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8" r:id="rId1"/>
  </p:sldMasterIdLst>
  <p:sldIdLst>
    <p:sldId id="256" r:id="rId2"/>
    <p:sldId id="257" r:id="rId3"/>
    <p:sldId id="258" r:id="rId4"/>
    <p:sldId id="261" r:id="rId5"/>
    <p:sldId id="266" r:id="rId6"/>
    <p:sldId id="267" r:id="rId7"/>
    <p:sldId id="263"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thish G S" userId="1122daec23612063" providerId="LiveId" clId="{A83E3EDD-41EE-4132-A9BD-EA57CED8CAC0}"/>
    <pc:docChg chg="modSld">
      <pc:chgData name="Yathish G S" userId="1122daec23612063" providerId="LiveId" clId="{A83E3EDD-41EE-4132-A9BD-EA57CED8CAC0}" dt="2025-02-27T12:20:25.256" v="1" actId="20577"/>
      <pc:docMkLst>
        <pc:docMk/>
      </pc:docMkLst>
      <pc:sldChg chg="modSp mod">
        <pc:chgData name="Yathish G S" userId="1122daec23612063" providerId="LiveId" clId="{A83E3EDD-41EE-4132-A9BD-EA57CED8CAC0}" dt="2025-02-27T12:20:25.256" v="1" actId="20577"/>
        <pc:sldMkLst>
          <pc:docMk/>
          <pc:sldMk cId="1635023824" sldId="261"/>
        </pc:sldMkLst>
        <pc:spChg chg="mod">
          <ac:chgData name="Yathish G S" userId="1122daec23612063" providerId="LiveId" clId="{A83E3EDD-41EE-4132-A9BD-EA57CED8CAC0}" dt="2025-02-27T12:20:25.256" v="1" actId="20577"/>
          <ac:spMkLst>
            <pc:docMk/>
            <pc:sldMk cId="1635023824" sldId="261"/>
            <ac:spMk id="3" creationId="{519793E5-17B5-106E-417F-C334C49E8C3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37011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832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398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6521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5243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432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3079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9555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601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2/27/2025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6644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61290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4335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2/27/2025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66089"/>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30595" y="1199535"/>
            <a:ext cx="5826719" cy="2851301"/>
          </a:xfrm>
        </p:spPr>
        <p:txBody>
          <a:bodyPr>
            <a:normAutofit fontScale="90000"/>
          </a:bodyPr>
          <a:lstStyle/>
          <a:p>
            <a:r>
              <a:rPr sz="6000" dirty="0">
                <a:latin typeface="Times New Roman" panose="02020603050405020304" pitchFamily="18" charset="0"/>
                <a:cs typeface="Times New Roman" panose="02020603050405020304" pitchFamily="18" charset="0"/>
              </a:rPr>
              <a:t>Supply Chain</a:t>
            </a:r>
            <a:r>
              <a:rPr lang="en-US" sz="6000" dirty="0">
                <a:latin typeface="Times New Roman" panose="02020603050405020304" pitchFamily="18" charset="0"/>
                <a:cs typeface="Times New Roman" panose="02020603050405020304" pitchFamily="18" charset="0"/>
              </a:rPr>
              <a:t> Management for  cars</a:t>
            </a:r>
            <a:br>
              <a:rPr lang="en-US" sz="6000" dirty="0">
                <a:latin typeface="Times New Roman" panose="02020603050405020304" pitchFamily="18" charset="0"/>
                <a:cs typeface="Times New Roman" panose="02020603050405020304" pitchFamily="18" charset="0"/>
              </a:rPr>
            </a:br>
            <a:endParaRPr sz="60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798871" y="3634966"/>
            <a:ext cx="6858000" cy="1655762"/>
          </a:xfrm>
        </p:spPr>
        <p:txBody>
          <a:bodyPr>
            <a:noAutofit/>
          </a:bodyPr>
          <a:lstStyle/>
          <a:p>
            <a:r>
              <a:rPr sz="2400" b="1" dirty="0">
                <a:latin typeface="Times New Roman" panose="02020603050405020304" pitchFamily="18" charset="0"/>
                <a:cs typeface="Times New Roman" panose="02020603050405020304" pitchFamily="18" charset="0"/>
              </a:rPr>
              <a:t>Presented by: </a:t>
            </a:r>
            <a:r>
              <a:rPr lang="en-IN" sz="2400" b="1" dirty="0">
                <a:latin typeface="Times New Roman" panose="02020603050405020304" pitchFamily="18" charset="0"/>
                <a:cs typeface="Times New Roman" panose="02020603050405020304" pitchFamily="18" charset="0"/>
              </a:rPr>
              <a:t>Yathish G S </a:t>
            </a:r>
            <a:endParaRPr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807714"/>
            <a:ext cx="7543800" cy="834273"/>
          </a:xfrm>
        </p:spPr>
        <p:txBody>
          <a:bodyPr>
            <a:normAutofit/>
          </a:bodyPr>
          <a:lstStyle/>
          <a:p>
            <a:r>
              <a:rPr sz="4000" dirty="0">
                <a:latin typeface="Times New Roman" panose="02020603050405020304" pitchFamily="18" charset="0"/>
                <a:cs typeface="Times New Roman" panose="02020603050405020304" pitchFamily="18" charset="0"/>
              </a:rPr>
              <a:t>Problem Statement </a:t>
            </a:r>
          </a:p>
        </p:txBody>
      </p:sp>
      <p:sp>
        <p:nvSpPr>
          <p:cNvPr id="3" name="Content Placeholder 2"/>
          <p:cNvSpPr>
            <a:spLocks noGrp="1"/>
          </p:cNvSpPr>
          <p:nvPr>
            <p:ph idx="1"/>
          </p:nvPr>
        </p:nvSpPr>
        <p:spPr/>
        <p:txBody>
          <a:bodyPr>
            <a:noAutofit/>
          </a:bodyPr>
          <a:lstStyle/>
          <a:p>
            <a:pPr marL="0" indent="0">
              <a:buNone/>
            </a:pPr>
            <a:r>
              <a:rPr sz="2000" b="1" dirty="0">
                <a:latin typeface="Times New Roman" panose="02020603050405020304" pitchFamily="18" charset="0"/>
                <a:cs typeface="Times New Roman" panose="02020603050405020304" pitchFamily="18" charset="0"/>
              </a:rPr>
              <a:t>Problem Statement:</a:t>
            </a:r>
          </a:p>
          <a:p>
            <a:pPr marL="0" indent="0" algn="just">
              <a:lnSpc>
                <a:spcPct val="150000"/>
              </a:lnSpc>
              <a:buNone/>
            </a:pPr>
            <a:r>
              <a:rPr lang="en-US" sz="1800" dirty="0">
                <a:latin typeface="Times New Roman" panose="02020603050405020304" pitchFamily="18" charset="0"/>
                <a:cs typeface="Times New Roman" panose="02020603050405020304" pitchFamily="18" charset="0"/>
              </a:rPr>
              <a:t>The automotive supply chain involves multiple stakeholders, including suppliers, manufacturers, distributors, and customers. Efficient tracking and optimization of this supply chain are crucial for reducing costs, improving operational efficiency, and ensuring timely vehicle deliveries. However, many automakers face challenges such as fragmented data, lack of real-time visibility, and difficulties in analyzing key supply chain metrics. This project leverages Power BI to integrate, visualize, and analyze critical supply chain data, enabling data-driven decision-making for improved performance.</a:t>
            </a:r>
          </a:p>
          <a:p>
            <a:pPr marL="0" indent="0">
              <a:buNone/>
            </a:pPr>
            <a:endParaRPr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Times New Roman" panose="02020603050405020304" pitchFamily="18" charset="0"/>
                <a:cs typeface="Times New Roman" panose="02020603050405020304" pitchFamily="18" charset="0"/>
              </a:rPr>
              <a:t>Approaches Used</a:t>
            </a:r>
            <a:r>
              <a:rPr lang="en-US" sz="4000" dirty="0">
                <a:latin typeface="Times New Roman" panose="02020603050405020304" pitchFamily="18" charset="0"/>
                <a:cs typeface="Times New Roman" panose="02020603050405020304" pitchFamily="18" charset="0"/>
              </a:rPr>
              <a:t> and</a:t>
            </a:r>
            <a:r>
              <a:rPr sz="4000" dirty="0">
                <a:latin typeface="Times New Roman" panose="02020603050405020304" pitchFamily="18" charset="0"/>
                <a:cs typeface="Times New Roman" panose="02020603050405020304" pitchFamily="18" charset="0"/>
              </a:rPr>
              <a:t> Data Source </a:t>
            </a:r>
          </a:p>
        </p:txBody>
      </p:sp>
      <p:sp>
        <p:nvSpPr>
          <p:cNvPr id="3" name="Content Placeholder 2"/>
          <p:cNvSpPr>
            <a:spLocks noGrp="1"/>
          </p:cNvSpPr>
          <p:nvPr>
            <p:ph idx="1"/>
          </p:nvPr>
        </p:nvSpPr>
        <p:spPr/>
        <p:txBody>
          <a:bodyPr>
            <a:normAutofit fontScale="85000" lnSpcReduction="20000"/>
          </a:bodyPr>
          <a:lstStyle/>
          <a:p>
            <a:pPr marL="0" indent="0">
              <a:lnSpc>
                <a:spcPct val="160000"/>
              </a:lnSpc>
              <a:buNone/>
            </a:pPr>
            <a:r>
              <a:rPr sz="1800" b="1" dirty="0">
                <a:latin typeface="Times New Roman" panose="02020603050405020304" pitchFamily="18" charset="0"/>
                <a:cs typeface="Times New Roman" panose="02020603050405020304" pitchFamily="18" charset="0"/>
              </a:rPr>
              <a:t>Approaches Used:</a:t>
            </a:r>
            <a:endParaRPr lang="en-US" sz="1800" b="1"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Splitting of data into multiple table using power query</a:t>
            </a:r>
            <a:endParaRPr sz="1900"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Ø"/>
            </a:pPr>
            <a:r>
              <a:rPr sz="1900" dirty="0">
                <a:latin typeface="Times New Roman" panose="02020603050405020304" pitchFamily="18" charset="0"/>
                <a:cs typeface="Times New Roman" panose="02020603050405020304" pitchFamily="18" charset="0"/>
              </a:rPr>
              <a:t> Data Cleaning &amp; </a:t>
            </a:r>
            <a:r>
              <a:rPr lang="en-US" sz="1900" dirty="0" err="1">
                <a:latin typeface="Times New Roman" panose="02020603050405020304" pitchFamily="18" charset="0"/>
                <a:cs typeface="Times New Roman" panose="02020603050405020304" pitchFamily="18" charset="0"/>
              </a:rPr>
              <a:t>Tranformation</a:t>
            </a:r>
            <a:endParaRPr sz="1900" dirty="0">
              <a:latin typeface="Times New Roman" panose="02020603050405020304" pitchFamily="18" charset="0"/>
              <a:cs typeface="Times New Roman" panose="02020603050405020304" pitchFamily="18" charset="0"/>
            </a:endParaRPr>
          </a:p>
          <a:p>
            <a:pPr>
              <a:lnSpc>
                <a:spcPct val="160000"/>
              </a:lnSpc>
              <a:buFont typeface="Wingdings" panose="05000000000000000000" pitchFamily="2" charset="2"/>
              <a:buChar char="Ø"/>
            </a:pPr>
            <a:r>
              <a:rPr sz="1900" dirty="0">
                <a:latin typeface="Times New Roman" panose="02020603050405020304" pitchFamily="18" charset="0"/>
                <a:cs typeface="Times New Roman" panose="02020603050405020304" pitchFamily="18" charset="0"/>
              </a:rPr>
              <a:t> Data Modeling</a:t>
            </a:r>
          </a:p>
          <a:p>
            <a:pPr>
              <a:lnSpc>
                <a:spcPct val="160000"/>
              </a:lnSpc>
              <a:buFont typeface="Wingdings" panose="05000000000000000000" pitchFamily="2" charset="2"/>
              <a:buChar char="Ø"/>
            </a:pPr>
            <a:r>
              <a:rPr sz="1900" dirty="0">
                <a:latin typeface="Times New Roman" panose="02020603050405020304" pitchFamily="18" charset="0"/>
                <a:cs typeface="Times New Roman" panose="02020603050405020304" pitchFamily="18" charset="0"/>
              </a:rPr>
              <a:t> DAX Calculations</a:t>
            </a:r>
          </a:p>
          <a:p>
            <a:pPr>
              <a:lnSpc>
                <a:spcPct val="160000"/>
              </a:lnSpc>
              <a:buFont typeface="Wingdings" panose="05000000000000000000" pitchFamily="2" charset="2"/>
              <a:buChar char="Ø"/>
            </a:pPr>
            <a:r>
              <a:rPr sz="1900" dirty="0">
                <a:latin typeface="Times New Roman" panose="02020603050405020304" pitchFamily="18" charset="0"/>
                <a:cs typeface="Times New Roman" panose="02020603050405020304" pitchFamily="18" charset="0"/>
              </a:rPr>
              <a:t> Visualization &amp; Dashboard Creation</a:t>
            </a:r>
          </a:p>
          <a:p>
            <a:pPr marL="0" indent="0">
              <a:lnSpc>
                <a:spcPct val="160000"/>
              </a:lnSpc>
              <a:buNone/>
            </a:pPr>
            <a:r>
              <a:rPr sz="1900" b="1" dirty="0">
                <a:latin typeface="Times New Roman" panose="02020603050405020304" pitchFamily="18" charset="0"/>
                <a:cs typeface="Times New Roman" panose="02020603050405020304" pitchFamily="18" charset="0"/>
              </a:rPr>
              <a:t>Data Source:</a:t>
            </a:r>
          </a:p>
          <a:p>
            <a:pPr>
              <a:lnSpc>
                <a:spcPct val="160000"/>
              </a:lnSpc>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Download from Kaggle.com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8C9693-3DDA-DE26-9AF2-6518BDC8C160}"/>
              </a:ext>
            </a:extLst>
          </p:cNvPr>
          <p:cNvSpPr txBox="1"/>
          <p:nvPr/>
        </p:nvSpPr>
        <p:spPr>
          <a:xfrm>
            <a:off x="570270" y="176981"/>
            <a:ext cx="6538452" cy="707886"/>
          </a:xfrm>
          <a:prstGeom prst="rect">
            <a:avLst/>
          </a:prstGeom>
          <a:noFill/>
        </p:spPr>
        <p:txBody>
          <a:bodyPr wrap="square" rtlCol="0">
            <a:spAutoFit/>
          </a:bodyPr>
          <a:lstStyle/>
          <a:p>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DAX Calculations</a:t>
            </a:r>
            <a:endParaRPr lang="en-IN" sz="4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19793E5-17B5-106E-417F-C334C49E8C33}"/>
              </a:ext>
            </a:extLst>
          </p:cNvPr>
          <p:cNvSpPr txBox="1"/>
          <p:nvPr/>
        </p:nvSpPr>
        <p:spPr>
          <a:xfrm>
            <a:off x="570270" y="1008158"/>
            <a:ext cx="7108723" cy="401135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Key DAX Calculations  :</a:t>
            </a:r>
          </a:p>
          <a:p>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Calendar Table Created for time-based analysis &amp; trend forecasting</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Total Sales = SUM(</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order_table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[Sales])</a:t>
            </a:r>
          </a:p>
          <a:p>
            <a:pPr marL="285750" indent="-285750">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Average Discount = AVERAGE(</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order_table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[Discount])</a:t>
            </a:r>
          </a:p>
          <a:p>
            <a:pPr marL="285750" indent="-285750">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Sales by Category = SUMX(RELATEDTABLE(</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product_table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order_table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[Total Sales])</a:t>
            </a:r>
          </a:p>
          <a:p>
            <a:pPr marL="285750" indent="-285750">
              <a:lnSpc>
                <a:spcPct val="150000"/>
              </a:lnSpc>
              <a:buFont typeface="Wingdings" panose="05000000000000000000" pitchFamily="2" charset="2"/>
              <a:buChar char="Ø"/>
            </a:pP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Total Orders = COUNT(</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order_table</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a:t>
            </a: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OrderID</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a:t>
            </a:r>
          </a:p>
          <a:p>
            <a:pPr marL="285750" indent="-285750">
              <a:lnSpc>
                <a:spcPct val="150000"/>
              </a:lnSpc>
              <a:buFont typeface="Wingdings" panose="05000000000000000000" pitchFamily="2" charset="2"/>
              <a:buChar char="Ø"/>
            </a:pPr>
            <a:r>
              <a:rPr lang="en-IN" dirty="0">
                <a:solidFill>
                  <a:schemeClr val="tx1">
                    <a:lumMod val="95000"/>
                    <a:lumOff val="5000"/>
                  </a:schemeClr>
                </a:solidFill>
                <a:effectLst/>
                <a:latin typeface="Times New Roman" panose="02020603050405020304" pitchFamily="18" charset="0"/>
                <a:cs typeface="Times New Roman" panose="02020603050405020304" pitchFamily="18" charset="0"/>
              </a:rPr>
              <a:t>Total Quantity = SUM(</a:t>
            </a:r>
            <a:r>
              <a:rPr lang="en-IN" dirty="0" err="1">
                <a:solidFill>
                  <a:schemeClr val="tx1">
                    <a:lumMod val="95000"/>
                    <a:lumOff val="5000"/>
                  </a:schemeClr>
                </a:solidFill>
                <a:effectLst/>
                <a:latin typeface="Times New Roman" panose="02020603050405020304" pitchFamily="18" charset="0"/>
                <a:cs typeface="Times New Roman" panose="02020603050405020304" pitchFamily="18" charset="0"/>
              </a:rPr>
              <a:t>order_table</a:t>
            </a:r>
            <a:r>
              <a:rPr lang="en-IN" dirty="0">
                <a:solidFill>
                  <a:schemeClr val="tx1">
                    <a:lumMod val="95000"/>
                    <a:lumOff val="5000"/>
                  </a:schemeClr>
                </a:solidFill>
                <a:effectLst/>
                <a:latin typeface="Times New Roman" panose="02020603050405020304" pitchFamily="18" charset="0"/>
                <a:cs typeface="Times New Roman" panose="02020603050405020304" pitchFamily="18" charset="0"/>
              </a:rPr>
              <a:t>[Quantity])</a:t>
            </a:r>
          </a:p>
          <a:p>
            <a:pPr>
              <a:lnSpc>
                <a:spcPts val="1350"/>
              </a:lnSpc>
            </a:pPr>
            <a:endParaRPr lang="en-US" b="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35023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12D15E5-2436-6E0C-7A7C-700646F0E81F}"/>
              </a:ext>
            </a:extLst>
          </p:cNvPr>
          <p:cNvSpPr txBox="1"/>
          <p:nvPr/>
        </p:nvSpPr>
        <p:spPr>
          <a:xfrm>
            <a:off x="427702" y="1199535"/>
            <a:ext cx="7855975" cy="4197559"/>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Data Cleaning in Power Query: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Removed duplicates and handled missing values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Standardized date and currency formats</a:t>
            </a:r>
          </a:p>
          <a:p>
            <a:pPr algn="just">
              <a:lnSpc>
                <a:spcPct val="150000"/>
              </a:lnSpc>
            </a:pPr>
            <a:r>
              <a:rPr lang="en-US" b="1" dirty="0">
                <a:latin typeface="Times New Roman" panose="02020603050405020304" pitchFamily="18" charset="0"/>
                <a:cs typeface="Times New Roman" panose="02020603050405020304" pitchFamily="18" charset="0"/>
              </a:rPr>
              <a:t>Table Splitting &amp; Relationship Creation: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Created separate tables: Orders, Customers, Products, Shipments, Calander Table  and supplier table .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Established relationships using primary and foreign keys  </a:t>
            </a:r>
          </a:p>
          <a:p>
            <a:pPr algn="just">
              <a:lnSpc>
                <a:spcPct val="150000"/>
              </a:lnSpc>
            </a:pPr>
            <a:r>
              <a:rPr lang="en-US" b="1" dirty="0">
                <a:latin typeface="Times New Roman" panose="02020603050405020304" pitchFamily="18" charset="0"/>
                <a:cs typeface="Times New Roman" panose="02020603050405020304" pitchFamily="18" charset="0"/>
              </a:rPr>
              <a:t>Enhancements &amp; Modifications:</a:t>
            </a:r>
            <a:endParaRPr lang="en-US"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Added calculated columns and measures using DAX  </a:t>
            </a:r>
          </a:p>
          <a:p>
            <a:pPr marL="342900" indent="-342900"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Optimized data model for better performance </a:t>
            </a:r>
            <a:endParaRPr lang="en-IN"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DD66417A-BDB7-A738-CC61-7CE900E5A8FD}"/>
              </a:ext>
            </a:extLst>
          </p:cNvPr>
          <p:cNvSpPr txBox="1">
            <a:spLocks/>
          </p:cNvSpPr>
          <p:nvPr/>
        </p:nvSpPr>
        <p:spPr>
          <a:xfrm>
            <a:off x="511277" y="196645"/>
            <a:ext cx="6347713" cy="9144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dirty="0">
                <a:latin typeface="Times New Roman" panose="02020603050405020304" pitchFamily="18" charset="0"/>
                <a:cs typeface="Times New Roman" panose="02020603050405020304" pitchFamily="18" charset="0"/>
              </a:rPr>
              <a:t>Editing &amp; Modifications</a:t>
            </a:r>
          </a:p>
        </p:txBody>
      </p:sp>
    </p:spTree>
    <p:extLst>
      <p:ext uri="{BB962C8B-B14F-4D97-AF65-F5344CB8AC3E}">
        <p14:creationId xmlns:p14="http://schemas.microsoft.com/office/powerpoint/2010/main" val="3186300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543FC-32F9-192D-C492-8A012354B5A2}"/>
              </a:ext>
            </a:extLst>
          </p:cNvPr>
          <p:cNvSpPr txBox="1">
            <a:spLocks/>
          </p:cNvSpPr>
          <p:nvPr/>
        </p:nvSpPr>
        <p:spPr>
          <a:xfrm>
            <a:off x="609598" y="629265"/>
            <a:ext cx="6347713" cy="914400"/>
          </a:xfrm>
          <a:prstGeom prst="rect">
            <a:avLst/>
          </a:prstGeom>
        </p:spPr>
        <p:txBody>
          <a:bodyP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4000">
                <a:latin typeface="Times New Roman" panose="02020603050405020304" pitchFamily="18" charset="0"/>
                <a:cs typeface="Times New Roman" panose="02020603050405020304" pitchFamily="18" charset="0"/>
              </a:rPr>
              <a:t>Business Insights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D3E674-C06E-39C5-BF32-49D03B01592C}"/>
              </a:ext>
            </a:extLst>
          </p:cNvPr>
          <p:cNvSpPr txBox="1">
            <a:spLocks/>
          </p:cNvSpPr>
          <p:nvPr/>
        </p:nvSpPr>
        <p:spPr>
          <a:xfrm>
            <a:off x="609598" y="1550990"/>
            <a:ext cx="6636776" cy="4564675"/>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Font typeface="Calibri" panose="020F0502020204030204" pitchFamily="34" charset="0"/>
              <a:buNone/>
            </a:pPr>
            <a:r>
              <a:rPr lang="en-US" sz="1800" dirty="0">
                <a:latin typeface="Times New Roman" panose="02020603050405020304" pitchFamily="18" charset="0"/>
                <a:cs typeface="Times New Roman" panose="02020603050405020304" pitchFamily="18" charset="0"/>
              </a:rPr>
              <a:t> Key Insights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 Sales Trends: Identified peak sales months and seasonal trends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Customer Insights: High-value customers and demographics  </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Shipping Efficiency: Analyzed delivery times and optimized logistics  </a:t>
            </a:r>
          </a:p>
          <a:p>
            <a:pPr marL="0" indent="0" algn="just">
              <a:lnSpc>
                <a:spcPct val="120000"/>
              </a:lnSpc>
              <a:buFont typeface="Calibri" panose="020F0502020204030204" pitchFamily="34" charset="0"/>
              <a:buNone/>
            </a:pPr>
            <a:endParaRPr lang="en-US" dirty="0"/>
          </a:p>
        </p:txBody>
      </p:sp>
    </p:spTree>
    <p:extLst>
      <p:ext uri="{BB962C8B-B14F-4D97-AF65-F5344CB8AC3E}">
        <p14:creationId xmlns:p14="http://schemas.microsoft.com/office/powerpoint/2010/main" val="2195505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C7FF24A-4485-E61E-978E-89280AE25799}"/>
              </a:ext>
            </a:extLst>
          </p:cNvPr>
          <p:cNvSpPr txBox="1"/>
          <p:nvPr/>
        </p:nvSpPr>
        <p:spPr>
          <a:xfrm>
            <a:off x="747252" y="1111009"/>
            <a:ext cx="4729316" cy="707886"/>
          </a:xfrm>
          <a:prstGeom prst="rect">
            <a:avLst/>
          </a:prstGeom>
          <a:noFill/>
        </p:spPr>
        <p:txBody>
          <a:bodyPr wrap="square" rtlCol="0">
            <a:spAutoFit/>
          </a:bodyPr>
          <a:lstStyle/>
          <a:p>
            <a:r>
              <a:rPr lang="en-IN" sz="4000" dirty="0">
                <a:solidFill>
                  <a:schemeClr val="tx1">
                    <a:lumMod val="95000"/>
                    <a:lumOff val="5000"/>
                  </a:schemeClr>
                </a:solidFill>
                <a:latin typeface="Times New Roman" panose="02020603050405020304" pitchFamily="18" charset="0"/>
                <a:cs typeface="Times New Roman" panose="02020603050405020304" pitchFamily="18" charset="0"/>
              </a:rPr>
              <a:t>Conclusions</a:t>
            </a:r>
          </a:p>
        </p:txBody>
      </p:sp>
      <p:sp>
        <p:nvSpPr>
          <p:cNvPr id="7" name="TextBox 6">
            <a:extLst>
              <a:ext uri="{FF2B5EF4-FFF2-40B4-BE49-F238E27FC236}">
                <a16:creationId xmlns:a16="http://schemas.microsoft.com/office/drawing/2014/main" id="{10335166-B533-D87C-5905-DA9A6E2716B3}"/>
              </a:ext>
            </a:extLst>
          </p:cNvPr>
          <p:cNvSpPr txBox="1"/>
          <p:nvPr/>
        </p:nvSpPr>
        <p:spPr>
          <a:xfrm>
            <a:off x="747251" y="2231922"/>
            <a:ext cx="7531509" cy="170456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automotive supply chain analysis in Power BI provides key insights into sales, profit, orders, and trends for better decision-making. It helps optimize sales tracking, demand forecasting, and operational efficiency while identifying growth trend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84326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docProps/app.xml><?xml version="1.0" encoding="utf-8"?>
<Properties xmlns="http://schemas.openxmlformats.org/officeDocument/2006/extended-properties" xmlns:vt="http://schemas.openxmlformats.org/officeDocument/2006/docPropsVTypes">
  <Template>Retrospect</Template>
  <TotalTime>430</TotalTime>
  <Words>374</Words>
  <Application>Microsoft Office PowerPoint</Application>
  <PresentationFormat>On-screen Show (4:3)</PresentationFormat>
  <Paragraphs>40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Times New Roman</vt:lpstr>
      <vt:lpstr>Wingdings</vt:lpstr>
      <vt:lpstr>Retrospect</vt:lpstr>
      <vt:lpstr>Supply Chain Management for  cars </vt:lpstr>
      <vt:lpstr>Problem Statement </vt:lpstr>
      <vt:lpstr>Approaches Used and Data Source </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generated using python-pptx</dc:description>
  <cp:lastModifiedBy>Yathish G S</cp:lastModifiedBy>
  <cp:revision>4</cp:revision>
  <dcterms:created xsi:type="dcterms:W3CDTF">2013-01-27T09:14:16Z</dcterms:created>
  <dcterms:modified xsi:type="dcterms:W3CDTF">2025-02-27T12:20:28Z</dcterms:modified>
  <cp:category/>
</cp:coreProperties>
</file>