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9" r:id="rId6"/>
    <p:sldId id="260" r:id="rId7"/>
    <p:sldId id="269" r:id="rId8"/>
    <p:sldId id="273" r:id="rId9"/>
    <p:sldId id="261" r:id="rId10"/>
    <p:sldId id="263" r:id="rId11"/>
    <p:sldId id="262" r:id="rId12"/>
    <p:sldId id="271" r:id="rId13"/>
    <p:sldId id="267" r:id="rId14"/>
    <p:sldId id="274" r:id="rId15"/>
    <p:sldId id="275" r:id="rId16"/>
    <p:sldId id="272" r:id="rId17"/>
    <p:sldId id="270" r:id="rId18"/>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p:cViewPr varScale="1">
        <p:scale>
          <a:sx n="62" d="100"/>
          <a:sy n="62" d="100"/>
        </p:scale>
        <p:origin x="1458" y="72"/>
      </p:cViewPr>
      <p:guideLst>
        <p:guide orient="horz" pos="2381"/>
        <p:guide pos="31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tIns="0" rIns="0" bIns="0" anchor="ctr">
            <a:spAutoFit/>
          </a:bodyPr>
          <a:lstStyle/>
          <a:p>
            <a:pPr algn="ctr"/>
            <a:endParaRPr lang="en-US" sz="4400" b="0" strike="noStrike" spc="-1">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spAutoFit/>
          </a:bodyPr>
          <a:lstStyle/>
          <a:p>
            <a:pPr algn="ctr"/>
            <a:endParaRPr lang="en-US" sz="4400" b="0" strike="noStrike" spc="-1">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tIns="0" rIns="0" bIns="0" anchor="ctr">
            <a:spAutoFit/>
          </a:bodyPr>
          <a:lstStyle/>
          <a:p>
            <a:pPr algn="ctr"/>
            <a:endParaRPr lang="en-US" sz="4400" b="0" strike="noStrike" spc="-1">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tIns="0" rIns="0" bIns="0" anchor="ctr">
            <a:spAutoFit/>
          </a:bodyPr>
          <a:lstStyle/>
          <a:p>
            <a:pPr algn="ctr"/>
            <a:endParaRPr lang="en-US" sz="4400" b="0" strike="noStrike" spc="-1">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tIns="0" rIns="0" bIns="0" anchor="ctr">
            <a:spAutoFit/>
          </a:bodyPr>
          <a:lstStyle/>
          <a:p>
            <a:pPr algn="ctr"/>
            <a:endParaRPr lang="en-US" sz="4400" b="0" strike="noStrike" spc="-1">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tIns="0" rIns="0" bIns="0" anchor="ctr">
            <a:spAutoFit/>
          </a:bodyPr>
          <a:lstStyle/>
          <a:p>
            <a:pPr algn="ctr"/>
            <a:endParaRPr lang="en-US" sz="4400" b="0" strike="noStrike" spc="-1">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tIns="0" rIns="0" bIns="0" anchor="ctr">
            <a:spAutoFit/>
          </a:bodyPr>
          <a:lstStyle/>
          <a:p>
            <a:pPr algn="ctr"/>
            <a:endParaRPr lang="en-US" sz="4400" b="0" strike="noStrike" spc="-1">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spAutoFit/>
          </a:bodyPr>
          <a:lstStyle/>
          <a:p>
            <a:pPr algn="ctr"/>
            <a:endParaRPr lang="en-US" sz="4400" b="0" strike="noStrike" spc="-1">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tIns="0" rIns="0" bIns="0" anchor="ctr">
            <a:spAutoFit/>
          </a:bodyPr>
          <a:lstStyle/>
          <a:p>
            <a:pPr algn="ctr"/>
            <a:endParaRPr lang="en-US" sz="4400" b="0" strike="noStrike" spc="-1">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tIns="0" rIns="0" bIns="0" anchor="ctr">
            <a:spAutoFit/>
          </a:bodyPr>
          <a:lstStyle/>
          <a:p>
            <a:pPr algn="ctr"/>
            <a:endParaRPr lang="en-US" sz="4400" b="0" strike="noStrike" spc="-1">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tIns="0" rIns="0" bIns="0" anchor="ctr">
            <a:spAutoFit/>
          </a:bodyPr>
          <a:lstStyle/>
          <a:p>
            <a:pPr algn="ctr"/>
            <a:endParaRPr lang="en-US" sz="4400" b="0" strike="noStrike" spc="-1">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tIns="0" rIns="0" bIns="0" anchor="ctr">
            <a:spAutoFit/>
          </a:bodyPr>
          <a:lstStyle/>
          <a:p>
            <a:pPr algn="ctr"/>
            <a:endParaRPr lang="en-US" sz="4400" b="0" strike="noStrike" spc="-1">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tIns="0" rIns="0" bIns="0" anchor="ctr">
            <a:spAutoFit/>
          </a:bodyPr>
          <a:lstStyle/>
          <a:p>
            <a:pPr algn="ctr"/>
            <a:endParaRPr lang="en-US" sz="4400" b="0" strike="noStrike" spc="-1">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tIns="0" rIns="0" bIns="0" anchor="ctr">
            <a:spAutoFit/>
          </a:bodyPr>
          <a:lstStyle/>
          <a:p>
            <a:pPr algn="ctr"/>
            <a:endParaRPr lang="en-US" sz="4400" b="0" strike="noStrike" spc="-1">
              <a:latin typeface="Arial"/>
            </a:endParaRPr>
          </a:p>
        </p:txBody>
      </p:sp>
      <p:sp>
        <p:nvSpPr>
          <p:cNvPr id="79" name="PlaceHolder 2"/>
          <p:cNvSpPr>
            <a:spLocks noGrp="1"/>
          </p:cNvSpPr>
          <p:nvPr>
            <p:ph type="subTitle"/>
          </p:nvPr>
        </p:nvSpPr>
        <p:spPr>
          <a:xfrm>
            <a:off x="504000" y="1768680"/>
            <a:ext cx="9072000" cy="43840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2000" cy="1261800"/>
          </a:xfrm>
          <a:prstGeom prst="rect">
            <a:avLst/>
          </a:prstGeom>
        </p:spPr>
        <p:txBody>
          <a:bodyPr lIns="0" tIns="0" rIns="0" bIns="0" anchor="ctr">
            <a:spAutoFit/>
          </a:bodyPr>
          <a:lstStyle/>
          <a:p>
            <a:pPr algn="ctr"/>
            <a:endParaRPr lang="en-US" sz="4400" b="0" strike="noStrike" spc="-1">
              <a:latin typeface="Arial"/>
            </a:endParaRPr>
          </a:p>
        </p:txBody>
      </p:sp>
      <p:sp>
        <p:nvSpPr>
          <p:cNvPr id="81"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tIns="0" rIns="0" bIns="0" anchor="ctr">
            <a:spAutoFit/>
          </a:bodyPr>
          <a:lstStyle/>
          <a:p>
            <a:pPr algn="ctr"/>
            <a:endParaRPr lang="en-US" sz="4400" b="0" strike="noStrike" spc="-1">
              <a:latin typeface="Arial"/>
            </a:endParaRPr>
          </a:p>
        </p:txBody>
      </p:sp>
      <p:sp>
        <p:nvSpPr>
          <p:cNvPr id="83"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tIns="0" rIns="0" bIns="0" anchor="ctr">
            <a:spAutoFit/>
          </a:bodyPr>
          <a:lstStyle/>
          <a:p>
            <a:pPr algn="ctr"/>
            <a:endParaRPr lang="en-US" sz="4400" b="0" strike="noStrike" spc="-1">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301320"/>
            <a:ext cx="9072000" cy="58503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tIns="0" rIns="0" bIns="0" anchor="ctr">
            <a:spAutoFit/>
          </a:bodyPr>
          <a:lstStyle/>
          <a:p>
            <a:pPr algn="ctr"/>
            <a:endParaRPr lang="en-US" sz="4400" b="0" strike="noStrike" spc="-1">
              <a:latin typeface="Arial"/>
            </a:endParaRPr>
          </a:p>
        </p:txBody>
      </p:sp>
      <p:sp>
        <p:nvSpPr>
          <p:cNvPr id="88"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tIns="0" rIns="0" bIns="0" anchor="ctr">
            <a:spAutoFit/>
          </a:bodyPr>
          <a:lstStyle/>
          <a:p>
            <a:pPr algn="ctr"/>
            <a:endParaRPr lang="en-US" sz="4400" b="0" strike="noStrike" spc="-1">
              <a:latin typeface="Arial"/>
            </a:endParaRPr>
          </a:p>
        </p:txBody>
      </p:sp>
      <p:sp>
        <p:nvSpPr>
          <p:cNvPr id="92"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tIns="0" rIns="0" bIns="0" anchor="ctr">
            <a:spAutoFit/>
          </a:bodyPr>
          <a:lstStyle/>
          <a:p>
            <a:pPr algn="ctr"/>
            <a:endParaRPr lang="en-US" sz="4400" b="0" strike="noStrike" spc="-1">
              <a:latin typeface="Arial"/>
            </a:endParaRPr>
          </a:p>
        </p:txBody>
      </p:sp>
      <p:sp>
        <p:nvSpPr>
          <p:cNvPr id="96"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tIns="0" rIns="0" bIns="0" anchor="ctr">
            <a:spAutoFit/>
          </a:bodyPr>
          <a:lstStyle/>
          <a:p>
            <a:pPr algn="ctr"/>
            <a:endParaRPr lang="en-US" sz="4400" b="0" strike="noStrike" spc="-1">
              <a:latin typeface="Arial"/>
            </a:endParaRPr>
          </a:p>
        </p:txBody>
      </p:sp>
      <p:sp>
        <p:nvSpPr>
          <p:cNvPr id="100"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tIns="0" rIns="0" bIns="0" anchor="ctr">
            <a:spAutoFit/>
          </a:bodyPr>
          <a:lstStyle/>
          <a:p>
            <a:pPr algn="ctr"/>
            <a:endParaRPr lang="en-US" sz="4400" b="0" strike="noStrike" spc="-1">
              <a:latin typeface="Arial"/>
            </a:endParaRPr>
          </a:p>
        </p:txBody>
      </p:sp>
      <p:sp>
        <p:nvSpPr>
          <p:cNvPr id="103"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tIns="0" rIns="0" bIns="0" anchor="ctr">
            <a:spAutoFit/>
          </a:bodyPr>
          <a:lstStyle/>
          <a:p>
            <a:pPr algn="ctr"/>
            <a:endParaRPr lang="en-US" sz="4400" b="0" strike="noStrike" spc="-1">
              <a:latin typeface="Arial"/>
            </a:endParaRPr>
          </a:p>
        </p:txBody>
      </p:sp>
      <p:sp>
        <p:nvSpPr>
          <p:cNvPr id="108"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3200" b="0" strike="noStrike" spc="-1">
              <a:latin typeface="Arial"/>
            </a:endParaRPr>
          </a:p>
        </p:txBody>
      </p:sp>
      <p:sp>
        <p:nvSpPr>
          <p:cNvPr id="112"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3200" b="0" strike="noStrike" spc="-1">
              <a:latin typeface="Arial"/>
            </a:endParaRPr>
          </a:p>
        </p:txBody>
      </p:sp>
      <p:sp>
        <p:nvSpPr>
          <p:cNvPr id="113"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tIns="0" rIns="0" bIns="0" anchor="ctr">
            <a:spAutoFit/>
          </a:bodyPr>
          <a:lstStyle/>
          <a:p>
            <a:pPr algn="ctr"/>
            <a:endParaRPr lang="en-US" sz="4400" b="0" strike="noStrike" spc="-1">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tIns="0" rIns="0" bIns="0" anchor="ctr">
            <a:spAutoFit/>
          </a:bodyPr>
          <a:lstStyle/>
          <a:p>
            <a:pPr algn="ctr"/>
            <a:endParaRPr lang="en-US" sz="4400" b="0" strike="noStrike" spc="-1">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tIns="0" rIns="0" bIns="0" anchor="ctr">
            <a:spAutoFit/>
          </a:bodyPr>
          <a:lstStyle/>
          <a:p>
            <a:pPr algn="ctr"/>
            <a:endParaRPr lang="en-US" sz="4400" b="0" strike="noStrike" spc="-1">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tIns="0" rIns="0" bIns="0" anchor="ctr">
            <a:spAutoFit/>
          </a:bodyPr>
          <a:lstStyle/>
          <a:p>
            <a:pPr algn="ctr"/>
            <a:endParaRPr lang="en-US" sz="4400" b="0" strike="noStrike" spc="-1">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1312560"/>
            <a:ext cx="9071280" cy="1262160"/>
          </a:xfrm>
          <a:prstGeom prst="rect">
            <a:avLst/>
          </a:prstGeom>
        </p:spPr>
        <p:txBody>
          <a:bodyPr lIns="0" tIns="0" rIns="0" bIns="0" anchor="ctr">
            <a:spAutoFit/>
          </a:bodyPr>
          <a:lstStyle/>
          <a:p>
            <a:r>
              <a:rPr lang="en-US" sz="1800" b="0" strike="noStrike" spc="-1">
                <a:latin typeface="Arial"/>
              </a:rPr>
              <a:t>Click to edit the title text format</a:t>
            </a:r>
          </a:p>
        </p:txBody>
      </p:sp>
      <p:sp>
        <p:nvSpPr>
          <p:cNvPr id="3"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1312560"/>
            <a:ext cx="9071280" cy="1262160"/>
          </a:xfrm>
          <a:prstGeom prst="rect">
            <a:avLst/>
          </a:prstGeom>
        </p:spPr>
        <p:txBody>
          <a:bodyPr lIns="0" tIns="0" rIns="0" bIns="0" anchor="ctr">
            <a:spAutoFit/>
          </a:bodyPr>
          <a:lstStyle/>
          <a:p>
            <a:r>
              <a:rPr lang="en-US" sz="1800" b="0" strike="noStrike" spc="-1">
                <a:latin typeface="Arial"/>
              </a:rPr>
              <a:t>Click to edit the title text format</a:t>
            </a:r>
          </a:p>
        </p:txBody>
      </p:sp>
      <p:sp>
        <p:nvSpPr>
          <p:cNvPr id="39" name="PlaceHolder 2"/>
          <p:cNvSpPr>
            <a:spLocks noGrp="1"/>
          </p:cNvSpPr>
          <p:nvPr>
            <p:ph type="body"/>
          </p:nvPr>
        </p:nvSpPr>
        <p:spPr>
          <a:xfrm>
            <a:off x="504000" y="3168000"/>
            <a:ext cx="9071280" cy="36716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77"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13.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3.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504000" y="1496880"/>
            <a:ext cx="9071280" cy="89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5860" b="0" strike="noStrike" spc="-1" dirty="0">
                <a:solidFill>
                  <a:srgbClr val="FFFFFF"/>
                </a:solidFill>
                <a:latin typeface="Arial"/>
              </a:rPr>
              <a:t>SECURITY HELPLINE</a:t>
            </a:r>
            <a:endParaRPr lang="en-US" sz="5860" b="0" strike="noStrike" spc="-1" dirty="0">
              <a:latin typeface="Arial"/>
            </a:endParaRPr>
          </a:p>
        </p:txBody>
      </p:sp>
      <p:sp>
        <p:nvSpPr>
          <p:cNvPr id="115" name="CustomShape 2"/>
          <p:cNvSpPr/>
          <p:nvPr/>
        </p:nvSpPr>
        <p:spPr>
          <a:xfrm>
            <a:off x="504000" y="4018755"/>
            <a:ext cx="9071280" cy="196977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3200" b="0" strike="noStrike" spc="-1" dirty="0">
                <a:solidFill>
                  <a:srgbClr val="FFFFFF"/>
                </a:solidFill>
                <a:latin typeface="Arial"/>
              </a:rPr>
              <a:t>YATHISH N V            PES1201801462</a:t>
            </a:r>
            <a:endParaRPr lang="en-US" sz="3200" b="0" strike="noStrike" spc="-1" dirty="0">
              <a:latin typeface="Arial"/>
            </a:endParaRPr>
          </a:p>
          <a:p>
            <a:pPr algn="ctr">
              <a:lnSpc>
                <a:spcPct val="100000"/>
              </a:lnSpc>
            </a:pPr>
            <a:r>
              <a:rPr lang="en-US" sz="3200" b="0" strike="noStrike" spc="-1" dirty="0">
                <a:solidFill>
                  <a:srgbClr val="FFFFFF"/>
                </a:solidFill>
                <a:latin typeface="Arial"/>
              </a:rPr>
              <a:t>PRASHANT              PES1201802089 </a:t>
            </a:r>
            <a:endParaRPr lang="en-US" sz="3200" b="0" strike="noStrike" spc="-1" dirty="0">
              <a:latin typeface="Arial"/>
            </a:endParaRPr>
          </a:p>
          <a:p>
            <a:pPr algn="ctr">
              <a:lnSpc>
                <a:spcPct val="100000"/>
              </a:lnSpc>
            </a:pPr>
            <a:r>
              <a:rPr lang="en-US" sz="3200" b="0" strike="noStrike" spc="-1" dirty="0">
                <a:solidFill>
                  <a:srgbClr val="FFFFFF"/>
                </a:solidFill>
                <a:latin typeface="Arial"/>
              </a:rPr>
              <a:t>BHASHA KHADAR   PES1201801550</a:t>
            </a:r>
            <a:endParaRPr lang="en-US" sz="3200" b="0" strike="noStrike" spc="-1" dirty="0">
              <a:latin typeface="Arial"/>
            </a:endParaRPr>
          </a:p>
          <a:p>
            <a:pPr algn="ctr">
              <a:lnSpc>
                <a:spcPct val="100000"/>
              </a:lnSpc>
            </a:pPr>
            <a:endParaRPr lang="en-US" sz="3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112" y="503237"/>
            <a:ext cx="9072000" cy="615553"/>
          </a:xfrm>
        </p:spPr>
        <p:txBody>
          <a:bodyPr/>
          <a:lstStyle/>
          <a:p>
            <a:pPr algn="ctr"/>
            <a:r>
              <a:rPr lang="en-US" sz="4000" dirty="0"/>
              <a:t>REPORT CRIME</a:t>
            </a:r>
          </a:p>
        </p:txBody>
      </p:sp>
      <p:sp>
        <p:nvSpPr>
          <p:cNvPr id="3" name="Subtitle 2"/>
          <p:cNvSpPr>
            <a:spLocks noGrp="1"/>
          </p:cNvSpPr>
          <p:nvPr>
            <p:ph type="subTitle"/>
          </p:nvPr>
        </p:nvSpPr>
        <p:spPr>
          <a:xfrm>
            <a:off x="3744912" y="2086188"/>
            <a:ext cx="5715000" cy="4985980"/>
          </a:xfrm>
        </p:spPr>
        <p:txBody>
          <a:bodyPr/>
          <a:lstStyle/>
          <a:p>
            <a:r>
              <a:rPr lang="en-US" dirty="0"/>
              <a:t>This is the special feature of our application which allows recording of crime scene which is also at the risk of user,</a:t>
            </a:r>
          </a:p>
          <a:p>
            <a:r>
              <a:rPr lang="en-US" dirty="0"/>
              <a:t>But RTI  Act allows inform if any illegal ,and this is the perfect platform to inform police just by uploading video  or</a:t>
            </a:r>
          </a:p>
          <a:p>
            <a:r>
              <a:rPr lang="en-US" dirty="0"/>
              <a:t>Audio and sending just link to Police to view and take action.</a:t>
            </a:r>
          </a:p>
          <a:p>
            <a:r>
              <a:rPr lang="en-US" dirty="0"/>
              <a:t>For Audio user has tap and hold button to record stops on leave.</a:t>
            </a:r>
          </a:p>
          <a:p>
            <a:r>
              <a:rPr lang="en-US" dirty="0"/>
              <a:t>Then user is expected to select file of video/audio and then </a:t>
            </a:r>
          </a:p>
          <a:p>
            <a:r>
              <a:rPr lang="en-US" dirty="0"/>
              <a:t>By clicking Upload file gets uploaded to Database with download URL for viewing and downloading file.</a:t>
            </a:r>
          </a:p>
          <a:p>
            <a:r>
              <a:rPr lang="en-US" dirty="0"/>
              <a:t>Finally on clicking SMS button SMS screen is appeared for sending message to police , thereby action is reported without any filing  any case. </a:t>
            </a:r>
          </a:p>
          <a:p>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12" y="884237"/>
            <a:ext cx="3099230" cy="6370638"/>
          </a:xfrm>
          <a:prstGeom prst="rect">
            <a:avLst/>
          </a:prstGeom>
        </p:spPr>
      </p:pic>
    </p:spTree>
    <p:extLst>
      <p:ext uri="{BB962C8B-B14F-4D97-AF65-F5344CB8AC3E}">
        <p14:creationId xmlns:p14="http://schemas.microsoft.com/office/powerpoint/2010/main" val="2149777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220122" y="350837"/>
            <a:ext cx="8610600" cy="677108"/>
          </a:xfrm>
          <a:prstGeom prst="rect">
            <a:avLst/>
          </a:prstGeom>
          <a:noFill/>
          <a:ln>
            <a:noFill/>
          </a:ln>
        </p:spPr>
        <p:style>
          <a:lnRef idx="0">
            <a:scrgbClr r="0" g="0" b="0"/>
          </a:lnRef>
          <a:fillRef idx="0">
            <a:scrgbClr r="0" g="0" b="0"/>
          </a:fillRef>
          <a:effectRef idx="0">
            <a:scrgbClr r="0" g="0" b="0"/>
          </a:effectRef>
          <a:fontRef idx="minor"/>
        </p:style>
        <p:txBody>
          <a:bodyPr wrap="square" lIns="0" tIns="0" rIns="0" bIns="0" anchor="ctr">
            <a:spAutoFit/>
          </a:bodyPr>
          <a:lstStyle/>
          <a:p>
            <a:pPr algn="ctr">
              <a:lnSpc>
                <a:spcPct val="100000"/>
              </a:lnSpc>
            </a:pPr>
            <a:r>
              <a:rPr lang="en-US" sz="4400" b="0" strike="noStrike" spc="-1" dirty="0">
                <a:latin typeface="Arial"/>
              </a:rPr>
              <a:t>NEAR BY LOCATION SCREEN  </a:t>
            </a:r>
          </a:p>
        </p:txBody>
      </p:sp>
      <p:pic>
        <p:nvPicPr>
          <p:cNvPr id="141" name="Picture 140"/>
          <p:cNvPicPr/>
          <p:nvPr/>
        </p:nvPicPr>
        <p:blipFill>
          <a:blip r:embed="rId2"/>
          <a:stretch/>
        </p:blipFill>
        <p:spPr>
          <a:xfrm>
            <a:off x="550704" y="1332000"/>
            <a:ext cx="2739072" cy="5138280"/>
          </a:xfrm>
          <a:prstGeom prst="rect">
            <a:avLst/>
          </a:prstGeom>
          <a:ln>
            <a:noFill/>
          </a:ln>
        </p:spPr>
      </p:pic>
      <p:pic>
        <p:nvPicPr>
          <p:cNvPr id="142" name="Picture 141"/>
          <p:cNvPicPr/>
          <p:nvPr/>
        </p:nvPicPr>
        <p:blipFill>
          <a:blip r:embed="rId3"/>
          <a:stretch/>
        </p:blipFill>
        <p:spPr>
          <a:xfrm>
            <a:off x="6792912" y="2179637"/>
            <a:ext cx="2834640" cy="5138280"/>
          </a:xfrm>
          <a:prstGeom prst="rect">
            <a:avLst/>
          </a:prstGeom>
          <a:ln>
            <a:noFill/>
          </a:ln>
        </p:spPr>
      </p:pic>
      <p:sp>
        <p:nvSpPr>
          <p:cNvPr id="2" name="TextBox 1"/>
          <p:cNvSpPr txBox="1"/>
          <p:nvPr/>
        </p:nvSpPr>
        <p:spPr>
          <a:xfrm>
            <a:off x="3289776" y="1798637"/>
            <a:ext cx="3503136" cy="4801314"/>
          </a:xfrm>
          <a:prstGeom prst="rect">
            <a:avLst/>
          </a:prstGeom>
          <a:noFill/>
        </p:spPr>
        <p:txBody>
          <a:bodyPr wrap="square" rtlCol="0">
            <a:spAutoFit/>
          </a:bodyPr>
          <a:lstStyle/>
          <a:p>
            <a:r>
              <a:rPr lang="en-US" dirty="0"/>
              <a:t>Another special feature of this </a:t>
            </a:r>
          </a:p>
          <a:p>
            <a:r>
              <a:rPr lang="en-US" dirty="0"/>
              <a:t>Application is to show map of vicinity with emergency places (Hospitals, Police</a:t>
            </a:r>
          </a:p>
          <a:p>
            <a:r>
              <a:rPr lang="en-US" dirty="0"/>
              <a:t>Stations, and Fire Stations).</a:t>
            </a:r>
          </a:p>
          <a:p>
            <a:r>
              <a:rPr lang="en-US" dirty="0"/>
              <a:t>This uses Places API to get the nearby places details with complete address which is done through Data-Parser and Download URL which gets place name , vicinity , latitude , longitude for places. </a:t>
            </a:r>
          </a:p>
          <a:p>
            <a:r>
              <a:rPr lang="en-US" dirty="0"/>
              <a:t>Details button contains details description of places and </a:t>
            </a:r>
          </a:p>
          <a:p>
            <a:r>
              <a:rPr lang="en-US" dirty="0"/>
              <a:t>NGOs button shows complete details of all NGOs around this place.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112" y="427037"/>
            <a:ext cx="9072000" cy="615553"/>
          </a:xfrm>
        </p:spPr>
        <p:txBody>
          <a:bodyPr/>
          <a:lstStyle/>
          <a:p>
            <a:pPr algn="ctr"/>
            <a:r>
              <a:rPr lang="en-US" sz="4000" dirty="0"/>
              <a:t>VOLUNTEER SCREEN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513" y="1108604"/>
            <a:ext cx="3286640" cy="6176433"/>
          </a:xfrm>
          <a:prstGeom prst="rect">
            <a:avLst/>
          </a:prstGeom>
        </p:spPr>
      </p:pic>
      <p:sp>
        <p:nvSpPr>
          <p:cNvPr id="5" name="TextBox 4"/>
          <p:cNvSpPr txBox="1"/>
          <p:nvPr/>
        </p:nvSpPr>
        <p:spPr>
          <a:xfrm>
            <a:off x="4354512" y="2027237"/>
            <a:ext cx="4800600" cy="2585323"/>
          </a:xfrm>
          <a:prstGeom prst="rect">
            <a:avLst/>
          </a:prstGeom>
          <a:noFill/>
        </p:spPr>
        <p:txBody>
          <a:bodyPr wrap="square" rtlCol="0">
            <a:spAutoFit/>
          </a:bodyPr>
          <a:lstStyle/>
          <a:p>
            <a:r>
              <a:rPr lang="en-US" dirty="0"/>
              <a:t>As part of Security Helpline Club user is allowed to join this Club who are really interested in helping others who are needy along with support staff members.</a:t>
            </a:r>
          </a:p>
          <a:p>
            <a:r>
              <a:rPr lang="en-US" dirty="0"/>
              <a:t>That’s is our mission which also strong arms our club , as today we are at really bad times</a:t>
            </a:r>
          </a:p>
          <a:p>
            <a:r>
              <a:rPr lang="en-US" dirty="0"/>
              <a:t>So mutual support is required.</a:t>
            </a:r>
          </a:p>
          <a:p>
            <a:r>
              <a:rPr lang="en-US" dirty="0"/>
              <a:t>Volunteers are added to Database and can get alert SMS to help.</a:t>
            </a:r>
          </a:p>
        </p:txBody>
      </p:sp>
    </p:spTree>
    <p:extLst>
      <p:ext uri="{BB962C8B-B14F-4D97-AF65-F5344CB8AC3E}">
        <p14:creationId xmlns:p14="http://schemas.microsoft.com/office/powerpoint/2010/main" val="2194489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2512" y="274637"/>
            <a:ext cx="5181600" cy="984885"/>
          </a:xfrm>
        </p:spPr>
        <p:txBody>
          <a:bodyPr/>
          <a:lstStyle/>
          <a:p>
            <a:r>
              <a:rPr lang="en-US" sz="3200" dirty="0"/>
              <a:t>HELP CENTER AND FEEDBACK SCREEN</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5311" y="2103437"/>
            <a:ext cx="2743201" cy="4945246"/>
          </a:xfrm>
          <a:prstGeom prst="rect">
            <a:avLst/>
          </a:prstGeom>
        </p:spPr>
      </p:pic>
      <p:sp>
        <p:nvSpPr>
          <p:cNvPr id="9" name="TextBox 8"/>
          <p:cNvSpPr txBox="1"/>
          <p:nvPr/>
        </p:nvSpPr>
        <p:spPr>
          <a:xfrm>
            <a:off x="3592512" y="2332037"/>
            <a:ext cx="3276600" cy="2862322"/>
          </a:xfrm>
          <a:prstGeom prst="rect">
            <a:avLst/>
          </a:prstGeom>
          <a:noFill/>
        </p:spPr>
        <p:txBody>
          <a:bodyPr wrap="square" rtlCol="0">
            <a:spAutoFit/>
          </a:bodyPr>
          <a:lstStyle/>
          <a:p>
            <a:r>
              <a:rPr lang="en-US" dirty="0"/>
              <a:t>Help center is just like user manual of How to use which is displayed as FAQs which contains instructions to user.</a:t>
            </a:r>
          </a:p>
          <a:p>
            <a:r>
              <a:rPr lang="en-US" dirty="0"/>
              <a:t>Feedback screen displays the rating bar so that user can rate our work/progress and can write to us regarding how team can improve our application further.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709" y="1265237"/>
            <a:ext cx="3124200" cy="5943600"/>
          </a:xfrm>
          <a:prstGeom prst="rect">
            <a:avLst/>
          </a:prstGeom>
        </p:spPr>
      </p:pic>
    </p:spTree>
    <p:extLst>
      <p:ext uri="{BB962C8B-B14F-4D97-AF65-F5344CB8AC3E}">
        <p14:creationId xmlns:p14="http://schemas.microsoft.com/office/powerpoint/2010/main" val="3144511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504000" y="254932"/>
            <a:ext cx="662796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4400" b="0" strike="noStrike" spc="-1" dirty="0">
                <a:latin typeface="Arial"/>
              </a:rPr>
              <a:t>APPLICATIONS AND EXISTING APP</a:t>
            </a:r>
          </a:p>
        </p:txBody>
      </p:sp>
      <p:sp>
        <p:nvSpPr>
          <p:cNvPr id="119" name="CustomShape 2"/>
          <p:cNvSpPr/>
          <p:nvPr/>
        </p:nvSpPr>
        <p:spPr>
          <a:xfrm>
            <a:off x="457200" y="1920240"/>
            <a:ext cx="9162720" cy="5303160"/>
          </a:xfrm>
          <a:prstGeom prst="rect">
            <a:avLst/>
          </a:prstGeom>
          <a:noFill/>
          <a:ln>
            <a:noFill/>
          </a:ln>
        </p:spPr>
        <p:style>
          <a:lnRef idx="0">
            <a:scrgbClr r="0" g="0" b="0"/>
          </a:lnRef>
          <a:fillRef idx="0">
            <a:scrgbClr r="0" g="0" b="0"/>
          </a:fillRef>
          <a:effectRef idx="0">
            <a:scrgbClr r="0" g="0" b="0"/>
          </a:effectRef>
          <a:fontRef idx="minor"/>
        </p:style>
      </p:sp>
      <p:sp>
        <p:nvSpPr>
          <p:cNvPr id="2" name="TextBox 1"/>
          <p:cNvSpPr txBox="1"/>
          <p:nvPr/>
        </p:nvSpPr>
        <p:spPr>
          <a:xfrm>
            <a:off x="849312" y="2027237"/>
            <a:ext cx="8686800" cy="5078313"/>
          </a:xfrm>
          <a:prstGeom prst="rect">
            <a:avLst/>
          </a:prstGeom>
          <a:noFill/>
        </p:spPr>
        <p:txBody>
          <a:bodyPr wrap="square" rtlCol="0">
            <a:spAutoFit/>
          </a:bodyPr>
          <a:lstStyle/>
          <a:p>
            <a:pPr marL="285750" indent="-285750">
              <a:buFont typeface="Wingdings" pitchFamily="2" charset="2"/>
              <a:buChar char="q"/>
            </a:pPr>
            <a:r>
              <a:rPr lang="en-US" dirty="0"/>
              <a:t>Existing  Application:</a:t>
            </a:r>
          </a:p>
          <a:p>
            <a:r>
              <a:rPr lang="en-US" dirty="0"/>
              <a:t>There are less number of security helpline apps in Google Play Store some are there but not much of helpful and does not have all features. From which we motivated and added some extra features in our app.</a:t>
            </a:r>
          </a:p>
          <a:p>
            <a:pPr marL="285750" indent="-285750">
              <a:buFont typeface="Wingdings" pitchFamily="2" charset="2"/>
              <a:buChar char="q"/>
            </a:pPr>
            <a:r>
              <a:rPr lang="en-US" dirty="0"/>
              <a:t>Application(Use) :</a:t>
            </a:r>
          </a:p>
          <a:p>
            <a:pPr marL="285750" indent="-285750">
              <a:buFont typeface="Wingdings" pitchFamily="2" charset="2"/>
              <a:buChar char="ü"/>
            </a:pPr>
            <a:r>
              <a:rPr lang="en-US" dirty="0"/>
              <a:t>It can ensure women safety and are protected always.</a:t>
            </a:r>
          </a:p>
          <a:p>
            <a:pPr marL="285750" indent="-285750">
              <a:buFont typeface="Wingdings" pitchFamily="2" charset="2"/>
              <a:buChar char="ü"/>
            </a:pPr>
            <a:r>
              <a:rPr lang="en-US" dirty="0"/>
              <a:t>It ensures safety of travellers as well.</a:t>
            </a:r>
          </a:p>
          <a:p>
            <a:pPr marL="285750" indent="-285750">
              <a:buFont typeface="Wingdings" pitchFamily="2" charset="2"/>
              <a:buChar char="ü"/>
            </a:pPr>
            <a:r>
              <a:rPr lang="en-US" dirty="0"/>
              <a:t>It helps in crime prevention and helps police in finding the culprits too.</a:t>
            </a:r>
          </a:p>
          <a:p>
            <a:pPr marL="285750" indent="-285750">
              <a:buFont typeface="Wingdings" pitchFamily="2" charset="2"/>
              <a:buChar char="ü"/>
            </a:pPr>
            <a:r>
              <a:rPr lang="en-US" dirty="0"/>
              <a:t>Volunteers get better exposure to help needy.</a:t>
            </a:r>
          </a:p>
          <a:p>
            <a:pPr marL="285750" indent="-285750">
              <a:buFont typeface="Wingdings" pitchFamily="2" charset="2"/>
              <a:buChar char="ü"/>
            </a:pPr>
            <a:r>
              <a:rPr lang="en-US" dirty="0"/>
              <a:t>Help at finger touch ,so users feels secured.</a:t>
            </a:r>
          </a:p>
          <a:p>
            <a:pPr marL="285750" indent="-285750">
              <a:buFont typeface="Wingdings" pitchFamily="2" charset="2"/>
              <a:buChar char="q"/>
            </a:pPr>
            <a:r>
              <a:rPr lang="en-US" dirty="0"/>
              <a:t>Special Features:</a:t>
            </a:r>
          </a:p>
          <a:p>
            <a:pPr marL="285750" indent="-285750">
              <a:buFont typeface="Arial" pitchFamily="34" charset="0"/>
              <a:buChar char="•"/>
            </a:pPr>
            <a:r>
              <a:rPr lang="en-US" dirty="0"/>
              <a:t>Panic Alert, Auto generated location SMS, Nearby places ,Volunteer Help</a:t>
            </a:r>
          </a:p>
          <a:p>
            <a:pPr marL="285750" indent="-285750">
              <a:buFont typeface="Wingdings" pitchFamily="2" charset="2"/>
              <a:buChar char="q"/>
            </a:pPr>
            <a:r>
              <a:rPr lang="en-US" dirty="0"/>
              <a:t>What we learnt</a:t>
            </a:r>
          </a:p>
          <a:p>
            <a:pPr marL="285750" indent="-285750">
              <a:buFont typeface="Wingdings" pitchFamily="2" charset="2"/>
              <a:buChar char="v"/>
            </a:pPr>
            <a:r>
              <a:rPr lang="en-US" dirty="0"/>
              <a:t>Practical implementation  of concepts taught in class as well extras that application like maps, nearby places, adding music and many.</a:t>
            </a:r>
          </a:p>
          <a:p>
            <a:pPr marL="285750" indent="-285750">
              <a:buFont typeface="Wingdings" pitchFamily="2" charset="2"/>
              <a:buChar char="v"/>
            </a:pPr>
            <a:r>
              <a:rPr lang="en-US" dirty="0"/>
              <a:t>Working with real time Database –Firebase and Storage.</a:t>
            </a:r>
          </a:p>
          <a:p>
            <a:endParaRPr lang="en-US" dirty="0"/>
          </a:p>
          <a:p>
            <a:endParaRPr lang="en-US" dirty="0"/>
          </a:p>
        </p:txBody>
      </p:sp>
    </p:spTree>
    <p:extLst>
      <p:ext uri="{BB962C8B-B14F-4D97-AF65-F5344CB8AC3E}">
        <p14:creationId xmlns:p14="http://schemas.microsoft.com/office/powerpoint/2010/main" val="1926772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176400" y="1839240"/>
            <a:ext cx="9300960" cy="1461960"/>
          </a:xfrm>
          <a:prstGeom prst="rect">
            <a:avLst/>
          </a:prstGeom>
          <a:noFill/>
          <a:ln>
            <a:noFill/>
          </a:ln>
        </p:spPr>
        <p:style>
          <a:lnRef idx="0">
            <a:scrgbClr r="0" g="0" b="0"/>
          </a:lnRef>
          <a:fillRef idx="0">
            <a:scrgbClr r="0" g="0" b="0"/>
          </a:fillRef>
          <a:effectRef idx="0">
            <a:scrgbClr r="0" g="0" b="0"/>
          </a:effectRef>
          <a:fontRef idx="minor"/>
        </p:style>
      </p:sp>
      <p:sp>
        <p:nvSpPr>
          <p:cNvPr id="147" name="TextShape 2"/>
          <p:cNvSpPr txBox="1"/>
          <p:nvPr/>
        </p:nvSpPr>
        <p:spPr>
          <a:xfrm>
            <a:off x="1186200" y="2743200"/>
            <a:ext cx="7409160" cy="1453320"/>
          </a:xfrm>
          <a:prstGeom prst="rect">
            <a:avLst/>
          </a:prstGeom>
          <a:noFill/>
          <a:ln>
            <a:noFill/>
          </a:ln>
        </p:spPr>
        <p:txBody>
          <a:bodyPr lIns="90000" tIns="45000" rIns="90000" bIns="45000">
            <a:spAutoFit/>
          </a:bodyPr>
          <a:lstStyle/>
          <a:p>
            <a:r>
              <a:rPr lang="en-US" sz="9600" b="1" i="1" strike="noStrike" spc="-1" dirty="0">
                <a:solidFill>
                  <a:srgbClr val="FFFFFF"/>
                </a:solidFill>
                <a:latin typeface="Arial"/>
              </a:rPr>
              <a:t>THANK YOU</a:t>
            </a:r>
            <a:endParaRPr lang="en-US" sz="96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620712" y="340763"/>
            <a:ext cx="6719400" cy="671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4400" b="0" strike="noStrike" spc="-1" dirty="0">
                <a:latin typeface="Arial"/>
              </a:rPr>
              <a:t>ABSTRACT</a:t>
            </a:r>
          </a:p>
        </p:txBody>
      </p:sp>
      <p:sp>
        <p:nvSpPr>
          <p:cNvPr id="117" name="CustomShape 2"/>
          <p:cNvSpPr/>
          <p:nvPr/>
        </p:nvSpPr>
        <p:spPr>
          <a:xfrm>
            <a:off x="548640" y="2011680"/>
            <a:ext cx="9071280" cy="5303160"/>
          </a:xfrm>
          <a:prstGeom prst="rect">
            <a:avLst/>
          </a:prstGeom>
          <a:noFill/>
          <a:ln>
            <a:noFill/>
          </a:ln>
        </p:spPr>
        <p:style>
          <a:lnRef idx="0">
            <a:scrgbClr r="0" g="0" b="0"/>
          </a:lnRef>
          <a:fillRef idx="0">
            <a:scrgbClr r="0" g="0" b="0"/>
          </a:fillRef>
          <a:effectRef idx="0">
            <a:scrgbClr r="0" g="0" b="0"/>
          </a:effectRef>
          <a:fontRef idx="minor"/>
        </p:style>
      </p:sp>
      <p:sp>
        <p:nvSpPr>
          <p:cNvPr id="2" name="TextBox 1"/>
          <p:cNvSpPr txBox="1"/>
          <p:nvPr/>
        </p:nvSpPr>
        <p:spPr>
          <a:xfrm>
            <a:off x="392112" y="1493837"/>
            <a:ext cx="9227808" cy="5909310"/>
          </a:xfrm>
          <a:prstGeom prst="rect">
            <a:avLst/>
          </a:prstGeom>
          <a:noFill/>
        </p:spPr>
        <p:txBody>
          <a:bodyPr wrap="square" rtlCol="0">
            <a:spAutoFit/>
          </a:bodyPr>
          <a:lstStyle/>
          <a:p>
            <a:pPr marL="285750" lvl="0" indent="-285750" hangingPunct="0">
              <a:buFont typeface="Arial" pitchFamily="34" charset="0"/>
              <a:buChar char="•"/>
            </a:pPr>
            <a:r>
              <a:rPr lang="en-IN" dirty="0"/>
              <a:t>Registration of Users with login system is made which also request emergency Contact Numbers for sending alert messages and Volunteers who can help for safety can also login and get notified with alert messages.</a:t>
            </a:r>
            <a:endParaRPr lang="en-US" dirty="0"/>
          </a:p>
          <a:p>
            <a:pPr marL="285750" lvl="0" indent="-285750" hangingPunct="0">
              <a:buFont typeface="Arial" pitchFamily="34" charset="0"/>
              <a:buChar char="•"/>
            </a:pPr>
            <a:r>
              <a:rPr lang="en-IN" dirty="0"/>
              <a:t>Alert Message with Current Location: This functionality provides the facility of sending alert message to helpline numbers provided and also to registered contact number along with current location. So that family members or friends can easily come to know that someone is in trouble and need help.</a:t>
            </a:r>
            <a:endParaRPr lang="en-US" dirty="0"/>
          </a:p>
          <a:p>
            <a:pPr marL="285750" lvl="0" indent="-285750" hangingPunct="0">
              <a:buFont typeface="Arial" pitchFamily="34" charset="0"/>
              <a:buChar char="•"/>
            </a:pPr>
            <a:r>
              <a:rPr lang="en-IN" dirty="0"/>
              <a:t>Safety tips (Dos and DON’Ts) option is provided that needed to be followed by the women mainly and victims to ensure safety.</a:t>
            </a:r>
            <a:endParaRPr lang="en-US" dirty="0"/>
          </a:p>
          <a:p>
            <a:pPr marL="285750" lvl="0" indent="-285750" hangingPunct="0">
              <a:buFont typeface="Arial" pitchFamily="34" charset="0"/>
              <a:buChar char="•"/>
            </a:pPr>
            <a:r>
              <a:rPr lang="en-IN" dirty="0"/>
              <a:t>There is a facility of reporting crime along with images and videos as well as reporting of fraud calls to various helpline numbers provided.</a:t>
            </a:r>
            <a:endParaRPr lang="en-US" dirty="0"/>
          </a:p>
          <a:p>
            <a:pPr marL="285750" lvl="0" indent="-285750" hangingPunct="0">
              <a:buFont typeface="Arial" pitchFamily="34" charset="0"/>
              <a:buChar char="•"/>
            </a:pPr>
            <a:r>
              <a:rPr lang="en-IN" dirty="0"/>
              <a:t>There is a facility that provides location of nearby emergency places such as police stations, hospitals, fire-stations as well as the list of NGOs along with address and contact number. So, women can contact them for any kind of help or support.</a:t>
            </a:r>
            <a:endParaRPr lang="en-US" dirty="0"/>
          </a:p>
          <a:p>
            <a:pPr marL="285750" lvl="0" indent="-285750" hangingPunct="0">
              <a:buFont typeface="Arial" pitchFamily="34" charset="0"/>
              <a:buChar char="•"/>
            </a:pPr>
            <a:r>
              <a:rPr lang="en-IN" dirty="0"/>
              <a:t>Viewing details of nearby police stations, hospitals, fire-stations is also provided for further requirements.</a:t>
            </a:r>
            <a:endParaRPr lang="en-US" dirty="0"/>
          </a:p>
          <a:p>
            <a:pPr marL="285750" lvl="0" indent="-285750" hangingPunct="0">
              <a:buFont typeface="Arial" pitchFamily="34" charset="0"/>
              <a:buChar char="•"/>
            </a:pPr>
            <a:r>
              <a:rPr lang="en-IN" dirty="0"/>
              <a:t>Panic Alert Mode: This blows out siren in case of trouble and alert message to nearby police station providing current location and request of protection just by one click.</a:t>
            </a:r>
            <a:endParaRPr lang="en-US" dirty="0"/>
          </a:p>
          <a:p>
            <a:pPr marL="285750" lvl="0" indent="-285750" hangingPunct="0">
              <a:buFont typeface="Arial" pitchFamily="34" charset="0"/>
              <a:buChar char="•"/>
            </a:pPr>
            <a:r>
              <a:rPr lang="en-IN" dirty="0"/>
              <a:t>Finally, User can provide a feedback or can write to us regarding the performance of application, can report error messages and provide how to improve further. </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504000" y="256320"/>
            <a:ext cx="6810840" cy="1339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4400" b="0" strike="noStrike" spc="-1" dirty="0">
                <a:latin typeface="Arial"/>
              </a:rPr>
              <a:t>REGISTER AND LOGIN SCREEN</a:t>
            </a:r>
          </a:p>
        </p:txBody>
      </p:sp>
      <p:pic>
        <p:nvPicPr>
          <p:cNvPr id="121" name="Picture 120"/>
          <p:cNvPicPr/>
          <p:nvPr/>
        </p:nvPicPr>
        <p:blipFill>
          <a:blip r:embed="rId2"/>
          <a:stretch/>
        </p:blipFill>
        <p:spPr>
          <a:xfrm>
            <a:off x="468312" y="1833248"/>
            <a:ext cx="2362200" cy="5120280"/>
          </a:xfrm>
          <a:prstGeom prst="rect">
            <a:avLst/>
          </a:prstGeom>
          <a:ln>
            <a:noFill/>
          </a:ln>
        </p:spPr>
      </p:pic>
      <p:sp>
        <p:nvSpPr>
          <p:cNvPr id="2" name="TextBox 1"/>
          <p:cNvSpPr txBox="1"/>
          <p:nvPr/>
        </p:nvSpPr>
        <p:spPr>
          <a:xfrm>
            <a:off x="2830512" y="1760204"/>
            <a:ext cx="4343399" cy="6001643"/>
          </a:xfrm>
          <a:prstGeom prst="rect">
            <a:avLst/>
          </a:prstGeom>
          <a:noFill/>
        </p:spPr>
        <p:txBody>
          <a:bodyPr wrap="square" rtlCol="0">
            <a:spAutoFit/>
          </a:bodyPr>
          <a:lstStyle/>
          <a:p>
            <a:pPr marL="285750" indent="-285750">
              <a:buFont typeface="Arial" pitchFamily="34" charset="0"/>
              <a:buChar char="•"/>
            </a:pPr>
            <a:r>
              <a:rPr lang="en-US" sz="1600" dirty="0"/>
              <a:t>On launch of the app, user will enter registration page then after filling form, enters to Login page then onto Home page. </a:t>
            </a:r>
          </a:p>
          <a:p>
            <a:pPr marL="285750" indent="-285750">
              <a:buFont typeface="Arial" pitchFamily="34" charset="0"/>
              <a:buChar char="•"/>
            </a:pPr>
            <a:r>
              <a:rPr lang="en-US" sz="1600" dirty="0"/>
              <a:t>Firebase Database is used to store the user details and authenticate username and password without storing any blanks and not allowing already used ones.</a:t>
            </a:r>
          </a:p>
          <a:p>
            <a:pPr marL="285750" indent="-285750">
              <a:buFont typeface="Arial" pitchFamily="34" charset="0"/>
              <a:buChar char="•"/>
            </a:pPr>
            <a:r>
              <a:rPr lang="en-US" sz="1600" dirty="0"/>
              <a:t>Also user has option to volunteer to help </a:t>
            </a:r>
          </a:p>
          <a:p>
            <a:r>
              <a:rPr lang="en-US" sz="1600" dirty="0"/>
              <a:t>     the ones who required immediately.</a:t>
            </a:r>
          </a:p>
          <a:p>
            <a:pPr marL="285750" indent="-285750">
              <a:buFont typeface="Arial" pitchFamily="34" charset="0"/>
              <a:buChar char="•"/>
            </a:pPr>
            <a:r>
              <a:rPr lang="en-US" sz="1600" dirty="0"/>
              <a:t>Guardian number is used to send alert message to their family or friend as per their choice and Email is used as the Username here and has Forgot password feature.</a:t>
            </a:r>
          </a:p>
          <a:p>
            <a:pPr marL="285750" indent="-285750">
              <a:buFont typeface="Arial" pitchFamily="34" charset="0"/>
              <a:buChar char="•"/>
            </a:pPr>
            <a:r>
              <a:rPr lang="en-US" sz="1600" dirty="0"/>
              <a:t>Progress Bar is used to load data  and redirect them to Home page when Sign up button clicked.</a:t>
            </a:r>
          </a:p>
          <a:p>
            <a:pPr marL="285750" indent="-285750">
              <a:buFont typeface="Arial" pitchFamily="34" charset="0"/>
              <a:buChar char="•"/>
            </a:pPr>
            <a:r>
              <a:rPr lang="en-US" sz="1600" dirty="0"/>
              <a:t>Once the user is logged on App directly goes to Home page on restart and can come back to login page only after Log out.</a:t>
            </a:r>
          </a:p>
          <a:p>
            <a:endParaRPr lang="en-US" sz="1600" dirty="0"/>
          </a:p>
          <a:p>
            <a:endParaRPr lang="en-US" sz="1600" dirty="0"/>
          </a:p>
        </p:txBody>
      </p:sp>
      <p:pic>
        <p:nvPicPr>
          <p:cNvPr id="6" name="Picture 5">
            <a:extLst>
              <a:ext uri="{FF2B5EF4-FFF2-40B4-BE49-F238E27FC236}">
                <a16:creationId xmlns:a16="http://schemas.microsoft.com/office/drawing/2014/main" id="{C7040AA5-A99F-43B4-91AA-C8BF289EC6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2991" y="1930091"/>
            <a:ext cx="2529322" cy="504751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504000" y="674640"/>
            <a:ext cx="6627960" cy="671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4400" b="0" strike="noStrike" spc="-1" dirty="0">
                <a:latin typeface="Arial"/>
              </a:rPr>
              <a:t>HOME SCREEN</a:t>
            </a:r>
          </a:p>
        </p:txBody>
      </p:sp>
      <p:pic>
        <p:nvPicPr>
          <p:cNvPr id="125" name="Picture 124"/>
          <p:cNvPicPr/>
          <p:nvPr/>
        </p:nvPicPr>
        <p:blipFill>
          <a:blip r:embed="rId2"/>
          <a:stretch/>
        </p:blipFill>
        <p:spPr>
          <a:xfrm>
            <a:off x="6932982" y="1919699"/>
            <a:ext cx="2579400" cy="5441537"/>
          </a:xfrm>
          <a:prstGeom prst="rect">
            <a:avLst/>
          </a:prstGeom>
          <a:ln>
            <a:noFill/>
          </a:ln>
        </p:spPr>
      </p:pic>
      <p:sp>
        <p:nvSpPr>
          <p:cNvPr id="2" name="TextBox 1"/>
          <p:cNvSpPr txBox="1"/>
          <p:nvPr/>
        </p:nvSpPr>
        <p:spPr>
          <a:xfrm>
            <a:off x="696912" y="1919699"/>
            <a:ext cx="6236070" cy="4524315"/>
          </a:xfrm>
          <a:prstGeom prst="rect">
            <a:avLst/>
          </a:prstGeom>
          <a:noFill/>
        </p:spPr>
        <p:txBody>
          <a:bodyPr wrap="square" rtlCol="0">
            <a:spAutoFit/>
          </a:bodyPr>
          <a:lstStyle/>
          <a:p>
            <a:r>
              <a:rPr lang="en-US" dirty="0"/>
              <a:t>On Successful login user views multi-functional and decorated Home screen which has various options to user to get Security Helpline support at their finger touch.</a:t>
            </a:r>
          </a:p>
          <a:p>
            <a:r>
              <a:rPr lang="en-US" dirty="0"/>
              <a:t>Each button has its own features to help user at multiple occasions. Further slides describes each functionality to each and every button. Buttons are:</a:t>
            </a:r>
          </a:p>
          <a:p>
            <a:pPr marL="285750" indent="-285750">
              <a:buFont typeface="Wingdings" pitchFamily="2" charset="2"/>
              <a:buChar char="Ø"/>
            </a:pPr>
            <a:r>
              <a:rPr lang="en-US" dirty="0"/>
              <a:t>Panic Alert(custom button)</a:t>
            </a:r>
          </a:p>
          <a:p>
            <a:pPr marL="285750" indent="-285750">
              <a:buFont typeface="Wingdings" pitchFamily="2" charset="2"/>
              <a:buChar char="Ø"/>
            </a:pPr>
            <a:r>
              <a:rPr lang="en-US" dirty="0"/>
              <a:t>Location Sharing</a:t>
            </a:r>
          </a:p>
          <a:p>
            <a:pPr marL="285750" indent="-285750">
              <a:buFont typeface="Wingdings" pitchFamily="2" charset="2"/>
              <a:buChar char="Ø"/>
            </a:pPr>
            <a:r>
              <a:rPr lang="en-US" dirty="0"/>
              <a:t>Report crime</a:t>
            </a:r>
          </a:p>
          <a:p>
            <a:pPr marL="285750" indent="-285750">
              <a:buFont typeface="Wingdings" pitchFamily="2" charset="2"/>
              <a:buChar char="Ø"/>
            </a:pPr>
            <a:r>
              <a:rPr lang="en-US" dirty="0"/>
              <a:t>Profile</a:t>
            </a:r>
          </a:p>
          <a:p>
            <a:pPr marL="285750" indent="-285750">
              <a:buFont typeface="Wingdings" pitchFamily="2" charset="2"/>
              <a:buChar char="Ø"/>
            </a:pPr>
            <a:r>
              <a:rPr lang="en-US" dirty="0"/>
              <a:t>Complain, Safety tips and Alerts</a:t>
            </a:r>
          </a:p>
          <a:p>
            <a:pPr marL="285750" indent="-285750">
              <a:buFont typeface="Wingdings" pitchFamily="2" charset="2"/>
              <a:buChar char="Ø"/>
            </a:pPr>
            <a:r>
              <a:rPr lang="en-US" dirty="0"/>
              <a:t>Emergency Helpline </a:t>
            </a:r>
          </a:p>
          <a:p>
            <a:pPr marL="285750" indent="-285750">
              <a:buFont typeface="Wingdings" pitchFamily="2" charset="2"/>
              <a:buChar char="Ø"/>
            </a:pPr>
            <a:r>
              <a:rPr lang="en-US" dirty="0"/>
              <a:t>Nearby places(hospitals , police-station , NGOs)</a:t>
            </a:r>
          </a:p>
          <a:p>
            <a:pPr marL="285750" indent="-285750">
              <a:buFont typeface="Wingdings" pitchFamily="2" charset="2"/>
              <a:buChar char="Ø"/>
            </a:pPr>
            <a:r>
              <a:rPr lang="en-US" dirty="0"/>
              <a:t>Volunteer</a:t>
            </a:r>
          </a:p>
          <a:p>
            <a:pPr marL="285750" indent="-285750">
              <a:buFont typeface="Wingdings" pitchFamily="2" charset="2"/>
              <a:buChar char="Ø"/>
            </a:pPr>
            <a:r>
              <a:rPr lang="en-US" dirty="0"/>
              <a:t>Help Center and Contact us</a:t>
            </a:r>
          </a:p>
          <a:p>
            <a:pPr marL="285750" indent="-285750">
              <a:buFont typeface="Wingdings" pitchFamily="2" charset="2"/>
              <a:buChar char="Ø"/>
            </a:pPr>
            <a:r>
              <a:rPr lang="en-US" dirty="0"/>
              <a:t> Feedback and Suggestions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438480" y="658286"/>
            <a:ext cx="6785280" cy="677108"/>
          </a:xfrm>
          <a:prstGeom prst="rect">
            <a:avLst/>
          </a:prstGeom>
          <a:noFill/>
          <a:ln>
            <a:noFill/>
          </a:ln>
        </p:spPr>
        <p:txBody>
          <a:bodyPr lIns="0" tIns="0" rIns="0" bIns="0" anchor="ctr">
            <a:spAutoFit/>
          </a:bodyPr>
          <a:lstStyle/>
          <a:p>
            <a:pPr algn="ctr"/>
            <a:r>
              <a:rPr lang="en-US" sz="4400" spc="-1" dirty="0">
                <a:latin typeface="Arial"/>
              </a:rPr>
              <a:t>PANIC ALERT</a:t>
            </a:r>
            <a:endParaRPr lang="en-US" sz="4400" b="0" strike="noStrike" spc="-1" dirty="0">
              <a:latin typeface="Arial"/>
            </a:endParaRPr>
          </a:p>
        </p:txBody>
      </p:sp>
      <p:pic>
        <p:nvPicPr>
          <p:cNvPr id="145" name="Picture 144"/>
          <p:cNvPicPr/>
          <p:nvPr/>
        </p:nvPicPr>
        <p:blipFill>
          <a:blip r:embed="rId2"/>
          <a:stretch/>
        </p:blipFill>
        <p:spPr>
          <a:xfrm>
            <a:off x="7223760" y="1874837"/>
            <a:ext cx="2514600" cy="5134680"/>
          </a:xfrm>
          <a:prstGeom prst="rect">
            <a:avLst/>
          </a:prstGeom>
          <a:ln>
            <a:noFill/>
          </a:ln>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204" y="1951037"/>
            <a:ext cx="2438399" cy="2438399"/>
          </a:xfrm>
          <a:prstGeom prst="rect">
            <a:avLst/>
          </a:prstGeom>
        </p:spPr>
      </p:pic>
      <p:sp>
        <p:nvSpPr>
          <p:cNvPr id="3" name="TextBox 2"/>
          <p:cNvSpPr txBox="1"/>
          <p:nvPr/>
        </p:nvSpPr>
        <p:spPr>
          <a:xfrm>
            <a:off x="3009603" y="2027237"/>
            <a:ext cx="4214157" cy="4524315"/>
          </a:xfrm>
          <a:prstGeom prst="rect">
            <a:avLst/>
          </a:prstGeom>
          <a:noFill/>
        </p:spPr>
        <p:txBody>
          <a:bodyPr wrap="square" rtlCol="0">
            <a:spAutoFit/>
          </a:bodyPr>
          <a:lstStyle/>
          <a:p>
            <a:r>
              <a:rPr lang="en-US" dirty="0"/>
              <a:t>On clicking the customized Panic Alert button at one click does various functions:</a:t>
            </a:r>
          </a:p>
          <a:p>
            <a:pPr marL="285750" indent="-285750">
              <a:buFont typeface="Wingdings" pitchFamily="2" charset="2"/>
              <a:buChar char="v"/>
            </a:pPr>
            <a:r>
              <a:rPr lang="en-US" dirty="0"/>
              <a:t>Plays police siren</a:t>
            </a:r>
          </a:p>
          <a:p>
            <a:pPr marL="285750" indent="-285750">
              <a:buFont typeface="Wingdings" pitchFamily="2" charset="2"/>
              <a:buChar char="v"/>
            </a:pPr>
            <a:r>
              <a:rPr lang="en-US" dirty="0"/>
              <a:t>Gets GPS location of user</a:t>
            </a:r>
          </a:p>
          <a:p>
            <a:pPr marL="285750" indent="-285750">
              <a:buFont typeface="Wingdings" pitchFamily="2" charset="2"/>
              <a:buChar char="v"/>
            </a:pPr>
            <a:r>
              <a:rPr lang="en-US" dirty="0"/>
              <a:t>Sends the SMS to guardian number which is accessed through Database.</a:t>
            </a:r>
          </a:p>
          <a:p>
            <a:r>
              <a:rPr lang="en-US" dirty="0"/>
              <a:t>There is a switch button on turn-off , it disables the panic button which also pauses the siren and plays when enabled and  clicked. Not only that using Intents , Location-manager , </a:t>
            </a:r>
            <a:r>
              <a:rPr lang="en-US" dirty="0" err="1"/>
              <a:t>Geocoder</a:t>
            </a:r>
            <a:r>
              <a:rPr lang="en-US" dirty="0"/>
              <a:t> , and Firebase it sends the alert message to Guardian(maybe parent or friend)</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518" y="4841627"/>
            <a:ext cx="2371773" cy="2401236"/>
          </a:xfrm>
          <a:prstGeom prst="rect">
            <a:avLst/>
          </a:prstGeom>
        </p:spPr>
      </p:pic>
      <p:sp>
        <p:nvSpPr>
          <p:cNvPr id="5" name="TextBox 4"/>
          <p:cNvSpPr txBox="1"/>
          <p:nvPr/>
        </p:nvSpPr>
        <p:spPr>
          <a:xfrm>
            <a:off x="1077912" y="1528439"/>
            <a:ext cx="1219200" cy="338554"/>
          </a:xfrm>
          <a:prstGeom prst="rect">
            <a:avLst/>
          </a:prstGeom>
          <a:noFill/>
        </p:spPr>
        <p:txBody>
          <a:bodyPr wrap="square" rtlCol="0">
            <a:spAutoFit/>
          </a:bodyPr>
          <a:lstStyle/>
          <a:p>
            <a:pPr algn="ctr"/>
            <a:r>
              <a:rPr lang="en-US" sz="1600" dirty="0"/>
              <a:t>Enable</a:t>
            </a:r>
          </a:p>
        </p:txBody>
      </p:sp>
      <p:sp>
        <p:nvSpPr>
          <p:cNvPr id="6" name="TextBox 5"/>
          <p:cNvSpPr txBox="1"/>
          <p:nvPr/>
        </p:nvSpPr>
        <p:spPr>
          <a:xfrm>
            <a:off x="1077912" y="4472295"/>
            <a:ext cx="1219200" cy="369332"/>
          </a:xfrm>
          <a:prstGeom prst="rect">
            <a:avLst/>
          </a:prstGeom>
          <a:noFill/>
        </p:spPr>
        <p:txBody>
          <a:bodyPr wrap="square" rtlCol="0">
            <a:spAutoFit/>
          </a:bodyPr>
          <a:lstStyle/>
          <a:p>
            <a:r>
              <a:rPr lang="en-US" dirty="0"/>
              <a:t>Disable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504000" y="610051"/>
            <a:ext cx="6445080" cy="800219"/>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2600" spc="-1" dirty="0">
                <a:latin typeface="Arial"/>
              </a:rPr>
              <a:t>LOCATION SHARING AND SEND ALERT SMS SCREEN</a:t>
            </a:r>
            <a:endParaRPr lang="en-US" sz="4400" b="0" strike="noStrike" spc="-1" dirty="0">
              <a:latin typeface="Arial"/>
            </a:endParaRPr>
          </a:p>
        </p:txBody>
      </p:sp>
      <p:pic>
        <p:nvPicPr>
          <p:cNvPr id="138" name="Picture 137"/>
          <p:cNvPicPr/>
          <p:nvPr/>
        </p:nvPicPr>
        <p:blipFill>
          <a:blip r:embed="rId2"/>
          <a:stretch/>
        </p:blipFill>
        <p:spPr>
          <a:xfrm>
            <a:off x="488479" y="1847113"/>
            <a:ext cx="2743200" cy="5448785"/>
          </a:xfrm>
          <a:prstGeom prst="rect">
            <a:avLst/>
          </a:prstGeom>
          <a:ln>
            <a:noFill/>
          </a:ln>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0131" y="2031845"/>
            <a:ext cx="2663232" cy="5289946"/>
          </a:xfrm>
          <a:prstGeom prst="rect">
            <a:avLst/>
          </a:prstGeom>
        </p:spPr>
      </p:pic>
      <p:sp>
        <p:nvSpPr>
          <p:cNvPr id="4" name="TextBox 3"/>
          <p:cNvSpPr txBox="1"/>
          <p:nvPr/>
        </p:nvSpPr>
        <p:spPr>
          <a:xfrm>
            <a:off x="3287711" y="1951037"/>
            <a:ext cx="3732419" cy="4247317"/>
          </a:xfrm>
          <a:prstGeom prst="rect">
            <a:avLst/>
          </a:prstGeom>
          <a:noFill/>
        </p:spPr>
        <p:txBody>
          <a:bodyPr wrap="square" rtlCol="0">
            <a:spAutoFit/>
          </a:bodyPr>
          <a:lstStyle/>
          <a:p>
            <a:r>
              <a:rPr lang="en-US" dirty="0"/>
              <a:t>By clicking location sharing button user views the map with their current location marked and can be zoomed to see clear location details and update button refreshes the map and also sends</a:t>
            </a:r>
          </a:p>
          <a:p>
            <a:r>
              <a:rPr lang="en-US" dirty="0"/>
              <a:t>Current location to Database.</a:t>
            </a:r>
          </a:p>
          <a:p>
            <a:r>
              <a:rPr lang="en-US" dirty="0"/>
              <a:t>Geo-coder generates Address of location and on clicking SMS button gets into SMS screen with auto-generated message.</a:t>
            </a:r>
          </a:p>
          <a:p>
            <a:r>
              <a:rPr lang="en-US" dirty="0"/>
              <a:t>SMS can be sent to police, guardian ,medical staff and also can  be shared in WhatsApp.</a:t>
            </a:r>
          </a:p>
          <a:p>
            <a:r>
              <a:rPr lang="en-US" dirty="0"/>
              <a:t> </a:t>
            </a:r>
          </a:p>
        </p:txBody>
      </p:sp>
    </p:spTree>
    <p:extLst>
      <p:ext uri="{BB962C8B-B14F-4D97-AF65-F5344CB8AC3E}">
        <p14:creationId xmlns:p14="http://schemas.microsoft.com/office/powerpoint/2010/main" val="602118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1984578" y="482691"/>
            <a:ext cx="6627960" cy="671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4400" b="0" strike="noStrike" spc="-1" dirty="0">
                <a:latin typeface="Arial"/>
              </a:rPr>
              <a:t>PROFILE SCREEN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312" y="1153731"/>
            <a:ext cx="2981840" cy="6129337"/>
          </a:xfrm>
          <a:prstGeom prst="rect">
            <a:avLst/>
          </a:prstGeom>
        </p:spPr>
      </p:pic>
      <p:sp>
        <p:nvSpPr>
          <p:cNvPr id="3" name="TextBox 2"/>
          <p:cNvSpPr txBox="1"/>
          <p:nvPr/>
        </p:nvSpPr>
        <p:spPr>
          <a:xfrm>
            <a:off x="4049712" y="2636837"/>
            <a:ext cx="4495800" cy="2031325"/>
          </a:xfrm>
          <a:prstGeom prst="rect">
            <a:avLst/>
          </a:prstGeom>
          <a:noFill/>
        </p:spPr>
        <p:txBody>
          <a:bodyPr wrap="square" rtlCol="0">
            <a:spAutoFit/>
          </a:bodyPr>
          <a:lstStyle/>
          <a:p>
            <a:r>
              <a:rPr lang="en-US" dirty="0"/>
              <a:t>User details is displayed in profile screen which displays name, email , phone-number with the help of Database , and also can change password in case if they forgot which sends Reset password link to email and can be reset and can logout successfully and login with new one.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87312" y="375329"/>
            <a:ext cx="9144000" cy="553998"/>
          </a:xfrm>
          <a:prstGeom prst="rect">
            <a:avLst/>
          </a:prstGeom>
          <a:noFill/>
          <a:ln>
            <a:noFill/>
          </a:ln>
        </p:spPr>
        <p:txBody>
          <a:bodyPr wrap="square" lIns="0" tIns="0" rIns="0" bIns="0" anchor="ctr">
            <a:spAutoFit/>
          </a:bodyPr>
          <a:lstStyle/>
          <a:p>
            <a:pPr algn="ctr"/>
            <a:r>
              <a:rPr lang="en-US" sz="3600" b="0" strike="noStrike" spc="-1" dirty="0">
                <a:latin typeface="Arial"/>
              </a:rPr>
              <a:t>SAFETY TIPS AND COMPLAIN SCREEN</a:t>
            </a:r>
          </a:p>
        </p:txBody>
      </p:sp>
      <p:pic>
        <p:nvPicPr>
          <p:cNvPr id="133" name="Picture 132"/>
          <p:cNvPicPr/>
          <p:nvPr/>
        </p:nvPicPr>
        <p:blipFill>
          <a:blip r:embed="rId2"/>
          <a:stretch/>
        </p:blipFill>
        <p:spPr>
          <a:xfrm>
            <a:off x="7173912" y="2665119"/>
            <a:ext cx="2478912" cy="4572000"/>
          </a:xfrm>
          <a:prstGeom prst="rect">
            <a:avLst/>
          </a:prstGeom>
          <a:ln>
            <a:noFill/>
          </a:ln>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8312" y="936894"/>
            <a:ext cx="2438400" cy="4655127"/>
          </a:xfrm>
          <a:prstGeom prst="rect">
            <a:avLst/>
          </a:prstGeom>
        </p:spPr>
      </p:pic>
      <p:sp>
        <p:nvSpPr>
          <p:cNvPr id="3" name="TextBox 2"/>
          <p:cNvSpPr txBox="1"/>
          <p:nvPr/>
        </p:nvSpPr>
        <p:spPr>
          <a:xfrm>
            <a:off x="3135312" y="1341437"/>
            <a:ext cx="3962400" cy="5078313"/>
          </a:xfrm>
          <a:prstGeom prst="rect">
            <a:avLst/>
          </a:prstGeom>
          <a:noFill/>
        </p:spPr>
        <p:txBody>
          <a:bodyPr wrap="square" rtlCol="0">
            <a:spAutoFit/>
          </a:bodyPr>
          <a:lstStyle/>
          <a:p>
            <a:pPr marL="285750" indent="-285750">
              <a:buFont typeface="Wingdings" pitchFamily="2" charset="2"/>
              <a:buChar char="ü"/>
            </a:pPr>
            <a:r>
              <a:rPr lang="en-US" dirty="0"/>
              <a:t>Complain Screen gives the user to complain any issues to medical staff of Govt. , or to police about theft ,fraud and others or to the volunteer regarding harassment case , mental health issues , and can also get tips from volunteers.</a:t>
            </a:r>
          </a:p>
          <a:p>
            <a:r>
              <a:rPr lang="en-US" dirty="0"/>
              <a:t>This can be done by sending Email to them.</a:t>
            </a:r>
          </a:p>
          <a:p>
            <a:pPr marL="285750" indent="-285750">
              <a:buFont typeface="Wingdings" pitchFamily="2" charset="2"/>
              <a:buChar char="ü"/>
            </a:pPr>
            <a:r>
              <a:rPr lang="en-US" dirty="0"/>
              <a:t>Safety Tips Screen gives tips to user to ensure safety and be safe outside or inside.</a:t>
            </a:r>
          </a:p>
          <a:p>
            <a:r>
              <a:rPr lang="en-US" dirty="0"/>
              <a:t>     Tips are regarding Women Safety , Crime control , Dos and Don’t Said Experts for Women and Travellers,</a:t>
            </a:r>
          </a:p>
          <a:p>
            <a:r>
              <a:rPr lang="en-US" dirty="0"/>
              <a:t>Safety at Home and also Safe Driving tips too.</a:t>
            </a:r>
          </a:p>
          <a:p>
            <a:r>
              <a:rPr lang="en-US"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1681397" y="427037"/>
            <a:ext cx="6693840" cy="1107996"/>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3600" b="0" strike="noStrike" spc="-1" dirty="0">
                <a:latin typeface="Arial"/>
              </a:rPr>
              <a:t>EMERGENCY AND ALERT SCREEN</a:t>
            </a:r>
          </a:p>
        </p:txBody>
      </p:sp>
      <p:pic>
        <p:nvPicPr>
          <p:cNvPr id="130" name="Picture 129"/>
          <p:cNvPicPr/>
          <p:nvPr/>
        </p:nvPicPr>
        <p:blipFill>
          <a:blip r:embed="rId2"/>
          <a:stretch/>
        </p:blipFill>
        <p:spPr>
          <a:xfrm>
            <a:off x="696927" y="1189037"/>
            <a:ext cx="2534760" cy="3899837"/>
          </a:xfrm>
          <a:prstGeom prst="rect">
            <a:avLst/>
          </a:prstGeom>
          <a:ln>
            <a:noFill/>
          </a:ln>
        </p:spPr>
      </p:pic>
      <p:pic>
        <p:nvPicPr>
          <p:cNvPr id="131" name="Picture 130"/>
          <p:cNvPicPr/>
          <p:nvPr/>
        </p:nvPicPr>
        <p:blipFill>
          <a:blip r:embed="rId3"/>
          <a:stretch/>
        </p:blipFill>
        <p:spPr>
          <a:xfrm>
            <a:off x="696912" y="4784074"/>
            <a:ext cx="2534760" cy="2377080"/>
          </a:xfrm>
          <a:prstGeom prst="rect">
            <a:avLst/>
          </a:prstGeom>
          <a:ln>
            <a:noFill/>
          </a:ln>
        </p:spPr>
      </p:pic>
      <p:pic>
        <p:nvPicPr>
          <p:cNvPr id="5" name="Picture 4"/>
          <p:cNvPicPr/>
          <p:nvPr/>
        </p:nvPicPr>
        <p:blipFill>
          <a:blip r:embed="rId4"/>
          <a:stretch/>
        </p:blipFill>
        <p:spPr>
          <a:xfrm>
            <a:off x="7140797" y="2376312"/>
            <a:ext cx="2468880" cy="4815523"/>
          </a:xfrm>
          <a:prstGeom prst="rect">
            <a:avLst/>
          </a:prstGeom>
          <a:ln>
            <a:noFill/>
          </a:ln>
        </p:spPr>
      </p:pic>
      <p:sp>
        <p:nvSpPr>
          <p:cNvPr id="2" name="TextBox 1"/>
          <p:cNvSpPr txBox="1"/>
          <p:nvPr/>
        </p:nvSpPr>
        <p:spPr>
          <a:xfrm>
            <a:off x="3363912" y="2484437"/>
            <a:ext cx="3657600" cy="4524315"/>
          </a:xfrm>
          <a:prstGeom prst="rect">
            <a:avLst/>
          </a:prstGeom>
          <a:noFill/>
        </p:spPr>
        <p:txBody>
          <a:bodyPr wrap="square" rtlCol="0">
            <a:spAutoFit/>
          </a:bodyPr>
          <a:lstStyle/>
          <a:p>
            <a:r>
              <a:rPr lang="en-US" dirty="0"/>
              <a:t>Emergency Helpline calls contains a list Helpline numbers</a:t>
            </a:r>
          </a:p>
          <a:p>
            <a:r>
              <a:rPr lang="en-US" dirty="0"/>
              <a:t>to users so that they call required helpline number within seconds and get help/rescue immediately from danger.</a:t>
            </a:r>
          </a:p>
          <a:p>
            <a:r>
              <a:rPr lang="en-US" dirty="0"/>
              <a:t>It also has list of NGOs with various services in Bangalore</a:t>
            </a:r>
          </a:p>
          <a:p>
            <a:r>
              <a:rPr lang="en-US" dirty="0"/>
              <a:t>Alert notification is used receive messages from any helpline that you contacted as reply to your alert message and also it mainly used to alert Volunteers so that they can help.</a:t>
            </a:r>
          </a:p>
          <a:p>
            <a:r>
              <a:rPr lang="en-US" dirty="0"/>
              <a:t>Broadcast Receiver is used to display the SMS messages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805</TotalTime>
  <Words>1419</Words>
  <Application>Microsoft Office PowerPoint</Application>
  <PresentationFormat>Custom</PresentationFormat>
  <Paragraphs>102</Paragraphs>
  <Slides>15</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15</vt:i4>
      </vt:variant>
    </vt:vector>
  </HeadingPairs>
  <TitlesOfParts>
    <vt:vector size="21" baseType="lpstr">
      <vt:lpstr>Arial</vt:lpstr>
      <vt:lpstr>Symbol</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REPORT CRIME</vt:lpstr>
      <vt:lpstr>PowerPoint Presentation</vt:lpstr>
      <vt:lpstr>VOLUNTEER SCREEN</vt:lpstr>
      <vt:lpstr>HELP CENTER AND FEEDBACK SCREEN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Blueprint Plans</dc:title>
  <dc:subject/>
  <dc:creator>YATHISH N V</dc:creator>
  <dc:description/>
  <cp:lastModifiedBy>YATHISH N V</cp:lastModifiedBy>
  <cp:revision>42</cp:revision>
  <dcterms:created xsi:type="dcterms:W3CDTF">2020-04-18T14:23:47Z</dcterms:created>
  <dcterms:modified xsi:type="dcterms:W3CDTF">2020-04-20T04:53:41Z</dcterms:modified>
  <dc:language>en-US</dc:language>
</cp:coreProperties>
</file>