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sldIdLst>
    <p:sldId id="256" r:id="rId2"/>
    <p:sldId id="257" r:id="rId3"/>
    <p:sldId id="265" r:id="rId4"/>
    <p:sldId id="278" r:id="rId5"/>
    <p:sldId id="261" r:id="rId6"/>
    <p:sldId id="266" r:id="rId7"/>
    <p:sldId id="267" r:id="rId8"/>
    <p:sldId id="268" r:id="rId9"/>
    <p:sldId id="272" r:id="rId10"/>
    <p:sldId id="270" r:id="rId11"/>
    <p:sldId id="271" r:id="rId12"/>
    <p:sldId id="273" r:id="rId13"/>
    <p:sldId id="269" r:id="rId14"/>
    <p:sldId id="274" r:id="rId15"/>
    <p:sldId id="275" r:id="rId16"/>
    <p:sldId id="277" r:id="rId17"/>
    <p:sldId id="279" r:id="rId18"/>
    <p:sldId id="280" r:id="rId19"/>
    <p:sldId id="264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7T20:20:19.7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188 1 24575,'0'867'0,"0"-853"0,-1-1 0,0 1 0,-1-1 0,-1 1 0,0-1 0,0 0 0,-1 0 0,-1 0 0,0 0 0,-1-1 0,0 0 0,-1 0 0,-1 0 0,0-1 0,0-1 0,-19 20 0,-10 18 106,31-38-473,-1-1-1,-1 1 0,-13 13 0,9-13-6458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7T20:20:22.1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2D597-6B7C-478E-A252-A03946535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91A2F1-2E43-72D5-626B-0A2D9F700A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28758-7D3A-E697-D284-27A47040D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A91D-DE0C-46EB-B53E-C4E9DB612B82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E35B4-7818-73D2-08BD-BC227734B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B5898-55D5-AF11-C092-FC21E9EB7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F3D1-DDC2-4680-BA8F-48083D3B5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925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92EDC-865D-00A3-C26B-D5F00D553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C666B0-0FDD-9C30-B7E6-22E6FAE85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92EB5-0CFE-42AE-FA86-EB496EE80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A91D-DE0C-46EB-B53E-C4E9DB612B82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C8FB4-4E08-5E71-85FB-F3B2B72A2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D3FC5-00A4-05A2-601C-C55624AA3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F3D1-DDC2-4680-BA8F-48083D3B5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462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681ABD-4575-06C0-F08D-62DC49627A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9FF34D-2E27-8172-3F3A-74A46F1FB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EBEE1-A854-2916-4B11-ADE58A6B6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A91D-DE0C-46EB-B53E-C4E9DB612B82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AE054-A626-9BDE-38C8-0F8762F5A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0D5CB-B92C-12E2-0D74-3CE269194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F3D1-DDC2-4680-BA8F-48083D3B5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004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35118-9691-D5BA-7493-43D1517D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A0BE5-59C8-E38D-EA67-89D3FFDE3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9BA49-DB4F-0B66-5E56-A35EB3788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A91D-DE0C-46EB-B53E-C4E9DB612B82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D453E-047C-3DEE-98C5-D1ED5CA24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CBAD2-D9FF-5C26-700B-03494C959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F3D1-DDC2-4680-BA8F-48083D3B5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099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98561-AE85-02D9-25B5-E991ABD9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0E649-EAE9-88CB-8E15-7BDCACA87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B885A-56B5-5FA9-650B-A4573D892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A91D-DE0C-46EB-B53E-C4E9DB612B82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1D6FA-6AF5-EAFA-9EF1-20BAEB9B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7112A-A78F-2770-685A-48FC6BB2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F3D1-DDC2-4680-BA8F-48083D3B5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473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DAE20-2AC6-87F9-3D5C-FDD69AA7D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BF970-48E3-D8A1-CA28-83CC1EB2E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444807-1DDD-93F8-C449-D3981007D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C4B51-4552-0B0C-5F40-D26855C23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A91D-DE0C-46EB-B53E-C4E9DB612B82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975FD-1F43-21AA-B25D-475881D64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636B9-08FF-F0BF-FD76-5F193BE9E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F3D1-DDC2-4680-BA8F-48083D3B5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402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34821-0673-F93C-2D46-5FF7FEE09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1D17A-07F6-F029-6BB5-243E538D1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0D2A6C-E532-45CD-CCA2-A1E9AE1AE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934E59-F57B-4DFA-21EB-7AF88EB19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5A5E51-9FF1-D26E-F638-655F6B75C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FC36CF-BBCB-350B-4836-A46994A78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A91D-DE0C-46EB-B53E-C4E9DB612B82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63ED02-06EA-73A3-4DBC-C9FB06AC7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8909D8-1BCA-8404-1990-FEE389B2C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F3D1-DDC2-4680-BA8F-48083D3B5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675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DE412-3FF8-386E-57CA-4CF11784C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33D1B1-D9EE-DA42-163E-503039480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A91D-DE0C-46EB-B53E-C4E9DB612B82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27E13D-8095-B2CE-9DA5-67A404A2C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088D6-5E24-434E-8CA6-7BE4FFFE3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F3D1-DDC2-4680-BA8F-48083D3B5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641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1EBEA5-5766-6DAA-1360-69E8C974B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A91D-DE0C-46EB-B53E-C4E9DB612B82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045C84-F175-F1EB-CD91-5C3B92173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44F695-A1FA-545A-7C0C-87B3F1FE2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F3D1-DDC2-4680-BA8F-48083D3B5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668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F0E8D-86FC-C910-BA0B-8BE0A225D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B2380-98CD-C23A-7036-21E42C78D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DBA56-C91D-A9CF-8D71-B53CFDCF9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37107-D3F0-C513-5601-7C2577EB9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A91D-DE0C-46EB-B53E-C4E9DB612B82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F6F22-A6DD-A73E-19A5-2AE228123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89A1D-B34F-FE1F-8BE0-B7187F668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F3D1-DDC2-4680-BA8F-48083D3B5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12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95CA1-A5D4-E619-E88B-B9F84F3B9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2DD912-959A-6305-2C37-488D442A6B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8D6639-0CCE-2834-0EF4-29887618C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79FC2-2D64-B220-E030-73ECAE4D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A91D-DE0C-46EB-B53E-C4E9DB612B82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2494C-85D5-6680-6020-F31BD97D9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277E5-91DD-092C-CDAA-7CE8EBC5D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F3D1-DDC2-4680-BA8F-48083D3B5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303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EE485C-80D4-714D-CD22-C6A4E6AF0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D9598-C4EF-9965-5476-2115DD4E9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C8597-3FBB-EB4D-0C5C-60D8A757B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5A91D-DE0C-46EB-B53E-C4E9DB612B82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8ECB6-62BD-58BA-2F01-25B12A5BB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D8AA0-398C-C6D5-2698-CE142B04A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DF3D1-DDC2-4680-BA8F-48083D3B5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084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12.png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1798A8-596B-90B6-954B-203CA4B2A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568" y="354565"/>
            <a:ext cx="7105585" cy="3943282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29D644-AD2E-DF0E-3D4F-DBD8A4F4270E}"/>
              </a:ext>
            </a:extLst>
          </p:cNvPr>
          <p:cNvSpPr txBox="1"/>
          <p:nvPr/>
        </p:nvSpPr>
        <p:spPr>
          <a:xfrm>
            <a:off x="2596681" y="4997193"/>
            <a:ext cx="679647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Title:</a:t>
            </a:r>
            <a:r>
              <a:rPr lang="en-US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COLUMBIA ASIA HOSPITAL PROJECT</a:t>
            </a:r>
            <a:endParaRPr lang="en-US" sz="24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Prepared By: </a:t>
            </a:r>
            <a:r>
              <a:rPr lang="en-US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YATIK SHAKYA</a:t>
            </a:r>
            <a:br>
              <a:rPr lang="en-US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Batch: </a:t>
            </a:r>
            <a:r>
              <a:rPr lang="en-US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JULY 2024</a:t>
            </a:r>
            <a:endParaRPr lang="en-IN" sz="24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194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3E0F6B-5CA0-9B97-67A1-CB20542191BC}"/>
              </a:ext>
            </a:extLst>
          </p:cNvPr>
          <p:cNvSpPr/>
          <p:nvPr/>
        </p:nvSpPr>
        <p:spPr>
          <a:xfrm>
            <a:off x="126858" y="1170575"/>
            <a:ext cx="6532560" cy="5487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3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Departmental Patient Volume</a:t>
            </a:r>
          </a:p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Objective: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Evaluate patient volume by department to identify high-demand areas that may require additional resources.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Analysis: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General Practice and Orthopedics had the highest patient volume, indicating these departments are essential for patient care and could benefit from increased staffing.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Prioritizing these departments for staffing and resource allocation could help manage demand and improve patient flow.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BEE278-D19F-5B5E-70CD-1BC10271473C}"/>
              </a:ext>
            </a:extLst>
          </p:cNvPr>
          <p:cNvSpPr/>
          <p:nvPr/>
        </p:nvSpPr>
        <p:spPr>
          <a:xfrm>
            <a:off x="3086878" y="163491"/>
            <a:ext cx="6018244" cy="775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&amp; Key finding</a:t>
            </a:r>
            <a:endParaRPr lang="en-IN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CC106C-AC41-7CDC-BE88-6FBBE6EEB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" y="9331"/>
            <a:ext cx="1936103" cy="77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901915-DCCA-6046-CC58-DC231844E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3406800"/>
            <a:ext cx="5179150" cy="3250982"/>
          </a:xfrm>
          <a:prstGeom prst="rect">
            <a:avLst/>
          </a:prstGeom>
          <a:ln w="1270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718712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3E0F6B-5CA0-9B97-67A1-CB20542191BC}"/>
              </a:ext>
            </a:extLst>
          </p:cNvPr>
          <p:cNvSpPr/>
          <p:nvPr/>
        </p:nvSpPr>
        <p:spPr>
          <a:xfrm>
            <a:off x="163803" y="1110343"/>
            <a:ext cx="6348963" cy="5607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4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Wait Time Impact on Satisfaction</a:t>
            </a:r>
          </a:p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Objective: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Determine the impact of patient wait times on satisfaction to understand how operational efficiency affects patient experience.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Analysis: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 negative correlation was observed between wait times and satisfaction scores, with longer waits leading to lower satisfaction.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Efforts to reduce wait times, especially in high-demand departments, could significantly improve patient satisfaction. Additionally, implementing efficient scheduling or queue management systems could help reduce congestion during peak hours.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133201-1C8C-8777-FCED-F666F1D73EA7}"/>
              </a:ext>
            </a:extLst>
          </p:cNvPr>
          <p:cNvSpPr/>
          <p:nvPr/>
        </p:nvSpPr>
        <p:spPr>
          <a:xfrm>
            <a:off x="2615823" y="238197"/>
            <a:ext cx="6018244" cy="775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&amp; Key finding</a:t>
            </a:r>
            <a:endParaRPr lang="en-IN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8534EE-E007-2D7F-39FE-5F4EDEDBB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" y="9331"/>
            <a:ext cx="1936103" cy="77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E1617A-68A3-E387-43C6-5AAE43064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781" y="3051109"/>
            <a:ext cx="5389335" cy="3641443"/>
          </a:xfrm>
          <a:prstGeom prst="rect">
            <a:avLst/>
          </a:prstGeom>
          <a:ln w="1270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504312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3E0F6B-5CA0-9B97-67A1-CB20542191BC}"/>
              </a:ext>
            </a:extLst>
          </p:cNvPr>
          <p:cNvSpPr/>
          <p:nvPr/>
        </p:nvSpPr>
        <p:spPr>
          <a:xfrm>
            <a:off x="163803" y="1073020"/>
            <a:ext cx="6348963" cy="56450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5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Discount Distribution and Eligibility</a:t>
            </a:r>
          </a:p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Objective: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Analyze the relationship between discount levels and patient satisfaction to assess the effectiveness of discounts on patient experience.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Analysis: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Patients receiving medium and high-level discounts reported better satisfaction scores, indicating that targeted discounts can positively influence patient satisfaction.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Implementing targeted discount strategies for eligible patients may enhance loyalty and satisfaction, especially among cost-sensitive patients.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133201-1C8C-8777-FCED-F666F1D73EA7}"/>
              </a:ext>
            </a:extLst>
          </p:cNvPr>
          <p:cNvSpPr/>
          <p:nvPr/>
        </p:nvSpPr>
        <p:spPr>
          <a:xfrm>
            <a:off x="3086878" y="182153"/>
            <a:ext cx="6018244" cy="775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&amp; Key finding</a:t>
            </a:r>
            <a:endParaRPr lang="en-IN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C06786-9283-697A-5D9C-1699268F9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" y="9331"/>
            <a:ext cx="1936103" cy="77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E9E5F4-B120-7A1D-7421-DF25176D5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772" y="3088434"/>
            <a:ext cx="5391425" cy="3629608"/>
          </a:xfrm>
          <a:prstGeom prst="rect">
            <a:avLst/>
          </a:prstGeom>
          <a:ln w="1270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822860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1C4D09-78AF-E847-6553-E9AA07E6FDC0}"/>
              </a:ext>
            </a:extLst>
          </p:cNvPr>
          <p:cNvSpPr/>
          <p:nvPr/>
        </p:nvSpPr>
        <p:spPr>
          <a:xfrm>
            <a:off x="2472611" y="187518"/>
            <a:ext cx="705394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Strategic Recommendations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077140-A6AD-A906-99C9-33A93E3663CB}"/>
              </a:ext>
            </a:extLst>
          </p:cNvPr>
          <p:cNvSpPr txBox="1"/>
          <p:nvPr/>
        </p:nvSpPr>
        <p:spPr>
          <a:xfrm>
            <a:off x="728525" y="1594591"/>
            <a:ext cx="10561516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High-Demand Department Efficiency</a:t>
            </a:r>
          </a:p>
          <a:p>
            <a:pPr marL="457200" indent="-457200">
              <a:buAutoNum type="arabicPeriod"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Insight:</a:t>
            </a:r>
            <a:b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patient volume in departments like General Practice and Orthopedics indicates potential bottlenecks and increased wait times, impacting patient satisfaction.</a:t>
            </a:r>
          </a:p>
          <a:p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Recommendation: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Prioritize hiring additional staff in high-demand departments to manage patient influx effectively.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streamlined scheduling and queue management systems to reduce patient wait times and enhance service efficiency.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A5A79F-8C3C-86AE-568D-3214796BE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" y="9331"/>
            <a:ext cx="1936103" cy="77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5432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1C4D09-78AF-E847-6553-E9AA07E6FDC0}"/>
              </a:ext>
            </a:extLst>
          </p:cNvPr>
          <p:cNvSpPr/>
          <p:nvPr/>
        </p:nvSpPr>
        <p:spPr>
          <a:xfrm>
            <a:off x="2472611" y="187518"/>
            <a:ext cx="705394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Strategic Recommendations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119B7B-95BF-1769-1654-437D03311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" y="9331"/>
            <a:ext cx="1936103" cy="77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8BCF14-3202-F64F-CD6F-786D1C40443D}"/>
              </a:ext>
            </a:extLst>
          </p:cNvPr>
          <p:cNvSpPr txBox="1"/>
          <p:nvPr/>
        </p:nvSpPr>
        <p:spPr>
          <a:xfrm>
            <a:off x="578865" y="1557269"/>
            <a:ext cx="10561516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Tailored Patient Satisfaction Initiatives</a:t>
            </a:r>
          </a:p>
          <a:p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Insight:</a:t>
            </a:r>
            <a:b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satisfaction scores vary significantly across different age groups and racial demographics, with some groups consistently reporting lower satisfaction.</a:t>
            </a:r>
          </a:p>
          <a:p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Recommendation: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targeted patient engagement strategies for age groups and racial demographics showing lower satisfaction scores.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Customize services and communication based on demographic needs to provide a more personalized patient experience.</a:t>
            </a:r>
          </a:p>
        </p:txBody>
      </p:sp>
    </p:spTree>
    <p:extLst>
      <p:ext uri="{BB962C8B-B14F-4D97-AF65-F5344CB8AC3E}">
        <p14:creationId xmlns:p14="http://schemas.microsoft.com/office/powerpoint/2010/main" val="1418080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1C4D09-78AF-E847-6553-E9AA07E6FDC0}"/>
              </a:ext>
            </a:extLst>
          </p:cNvPr>
          <p:cNvSpPr/>
          <p:nvPr/>
        </p:nvSpPr>
        <p:spPr>
          <a:xfrm>
            <a:off x="2472611" y="187518"/>
            <a:ext cx="705394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Strategic Recommendations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FE9429-2E6F-276E-5D88-ACCB8ECED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" y="9331"/>
            <a:ext cx="1936103" cy="77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27DE8A-8172-BD32-7B0B-D6B97C8B03A8}"/>
              </a:ext>
            </a:extLst>
          </p:cNvPr>
          <p:cNvSpPr txBox="1"/>
          <p:nvPr/>
        </p:nvSpPr>
        <p:spPr>
          <a:xfrm>
            <a:off x="728525" y="1594591"/>
            <a:ext cx="10561516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Optimize Discount Strategy for Improved Patient Retention</a:t>
            </a:r>
          </a:p>
          <a:p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Insight:</a:t>
            </a:r>
            <a:b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Patients receiving medium to high-level discounts reported higher satisfaction, indicating a positive impact of discounts on patient experience.</a:t>
            </a:r>
          </a:p>
          <a:p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Recommendation: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 the discount program to include more patients who may benefit from financial incentives, especially those with high out-of-pocket expenses.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loyalty discounts or follow-up visit discounts to encourage repeat visits and build long-term patient relationships.</a:t>
            </a:r>
          </a:p>
        </p:txBody>
      </p:sp>
    </p:spTree>
    <p:extLst>
      <p:ext uri="{BB962C8B-B14F-4D97-AF65-F5344CB8AC3E}">
        <p14:creationId xmlns:p14="http://schemas.microsoft.com/office/powerpoint/2010/main" val="1211604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1C4D09-78AF-E847-6553-E9AA07E6FDC0}"/>
              </a:ext>
            </a:extLst>
          </p:cNvPr>
          <p:cNvSpPr/>
          <p:nvPr/>
        </p:nvSpPr>
        <p:spPr>
          <a:xfrm>
            <a:off x="2472611" y="187518"/>
            <a:ext cx="7053943" cy="670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</a:t>
            </a: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 (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Tab</a:t>
            </a: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66D213-9786-9C49-0CC8-3BD4A3F15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" y="9331"/>
            <a:ext cx="1936103" cy="77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FF52D8-5004-22F5-B6B4-CDE5B22E4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650" y="989044"/>
            <a:ext cx="11247864" cy="5681437"/>
          </a:xfrm>
          <a:prstGeom prst="rect">
            <a:avLst/>
          </a:prstGeom>
          <a:ln w="1270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773751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C81F5E-C703-5B10-0CFF-F7BB204AF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FFA6D0-A6DD-C636-3E35-417D7C2B2261}"/>
              </a:ext>
            </a:extLst>
          </p:cNvPr>
          <p:cNvSpPr/>
          <p:nvPr/>
        </p:nvSpPr>
        <p:spPr>
          <a:xfrm>
            <a:off x="2472611" y="187518"/>
            <a:ext cx="7548467" cy="670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chemeClr val="tx1"/>
                </a:solidFill>
                <a:latin typeface="Algerian" panose="04020705040A02060702" pitchFamily="82" charset="0"/>
              </a:rPr>
              <a:t>Final </a:t>
            </a:r>
            <a:r>
              <a:rPr lang="en-US" sz="3600" b="1" dirty="0">
                <a:solidFill>
                  <a:schemeClr val="tx1"/>
                </a:solidFill>
                <a:latin typeface="Algerian" panose="04020705040A02060702" pitchFamily="82" charset="0"/>
              </a:rPr>
              <a:t>Dashboard (</a:t>
            </a:r>
            <a:r>
              <a:rPr lang="en-US" sz="2800" b="1" dirty="0">
                <a:solidFill>
                  <a:schemeClr val="tx1"/>
                </a:solidFill>
                <a:latin typeface="Algerian" panose="04020705040A02060702" pitchFamily="82" charset="0"/>
              </a:rPr>
              <a:t>Doctor’s Tab</a:t>
            </a:r>
            <a:r>
              <a:rPr lang="en-US" sz="3600" b="1" dirty="0">
                <a:solidFill>
                  <a:schemeClr val="tx1"/>
                </a:solidFill>
                <a:latin typeface="Algerian" panose="04020705040A02060702" pitchFamily="82" charset="0"/>
              </a:rPr>
              <a:t>)</a:t>
            </a:r>
            <a:endParaRPr lang="en-IN" sz="3600" b="1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E2EB0D-5FDA-B779-31F2-D946D9495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" y="9331"/>
            <a:ext cx="1936103" cy="77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39E373-11E6-543D-71D1-A9E117825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21" y="1101012"/>
            <a:ext cx="11292403" cy="5632146"/>
          </a:xfrm>
          <a:prstGeom prst="rect">
            <a:avLst/>
          </a:prstGeom>
          <a:ln w="1270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289995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F294B-4D6A-DE28-E8DD-A0164FFDB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8B0BFE-5F6E-FD68-9059-84A55F1B2053}"/>
              </a:ext>
            </a:extLst>
          </p:cNvPr>
          <p:cNvSpPr/>
          <p:nvPr/>
        </p:nvSpPr>
        <p:spPr>
          <a:xfrm>
            <a:off x="2351313" y="187518"/>
            <a:ext cx="7249887" cy="670898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</a:t>
            </a: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 (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patients Tab</a:t>
            </a: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E977A6-44D4-CA9F-4632-3FAE6576B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" y="9331"/>
            <a:ext cx="1936103" cy="77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B8B8C9-EF12-8F87-EAA6-701AD0509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43" y="989045"/>
            <a:ext cx="11290043" cy="5710331"/>
          </a:xfrm>
          <a:prstGeom prst="rect">
            <a:avLst/>
          </a:prstGeom>
          <a:ln w="1270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491922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1C4D09-78AF-E847-6553-E9AA07E6FDC0}"/>
              </a:ext>
            </a:extLst>
          </p:cNvPr>
          <p:cNvSpPr/>
          <p:nvPr/>
        </p:nvSpPr>
        <p:spPr>
          <a:xfrm>
            <a:off x="3577960" y="289077"/>
            <a:ext cx="4226768" cy="803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33210-AA7A-9B77-68D3-DC586B670A46}"/>
              </a:ext>
            </a:extLst>
          </p:cNvPr>
          <p:cNvSpPr txBox="1"/>
          <p:nvPr/>
        </p:nvSpPr>
        <p:spPr>
          <a:xfrm>
            <a:off x="794327" y="1782147"/>
            <a:ext cx="1061701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focusing on enhancing the efficiency of high-demand departments and tailoring patient satisfaction initiatives, Columbia Asia Hospital can address the operational challenges impacting patient experience and overall revenue.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Leveraging targeted discount strategies will improve patient retention, especially among cost-sensitive demographics, leading to increased loyalty and long-term engagement.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Strategic improvements in staffing, service customization, and financial incentives will enable Columbia Asia Hospital to elevate patient care standards, boost satisfaction scores, and drive sustained revenue growth.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 implementation of these strategies will not only enhance the hospital’s operational performance but also strengthen its reputation as a preferred healthcare provider.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D17671-87B2-FB59-CD9C-E36B74EFC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" y="9331"/>
            <a:ext cx="1936103" cy="77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904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C70A29-D3EB-8467-EBDF-E952CDBAD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CE05D4-B002-446C-AF0A-247E9947CC1D}"/>
              </a:ext>
            </a:extLst>
          </p:cNvPr>
          <p:cNvSpPr txBox="1"/>
          <p:nvPr/>
        </p:nvSpPr>
        <p:spPr>
          <a:xfrm>
            <a:off x="2691882" y="251926"/>
            <a:ext cx="6808236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E6E324-A9F2-C8BA-9840-1F76146BB540}"/>
              </a:ext>
            </a:extLst>
          </p:cNvPr>
          <p:cNvSpPr txBox="1"/>
          <p:nvPr/>
        </p:nvSpPr>
        <p:spPr>
          <a:xfrm>
            <a:off x="1010810" y="1348533"/>
            <a:ext cx="6133375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with Problem Statement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Overview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&amp; Key finding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Strategic Recommendations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FF0B302-88BB-9D9A-1120-780E44597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649" y="2388637"/>
            <a:ext cx="3832453" cy="421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FACAD5-3603-F446-BDCE-DF9FBE980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" y="9331"/>
            <a:ext cx="1936103" cy="77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260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ospital Facilities - Free Professional Google Slides Templates">
            <a:extLst>
              <a:ext uri="{FF2B5EF4-FFF2-40B4-BE49-F238E27FC236}">
                <a16:creationId xmlns:a16="http://schemas.microsoft.com/office/drawing/2014/main" id="{ED5B7759-F622-74A1-080A-B110C511E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780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1BD4DA-2BF7-CF1A-1FF6-3AFEF79095EE}"/>
              </a:ext>
            </a:extLst>
          </p:cNvPr>
          <p:cNvSpPr txBox="1"/>
          <p:nvPr/>
        </p:nvSpPr>
        <p:spPr>
          <a:xfrm>
            <a:off x="727788" y="1945427"/>
            <a:ext cx="1092614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Columbia Asia Hospital is committed to delivering quality healthcare while optimizing its operations. In this project, I analyze hospital data to uncover insights on revenue generation, patient satisfaction, and departmental efficiency. By understanding key metrics, I aim to provide actionable recommendations that can enhance patient experience and improve the hospital’s overall performance.</a:t>
            </a:r>
          </a:p>
          <a:p>
            <a:endParaRPr lang="en-US" sz="20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Key Focus Areas:</a:t>
            </a:r>
          </a:p>
          <a:p>
            <a:endParaRPr lang="en-US" sz="20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Assessing the hospital's revenue streams and identifying high-revenue departments.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Analyzing patient satisfaction scores across demographics and departments.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Identifying departments with high patient volume for potential staffing needs.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Developing strategies for targeted patient discounts to improve satisfaction and loyalty.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F15BE2-4E65-0AB6-89E3-EEC15E6B8AD6}"/>
              </a:ext>
            </a:extLst>
          </p:cNvPr>
          <p:cNvSpPr/>
          <p:nvPr/>
        </p:nvSpPr>
        <p:spPr>
          <a:xfrm>
            <a:off x="2841275" y="278639"/>
            <a:ext cx="500888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01E25D-E872-E63D-A5F4-6A8E8BD82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" y="9331"/>
            <a:ext cx="1936103" cy="77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81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05975B-3BFF-4BE9-9798-AEAF075DFC7F}"/>
              </a:ext>
            </a:extLst>
          </p:cNvPr>
          <p:cNvSpPr/>
          <p:nvPr/>
        </p:nvSpPr>
        <p:spPr>
          <a:xfrm>
            <a:off x="1401290" y="293499"/>
            <a:ext cx="880809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37B541-2FDE-3E2F-9612-B4DE42005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57" y="1767164"/>
            <a:ext cx="1021702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 analyze the hospital’s revenue streams and identify departments that contribute most to overall income.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 evaluate patient satisfaction scores across demographics and departments to understand key drivers of patient experience.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 assess departmental demand and identify potential areas for staffing improvements.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 provide actionable strategies and recommendations for targeted discounts and improved patient engagement.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11B07E-D929-E6E3-F9BA-F842A8C34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" y="9331"/>
            <a:ext cx="1936103" cy="77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777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05975B-3BFF-4BE9-9798-AEAF075DFC7F}"/>
              </a:ext>
            </a:extLst>
          </p:cNvPr>
          <p:cNvSpPr/>
          <p:nvPr/>
        </p:nvSpPr>
        <p:spPr>
          <a:xfrm>
            <a:off x="1382817" y="534405"/>
            <a:ext cx="880809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23171B-DBBA-3F65-4E20-E8BD76585A18}"/>
              </a:ext>
            </a:extLst>
          </p:cNvPr>
          <p:cNvSpPr txBox="1"/>
          <p:nvPr/>
        </p:nvSpPr>
        <p:spPr>
          <a:xfrm>
            <a:off x="905069" y="2403344"/>
            <a:ext cx="961986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Columbia Asia Hospital is focused on optimizing its operational performance and enhancing patient satisfaction. The hospital seeks a comprehensive analysis to identify revenue-driving departments, understand patient demographics, and evaluate patient satisfaction across various age and racial groups. Additionally, assessing patient wait times, discount eligibility, and department-wise demand is crucial for creating effective strategies to improve patient engagement and streamline hospital services.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6AA7E9-68EF-85FE-6547-F059FD0DC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" y="9331"/>
            <a:ext cx="1936103" cy="77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285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1C4D09-78AF-E847-6553-E9AA07E6FDC0}"/>
              </a:ext>
            </a:extLst>
          </p:cNvPr>
          <p:cNvSpPr/>
          <p:nvPr/>
        </p:nvSpPr>
        <p:spPr>
          <a:xfrm>
            <a:off x="3446935" y="92027"/>
            <a:ext cx="5008880" cy="691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I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D02D116C-7667-2169-C3AE-E600D67DE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941" y="2136628"/>
            <a:ext cx="744583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Data Source: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dataset includes comprehensive records of patient visits, doctor referrals, and billing information from Columbia Asia Hospital. Key tables, such as doctor_patients_data and hospital_er, capture details on patient demographics, appointment fees, satisfaction scores, and wait times, offering a full view of hospital operations and patient experience.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Tools Used: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SQL for data querying and extraction.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Power BI for data visualization and insights generation.</a:t>
            </a:r>
          </a:p>
        </p:txBody>
      </p:sp>
      <p:pic>
        <p:nvPicPr>
          <p:cNvPr id="5123" name="Picture 3" descr="Columbia Asia: On A Mission to Deliver the Best Clinical Outcomes in an  Effective, Efficient, And Caring Environment - The Healthcare Insights">
            <a:extLst>
              <a:ext uri="{FF2B5EF4-FFF2-40B4-BE49-F238E27FC236}">
                <a16:creationId xmlns:a16="http://schemas.microsoft.com/office/drawing/2014/main" id="{1A1E6E4A-C431-2032-7402-31B8FF464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391" y="2953001"/>
            <a:ext cx="4225211" cy="3654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FF3FB3-8098-417B-9BDB-79517586C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" y="9331"/>
            <a:ext cx="1936103" cy="77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229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1C4D09-78AF-E847-6553-E9AA07E6FDC0}"/>
              </a:ext>
            </a:extLst>
          </p:cNvPr>
          <p:cNvSpPr/>
          <p:nvPr/>
        </p:nvSpPr>
        <p:spPr>
          <a:xfrm>
            <a:off x="3158516" y="214604"/>
            <a:ext cx="5008880" cy="785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05D871-8658-853E-38BD-F04FD2924EF7}"/>
              </a:ext>
            </a:extLst>
          </p:cNvPr>
          <p:cNvCxnSpPr>
            <a:cxnSpLocks/>
          </p:cNvCxnSpPr>
          <p:nvPr/>
        </p:nvCxnSpPr>
        <p:spPr>
          <a:xfrm>
            <a:off x="6055575" y="1380931"/>
            <a:ext cx="0" cy="5262465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4253DB-F45A-9FC2-D9CC-674308BE0324}"/>
              </a:ext>
            </a:extLst>
          </p:cNvPr>
          <p:cNvCxnSpPr>
            <a:cxnSpLocks/>
          </p:cNvCxnSpPr>
          <p:nvPr/>
        </p:nvCxnSpPr>
        <p:spPr>
          <a:xfrm flipH="1">
            <a:off x="707571" y="4002832"/>
            <a:ext cx="1077685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5714152-3206-F252-A3BA-A2E3E94BEC32}"/>
              </a:ext>
            </a:extLst>
          </p:cNvPr>
          <p:cNvSpPr txBox="1"/>
          <p:nvPr/>
        </p:nvSpPr>
        <p:spPr>
          <a:xfrm>
            <a:off x="6335470" y="1287658"/>
            <a:ext cx="5008880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Step 2: Patient and Department Analysis</a:t>
            </a:r>
          </a:p>
          <a:p>
            <a:endParaRPr lang="en-US" sz="20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Analyzing patient satisfaction by demographics like age, race, and department.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Evaluating departmental performance based on revenue, patient volume, and wait times.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EEB5D0-E696-BAA7-B8FA-998AA2CF04FB}"/>
              </a:ext>
            </a:extLst>
          </p:cNvPr>
          <p:cNvSpPr txBox="1"/>
          <p:nvPr/>
        </p:nvSpPr>
        <p:spPr>
          <a:xfrm>
            <a:off x="626723" y="1494424"/>
            <a:ext cx="5121053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Step 1: Data Extraction and Preprocessing</a:t>
            </a:r>
          </a:p>
          <a:p>
            <a:endParaRPr lang="en-US" sz="20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Extracting and cleaning data using Excel and SQL to aggregate metrics on patient demographics, billing, department referrals, and satisfaction scores.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24AF68-679B-C50A-C3B5-5960E97C668D}"/>
              </a:ext>
            </a:extLst>
          </p:cNvPr>
          <p:cNvSpPr txBox="1"/>
          <p:nvPr/>
        </p:nvSpPr>
        <p:spPr>
          <a:xfrm>
            <a:off x="391887" y="4246365"/>
            <a:ext cx="5399326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Step 3: Financial and Operational Insights</a:t>
            </a:r>
          </a:p>
          <a:p>
            <a:endParaRPr lang="en-US" sz="20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Assessing revenue contributions by department and identifying high-demand areas for staffing needs.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Examining correlations between wait times and satisfaction scores to pinpoint experience factors.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E0814E-2E26-6D15-FFF1-B6ACEBA72B01}"/>
              </a:ext>
            </a:extLst>
          </p:cNvPr>
          <p:cNvSpPr txBox="1"/>
          <p:nvPr/>
        </p:nvSpPr>
        <p:spPr>
          <a:xfrm>
            <a:off x="6319938" y="4309639"/>
            <a:ext cx="5164489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Step 4: Recommendations</a:t>
            </a:r>
          </a:p>
          <a:p>
            <a:endParaRPr lang="en-US" sz="20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Providing targeted discount and staffing recommendations to improve patient satisfaction and operational efficiency.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Suggesting patient engagement initiatives based on satisfaction scores to foster loyalty.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5264C6-5E85-D784-84D0-12231A5E0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" y="9331"/>
            <a:ext cx="1936103" cy="77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337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1C4D09-78AF-E847-6553-E9AA07E6FDC0}"/>
              </a:ext>
            </a:extLst>
          </p:cNvPr>
          <p:cNvSpPr/>
          <p:nvPr/>
        </p:nvSpPr>
        <p:spPr>
          <a:xfrm>
            <a:off x="2652769" y="191542"/>
            <a:ext cx="6018244" cy="775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&amp; Key finding</a:t>
            </a:r>
            <a:endParaRPr lang="en-IN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3E0F6B-5CA0-9B97-67A1-CB20542191BC}"/>
              </a:ext>
            </a:extLst>
          </p:cNvPr>
          <p:cNvSpPr/>
          <p:nvPr/>
        </p:nvSpPr>
        <p:spPr>
          <a:xfrm>
            <a:off x="163803" y="1207899"/>
            <a:ext cx="6638211" cy="55254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Revenue by Department</a:t>
            </a:r>
          </a:p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Objective: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Identify the top revenue-generating departments to understand which areas contribute the most to hospital income.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Analysis: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Orthopedics and General Practice emerged as the leading departments in terms of total revenue generated, highlighting key areas of financial strength for the hospital.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These high-revenue departments offer potential for targeted investment to further boost income. Expanding services or resources in these departments could support growth and increase patient intake.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2568EC-B370-B664-8B68-0A9346794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" y="9331"/>
            <a:ext cx="1936103" cy="77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5465F5-BC10-D8B6-C84A-2B8DE6F45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470" y="3142784"/>
            <a:ext cx="4983727" cy="3477019"/>
          </a:xfrm>
          <a:prstGeom prst="rect">
            <a:avLst/>
          </a:prstGeom>
          <a:ln w="1270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462529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3E0F6B-5CA0-9B97-67A1-CB20542191BC}"/>
              </a:ext>
            </a:extLst>
          </p:cNvPr>
          <p:cNvSpPr/>
          <p:nvPr/>
        </p:nvSpPr>
        <p:spPr>
          <a:xfrm>
            <a:off x="178350" y="1179906"/>
            <a:ext cx="6708722" cy="5605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2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Patient Satisfaction Across Demographics</a:t>
            </a:r>
          </a:p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Objective: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Analyze patient satisfaction scores by age and racial demographics to identify groups with varying satisfaction levels.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Analysis: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analysis revealed that specific age and racial groups exhibited distinct satisfaction levels, suggesting varying needs and experiences across demographics.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Targeting improvement efforts toward lower-satisfaction demographics may enhance patient experience and foster a more positive perception among diverse patient groups.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B9836E-3210-F5C8-AD01-3FC85E5AAEAF}"/>
              </a:ext>
            </a:extLst>
          </p:cNvPr>
          <p:cNvSpPr/>
          <p:nvPr/>
        </p:nvSpPr>
        <p:spPr>
          <a:xfrm>
            <a:off x="2717424" y="214600"/>
            <a:ext cx="6018244" cy="775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&amp; Key finding</a:t>
            </a:r>
            <a:endParaRPr lang="en-IN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4FB6D39-6731-647B-58B8-817923F994E3}"/>
                  </a:ext>
                </a:extLst>
              </p14:cNvPr>
              <p14:cNvContentPartPr/>
              <p14:nvPr/>
            </p14:nvContentPartPr>
            <p14:xfrm>
              <a:off x="10457008" y="3591713"/>
              <a:ext cx="68040" cy="4356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4FB6D39-6731-647B-58B8-817923F994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52688" y="3587393"/>
                <a:ext cx="76680" cy="44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3471AE0-C62E-B904-4EBE-98EB2DF7D651}"/>
                  </a:ext>
                </a:extLst>
              </p14:cNvPr>
              <p14:cNvContentPartPr/>
              <p14:nvPr/>
            </p14:nvContentPartPr>
            <p14:xfrm>
              <a:off x="12885568" y="3965033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3471AE0-C62E-B904-4EBE-98EB2DF7D65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881248" y="3960713"/>
                <a:ext cx="9000" cy="9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7C338D7F-0667-B5EC-E22A-7FBCC0B76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" y="9331"/>
            <a:ext cx="1936103" cy="77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54C404-FD14-BA4F-CDF2-ED0B61D2A8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1625" y="3264837"/>
            <a:ext cx="4943063" cy="3434543"/>
          </a:xfrm>
          <a:prstGeom prst="rect">
            <a:avLst/>
          </a:prstGeom>
          <a:ln w="1270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50868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</TotalTime>
  <Words>1202</Words>
  <Application>Microsoft Office PowerPoint</Application>
  <PresentationFormat>Widescreen</PresentationFormat>
  <Paragraphs>155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Algerian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178120 Vaishnavi Tawde</dc:creator>
  <cp:lastModifiedBy>Yatik Shakya</cp:lastModifiedBy>
  <cp:revision>8</cp:revision>
  <dcterms:created xsi:type="dcterms:W3CDTF">2024-11-06T18:00:30Z</dcterms:created>
  <dcterms:modified xsi:type="dcterms:W3CDTF">2025-01-12T17:00:29Z</dcterms:modified>
</cp:coreProperties>
</file>