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4a395257317818e" providerId="LiveId" clId="{4EFAE1E2-6210-49A8-B05F-DB20B71FDAB4}"/>
    <pc:docChg chg="undo custSel addSld delSld modSld">
      <pc:chgData name="" userId="44a395257317818e" providerId="LiveId" clId="{4EFAE1E2-6210-49A8-B05F-DB20B71FDAB4}" dt="2024-08-10T13:49:58.953" v="5120" actId="27636"/>
      <pc:docMkLst>
        <pc:docMk/>
      </pc:docMkLst>
      <pc:sldChg chg="addSp delSp modSp">
        <pc:chgData name="" userId="44a395257317818e" providerId="LiveId" clId="{4EFAE1E2-6210-49A8-B05F-DB20B71FDAB4}" dt="2024-08-10T13:48:59.546" v="5113" actId="27636"/>
        <pc:sldMkLst>
          <pc:docMk/>
          <pc:sldMk cId="2835170225" sldId="256"/>
        </pc:sldMkLst>
        <pc:spChg chg="mod">
          <ac:chgData name="" userId="44a395257317818e" providerId="LiveId" clId="{4EFAE1E2-6210-49A8-B05F-DB20B71FDAB4}" dt="2024-08-10T13:48:59.546" v="5113" actId="27636"/>
          <ac:spMkLst>
            <pc:docMk/>
            <pc:sldMk cId="2835170225" sldId="256"/>
            <ac:spMk id="2" creationId="{31D03919-E570-4AA5-9E6B-8364379E37A6}"/>
          </ac:spMkLst>
        </pc:spChg>
        <pc:spChg chg="mod">
          <ac:chgData name="" userId="44a395257317818e" providerId="LiveId" clId="{4EFAE1E2-6210-49A8-B05F-DB20B71FDAB4}" dt="2024-08-07T13:02:04.185" v="6" actId="20577"/>
          <ac:spMkLst>
            <pc:docMk/>
            <pc:sldMk cId="2835170225" sldId="256"/>
            <ac:spMk id="3" creationId="{833A3C79-FB90-4903-9EE9-9D0788C467D1}"/>
          </ac:spMkLst>
        </pc:spChg>
        <pc:spChg chg="add del mod">
          <ac:chgData name="" userId="44a395257317818e" providerId="LiveId" clId="{4EFAE1E2-6210-49A8-B05F-DB20B71FDAB4}" dt="2024-08-07T13:10:14.085" v="72"/>
          <ac:spMkLst>
            <pc:docMk/>
            <pc:sldMk cId="2835170225" sldId="256"/>
            <ac:spMk id="6" creationId="{448E65EE-43D4-4D98-B57D-CCFB42326098}"/>
          </ac:spMkLst>
        </pc:spChg>
        <pc:picChg chg="add mod">
          <ac:chgData name="" userId="44a395257317818e" providerId="LiveId" clId="{4EFAE1E2-6210-49A8-B05F-DB20B71FDAB4}" dt="2024-08-07T13:09:57.493" v="10" actId="1076"/>
          <ac:picMkLst>
            <pc:docMk/>
            <pc:sldMk cId="2835170225" sldId="256"/>
            <ac:picMk id="5" creationId="{7917920A-5132-4202-88EC-8AFF238EC9C8}"/>
          </ac:picMkLst>
        </pc:picChg>
      </pc:sldChg>
      <pc:sldChg chg="addSp delSp modSp">
        <pc:chgData name="" userId="44a395257317818e" providerId="LiveId" clId="{4EFAE1E2-6210-49A8-B05F-DB20B71FDAB4}" dt="2024-08-10T13:45:33.197" v="5088" actId="207"/>
        <pc:sldMkLst>
          <pc:docMk/>
          <pc:sldMk cId="4021454422" sldId="257"/>
        </pc:sldMkLst>
        <pc:spChg chg="mod">
          <ac:chgData name="" userId="44a395257317818e" providerId="LiveId" clId="{4EFAE1E2-6210-49A8-B05F-DB20B71FDAB4}" dt="2024-08-10T13:45:33.197" v="5088" actId="207"/>
          <ac:spMkLst>
            <pc:docMk/>
            <pc:sldMk cId="4021454422" sldId="257"/>
            <ac:spMk id="2" creationId="{B98A1A3F-BBE2-4DB9-830F-A9334ABA856F}"/>
          </ac:spMkLst>
        </pc:spChg>
        <pc:spChg chg="del mod">
          <ac:chgData name="" userId="44a395257317818e" providerId="LiveId" clId="{4EFAE1E2-6210-49A8-B05F-DB20B71FDAB4}" dt="2024-08-07T13:27:48.320" v="136" actId="931"/>
          <ac:spMkLst>
            <pc:docMk/>
            <pc:sldMk cId="4021454422" sldId="257"/>
            <ac:spMk id="3" creationId="{0744010B-F1FB-4043-86C1-8EB8301107CA}"/>
          </ac:spMkLst>
        </pc:spChg>
        <pc:spChg chg="add del mod">
          <ac:chgData name="" userId="44a395257317818e" providerId="LiveId" clId="{4EFAE1E2-6210-49A8-B05F-DB20B71FDAB4}" dt="2024-08-07T13:20:01.905" v="123"/>
          <ac:spMkLst>
            <pc:docMk/>
            <pc:sldMk cId="4021454422" sldId="257"/>
            <ac:spMk id="4" creationId="{2F9ACCB8-4CE4-4F7F-B780-E7A574FE6859}"/>
          </ac:spMkLst>
        </pc:spChg>
        <pc:spChg chg="add del mod">
          <ac:chgData name="" userId="44a395257317818e" providerId="LiveId" clId="{4EFAE1E2-6210-49A8-B05F-DB20B71FDAB4}" dt="2024-08-07T13:27:18.169" v="135"/>
          <ac:spMkLst>
            <pc:docMk/>
            <pc:sldMk cId="4021454422" sldId="257"/>
            <ac:spMk id="5" creationId="{3E5A99CD-8D86-4FC6-A4FD-24FC99801B60}"/>
          </ac:spMkLst>
        </pc:spChg>
        <pc:spChg chg="add del mod">
          <ac:chgData name="" userId="44a395257317818e" providerId="LiveId" clId="{4EFAE1E2-6210-49A8-B05F-DB20B71FDAB4}" dt="2024-08-07T13:28:29.308" v="198"/>
          <ac:spMkLst>
            <pc:docMk/>
            <pc:sldMk cId="4021454422" sldId="257"/>
            <ac:spMk id="8" creationId="{0217890F-2B31-490C-8BD2-D9DDE85F45C2}"/>
          </ac:spMkLst>
        </pc:spChg>
        <pc:spChg chg="add del">
          <ac:chgData name="" userId="44a395257317818e" providerId="LiveId" clId="{4EFAE1E2-6210-49A8-B05F-DB20B71FDAB4}" dt="2024-08-07T13:28:29.308" v="196"/>
          <ac:spMkLst>
            <pc:docMk/>
            <pc:sldMk cId="4021454422" sldId="257"/>
            <ac:spMk id="9" creationId="{21044D56-F364-4968-9710-66327DAE336A}"/>
          </ac:spMkLst>
        </pc:spChg>
        <pc:spChg chg="add del mod">
          <ac:chgData name="" userId="44a395257317818e" providerId="LiveId" clId="{4EFAE1E2-6210-49A8-B05F-DB20B71FDAB4}" dt="2024-08-07T13:28:50.686" v="200"/>
          <ac:spMkLst>
            <pc:docMk/>
            <pc:sldMk cId="4021454422" sldId="257"/>
            <ac:spMk id="10" creationId="{9731B2CD-C18B-476B-991C-D0F9F9CC057E}"/>
          </ac:spMkLst>
        </pc:spChg>
        <pc:spChg chg="add del mod">
          <ac:chgData name="" userId="44a395257317818e" providerId="LiveId" clId="{4EFAE1E2-6210-49A8-B05F-DB20B71FDAB4}" dt="2024-08-07T13:28:50.686" v="200"/>
          <ac:spMkLst>
            <pc:docMk/>
            <pc:sldMk cId="4021454422" sldId="257"/>
            <ac:spMk id="11" creationId="{53B15478-7E27-436B-A5F5-3E0C5407DC24}"/>
          </ac:spMkLst>
        </pc:spChg>
        <pc:spChg chg="add del mod">
          <ac:chgData name="" userId="44a395257317818e" providerId="LiveId" clId="{4EFAE1E2-6210-49A8-B05F-DB20B71FDAB4}" dt="2024-08-07T13:33:28.293" v="239" actId="931"/>
          <ac:spMkLst>
            <pc:docMk/>
            <pc:sldMk cId="4021454422" sldId="257"/>
            <ac:spMk id="12" creationId="{D1A0F1EF-25FF-4B23-8908-CAD004C92C93}"/>
          </ac:spMkLst>
        </pc:spChg>
        <pc:spChg chg="add mod">
          <ac:chgData name="" userId="44a395257317818e" providerId="LiveId" clId="{4EFAE1E2-6210-49A8-B05F-DB20B71FDAB4}" dt="2024-08-07T13:45:00.651" v="533" actId="14100"/>
          <ac:spMkLst>
            <pc:docMk/>
            <pc:sldMk cId="4021454422" sldId="257"/>
            <ac:spMk id="15" creationId="{EB9BA7C0-59AA-4F18-9599-9618A8803DD8}"/>
          </ac:spMkLst>
        </pc:spChg>
        <pc:spChg chg="add mod">
          <ac:chgData name="" userId="44a395257317818e" providerId="LiveId" clId="{4EFAE1E2-6210-49A8-B05F-DB20B71FDAB4}" dt="2024-08-07T13:43:51.048" v="452" actId="2711"/>
          <ac:spMkLst>
            <pc:docMk/>
            <pc:sldMk cId="4021454422" sldId="257"/>
            <ac:spMk id="18" creationId="{4A71A202-9A93-4EF5-B504-534DD4451C66}"/>
          </ac:spMkLst>
        </pc:spChg>
        <pc:picChg chg="add del mod">
          <ac:chgData name="" userId="44a395257317818e" providerId="LiveId" clId="{4EFAE1E2-6210-49A8-B05F-DB20B71FDAB4}" dt="2024-08-07T13:33:08.821" v="238"/>
          <ac:picMkLst>
            <pc:docMk/>
            <pc:sldMk cId="4021454422" sldId="257"/>
            <ac:picMk id="7" creationId="{E6189A0C-10BF-4953-9FB8-74BC5E5B379E}"/>
          </ac:picMkLst>
        </pc:picChg>
        <pc:picChg chg="add mod">
          <ac:chgData name="" userId="44a395257317818e" providerId="LiveId" clId="{4EFAE1E2-6210-49A8-B05F-DB20B71FDAB4}" dt="2024-08-07T13:35:49.382" v="302" actId="1076"/>
          <ac:picMkLst>
            <pc:docMk/>
            <pc:sldMk cId="4021454422" sldId="257"/>
            <ac:picMk id="14" creationId="{2E1499B0-9F61-4A76-A660-94BB97243824}"/>
          </ac:picMkLst>
        </pc:picChg>
        <pc:picChg chg="add mod">
          <ac:chgData name="" userId="44a395257317818e" providerId="LiveId" clId="{4EFAE1E2-6210-49A8-B05F-DB20B71FDAB4}" dt="2024-08-07T13:41:15.709" v="321" actId="14100"/>
          <ac:picMkLst>
            <pc:docMk/>
            <pc:sldMk cId="4021454422" sldId="257"/>
            <ac:picMk id="17" creationId="{97499F66-367A-4013-B4CE-3963A424D794}"/>
          </ac:picMkLst>
        </pc:picChg>
      </pc:sldChg>
      <pc:sldChg chg="addSp delSp modSp">
        <pc:chgData name="" userId="44a395257317818e" providerId="LiveId" clId="{4EFAE1E2-6210-49A8-B05F-DB20B71FDAB4}" dt="2024-08-07T14:04:04.120" v="654" actId="1076"/>
        <pc:sldMkLst>
          <pc:docMk/>
          <pc:sldMk cId="1466183387" sldId="258"/>
        </pc:sldMkLst>
        <pc:spChg chg="mod">
          <ac:chgData name="" userId="44a395257317818e" providerId="LiveId" clId="{4EFAE1E2-6210-49A8-B05F-DB20B71FDAB4}" dt="2024-08-07T14:02:36.541" v="649" actId="14100"/>
          <ac:spMkLst>
            <pc:docMk/>
            <pc:sldMk cId="1466183387" sldId="258"/>
            <ac:spMk id="2" creationId="{5C152F71-EE48-46D4-9B79-85F36807BAA8}"/>
          </ac:spMkLst>
        </pc:spChg>
        <pc:spChg chg="del">
          <ac:chgData name="" userId="44a395257317818e" providerId="LiveId" clId="{4EFAE1E2-6210-49A8-B05F-DB20B71FDAB4}" dt="2024-08-07T13:53:13.628" v="534" actId="931"/>
          <ac:spMkLst>
            <pc:docMk/>
            <pc:sldMk cId="1466183387" sldId="258"/>
            <ac:spMk id="3" creationId="{CA719AEB-392B-4AF8-9ED6-9D49830471CA}"/>
          </ac:spMkLst>
        </pc:spChg>
        <pc:spChg chg="add mod">
          <ac:chgData name="" userId="44a395257317818e" providerId="LiveId" clId="{4EFAE1E2-6210-49A8-B05F-DB20B71FDAB4}" dt="2024-08-07T14:03:57.285" v="653" actId="14100"/>
          <ac:spMkLst>
            <pc:docMk/>
            <pc:sldMk cId="1466183387" sldId="258"/>
            <ac:spMk id="6" creationId="{9E988272-D37A-422D-9F9E-8455F8A1CFA1}"/>
          </ac:spMkLst>
        </pc:spChg>
        <pc:picChg chg="add mod">
          <ac:chgData name="" userId="44a395257317818e" providerId="LiveId" clId="{4EFAE1E2-6210-49A8-B05F-DB20B71FDAB4}" dt="2024-08-07T14:04:04.120" v="654" actId="1076"/>
          <ac:picMkLst>
            <pc:docMk/>
            <pc:sldMk cId="1466183387" sldId="258"/>
            <ac:picMk id="5" creationId="{C5B4AD5F-8A09-4BA1-993E-8018E16A3A6B}"/>
          </ac:picMkLst>
        </pc:picChg>
      </pc:sldChg>
      <pc:sldChg chg="addSp delSp modSp">
        <pc:chgData name="" userId="44a395257317818e" providerId="LiveId" clId="{4EFAE1E2-6210-49A8-B05F-DB20B71FDAB4}" dt="2024-08-10T13:06:25.460" v="4531" actId="108"/>
        <pc:sldMkLst>
          <pc:docMk/>
          <pc:sldMk cId="3792203555" sldId="259"/>
        </pc:sldMkLst>
        <pc:spChg chg="mod">
          <ac:chgData name="" userId="44a395257317818e" providerId="LiveId" clId="{4EFAE1E2-6210-49A8-B05F-DB20B71FDAB4}" dt="2024-08-10T09:16:53.045" v="2222" actId="27636"/>
          <ac:spMkLst>
            <pc:docMk/>
            <pc:sldMk cId="3792203555" sldId="259"/>
            <ac:spMk id="2" creationId="{097FC66C-CEAA-4596-B456-EC46CEF03CF1}"/>
          </ac:spMkLst>
        </pc:spChg>
        <pc:spChg chg="del mod">
          <ac:chgData name="" userId="44a395257317818e" providerId="LiveId" clId="{4EFAE1E2-6210-49A8-B05F-DB20B71FDAB4}" dt="2024-08-10T09:19:20.516" v="2227" actId="931"/>
          <ac:spMkLst>
            <pc:docMk/>
            <pc:sldMk cId="3792203555" sldId="259"/>
            <ac:spMk id="3" creationId="{E0FBDD37-2C64-4F37-A0BB-9812C1F02630}"/>
          </ac:spMkLst>
        </pc:spChg>
        <pc:spChg chg="add mod">
          <ac:chgData name="" userId="44a395257317818e" providerId="LiveId" clId="{4EFAE1E2-6210-49A8-B05F-DB20B71FDAB4}" dt="2024-08-10T13:06:25.460" v="4531" actId="108"/>
          <ac:spMkLst>
            <pc:docMk/>
            <pc:sldMk cId="3792203555" sldId="259"/>
            <ac:spMk id="6" creationId="{3DEAD675-B060-4CD6-97D6-B5232A0E0AF7}"/>
          </ac:spMkLst>
        </pc:spChg>
        <pc:picChg chg="add del mod">
          <ac:chgData name="" userId="44a395257317818e" providerId="LiveId" clId="{4EFAE1E2-6210-49A8-B05F-DB20B71FDAB4}" dt="2024-08-10T09:21:58.495" v="2235"/>
          <ac:picMkLst>
            <pc:docMk/>
            <pc:sldMk cId="3792203555" sldId="259"/>
            <ac:picMk id="5" creationId="{A1C37DA8-0089-46BE-914C-9F60FE70F98F}"/>
          </ac:picMkLst>
        </pc:picChg>
        <pc:picChg chg="add mod">
          <ac:chgData name="" userId="44a395257317818e" providerId="LiveId" clId="{4EFAE1E2-6210-49A8-B05F-DB20B71FDAB4}" dt="2024-08-10T09:39:23.245" v="3032" actId="1076"/>
          <ac:picMkLst>
            <pc:docMk/>
            <pc:sldMk cId="3792203555" sldId="259"/>
            <ac:picMk id="8" creationId="{89BC72A1-70E0-421B-BF96-2A0E1810D14D}"/>
          </ac:picMkLst>
        </pc:picChg>
      </pc:sldChg>
      <pc:sldChg chg="addSp modSp mod">
        <pc:chgData name="" userId="44a395257317818e" providerId="LiveId" clId="{4EFAE1E2-6210-49A8-B05F-DB20B71FDAB4}" dt="2024-08-10T09:56:28.479" v="3278" actId="14100"/>
        <pc:sldMkLst>
          <pc:docMk/>
          <pc:sldMk cId="2198313036" sldId="260"/>
        </pc:sldMkLst>
        <pc:spChg chg="mod">
          <ac:chgData name="" userId="44a395257317818e" providerId="LiveId" clId="{4EFAE1E2-6210-49A8-B05F-DB20B71FDAB4}" dt="2024-08-10T09:52:25.341" v="3266" actId="14100"/>
          <ac:spMkLst>
            <pc:docMk/>
            <pc:sldMk cId="2198313036" sldId="260"/>
            <ac:spMk id="2" creationId="{20664F2D-CFCC-4C84-828B-9866D5F4CD35}"/>
          </ac:spMkLst>
        </pc:spChg>
        <pc:spChg chg="mod">
          <ac:chgData name="" userId="44a395257317818e" providerId="LiveId" clId="{4EFAE1E2-6210-49A8-B05F-DB20B71FDAB4}" dt="2024-08-10T09:52:48.883" v="3268" actId="14100"/>
          <ac:spMkLst>
            <pc:docMk/>
            <pc:sldMk cId="2198313036" sldId="260"/>
            <ac:spMk id="3" creationId="{3DC0BB82-B760-4149-8201-D85ADD9A1EA4}"/>
          </ac:spMkLst>
        </pc:spChg>
        <pc:graphicFrameChg chg="add mod">
          <ac:chgData name="" userId="44a395257317818e" providerId="LiveId" clId="{4EFAE1E2-6210-49A8-B05F-DB20B71FDAB4}" dt="2024-08-10T09:56:28.479" v="3278" actId="14100"/>
          <ac:graphicFrameMkLst>
            <pc:docMk/>
            <pc:sldMk cId="2198313036" sldId="260"/>
            <ac:graphicFrameMk id="4" creationId="{A9CD363A-18EE-4560-BB06-A9A68906526A}"/>
          </ac:graphicFrameMkLst>
        </pc:graphicFrameChg>
      </pc:sldChg>
      <pc:sldChg chg="add del">
        <pc:chgData name="" userId="44a395257317818e" providerId="LiveId" clId="{4EFAE1E2-6210-49A8-B05F-DB20B71FDAB4}" dt="2024-08-10T08:25:19.973" v="656" actId="2696"/>
        <pc:sldMkLst>
          <pc:docMk/>
          <pc:sldMk cId="1651451430" sldId="261"/>
        </pc:sldMkLst>
      </pc:sldChg>
      <pc:sldChg chg="addSp delSp modSp add">
        <pc:chgData name="" userId="44a395257317818e" providerId="LiveId" clId="{4EFAE1E2-6210-49A8-B05F-DB20B71FDAB4}" dt="2024-08-10T13:48:16.818" v="5105" actId="27636"/>
        <pc:sldMkLst>
          <pc:docMk/>
          <pc:sldMk cId="3603547912" sldId="261"/>
        </pc:sldMkLst>
        <pc:spChg chg="mod">
          <ac:chgData name="" userId="44a395257317818e" providerId="LiveId" clId="{4EFAE1E2-6210-49A8-B05F-DB20B71FDAB4}" dt="2024-08-10T13:48:16.818" v="5105" actId="27636"/>
          <ac:spMkLst>
            <pc:docMk/>
            <pc:sldMk cId="3603547912" sldId="261"/>
            <ac:spMk id="2" creationId="{F425BEF9-A464-4064-8C23-D8C8ECC4D7DF}"/>
          </ac:spMkLst>
        </pc:spChg>
        <pc:spChg chg="del">
          <ac:chgData name="" userId="44a395257317818e" providerId="LiveId" clId="{4EFAE1E2-6210-49A8-B05F-DB20B71FDAB4}" dt="2024-08-10T08:38:10.204" v="1042" actId="931"/>
          <ac:spMkLst>
            <pc:docMk/>
            <pc:sldMk cId="3603547912" sldId="261"/>
            <ac:spMk id="3" creationId="{FDDAABBF-5ED9-4095-BA40-F5FD058BA38B}"/>
          </ac:spMkLst>
        </pc:spChg>
        <pc:spChg chg="add mod">
          <ac:chgData name="" userId="44a395257317818e" providerId="LiveId" clId="{4EFAE1E2-6210-49A8-B05F-DB20B71FDAB4}" dt="2024-08-10T08:59:46.587" v="1552" actId="14100"/>
          <ac:spMkLst>
            <pc:docMk/>
            <pc:sldMk cId="3603547912" sldId="261"/>
            <ac:spMk id="6" creationId="{7159D8FE-BC75-412C-BD1C-0B139EDC58E8}"/>
          </ac:spMkLst>
        </pc:spChg>
        <pc:spChg chg="add del mod">
          <ac:chgData name="" userId="44a395257317818e" providerId="LiveId" clId="{4EFAE1E2-6210-49A8-B05F-DB20B71FDAB4}" dt="2024-08-10T09:11:06.480" v="2198" actId="20577"/>
          <ac:spMkLst>
            <pc:docMk/>
            <pc:sldMk cId="3603547912" sldId="261"/>
            <ac:spMk id="9" creationId="{D22225FE-28F6-4AF9-8636-E934DCB4089E}"/>
          </ac:spMkLst>
        </pc:spChg>
        <pc:picChg chg="add mod">
          <ac:chgData name="" userId="44a395257317818e" providerId="LiveId" clId="{4EFAE1E2-6210-49A8-B05F-DB20B71FDAB4}" dt="2024-08-10T09:12:57.054" v="2203" actId="14100"/>
          <ac:picMkLst>
            <pc:docMk/>
            <pc:sldMk cId="3603547912" sldId="261"/>
            <ac:picMk id="5" creationId="{D2A57F76-A407-45E5-9D23-26C86E97E197}"/>
          </ac:picMkLst>
        </pc:picChg>
        <pc:picChg chg="add mod">
          <ac:chgData name="" userId="44a395257317818e" providerId="LiveId" clId="{4EFAE1E2-6210-49A8-B05F-DB20B71FDAB4}" dt="2024-08-10T09:13:10.370" v="2204" actId="14100"/>
          <ac:picMkLst>
            <pc:docMk/>
            <pc:sldMk cId="3603547912" sldId="261"/>
            <ac:picMk id="8" creationId="{E5BDD696-C4CC-424E-A78C-70BD8CCDD32D}"/>
          </ac:picMkLst>
        </pc:picChg>
      </pc:sldChg>
      <pc:sldChg chg="addSp delSp modSp add">
        <pc:chgData name="" userId="44a395257317818e" providerId="LiveId" clId="{4EFAE1E2-6210-49A8-B05F-DB20B71FDAB4}" dt="2024-08-10T13:49:58.953" v="5120" actId="27636"/>
        <pc:sldMkLst>
          <pc:docMk/>
          <pc:sldMk cId="3557378866" sldId="262"/>
        </pc:sldMkLst>
        <pc:spChg chg="mod">
          <ac:chgData name="" userId="44a395257317818e" providerId="LiveId" clId="{4EFAE1E2-6210-49A8-B05F-DB20B71FDAB4}" dt="2024-08-10T08:26:22.750" v="670" actId="2711"/>
          <ac:spMkLst>
            <pc:docMk/>
            <pc:sldMk cId="3557378866" sldId="262"/>
            <ac:spMk id="2" creationId="{FD8A9674-C596-4C12-86C4-B505247D5A10}"/>
          </ac:spMkLst>
        </pc:spChg>
        <pc:spChg chg="mod">
          <ac:chgData name="" userId="44a395257317818e" providerId="LiveId" clId="{4EFAE1E2-6210-49A8-B05F-DB20B71FDAB4}" dt="2024-08-10T13:49:58.953" v="5120" actId="27636"/>
          <ac:spMkLst>
            <pc:docMk/>
            <pc:sldMk cId="3557378866" sldId="262"/>
            <ac:spMk id="3" creationId="{EF2A5860-5D03-4F09-A144-A691B1ED71BB}"/>
          </ac:spMkLst>
        </pc:spChg>
        <pc:spChg chg="add del mod">
          <ac:chgData name="" userId="44a395257317818e" providerId="LiveId" clId="{4EFAE1E2-6210-49A8-B05F-DB20B71FDAB4}" dt="2024-08-10T08:33:12.370" v="1007"/>
          <ac:spMkLst>
            <pc:docMk/>
            <pc:sldMk cId="3557378866" sldId="262"/>
            <ac:spMk id="6" creationId="{486B2FD8-11A2-4D9A-AAD4-929516441B43}"/>
          </ac:spMkLst>
        </pc:spChg>
        <pc:picChg chg="add mod">
          <ac:chgData name="" userId="44a395257317818e" providerId="LiveId" clId="{4EFAE1E2-6210-49A8-B05F-DB20B71FDAB4}" dt="2024-08-10T08:32:58.655" v="945" actId="1076"/>
          <ac:picMkLst>
            <pc:docMk/>
            <pc:sldMk cId="3557378866" sldId="262"/>
            <ac:picMk id="5" creationId="{9EF4D40A-388F-4582-BCE2-883D2E64A7CE}"/>
          </ac:picMkLst>
        </pc:picChg>
      </pc:sldChg>
      <pc:sldChg chg="addSp modSp add mod">
        <pc:chgData name="" userId="44a395257317818e" providerId="LiveId" clId="{4EFAE1E2-6210-49A8-B05F-DB20B71FDAB4}" dt="2024-08-10T13:49:58.922" v="5116" actId="27636"/>
        <pc:sldMkLst>
          <pc:docMk/>
          <pc:sldMk cId="2626841611" sldId="263"/>
        </pc:sldMkLst>
        <pc:spChg chg="mod">
          <ac:chgData name="" userId="44a395257317818e" providerId="LiveId" clId="{4EFAE1E2-6210-49A8-B05F-DB20B71FDAB4}" dt="2024-08-10T13:49:58.906" v="5115" actId="27636"/>
          <ac:spMkLst>
            <pc:docMk/>
            <pc:sldMk cId="2626841611" sldId="263"/>
            <ac:spMk id="2" creationId="{8A864410-0B7B-4B70-84D4-2D65AC0ACB72}"/>
          </ac:spMkLst>
        </pc:spChg>
        <pc:spChg chg="mod">
          <ac:chgData name="" userId="44a395257317818e" providerId="LiveId" clId="{4EFAE1E2-6210-49A8-B05F-DB20B71FDAB4}" dt="2024-08-10T13:49:58.922" v="5116" actId="27636"/>
          <ac:spMkLst>
            <pc:docMk/>
            <pc:sldMk cId="2626841611" sldId="263"/>
            <ac:spMk id="3" creationId="{45AD21D9-2E92-4D5E-B87D-8CA19A81DE75}"/>
          </ac:spMkLst>
        </pc:spChg>
        <pc:graphicFrameChg chg="add mod">
          <ac:chgData name="" userId="44a395257317818e" providerId="LiveId" clId="{4EFAE1E2-6210-49A8-B05F-DB20B71FDAB4}" dt="2024-08-10T10:07:08.277" v="3630" actId="14100"/>
          <ac:graphicFrameMkLst>
            <pc:docMk/>
            <pc:sldMk cId="2626841611" sldId="263"/>
            <ac:graphicFrameMk id="4" creationId="{D8A78163-0C27-46EB-B5DE-BA7B411F0A6E}"/>
          </ac:graphicFrameMkLst>
        </pc:graphicFrameChg>
      </pc:sldChg>
      <pc:sldChg chg="addSp delSp modSp add">
        <pc:chgData name="" userId="44a395257317818e" providerId="LiveId" clId="{4EFAE1E2-6210-49A8-B05F-DB20B71FDAB4}" dt="2024-08-10T13:49:58.922" v="5117" actId="27636"/>
        <pc:sldMkLst>
          <pc:docMk/>
          <pc:sldMk cId="700509795" sldId="264"/>
        </pc:sldMkLst>
        <pc:spChg chg="mod">
          <ac:chgData name="" userId="44a395257317818e" providerId="LiveId" clId="{4EFAE1E2-6210-49A8-B05F-DB20B71FDAB4}" dt="2024-08-10T13:48:59.530" v="5109" actId="27636"/>
          <ac:spMkLst>
            <pc:docMk/>
            <pc:sldMk cId="700509795" sldId="264"/>
            <ac:spMk id="2" creationId="{B4B32FDD-F5A5-474A-B2B7-12759AB9889B}"/>
          </ac:spMkLst>
        </pc:spChg>
        <pc:spChg chg="mod">
          <ac:chgData name="" userId="44a395257317818e" providerId="LiveId" clId="{4EFAE1E2-6210-49A8-B05F-DB20B71FDAB4}" dt="2024-08-10T13:49:58.922" v="5117" actId="27636"/>
          <ac:spMkLst>
            <pc:docMk/>
            <pc:sldMk cId="700509795" sldId="264"/>
            <ac:spMk id="3" creationId="{71DB321A-C28B-41B3-86BB-1252B6BDEF76}"/>
          </ac:spMkLst>
        </pc:spChg>
        <pc:spChg chg="add del mod">
          <ac:chgData name="" userId="44a395257317818e" providerId="LiveId" clId="{4EFAE1E2-6210-49A8-B05F-DB20B71FDAB4}" dt="2024-08-10T10:24:47.629" v="4067"/>
          <ac:spMkLst>
            <pc:docMk/>
            <pc:sldMk cId="700509795" sldId="264"/>
            <ac:spMk id="6" creationId="{D094CCF0-FA9B-412C-B9D2-AF0963C98161}"/>
          </ac:spMkLst>
        </pc:spChg>
        <pc:picChg chg="add mod">
          <ac:chgData name="" userId="44a395257317818e" providerId="LiveId" clId="{4EFAE1E2-6210-49A8-B05F-DB20B71FDAB4}" dt="2024-08-10T10:24:31.319" v="4005" actId="14100"/>
          <ac:picMkLst>
            <pc:docMk/>
            <pc:sldMk cId="700509795" sldId="264"/>
            <ac:picMk id="5" creationId="{521F79E0-0FC2-47AD-B3F1-E098ECE20C9A}"/>
          </ac:picMkLst>
        </pc:picChg>
      </pc:sldChg>
      <pc:sldChg chg="addSp modSp add">
        <pc:chgData name="" userId="44a395257317818e" providerId="LiveId" clId="{4EFAE1E2-6210-49A8-B05F-DB20B71FDAB4}" dt="2024-08-10T13:49:58.938" v="5118" actId="27636"/>
        <pc:sldMkLst>
          <pc:docMk/>
          <pc:sldMk cId="568015881" sldId="265"/>
        </pc:sldMkLst>
        <pc:spChg chg="mod">
          <ac:chgData name="" userId="44a395257317818e" providerId="LiveId" clId="{4EFAE1E2-6210-49A8-B05F-DB20B71FDAB4}" dt="2024-08-10T10:30:20.242" v="4099" actId="113"/>
          <ac:spMkLst>
            <pc:docMk/>
            <pc:sldMk cId="568015881" sldId="265"/>
            <ac:spMk id="2" creationId="{2A84AD02-9568-4EF5-B512-1EBE9D3863E0}"/>
          </ac:spMkLst>
        </pc:spChg>
        <pc:spChg chg="mod">
          <ac:chgData name="" userId="44a395257317818e" providerId="LiveId" clId="{4EFAE1E2-6210-49A8-B05F-DB20B71FDAB4}" dt="2024-08-10T13:49:58.938" v="5118" actId="27636"/>
          <ac:spMkLst>
            <pc:docMk/>
            <pc:sldMk cId="568015881" sldId="265"/>
            <ac:spMk id="3" creationId="{039A285D-25D3-42E7-BAE5-F58587DECDFA}"/>
          </ac:spMkLst>
        </pc:spChg>
        <pc:picChg chg="add mod">
          <ac:chgData name="" userId="44a395257317818e" providerId="LiveId" clId="{4EFAE1E2-6210-49A8-B05F-DB20B71FDAB4}" dt="2024-08-10T10:54:25.118" v="4525" actId="1076"/>
          <ac:picMkLst>
            <pc:docMk/>
            <pc:sldMk cId="568015881" sldId="265"/>
            <ac:picMk id="5" creationId="{333617C8-3330-47CD-86BB-280FD01D7031}"/>
          </ac:picMkLst>
        </pc:picChg>
      </pc:sldChg>
      <pc:sldChg chg="addSp modSp add mod">
        <pc:chgData name="" userId="44a395257317818e" providerId="LiveId" clId="{4EFAE1E2-6210-49A8-B05F-DB20B71FDAB4}" dt="2024-08-10T13:21:16.222" v="4704" actId="27918"/>
        <pc:sldMkLst>
          <pc:docMk/>
          <pc:sldMk cId="1364782948" sldId="266"/>
        </pc:sldMkLst>
        <pc:spChg chg="mod">
          <ac:chgData name="" userId="44a395257317818e" providerId="LiveId" clId="{4EFAE1E2-6210-49A8-B05F-DB20B71FDAB4}" dt="2024-08-10T13:13:06.960" v="4612" actId="14100"/>
          <ac:spMkLst>
            <pc:docMk/>
            <pc:sldMk cId="1364782948" sldId="266"/>
            <ac:spMk id="2" creationId="{EAC059F4-CE16-4F82-B77A-B592534703CD}"/>
          </ac:spMkLst>
        </pc:spChg>
        <pc:spChg chg="mod">
          <ac:chgData name="" userId="44a395257317818e" providerId="LiveId" clId="{4EFAE1E2-6210-49A8-B05F-DB20B71FDAB4}" dt="2024-08-10T13:16:02.018" v="4634" actId="14100"/>
          <ac:spMkLst>
            <pc:docMk/>
            <pc:sldMk cId="1364782948" sldId="266"/>
            <ac:spMk id="3" creationId="{2B26B912-C6B7-493D-A812-88A3148BA3E4}"/>
          </ac:spMkLst>
        </pc:spChg>
        <pc:graphicFrameChg chg="add mod">
          <ac:chgData name="" userId="44a395257317818e" providerId="LiveId" clId="{4EFAE1E2-6210-49A8-B05F-DB20B71FDAB4}" dt="2024-08-10T13:16:32.385" v="4637" actId="1076"/>
          <ac:graphicFrameMkLst>
            <pc:docMk/>
            <pc:sldMk cId="1364782948" sldId="266"/>
            <ac:graphicFrameMk id="4" creationId="{EB497116-8465-43D8-8454-4B5F99D05139}"/>
          </ac:graphicFrameMkLst>
        </pc:graphicFrameChg>
      </pc:sldChg>
      <pc:sldChg chg="addSp modSp add mod">
        <pc:chgData name="" userId="44a395257317818e" providerId="LiveId" clId="{4EFAE1E2-6210-49A8-B05F-DB20B71FDAB4}" dt="2024-08-10T13:49:58.938" v="5119" actId="27636"/>
        <pc:sldMkLst>
          <pc:docMk/>
          <pc:sldMk cId="1410619255" sldId="267"/>
        </pc:sldMkLst>
        <pc:spChg chg="mod">
          <ac:chgData name="" userId="44a395257317818e" providerId="LiveId" clId="{4EFAE1E2-6210-49A8-B05F-DB20B71FDAB4}" dt="2024-08-10T13:48:59.546" v="5112" actId="27636"/>
          <ac:spMkLst>
            <pc:docMk/>
            <pc:sldMk cId="1410619255" sldId="267"/>
            <ac:spMk id="2" creationId="{9D25E078-17A9-448B-BAA7-1694BFC95E09}"/>
          </ac:spMkLst>
        </pc:spChg>
        <pc:spChg chg="mod">
          <ac:chgData name="" userId="44a395257317818e" providerId="LiveId" clId="{4EFAE1E2-6210-49A8-B05F-DB20B71FDAB4}" dt="2024-08-10T13:49:58.938" v="5119" actId="27636"/>
          <ac:spMkLst>
            <pc:docMk/>
            <pc:sldMk cId="1410619255" sldId="267"/>
            <ac:spMk id="3" creationId="{CDC19F38-8F0A-47DF-B202-D824D3D9AF7F}"/>
          </ac:spMkLst>
        </pc:spChg>
        <pc:graphicFrameChg chg="add mod">
          <ac:chgData name="" userId="44a395257317818e" providerId="LiveId" clId="{4EFAE1E2-6210-49A8-B05F-DB20B71FDAB4}" dt="2024-08-10T13:24:34.394" v="4723" actId="1076"/>
          <ac:graphicFrameMkLst>
            <pc:docMk/>
            <pc:sldMk cId="1410619255" sldId="267"/>
            <ac:graphicFrameMk id="4" creationId="{1990DD51-2542-4181-94E9-93EA62A28364}"/>
          </ac:graphicFrameMkLst>
        </pc:graphicFrameChg>
      </pc:sldChg>
      <pc:sldChg chg="add del">
        <pc:chgData name="" userId="44a395257317818e" providerId="LiveId" clId="{4EFAE1E2-6210-49A8-B05F-DB20B71FDAB4}" dt="2024-08-10T13:37:42.337" v="5066" actId="2696"/>
        <pc:sldMkLst>
          <pc:docMk/>
          <pc:sldMk cId="1100315201" sldId="268"/>
        </pc:sldMkLst>
      </pc:sldChg>
      <pc:sldChg chg="addSp delSp modSp add">
        <pc:chgData name="" userId="44a395257317818e" providerId="LiveId" clId="{4EFAE1E2-6210-49A8-B05F-DB20B71FDAB4}" dt="2024-08-10T13:37:27.506" v="5065" actId="1076"/>
        <pc:sldMkLst>
          <pc:docMk/>
          <pc:sldMk cId="1970182414" sldId="269"/>
        </pc:sldMkLst>
        <pc:spChg chg="mod">
          <ac:chgData name="" userId="44a395257317818e" providerId="LiveId" clId="{4EFAE1E2-6210-49A8-B05F-DB20B71FDAB4}" dt="2024-08-10T13:34:32.465" v="5060" actId="113"/>
          <ac:spMkLst>
            <pc:docMk/>
            <pc:sldMk cId="1970182414" sldId="269"/>
            <ac:spMk id="2" creationId="{240C3CCE-5A61-4852-9790-0E3C2A0BAD57}"/>
          </ac:spMkLst>
        </pc:spChg>
        <pc:spChg chg="del mod">
          <ac:chgData name="" userId="44a395257317818e" providerId="LiveId" clId="{4EFAE1E2-6210-49A8-B05F-DB20B71FDAB4}" dt="2024-08-10T13:36:51.286" v="5063"/>
          <ac:spMkLst>
            <pc:docMk/>
            <pc:sldMk cId="1970182414" sldId="269"/>
            <ac:spMk id="3" creationId="{EE95166C-8AD3-4B25-BBD6-0864A4F7A5E6}"/>
          </ac:spMkLst>
        </pc:spChg>
        <pc:picChg chg="add mod">
          <ac:chgData name="" userId="44a395257317818e" providerId="LiveId" clId="{4EFAE1E2-6210-49A8-B05F-DB20B71FDAB4}" dt="2024-08-10T13:37:27.506" v="5065" actId="1076"/>
          <ac:picMkLst>
            <pc:docMk/>
            <pc:sldMk cId="1970182414" sldId="269"/>
            <ac:picMk id="4" creationId="{90266568-A558-49D4-B52F-1E58E955A9FC}"/>
          </ac:picMkLst>
        </pc:picChg>
      </pc:sldChg>
      <pc:sldChg chg="modSp add">
        <pc:chgData name="" userId="44a395257317818e" providerId="LiveId" clId="{4EFAE1E2-6210-49A8-B05F-DB20B71FDAB4}" dt="2024-08-10T13:44:10.119" v="5087" actId="122"/>
        <pc:sldMkLst>
          <pc:docMk/>
          <pc:sldMk cId="1533514830" sldId="270"/>
        </pc:sldMkLst>
        <pc:spChg chg="mod">
          <ac:chgData name="" userId="44a395257317818e" providerId="LiveId" clId="{4EFAE1E2-6210-49A8-B05F-DB20B71FDAB4}" dt="2024-08-10T13:41:14.311" v="5082" actId="14100"/>
          <ac:spMkLst>
            <pc:docMk/>
            <pc:sldMk cId="1533514830" sldId="270"/>
            <ac:spMk id="2" creationId="{92E9C217-6222-4E16-80A2-B6FAF3A7BAD9}"/>
          </ac:spMkLst>
        </pc:spChg>
        <pc:spChg chg="mod">
          <ac:chgData name="" userId="44a395257317818e" providerId="LiveId" clId="{4EFAE1E2-6210-49A8-B05F-DB20B71FDAB4}" dt="2024-08-10T13:44:10.119" v="5087" actId="122"/>
          <ac:spMkLst>
            <pc:docMk/>
            <pc:sldMk cId="1533514830" sldId="270"/>
            <ac:spMk id="3" creationId="{979C8040-5E2A-4FE5-9AD2-6C0090275D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y\Desktop\project%20updated\YATIK'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2.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y\Desktop\project%20updated\YATIK'S%20PROJEC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My\Desktop\project%20updated\YAT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y\Desktop\project%20updated\YAT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y\Desktop\project%20updated\YAT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y\Desktop\project%20updated\YATIK'S%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[YATIK'S PROJECT.xlsx] Pivot Table!PivotTable8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t>RESTAURANTS BASED ON COUNTRY</a:t>
            </a:r>
          </a:p>
          <a:p>
            <a:pPr>
              <a:defRPr/>
            </a:pPr>
            <a:endParaRPr lang="en-US"/>
          </a:p>
        </c:rich>
      </c:tx>
      <c:layout>
        <c:manualLayout>
          <c:xMode val="edge"/>
          <c:yMode val="edge"/>
          <c:x val="0.14643989970241833"/>
          <c:y val="5.268880701331346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62514563407893"/>
          <c:y val="0.29930504988497986"/>
          <c:w val="0.83148846784848529"/>
          <c:h val="0.54748825785970823"/>
        </c:manualLayout>
      </c:layout>
      <c:barChart>
        <c:barDir val="bar"/>
        <c:grouping val="clustered"/>
        <c:varyColors val="0"/>
        <c:ser>
          <c:idx val="0"/>
          <c:order val="0"/>
          <c:tx>
            <c:strRef>
              <c:f>' Pivot Table'!$C$3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Pivot Table'!$B$4:$B$19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 Pivot Table'!$C$4:$C$19</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er>
        <c:dLbls>
          <c:showLegendKey val="0"/>
          <c:showVal val="1"/>
          <c:showCatName val="0"/>
          <c:showSerName val="0"/>
          <c:showPercent val="0"/>
          <c:showBubbleSize val="0"/>
        </c:dLbls>
        <c:gapWidth val="150"/>
        <c:axId val="474727552"/>
        <c:axId val="474739704"/>
      </c:barChart>
      <c:catAx>
        <c:axId val="474727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4739704"/>
        <c:crosses val="autoZero"/>
        <c:auto val="1"/>
        <c:lblAlgn val="ctr"/>
        <c:lblOffset val="100"/>
        <c:noMultiLvlLbl val="0"/>
      </c:catAx>
      <c:valAx>
        <c:axId val="474739704"/>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47275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[YATIK'S PROJECT.xlsx] Pivot Table!PivotTable9</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t>RESTAURANT BASED OPENING YEAR</a:t>
            </a:r>
          </a:p>
        </c:rich>
      </c:tx>
      <c:layout>
        <c:manualLayout>
          <c:xMode val="edge"/>
          <c:yMode val="edge"/>
          <c:x val="0.1478825257962551"/>
          <c:y val="5.098457101590415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 Pivot Table'!$O$3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Pivot Table'!$N$4:$N$13</c:f>
              <c:strCache>
                <c:ptCount val="9"/>
                <c:pt idx="0">
                  <c:v>2010</c:v>
                </c:pt>
                <c:pt idx="1">
                  <c:v>2011</c:v>
                </c:pt>
                <c:pt idx="2">
                  <c:v>2012</c:v>
                </c:pt>
                <c:pt idx="3">
                  <c:v>2013</c:v>
                </c:pt>
                <c:pt idx="4">
                  <c:v>2014</c:v>
                </c:pt>
                <c:pt idx="5">
                  <c:v>2015</c:v>
                </c:pt>
                <c:pt idx="6">
                  <c:v>2016</c:v>
                </c:pt>
                <c:pt idx="7">
                  <c:v>2017</c:v>
                </c:pt>
                <c:pt idx="8">
                  <c:v>2018</c:v>
                </c:pt>
              </c:strCache>
            </c:strRef>
          </c:cat>
          <c:val>
            <c:numRef>
              <c:f>' Pivot Table'!$O$4:$O$13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ser>
        <c:dLbls>
          <c:dLblPos val="ctr"/>
          <c:showLegendKey val="0"/>
          <c:showVal val="1"/>
          <c:showCatName val="0"/>
          <c:showSerName val="0"/>
          <c:showPercent val="0"/>
          <c:showBubbleSize val="0"/>
        </c:dLbls>
        <c:marker val="1"/>
        <c:smooth val="0"/>
        <c:axId val="480124872"/>
        <c:axId val="480112720"/>
      </c:lineChart>
      <c:catAx>
        <c:axId val="48012487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0112720"/>
        <c:crosses val="autoZero"/>
        <c:auto val="1"/>
        <c:lblAlgn val="ctr"/>
        <c:lblOffset val="100"/>
        <c:noMultiLvlLbl val="0"/>
      </c:catAx>
      <c:valAx>
        <c:axId val="480112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0124872"/>
        <c:crosses val="autoZero"/>
        <c:crossBetween val="between"/>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Catego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[YATIK'S PROJECT.xlsx] Pivot Table!PivotTable1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VOTES</a:t>
            </a:r>
          </a:p>
          <a:p>
            <a:pPr>
              <a:defRPr/>
            </a:pPr>
            <a:endParaRPr lang="en-US"/>
          </a:p>
        </c:rich>
      </c:tx>
      <c:layout>
        <c:manualLayout>
          <c:xMode val="edge"/>
          <c:yMode val="edge"/>
          <c:x val="0.3886804461942257"/>
          <c:y val="6.37941090696996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 Pivot Table'!$AX$3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Pivot Table'!$AW$4:$AW$19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 Pivot Table'!$AX$4:$AX$19</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er>
        <c:dLbls>
          <c:dLblPos val="ctr"/>
          <c:showLegendKey val="0"/>
          <c:showVal val="1"/>
          <c:showCatName val="0"/>
          <c:showSerName val="0"/>
          <c:showPercent val="0"/>
          <c:showBubbleSize val="0"/>
        </c:dLbls>
        <c:gapWidth val="150"/>
        <c:overlap val="100"/>
        <c:axId val="469536424"/>
        <c:axId val="480115856"/>
      </c:barChart>
      <c:catAx>
        <c:axId val="469536424"/>
        <c:scaling>
          <c:orientation val="minMax"/>
        </c:scaling>
        <c:delete val="0"/>
        <c:axPos val="l"/>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0115856"/>
        <c:crosses val="autoZero"/>
        <c:auto val="1"/>
        <c:lblAlgn val="ctr"/>
        <c:lblOffset val="100"/>
        <c:noMultiLvlLbl val="0"/>
      </c:catAx>
      <c:valAx>
        <c:axId val="48011585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95364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[YATIK'S PROJECT.xlsx] Pivot Table!PivotTable6</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HAS</a:t>
            </a:r>
            <a:r>
              <a:rPr lang="en-US" baseline="0"/>
              <a:t> ONLINE DELIVERY</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s>
    <c:plotArea>
      <c:layout>
        <c:manualLayout>
          <c:layoutTarget val="inner"/>
          <c:xMode val="edge"/>
          <c:yMode val="edge"/>
          <c:x val="0.2001991662678731"/>
          <c:y val="0.15855023330417031"/>
          <c:w val="0.47641819467207736"/>
          <c:h val="0.74090879265091869"/>
        </c:manualLayout>
      </c:layout>
      <c:pieChart>
        <c:varyColors val="1"/>
        <c:ser>
          <c:idx val="0"/>
          <c:order val="0"/>
          <c:tx>
            <c:strRef>
              <c:f>' Pivot Table'!$BL$3</c:f>
              <c:strCache>
                <c:ptCount val="1"/>
                <c:pt idx="0">
                  <c:v>Count of RestaurantID</c:v>
                </c:pt>
              </c:strCache>
            </c:strRef>
          </c:tx>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 Pivot Table'!$BK$4:$BK$6</c:f>
              <c:strCache>
                <c:ptCount val="2"/>
                <c:pt idx="0">
                  <c:v>No</c:v>
                </c:pt>
                <c:pt idx="1">
                  <c:v>Yes</c:v>
                </c:pt>
              </c:strCache>
            </c:strRef>
          </c:cat>
          <c:val>
            <c:numRef>
              <c:f>' Pivot Table'!$BL$4:$BL$6</c:f>
              <c:numCache>
                <c:formatCode>0.00%</c:formatCode>
                <c:ptCount val="2"/>
                <c:pt idx="0">
                  <c:v>0.74337765678986489</c:v>
                </c:pt>
                <c:pt idx="1">
                  <c:v>0.25662234321013505</c:v>
                </c:pt>
              </c:numCache>
            </c:numRef>
          </c:val>
        </c:ser>
        <c:ser>
          <c:idx val="1"/>
          <c:order val="1"/>
          <c:tx>
            <c:strRef>
              <c:f>' Pivot Table'!$BM$3</c:f>
              <c:strCache>
                <c:ptCount val="1"/>
                <c:pt idx="0">
                  <c:v>Average of Rating</c:v>
                </c:pt>
              </c:strCache>
            </c:strRef>
          </c:tx>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Table'!$BK$4:$BK$6</c:f>
              <c:strCache>
                <c:ptCount val="2"/>
                <c:pt idx="0">
                  <c:v>No</c:v>
                </c:pt>
                <c:pt idx="1">
                  <c:v>Yes</c:v>
                </c:pt>
              </c:strCache>
            </c:strRef>
          </c:cat>
          <c:val>
            <c:numRef>
              <c:f>' Pivot Table'!$BM$4:$BM$6</c:f>
              <c:numCache>
                <c:formatCode>0.00%</c:formatCode>
                <c:ptCount val="2"/>
                <c:pt idx="0">
                  <c:v>0.95263044649690398</c:v>
                </c:pt>
                <c:pt idx="1">
                  <c:v>1.137219024835572</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[YATIK'S PROJECT.xlsx] Pivot Table!PivotTable13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HAS</a:t>
            </a:r>
            <a:r>
              <a:rPr lang="en-US" baseline="0"/>
              <a:t> ONLINE TABLE BOOKING</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Lbl>
          <c:idx val="0"/>
          <c:layout>
            <c:manualLayout>
              <c:x val="8.5428805774278221E-2"/>
              <c:y val="0.13259514435695538"/>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Lbl>
          <c:idx val="0"/>
          <c:layout>
            <c:manualLayout>
              <c:x val="8.5428805774278221E-2"/>
              <c:y val="0.13259514435695538"/>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Lbl>
          <c:idx val="0"/>
          <c:layout>
            <c:manualLayout>
              <c:x val="0.11829916799140294"/>
              <c:y val="0.1688504435327576"/>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Lbl>
          <c:idx val="0"/>
          <c:layout>
            <c:manualLayout>
              <c:x val="0.11829916799140294"/>
              <c:y val="0.1688504435327576"/>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Lbl>
          <c:idx val="0"/>
          <c:layout>
            <c:manualLayout>
              <c:x val="0.11829916799140294"/>
              <c:y val="0.1688504435327576"/>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s>
    <c:plotArea>
      <c:layout>
        <c:manualLayout>
          <c:layoutTarget val="inner"/>
          <c:xMode val="edge"/>
          <c:yMode val="edge"/>
          <c:x val="0.14354231814273608"/>
          <c:y val="0.14607589444028213"/>
          <c:w val="0.61548422196351549"/>
          <c:h val="0.75429528630272646"/>
        </c:manualLayout>
      </c:layout>
      <c:pieChart>
        <c:varyColors val="1"/>
        <c:ser>
          <c:idx val="0"/>
          <c:order val="0"/>
          <c:tx>
            <c:strRef>
              <c:f>' Pivot Table'!$BQ$3</c:f>
              <c:strCache>
                <c:ptCount val="1"/>
                <c:pt idx="0">
                  <c:v>Count of RestaurantID</c:v>
                </c:pt>
              </c:strCache>
            </c:strRef>
          </c:tx>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Lbls>
            <c:dLbl>
              <c:idx val="1"/>
              <c:layout>
                <c:manualLayout>
                  <c:x val="0.11829916799140294"/>
                  <c:y val="0.1688504435327576"/>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 Pivot Table'!$BP$4:$BP$6</c:f>
              <c:strCache>
                <c:ptCount val="2"/>
                <c:pt idx="0">
                  <c:v>No</c:v>
                </c:pt>
                <c:pt idx="1">
                  <c:v>Yes</c:v>
                </c:pt>
              </c:strCache>
            </c:strRef>
          </c:cat>
          <c:val>
            <c:numRef>
              <c:f>' Pivot Table'!$BQ$4:$BQ$6</c:f>
              <c:numCache>
                <c:formatCode>0.00%</c:formatCode>
                <c:ptCount val="2"/>
                <c:pt idx="0">
                  <c:v>0.87875615118835726</c:v>
                </c:pt>
                <c:pt idx="1">
                  <c:v>0.12124384881164275</c:v>
                </c:pt>
              </c:numCache>
            </c:numRef>
          </c:val>
        </c:ser>
        <c:ser>
          <c:idx val="1"/>
          <c:order val="1"/>
          <c:tx>
            <c:strRef>
              <c:f>' Pivot Table'!$BR$3</c:f>
              <c:strCache>
                <c:ptCount val="1"/>
                <c:pt idx="0">
                  <c:v>Average of Rating</c:v>
                </c:pt>
              </c:strCache>
            </c:strRef>
          </c:tx>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 Pivot Table'!$BP$4:$BP$6</c:f>
              <c:strCache>
                <c:ptCount val="2"/>
                <c:pt idx="0">
                  <c:v>No</c:v>
                </c:pt>
                <c:pt idx="1">
                  <c:v>Yes</c:v>
                </c:pt>
              </c:strCache>
            </c:strRef>
          </c:cat>
          <c:val>
            <c:numRef>
              <c:f>' Pivot Table'!$BR$4:$BR$6</c:f>
              <c:numCache>
                <c:formatCode>0.00%</c:formatCode>
                <c:ptCount val="2"/>
                <c:pt idx="0">
                  <c:v>0.97178356056873705</c:v>
                </c:pt>
                <c:pt idx="1">
                  <c:v>1.2045082695566394</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[YATIK'S PROJECT.xlsx] Pivot Table!PivotTable2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10 CUISINES</a:t>
            </a:r>
            <a:endParaRPr lang="en-US"/>
          </a:p>
        </c:rich>
      </c:tx>
      <c:layout>
        <c:manualLayout>
          <c:xMode val="edge"/>
          <c:yMode val="edge"/>
          <c:x val="0.3975242335275942"/>
          <c:y val="4.432282393109016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Pivot Table'!$B$43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Pivot Table'!$A$44:$A$54</c:f>
              <c:strCache>
                <c:ptCount val="10"/>
                <c:pt idx="0">
                  <c:v>Cafe</c:v>
                </c:pt>
                <c:pt idx="1">
                  <c:v>Chinese</c:v>
                </c:pt>
                <c:pt idx="2">
                  <c:v>European, Asian, Indian</c:v>
                </c:pt>
                <c:pt idx="3">
                  <c:v>Filipino</c:v>
                </c:pt>
                <c:pt idx="4">
                  <c:v>Japanese, Sushi</c:v>
                </c:pt>
                <c:pt idx="5">
                  <c:v>North Indian</c:v>
                </c:pt>
                <c:pt idx="6">
                  <c:v>North Indian, Chinese</c:v>
                </c:pt>
                <c:pt idx="7">
                  <c:v>North Indian, Mughlai</c:v>
                </c:pt>
                <c:pt idx="8">
                  <c:v>Seafood, American, Mediterranean, Japanese</c:v>
                </c:pt>
                <c:pt idx="9">
                  <c:v>Seafood, Asian, Filipino, Indian</c:v>
                </c:pt>
              </c:strCache>
            </c:strRef>
          </c:cat>
          <c:val>
            <c:numRef>
              <c:f>' Pivot Table'!$B$44:$B$54</c:f>
              <c:numCache>
                <c:formatCode>0.00</c:formatCode>
                <c:ptCount val="10"/>
                <c:pt idx="0">
                  <c:v>197283.34981500005</c:v>
                </c:pt>
                <c:pt idx="1">
                  <c:v>300426.73005999997</c:v>
                </c:pt>
                <c:pt idx="2">
                  <c:v>503418.94199999998</c:v>
                </c:pt>
                <c:pt idx="3">
                  <c:v>276880.41810000001</c:v>
                </c:pt>
                <c:pt idx="4">
                  <c:v>186043.43296000001</c:v>
                </c:pt>
                <c:pt idx="5">
                  <c:v>387710</c:v>
                </c:pt>
                <c:pt idx="6">
                  <c:v>319650</c:v>
                </c:pt>
                <c:pt idx="7">
                  <c:v>258570</c:v>
                </c:pt>
                <c:pt idx="8">
                  <c:v>251709.47099999999</c:v>
                </c:pt>
                <c:pt idx="9">
                  <c:v>335612.62799999997</c:v>
                </c:pt>
              </c:numCache>
            </c:numRef>
          </c:val>
        </c:ser>
        <c:dLbls>
          <c:dLblPos val="outEnd"/>
          <c:showLegendKey val="0"/>
          <c:showVal val="1"/>
          <c:showCatName val="0"/>
          <c:showSerName val="0"/>
          <c:showPercent val="0"/>
          <c:showBubbleSize val="0"/>
        </c:dLbls>
        <c:gapWidth val="100"/>
        <c:axId val="476592488"/>
        <c:axId val="476594840"/>
      </c:barChart>
      <c:catAx>
        <c:axId val="4765924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476594840"/>
        <c:crosses val="autoZero"/>
        <c:auto val="1"/>
        <c:lblAlgn val="ctr"/>
        <c:lblOffset val="100"/>
        <c:noMultiLvlLbl val="0"/>
      </c:catAx>
      <c:valAx>
        <c:axId val="47659484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crossAx val="4765924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00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Charts!PivotTable13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Price</a:t>
            </a:r>
            <a:r>
              <a:rPr lang="en-IN" baseline="0"/>
              <a:t> Range</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plotArea>
      <c:layout/>
      <c:barChart>
        <c:barDir val="col"/>
        <c:grouping val="stacked"/>
        <c:varyColors val="0"/>
        <c:ser>
          <c:idx val="0"/>
          <c:order val="0"/>
          <c:tx>
            <c:strRef>
              <c:f>'All Pivots and Charts'!$BJ$3:$BJ$4</c:f>
              <c:strCache>
                <c:ptCount val="1"/>
                <c:pt idx="0">
                  <c:v>1</c:v>
                </c:pt>
              </c:strCache>
            </c:strRef>
          </c:tx>
          <c:spPr>
            <a:solidFill>
              <a:schemeClr val="accent1"/>
            </a:solidFill>
            <a:ln>
              <a:noFill/>
            </a:ln>
            <a:effectLst/>
          </c:spPr>
          <c:invertIfNegative val="0"/>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xmlns:c16r2="http://schemas.microsoft.com/office/drawing/2015/06/chart">
            <c:ext xmlns:c16="http://schemas.microsoft.com/office/drawing/2014/chart" uri="{C3380CC4-5D6E-409C-BE32-E72D297353CC}">
              <c16:uniqueId val="{00000000-B0B6-4DE4-9802-98BAD1D5B553}"/>
            </c:ext>
          </c:extLst>
        </c:ser>
        <c:ser>
          <c:idx val="1"/>
          <c:order val="1"/>
          <c:tx>
            <c:strRef>
              <c:f>'All Pivots and Charts'!$BK$3:$BK$4</c:f>
              <c:strCache>
                <c:ptCount val="1"/>
                <c:pt idx="0">
                  <c:v>2</c:v>
                </c:pt>
              </c:strCache>
            </c:strRef>
          </c:tx>
          <c:spPr>
            <a:solidFill>
              <a:schemeClr val="accent2"/>
            </a:solidFill>
            <a:ln>
              <a:noFill/>
            </a:ln>
            <a:effectLst/>
          </c:spPr>
          <c:invertIfNegative val="0"/>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xmlns:c16r2="http://schemas.microsoft.com/office/drawing/2015/06/chart">
            <c:ext xmlns:c16="http://schemas.microsoft.com/office/drawing/2014/chart" uri="{C3380CC4-5D6E-409C-BE32-E72D297353CC}">
              <c16:uniqueId val="{00000001-B0B6-4DE4-9802-98BAD1D5B553}"/>
            </c:ext>
          </c:extLst>
        </c:ser>
        <c:ser>
          <c:idx val="2"/>
          <c:order val="2"/>
          <c:tx>
            <c:strRef>
              <c:f>'All Pivots and Charts'!$BL$3:$BL$4</c:f>
              <c:strCache>
                <c:ptCount val="1"/>
                <c:pt idx="0">
                  <c:v>3</c:v>
                </c:pt>
              </c:strCache>
            </c:strRef>
          </c:tx>
          <c:spPr>
            <a:solidFill>
              <a:schemeClr val="accent3"/>
            </a:solidFill>
            <a:ln>
              <a:noFill/>
            </a:ln>
            <a:effectLst/>
          </c:spPr>
          <c:invertIfNegative val="0"/>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xmlns:c16r2="http://schemas.microsoft.com/office/drawing/2015/06/chart">
            <c:ext xmlns:c16="http://schemas.microsoft.com/office/drawing/2014/chart" uri="{C3380CC4-5D6E-409C-BE32-E72D297353CC}">
              <c16:uniqueId val="{00000002-B0B6-4DE4-9802-98BAD1D5B553}"/>
            </c:ext>
          </c:extLst>
        </c:ser>
        <c:ser>
          <c:idx val="3"/>
          <c:order val="3"/>
          <c:tx>
            <c:strRef>
              <c:f>'All Pivots and Charts'!$BM$3:$BM$4</c:f>
              <c:strCache>
                <c:ptCount val="1"/>
                <c:pt idx="0">
                  <c:v>4</c:v>
                </c:pt>
              </c:strCache>
            </c:strRef>
          </c:tx>
          <c:spPr>
            <a:solidFill>
              <a:schemeClr val="accent4"/>
            </a:solidFill>
            <a:ln>
              <a:noFill/>
            </a:ln>
            <a:effectLst/>
          </c:spPr>
          <c:invertIfNegative val="0"/>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xmlns:c16r2="http://schemas.microsoft.com/office/drawing/2015/06/chart">
            <c:ext xmlns:c16="http://schemas.microsoft.com/office/drawing/2014/chart" uri="{C3380CC4-5D6E-409C-BE32-E72D297353CC}">
              <c16:uniqueId val="{00000003-B0B6-4DE4-9802-98BAD1D5B553}"/>
            </c:ext>
          </c:extLst>
        </c:ser>
        <c:dLbls>
          <c:showLegendKey val="0"/>
          <c:showVal val="0"/>
          <c:showCatName val="0"/>
          <c:showSerName val="0"/>
          <c:showPercent val="0"/>
          <c:showBubbleSize val="0"/>
        </c:dLbls>
        <c:gapWidth val="150"/>
        <c:overlap val="100"/>
        <c:axId val="469539952"/>
        <c:axId val="469535248"/>
      </c:barChart>
      <c:catAx>
        <c:axId val="46953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535248"/>
        <c:crosses val="autoZero"/>
        <c:auto val="1"/>
        <c:lblAlgn val="ctr"/>
        <c:lblOffset val="100"/>
        <c:noMultiLvlLbl val="0"/>
      </c:catAx>
      <c:valAx>
        <c:axId val="469535248"/>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5399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solidFill>
        <a:schemeClr val="tx1"/>
      </a:solid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Charts!PivotTable7</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Avr. cost of 2 People</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Charts'!$Q$37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'All Pivots and Charts'!$P$38:$P$53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Charts'!$Q$38:$Q$53</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xmlns:c16r2="http://schemas.microsoft.com/office/drawing/2015/06/chart">
            <c:ext xmlns:c16="http://schemas.microsoft.com/office/drawing/2014/chart" uri="{C3380CC4-5D6E-409C-BE32-E72D297353CC}">
              <c16:uniqueId val="{00000000-845C-4B66-BC64-82A0E27DD47F}"/>
            </c:ext>
          </c:extLst>
        </c:ser>
        <c:dLbls>
          <c:showLegendKey val="0"/>
          <c:showVal val="0"/>
          <c:showCatName val="0"/>
          <c:showSerName val="0"/>
          <c:showPercent val="0"/>
          <c:showBubbleSize val="0"/>
        </c:dLbls>
        <c:gapWidth val="65"/>
        <c:shape val="box"/>
        <c:axId val="480122520"/>
        <c:axId val="480120952"/>
        <c:axId val="0"/>
      </c:bar3DChart>
      <c:catAx>
        <c:axId val="4801225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80120952"/>
        <c:crosses val="autoZero"/>
        <c:auto val="1"/>
        <c:lblAlgn val="ctr"/>
        <c:lblOffset val="100"/>
        <c:noMultiLvlLbl val="0"/>
      </c:catAx>
      <c:valAx>
        <c:axId val="4801209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8012252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1"/>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9662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51745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55521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847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97617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1292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45504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2773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339610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4AF7C-31EF-410B-9F72-1E4591947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1F0D567-75E6-4392-B1BF-795922535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CC7F5E-1374-45EB-9BE0-F8027EF81FE6}"/>
              </a:ext>
            </a:extLst>
          </p:cNvPr>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a:extLst>
              <a:ext uri="{FF2B5EF4-FFF2-40B4-BE49-F238E27FC236}">
                <a16:creationId xmlns:a16="http://schemas.microsoft.com/office/drawing/2014/main" xmlns="" id="{8D0033D2-7C4B-43BA-81A8-648C5278B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AD5402-CCF1-42C3-92F3-3DDF13C80D12}"/>
              </a:ext>
            </a:extLst>
          </p:cNvPr>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355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022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571020-F333-45DE-86FD-9E35C5458B30}"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61413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8638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94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71020-F333-45DE-86FD-9E35C5458B30}"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7633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571020-F333-45DE-86FD-9E35C5458B30}"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54811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803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32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571020-F333-45DE-86FD-9E35C5458B30}" type="datetimeFigureOut">
              <a:rPr lang="en-IN" smtClean="0"/>
              <a:t>08-10-2024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D1EC3A-796F-4605-AAE6-103475B62786}" type="slidenum">
              <a:rPr lang="en-IN" smtClean="0"/>
              <a:t>‹#›</a:t>
            </a:fld>
            <a:endParaRPr lang="en-IN"/>
          </a:p>
        </p:txBody>
      </p:sp>
    </p:spTree>
    <p:extLst>
      <p:ext uri="{BB962C8B-B14F-4D97-AF65-F5344CB8AC3E}">
        <p14:creationId xmlns:p14="http://schemas.microsoft.com/office/powerpoint/2010/main" val="292130035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 Id="rId4" Type="http://schemas.openxmlformats.org/officeDocument/2006/relationships/hyperlink" Target="https://www.wallpaperflare.com/3d-world-map-gold-and-black-world-map-abstract-3d-and-abstract-wallpaper-tvzoo/download/3840x2160" TargetMode="Externa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5787" y="1551310"/>
            <a:ext cx="6496334" cy="1323439"/>
          </a:xfrm>
          <a:prstGeom prst="rect">
            <a:avLst/>
          </a:prstGeom>
          <a:noFill/>
        </p:spPr>
        <p:txBody>
          <a:bodyPr wrap="square" rtlCol="0">
            <a:spAutoFit/>
          </a:bodyPr>
          <a:lstStyle/>
          <a:p>
            <a:r>
              <a:rPr lang="en-US" sz="8000" b="1" u="sng" dirty="0">
                <a:effectLst>
                  <a:outerShdw blurRad="38100" dist="38100" dir="2700000" algn="tl">
                    <a:srgbClr val="000000">
                      <a:alpha val="43137"/>
                    </a:srgbClr>
                  </a:outerShdw>
                </a:effectLst>
                <a:latin typeface="Bahnschrift" panose="020B0502040204020203" pitchFamily="34" charset="0"/>
              </a:rPr>
              <a:t>ZOMATO</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993" y="1712941"/>
            <a:ext cx="3848100" cy="3009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2103434" y="2703784"/>
            <a:ext cx="3689284" cy="369332"/>
          </a:xfrm>
          <a:prstGeom prst="rect">
            <a:avLst/>
          </a:prstGeom>
          <a:noFill/>
        </p:spPr>
        <p:txBody>
          <a:bodyPr wrap="square" rtlCol="0">
            <a:spAutoFit/>
          </a:bodyPr>
          <a:lstStyle/>
          <a:p>
            <a:r>
              <a:rPr lang="en-US" b="1" i="1" u="sng" dirty="0"/>
              <a:t>(Discover Great Places to Eat)</a:t>
            </a:r>
            <a:endParaRPr lang="en-US" i="1" u="sng" dirty="0"/>
          </a:p>
        </p:txBody>
      </p:sp>
      <p:sp>
        <p:nvSpPr>
          <p:cNvPr id="9" name="TextBox 8"/>
          <p:cNvSpPr txBox="1"/>
          <p:nvPr/>
        </p:nvSpPr>
        <p:spPr>
          <a:xfrm>
            <a:off x="909646" y="5347851"/>
            <a:ext cx="4441727" cy="707886"/>
          </a:xfrm>
          <a:prstGeom prst="rect">
            <a:avLst/>
          </a:prstGeom>
          <a:noFill/>
        </p:spPr>
        <p:txBody>
          <a:bodyPr wrap="square" rtlCol="0">
            <a:spAutoFit/>
          </a:bodyPr>
          <a:lstStyle/>
          <a:p>
            <a:r>
              <a:rPr lang="en-US" sz="2000" dirty="0">
                <a:latin typeface="Arial Rounded MT Bold" panose="020F0704030504030204" pitchFamily="34" charset="0"/>
              </a:rPr>
              <a:t>SUBMITTED BY :- </a:t>
            </a:r>
            <a:r>
              <a:rPr lang="en-US" sz="2000" u="sng" dirty="0">
                <a:effectLst>
                  <a:outerShdw blurRad="38100" dist="38100" dir="2700000" algn="tl">
                    <a:srgbClr val="000000">
                      <a:alpha val="43137"/>
                    </a:srgbClr>
                  </a:outerShdw>
                </a:effectLst>
                <a:latin typeface="Arial Rounded MT Bold" panose="020F0704030504030204" pitchFamily="34" charset="0"/>
              </a:rPr>
              <a:t>YATIK </a:t>
            </a:r>
            <a:r>
              <a:rPr lang="en-US" sz="2000" u="sng" dirty="0" smtClean="0">
                <a:effectLst>
                  <a:outerShdw blurRad="38100" dist="38100" dir="2700000" algn="tl">
                    <a:srgbClr val="000000">
                      <a:alpha val="43137"/>
                    </a:srgbClr>
                  </a:outerShdw>
                </a:effectLst>
                <a:latin typeface="Arial Rounded MT Bold" panose="020F0704030504030204" pitchFamily="34" charset="0"/>
              </a:rPr>
              <a:t>SHAKYA</a:t>
            </a:r>
          </a:p>
          <a:p>
            <a:pPr algn="r"/>
            <a:r>
              <a:rPr lang="en-US" sz="2000" dirty="0" smtClean="0">
                <a:effectLst>
                  <a:outerShdw blurRad="38100" dist="38100" dir="2700000" algn="tl">
                    <a:srgbClr val="000000">
                      <a:alpha val="43137"/>
                    </a:srgbClr>
                  </a:outerShdw>
                </a:effectLst>
                <a:latin typeface="Arial Rounded MT Bold" panose="020F0704030504030204" pitchFamily="34" charset="0"/>
              </a:rPr>
              <a:t>(14</a:t>
            </a:r>
            <a:r>
              <a:rPr lang="en-US" sz="2000" baseline="30000" dirty="0" smtClean="0">
                <a:effectLst>
                  <a:outerShdw blurRad="38100" dist="38100" dir="2700000" algn="tl">
                    <a:srgbClr val="000000">
                      <a:alpha val="43137"/>
                    </a:srgbClr>
                  </a:outerShdw>
                </a:effectLst>
                <a:latin typeface="Arial Rounded MT Bold" panose="020F0704030504030204" pitchFamily="34" charset="0"/>
              </a:rPr>
              <a:t>th</a:t>
            </a:r>
            <a:r>
              <a:rPr lang="en-US" sz="2000" dirty="0" smtClean="0">
                <a:effectLst>
                  <a:outerShdw blurRad="38100" dist="38100" dir="2700000" algn="tl">
                    <a:srgbClr val="000000">
                      <a:alpha val="43137"/>
                    </a:srgbClr>
                  </a:outerShdw>
                </a:effectLst>
                <a:latin typeface="Arial Rounded MT Bold" panose="020F0704030504030204" pitchFamily="34" charset="0"/>
              </a:rPr>
              <a:t> August, 2024)</a:t>
            </a:r>
            <a:endParaRPr lang="en-US" sz="20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83517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3676" y="2141870"/>
            <a:ext cx="3821975" cy="2585323"/>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Bahnschrift" panose="020B0502040204020203" pitchFamily="34" charset="0"/>
                <a:cs typeface="Arial" panose="020B0604020202020204" pitchFamily="34" charset="0"/>
              </a:rPr>
              <a:t>Highest number of restaurants open was opened in 2018</a:t>
            </a:r>
            <a:r>
              <a:rPr lang="en-US" sz="2400" dirty="0" smtClean="0">
                <a:latin typeface="Bahnschrift" panose="020B0502040204020203" pitchFamily="34" charset="0"/>
                <a:cs typeface="Arial" panose="020B0604020202020204" pitchFamily="34" charset="0"/>
              </a:rPr>
              <a:t>.</a:t>
            </a:r>
          </a:p>
          <a:p>
            <a:pPr marL="285750" indent="-285750">
              <a:buFont typeface="Wingdings" panose="05000000000000000000" pitchFamily="2" charset="2"/>
              <a:buChar char="§"/>
            </a:pPr>
            <a:endParaRPr lang="en-US" sz="2400" dirty="0">
              <a:latin typeface="Bahnschrift" panose="020B0502040204020203" pitchFamily="34" charset="0"/>
              <a:cs typeface="Arial" panose="020B0604020202020204" pitchFamily="34" charset="0"/>
            </a:endParaRPr>
          </a:p>
          <a:p>
            <a:pPr marL="285750" indent="-285750">
              <a:buFont typeface="Wingdings" panose="05000000000000000000" pitchFamily="2" charset="2"/>
              <a:buChar char="§"/>
            </a:pPr>
            <a:r>
              <a:rPr lang="en-US" sz="2400" dirty="0">
                <a:latin typeface="Bahnschrift" panose="020B0502040204020203" pitchFamily="34" charset="0"/>
                <a:cs typeface="Arial" panose="020B0604020202020204" pitchFamily="34" charset="0"/>
              </a:rPr>
              <a:t>After 2011 we can se a drop in next year(2012).</a:t>
            </a:r>
            <a:endParaRPr lang="en-IN" sz="2400" dirty="0">
              <a:latin typeface="Bahnschrift" panose="020B0502040204020203" pitchFamily="34" charset="0"/>
              <a:cs typeface="Arial" panose="020B0604020202020204" pitchFamily="34" charset="0"/>
            </a:endParaRPr>
          </a:p>
          <a:p>
            <a:pPr marL="285750" indent="-285750">
              <a:buFont typeface="Wingdings" panose="05000000000000000000" pitchFamily="2" charset="2"/>
              <a:buChar char="§"/>
            </a:pPr>
            <a:endParaRPr lang="en-US" dirty="0"/>
          </a:p>
        </p:txBody>
      </p:sp>
      <p:sp>
        <p:nvSpPr>
          <p:cNvPr id="5" name="TextBox 4"/>
          <p:cNvSpPr txBox="1"/>
          <p:nvPr/>
        </p:nvSpPr>
        <p:spPr>
          <a:xfrm>
            <a:off x="0" y="289608"/>
            <a:ext cx="12192000" cy="646331"/>
          </a:xfrm>
          <a:prstGeom prst="rect">
            <a:avLst/>
          </a:prstGeom>
          <a:noFill/>
        </p:spPr>
        <p:txBody>
          <a:bodyPr wrap="square" rtlCol="0">
            <a:spAutoFit/>
          </a:bodyPr>
          <a:lstStyle/>
          <a:p>
            <a:pPr algn="ctr"/>
            <a:r>
              <a:rPr lang="en-IN" sz="3600" b="1" u="sng" dirty="0" smtClean="0">
                <a:latin typeface="Bahnschrift" panose="020B0502040204020203" pitchFamily="34" charset="0"/>
              </a:rPr>
              <a:t>GROWTH IN MARKET</a:t>
            </a:r>
            <a:endParaRPr lang="en-US" sz="3600" b="1" u="sng" dirty="0">
              <a:latin typeface="Bahnschrift" panose="020B0502040204020203"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3864788270"/>
              </p:ext>
            </p:extLst>
          </p:nvPr>
        </p:nvGraphicFramePr>
        <p:xfrm>
          <a:off x="4572000" y="1788719"/>
          <a:ext cx="7340958" cy="42772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84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5605" y="2036737"/>
            <a:ext cx="4641272"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Indonesia is having the highest number of voters in restaurants, followed by UAE, USA </a:t>
            </a:r>
            <a:r>
              <a:rPr lang="en-US" sz="2000" dirty="0" smtClean="0">
                <a:latin typeface="Arial" panose="020B0604020202020204" pitchFamily="34" charset="0"/>
                <a:cs typeface="Arial" panose="020B0604020202020204" pitchFamily="34" charset="0"/>
              </a:rPr>
              <a:t>and Philippines</a:t>
            </a:r>
            <a:r>
              <a:rPr lang="en-IN"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2000" dirty="0">
                <a:latin typeface="Arial" panose="020B0604020202020204" pitchFamily="34" charset="0"/>
                <a:cs typeface="Arial" panose="020B0604020202020204" pitchFamily="34" charset="0"/>
              </a:rPr>
              <a:t>As compare to number of restaurants in India, the number of voters are very less.</a:t>
            </a:r>
          </a:p>
          <a:p>
            <a:endParaRPr lang="en-US" dirty="0"/>
          </a:p>
        </p:txBody>
      </p:sp>
      <p:sp>
        <p:nvSpPr>
          <p:cNvPr id="5" name="TextBox 4"/>
          <p:cNvSpPr txBox="1"/>
          <p:nvPr/>
        </p:nvSpPr>
        <p:spPr>
          <a:xfrm>
            <a:off x="0" y="222978"/>
            <a:ext cx="12192000" cy="646331"/>
          </a:xfrm>
          <a:prstGeom prst="rect">
            <a:avLst/>
          </a:prstGeom>
          <a:noFill/>
        </p:spPr>
        <p:txBody>
          <a:bodyPr wrap="square" rtlCol="0">
            <a:spAutoFit/>
          </a:bodyPr>
          <a:lstStyle/>
          <a:p>
            <a:pPr algn="ctr"/>
            <a:r>
              <a:rPr lang="en-IN" sz="3600" b="1" u="sng" dirty="0" smtClean="0">
                <a:latin typeface="Bahnschrift" panose="020B0502040204020203" pitchFamily="34" charset="0"/>
              </a:rPr>
              <a:t>COUNTRIES DEMANDED ON BASIS OF VOTES</a:t>
            </a:r>
            <a:endParaRPr lang="en-US" sz="3600" b="1" u="sng" dirty="0">
              <a:latin typeface="Bahnschrift" panose="020B0502040204020203"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1792057540"/>
              </p:ext>
            </p:extLst>
          </p:nvPr>
        </p:nvGraphicFramePr>
        <p:xfrm>
          <a:off x="5434885" y="1548748"/>
          <a:ext cx="6568225" cy="4710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078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3166" y="2153659"/>
            <a:ext cx="4475016" cy="2831544"/>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NO. OF RESTAURANT HAS ONLINE DELIVERY :-</a:t>
            </a:r>
          </a:p>
          <a:p>
            <a:endParaRPr lang="en-US" sz="2000" dirty="0" smtClean="0"/>
          </a:p>
          <a:p>
            <a:pPr marL="285750" indent="-285750">
              <a:buFont typeface="Wingdings" panose="05000000000000000000" pitchFamily="2" charset="2"/>
              <a:buChar char="§"/>
            </a:pPr>
            <a:r>
              <a:rPr lang="en-US" sz="2000" dirty="0" smtClean="0"/>
              <a:t>28% OF RESTAURANTS HAVE GIVEN ONLINE DELIVERY.</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152% </a:t>
            </a:r>
            <a:r>
              <a:rPr lang="en-US" sz="2000" dirty="0"/>
              <a:t>OF RESTAURANTS HAVE GIVEN ONLINE </a:t>
            </a:r>
            <a:r>
              <a:rPr lang="en-US" sz="2000" dirty="0" smtClean="0"/>
              <a:t>DELIVERY.</a:t>
            </a:r>
          </a:p>
          <a:p>
            <a:endParaRPr lang="en-US" dirty="0"/>
          </a:p>
        </p:txBody>
      </p:sp>
      <p:sp>
        <p:nvSpPr>
          <p:cNvPr id="5" name="TextBox 4"/>
          <p:cNvSpPr txBox="1"/>
          <p:nvPr/>
        </p:nvSpPr>
        <p:spPr>
          <a:xfrm>
            <a:off x="0" y="411735"/>
            <a:ext cx="12192000" cy="584775"/>
          </a:xfrm>
          <a:prstGeom prst="rect">
            <a:avLst/>
          </a:prstGeom>
          <a:noFill/>
        </p:spPr>
        <p:txBody>
          <a:bodyPr wrap="square" rtlCol="0">
            <a:spAutoFit/>
          </a:bodyPr>
          <a:lstStyle/>
          <a:p>
            <a:pPr algn="ctr"/>
            <a:r>
              <a:rPr lang="en-US" sz="3200" b="1" u="sng" dirty="0" smtClean="0">
                <a:latin typeface="Bahnschrift" panose="020B0502040204020203" pitchFamily="34" charset="0"/>
              </a:rPr>
              <a:t>ANALYSIS OF RESTAURANTS HAVE ONLINE DELIVERY</a:t>
            </a:r>
            <a:endParaRPr lang="en-US" sz="3200" b="1" u="sng" dirty="0">
              <a:latin typeface="Bahnschrift" panose="020B0502040204020203"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3345764302"/>
              </p:ext>
            </p:extLst>
          </p:nvPr>
        </p:nvGraphicFramePr>
        <p:xfrm>
          <a:off x="6415190" y="1766453"/>
          <a:ext cx="4763671" cy="35911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428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362" y="2401762"/>
            <a:ext cx="5465620" cy="2215991"/>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NO. OF COUNTRY HAS TABLE BOOKING :-</a:t>
            </a:r>
          </a:p>
          <a:p>
            <a:endParaRPr lang="en-US" sz="2000" dirty="0"/>
          </a:p>
          <a:p>
            <a:pPr marL="285750" indent="-285750">
              <a:buFont typeface="Wingdings" panose="05000000000000000000" pitchFamily="2" charset="2"/>
              <a:buChar char="§"/>
            </a:pPr>
            <a:r>
              <a:rPr lang="en-US" sz="2000" dirty="0" smtClean="0"/>
              <a:t>20% OF BOOKING IN QATAR.</a:t>
            </a:r>
          </a:p>
          <a:p>
            <a:pPr marL="285750" indent="-285750">
              <a:buFont typeface="Wingdings" panose="05000000000000000000" pitchFamily="2" charset="2"/>
              <a:buChar char="§"/>
            </a:pPr>
            <a:r>
              <a:rPr lang="en-US" sz="2000" dirty="0" smtClean="0"/>
              <a:t>20</a:t>
            </a:r>
            <a:r>
              <a:rPr lang="en-US" sz="2000" dirty="0"/>
              <a:t>% OF BOOKING IN </a:t>
            </a:r>
            <a:r>
              <a:rPr lang="en-US" sz="2000" dirty="0" smtClean="0"/>
              <a:t>SINGAPORE.</a:t>
            </a:r>
          </a:p>
          <a:p>
            <a:pPr marL="285750" indent="-285750">
              <a:buFont typeface="Wingdings" panose="05000000000000000000" pitchFamily="2" charset="2"/>
              <a:buChar char="§"/>
            </a:pPr>
            <a:r>
              <a:rPr lang="en-US" sz="2000" dirty="0" smtClean="0"/>
              <a:t>60% </a:t>
            </a:r>
            <a:r>
              <a:rPr lang="en-US" sz="2000" dirty="0"/>
              <a:t>OF BOOKING </a:t>
            </a:r>
            <a:r>
              <a:rPr lang="en-US" sz="2000" dirty="0" smtClean="0"/>
              <a:t>IN UNITED ARAB EMIRATES.</a:t>
            </a:r>
          </a:p>
          <a:p>
            <a:pPr marL="285750" indent="-285750">
              <a:buFont typeface="Wingdings" panose="05000000000000000000" pitchFamily="2" charset="2"/>
              <a:buChar char="§"/>
            </a:pPr>
            <a:r>
              <a:rPr lang="en-US" sz="2000" dirty="0" smtClean="0"/>
              <a:t>80% </a:t>
            </a:r>
            <a:r>
              <a:rPr lang="en-US" sz="2000" dirty="0"/>
              <a:t>OF BOOKING </a:t>
            </a:r>
            <a:r>
              <a:rPr lang="en-US" sz="2000" dirty="0" smtClean="0"/>
              <a:t>IN UNITED KINGDOM.</a:t>
            </a:r>
            <a:endParaRPr lang="en-US" sz="2000" dirty="0"/>
          </a:p>
          <a:p>
            <a:endParaRPr lang="en-US" dirty="0"/>
          </a:p>
        </p:txBody>
      </p:sp>
      <p:sp>
        <p:nvSpPr>
          <p:cNvPr id="5" name="TextBox 4"/>
          <p:cNvSpPr txBox="1"/>
          <p:nvPr/>
        </p:nvSpPr>
        <p:spPr>
          <a:xfrm>
            <a:off x="193964" y="316066"/>
            <a:ext cx="11998036" cy="584775"/>
          </a:xfrm>
          <a:prstGeom prst="rect">
            <a:avLst/>
          </a:prstGeom>
          <a:noFill/>
        </p:spPr>
        <p:txBody>
          <a:bodyPr wrap="square" rtlCol="0">
            <a:spAutoFit/>
          </a:bodyPr>
          <a:lstStyle/>
          <a:p>
            <a:pPr algn="ctr"/>
            <a:r>
              <a:rPr lang="en-IN" sz="3200" b="1" u="sng" dirty="0" smtClean="0">
                <a:latin typeface="Bahnschrift" panose="020B0502040204020203" pitchFamily="34" charset="0"/>
              </a:rPr>
              <a:t>TABLE BOOKING</a:t>
            </a:r>
            <a:endParaRPr lang="en-US" sz="3200" b="1" u="sng" dirty="0">
              <a:latin typeface="Bahnschrift" panose="020B0502040204020203"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1609852679"/>
              </p:ext>
            </p:extLst>
          </p:nvPr>
        </p:nvGraphicFramePr>
        <p:xfrm>
          <a:off x="6761019" y="1715502"/>
          <a:ext cx="4120850" cy="3624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45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48842"/>
            <a:ext cx="12192000" cy="646331"/>
          </a:xfrm>
          <a:prstGeom prst="rect">
            <a:avLst/>
          </a:prstGeom>
          <a:noFill/>
        </p:spPr>
        <p:txBody>
          <a:bodyPr wrap="square" rtlCol="0">
            <a:spAutoFit/>
          </a:bodyPr>
          <a:lstStyle/>
          <a:p>
            <a:pPr algn="ctr"/>
            <a:r>
              <a:rPr lang="en-US" sz="3600" b="1" u="sng" dirty="0" smtClean="0">
                <a:latin typeface="Bahnschrift" panose="020B0502040204020203" pitchFamily="34" charset="0"/>
              </a:rPr>
              <a:t>ANALYSIS OF CUISINES </a:t>
            </a:r>
            <a:endParaRPr lang="en-US" sz="3600" b="1" u="sng" dirty="0">
              <a:latin typeface="Bahnschrift" panose="020B0502040204020203" pitchFamily="34" charset="0"/>
            </a:endParaRPr>
          </a:p>
        </p:txBody>
      </p:sp>
      <p:sp>
        <p:nvSpPr>
          <p:cNvPr id="5" name="TextBox 4"/>
          <p:cNvSpPr txBox="1"/>
          <p:nvPr/>
        </p:nvSpPr>
        <p:spPr>
          <a:xfrm>
            <a:off x="586379" y="1771683"/>
            <a:ext cx="3837709"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latin typeface="Bahnschrift" panose="020B0502040204020203" pitchFamily="34" charset="0"/>
              </a:rPr>
              <a:t>First We Create Pivot Table </a:t>
            </a:r>
          </a:p>
          <a:p>
            <a:pPr marL="342900" indent="-342900">
              <a:buFont typeface="Wingdings" panose="05000000000000000000" pitchFamily="2" charset="2"/>
              <a:buChar char="§"/>
            </a:pPr>
            <a:r>
              <a:rPr lang="en-US" sz="2000" dirty="0" smtClean="0">
                <a:latin typeface="Bahnschrift" panose="020B0502040204020203" pitchFamily="34" charset="0"/>
              </a:rPr>
              <a:t>Then We Select Top 10 Cuisines By Value Filter.</a:t>
            </a:r>
          </a:p>
          <a:p>
            <a:pPr marL="342900" indent="-342900">
              <a:buFont typeface="Wingdings" panose="05000000000000000000" pitchFamily="2" charset="2"/>
              <a:buChar char="§"/>
            </a:pPr>
            <a:r>
              <a:rPr lang="en-US" sz="2000" dirty="0" smtClean="0">
                <a:latin typeface="Bahnschrift" panose="020B0502040204020203" pitchFamily="34" charset="0"/>
              </a:rPr>
              <a:t>Then We Create Column Chart To Show The Data.</a:t>
            </a:r>
            <a:endParaRPr lang="en-US" sz="2000" dirty="0">
              <a:latin typeface="Bahnschrift" panose="020B0502040204020203" pitchFamily="34" charset="0"/>
            </a:endParaRPr>
          </a:p>
        </p:txBody>
      </p:sp>
      <p:sp>
        <p:nvSpPr>
          <p:cNvPr id="6" name="TextBox 5"/>
          <p:cNvSpPr txBox="1"/>
          <p:nvPr/>
        </p:nvSpPr>
        <p:spPr>
          <a:xfrm>
            <a:off x="586379" y="3402899"/>
            <a:ext cx="3837709" cy="1600438"/>
          </a:xfrm>
          <a:prstGeom prst="rect">
            <a:avLst/>
          </a:prstGeom>
          <a:noFill/>
        </p:spPr>
        <p:txBody>
          <a:bodyPr wrap="square" rtlCol="0">
            <a:spAutoFit/>
          </a:bodyPr>
          <a:lstStyle/>
          <a:p>
            <a:pPr marL="285750" indent="-285750">
              <a:buFont typeface="Wingdings" panose="05000000000000000000" pitchFamily="2" charset="2"/>
              <a:buChar char="§"/>
            </a:pPr>
            <a:r>
              <a:rPr lang="en-GB" sz="2000" dirty="0">
                <a:latin typeface="Bahnschrift" panose="020B0502040204020203" pitchFamily="34" charset="0"/>
              </a:rPr>
              <a:t>North Indian cuisines are on top of the table on the basis of average cost of two in Indian rupees.</a:t>
            </a:r>
            <a:endParaRPr lang="en-IN" sz="2000" dirty="0">
              <a:latin typeface="Bahnschrift" panose="020B0502040204020203" pitchFamily="34" charset="0"/>
            </a:endParaRPr>
          </a:p>
          <a:p>
            <a:pPr algn="ct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987093240"/>
              </p:ext>
            </p:extLst>
          </p:nvPr>
        </p:nvGraphicFramePr>
        <p:xfrm>
          <a:off x="4520485" y="1594248"/>
          <a:ext cx="7437939" cy="4278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94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039A285D-25D3-42E7-BAE5-F58587DECDFA}"/>
              </a:ext>
            </a:extLst>
          </p:cNvPr>
          <p:cNvSpPr>
            <a:spLocks noGrp="1"/>
          </p:cNvSpPr>
          <p:nvPr>
            <p:ph idx="1"/>
          </p:nvPr>
        </p:nvSpPr>
        <p:spPr>
          <a:xfrm>
            <a:off x="320371" y="1159689"/>
            <a:ext cx="5294818" cy="5228232"/>
          </a:xfrm>
        </p:spPr>
        <p:txBody>
          <a:bodyPr>
            <a:normAutofit lnSpcReduction="10000"/>
          </a:bodyPr>
          <a:lstStyle/>
          <a:p>
            <a:pPr marL="457200" indent="-457200">
              <a:buAutoNum type="arabicPeriod"/>
            </a:pPr>
            <a:r>
              <a:rPr lang="en-IN" b="1" u="sng" dirty="0" smtClean="0">
                <a:latin typeface="Bahnschrift" panose="020B0502040204020203" pitchFamily="34" charset="0"/>
              </a:rPr>
              <a:t>CANADA</a:t>
            </a:r>
            <a:r>
              <a:rPr lang="en-IN" dirty="0" smtClean="0">
                <a:latin typeface="Bahnschrift" panose="020B0502040204020203" pitchFamily="34" charset="0"/>
              </a:rPr>
              <a:t> </a:t>
            </a:r>
            <a:r>
              <a:rPr lang="en-IN" dirty="0">
                <a:latin typeface="Bahnschrift" panose="020B0502040204020203" pitchFamily="34" charset="0"/>
              </a:rPr>
              <a:t>- </a:t>
            </a:r>
            <a:r>
              <a:rPr lang="en-IN" sz="1700" dirty="0">
                <a:latin typeface="Bahnschrift" panose="020B0502040204020203" pitchFamily="34" charset="0"/>
              </a:rPr>
              <a:t>based on the number of restaurants were already presents there were 4 and having average ratings of more than 3.5</a:t>
            </a:r>
          </a:p>
          <a:p>
            <a:pPr marL="457200" indent="-457200">
              <a:buAutoNum type="arabicPeriod"/>
            </a:pPr>
            <a:r>
              <a:rPr lang="en-IN" b="1" u="sng" dirty="0">
                <a:latin typeface="Bahnschrift" panose="020B0502040204020203" pitchFamily="34" charset="0"/>
              </a:rPr>
              <a:t>QATAR</a:t>
            </a:r>
            <a:r>
              <a:rPr lang="en-IN" b="1" dirty="0">
                <a:latin typeface="Bahnschrift" panose="020B0502040204020203" pitchFamily="34" charset="0"/>
              </a:rPr>
              <a:t> </a:t>
            </a:r>
            <a:r>
              <a:rPr lang="en-IN" dirty="0">
                <a:latin typeface="Bahnschrift" panose="020B0502040204020203" pitchFamily="34" charset="0"/>
              </a:rPr>
              <a:t>- </a:t>
            </a:r>
            <a:r>
              <a:rPr lang="en-IN" sz="1700" dirty="0">
                <a:latin typeface="Bahnschrift" panose="020B0502040204020203" pitchFamily="34" charset="0"/>
              </a:rPr>
              <a:t>based on the number of restaurants were already presents there 20, having average ratings of more than 4 and have more than 163 of average voters.</a:t>
            </a:r>
          </a:p>
          <a:p>
            <a:pPr marL="457200" indent="-457200">
              <a:buFont typeface="Arial" panose="020B0604020202020204" pitchFamily="34" charset="0"/>
              <a:buAutoNum type="arabicPeriod"/>
            </a:pPr>
            <a:r>
              <a:rPr lang="en-IN" b="1" u="sng" dirty="0">
                <a:latin typeface="Bahnschrift" panose="020B0502040204020203" pitchFamily="34" charset="0"/>
              </a:rPr>
              <a:t>UNITED STATES OF AMERICA </a:t>
            </a:r>
            <a:r>
              <a:rPr lang="en-IN" dirty="0">
                <a:latin typeface="Bahnschrift" panose="020B0502040204020203" pitchFamily="34" charset="0"/>
              </a:rPr>
              <a:t>-  </a:t>
            </a:r>
            <a:r>
              <a:rPr lang="en-IN" sz="1700" dirty="0">
                <a:latin typeface="Bahnschrift" panose="020B0502040204020203" pitchFamily="34" charset="0"/>
              </a:rPr>
              <a:t>based on the number of restaurants were already presents there were 434 but having average ratings of more than 4, and have more than 428 of average voters and also has online delivery available.</a:t>
            </a:r>
          </a:p>
        </p:txBody>
      </p:sp>
      <p:pic>
        <p:nvPicPr>
          <p:cNvPr id="5" name="Picture 4">
            <a:extLst>
              <a:ext uri="{FF2B5EF4-FFF2-40B4-BE49-F238E27FC236}">
                <a16:creationId xmlns="" xmlns:a16="http://schemas.microsoft.com/office/drawing/2014/main" id="{333617C8-3330-47CD-86BB-280FD01D70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5885645" y="1649085"/>
            <a:ext cx="5799191" cy="3798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0" y="266700"/>
            <a:ext cx="12192000" cy="738664"/>
          </a:xfrm>
          <a:prstGeom prst="rect">
            <a:avLst/>
          </a:prstGeom>
          <a:noFill/>
        </p:spPr>
        <p:txBody>
          <a:bodyPr wrap="square" rtlCol="0">
            <a:spAutoFit/>
          </a:bodyPr>
          <a:lstStyle/>
          <a:p>
            <a:pPr algn="ctr"/>
            <a:r>
              <a:rPr lang="en-IN" sz="2400" b="1" u="sng" dirty="0">
                <a:latin typeface="Bahnschrift" panose="020B0502040204020203" pitchFamily="34" charset="0"/>
              </a:rPr>
              <a:t>COUNTRIES WHICH ARE SUITABLE TO OPEN NEW </a:t>
            </a:r>
            <a:r>
              <a:rPr lang="en-IN" sz="2400" b="1" u="sng" dirty="0" smtClean="0">
                <a:latin typeface="Bahnschrift" panose="020B0502040204020203" pitchFamily="34" charset="0"/>
              </a:rPr>
              <a:t>RESTAURANTS</a:t>
            </a:r>
            <a:endParaRPr lang="en-IN" sz="2400" u="sng" dirty="0">
              <a:latin typeface="Bahnschrift" panose="020B0502040204020203" pitchFamily="34" charset="0"/>
            </a:endParaRPr>
          </a:p>
          <a:p>
            <a:pPr algn="ctr"/>
            <a:endParaRPr lang="en-US" dirty="0"/>
          </a:p>
        </p:txBody>
      </p:sp>
    </p:spTree>
    <p:extLst>
      <p:ext uri="{BB962C8B-B14F-4D97-AF65-F5344CB8AC3E}">
        <p14:creationId xmlns:p14="http://schemas.microsoft.com/office/powerpoint/2010/main" val="245836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AC059F4-CE16-4F82-B77A-B592534703CD}"/>
              </a:ext>
            </a:extLst>
          </p:cNvPr>
          <p:cNvSpPr>
            <a:spLocks noGrp="1"/>
          </p:cNvSpPr>
          <p:nvPr>
            <p:ph type="title"/>
          </p:nvPr>
        </p:nvSpPr>
        <p:spPr>
          <a:xfrm>
            <a:off x="820043" y="267111"/>
            <a:ext cx="10582879" cy="1434353"/>
          </a:xfrm>
        </p:spPr>
        <p:txBody>
          <a:bodyPr>
            <a:normAutofit/>
          </a:bodyPr>
          <a:lstStyle/>
          <a:p>
            <a:r>
              <a:rPr lang="en-IN" sz="3200" b="1" u="sng" dirty="0">
                <a:latin typeface="Bahnschrift" panose="020B0502040204020203" pitchFamily="34" charset="0"/>
              </a:rPr>
              <a:t>DISTRIBUTION OF NUMBER OF RESTAURANTS AMONG DIFFERENT PRICE IN ALL COUNTRIES</a:t>
            </a:r>
          </a:p>
        </p:txBody>
      </p:sp>
      <p:sp>
        <p:nvSpPr>
          <p:cNvPr id="5" name="Content Placeholder 2">
            <a:extLst>
              <a:ext uri="{FF2B5EF4-FFF2-40B4-BE49-F238E27FC236}">
                <a16:creationId xmlns="" xmlns:a16="http://schemas.microsoft.com/office/drawing/2014/main" id="{2B26B912-C6B7-493D-A812-88A3148BA3E4}"/>
              </a:ext>
            </a:extLst>
          </p:cNvPr>
          <p:cNvSpPr>
            <a:spLocks noGrp="1"/>
          </p:cNvSpPr>
          <p:nvPr>
            <p:ph idx="1"/>
          </p:nvPr>
        </p:nvSpPr>
        <p:spPr>
          <a:xfrm>
            <a:off x="669700" y="4737309"/>
            <a:ext cx="10947043" cy="2017058"/>
          </a:xfrm>
        </p:spPr>
        <p:txBody>
          <a:bodyPr>
            <a:normAutofit fontScale="62500" lnSpcReduction="20000"/>
          </a:bodyPr>
          <a:lstStyle/>
          <a:p>
            <a:pPr>
              <a:buFont typeface="Wingdings" panose="05000000000000000000" pitchFamily="2" charset="2"/>
              <a:buChar char="§"/>
            </a:pPr>
            <a:r>
              <a:rPr lang="en-IN" sz="2600" dirty="0">
                <a:latin typeface="Bahnschrift" panose="020B0502040204020203" pitchFamily="34" charset="0"/>
              </a:rPr>
              <a:t>Different countries have different number of restaurants within the different price </a:t>
            </a:r>
            <a:r>
              <a:rPr lang="en-IN" sz="2600" dirty="0" smtClean="0">
                <a:latin typeface="Bahnschrift" panose="020B0502040204020203" pitchFamily="34" charset="0"/>
              </a:rPr>
              <a:t>range. Whereas </a:t>
            </a:r>
            <a:r>
              <a:rPr lang="en-IN" sz="2600" dirty="0">
                <a:latin typeface="Bahnschrift" panose="020B0502040204020203" pitchFamily="34" charset="0"/>
              </a:rPr>
              <a:t>India have the maximum number of the of the restaurants among all price ranges. </a:t>
            </a:r>
            <a:endParaRPr lang="en-IN" sz="2600" dirty="0" smtClean="0">
              <a:latin typeface="Bahnschrift" panose="020B0502040204020203" pitchFamily="34" charset="0"/>
            </a:endParaRPr>
          </a:p>
          <a:p>
            <a:pPr>
              <a:buFont typeface="Wingdings" panose="05000000000000000000" pitchFamily="2" charset="2"/>
              <a:buChar char="§"/>
            </a:pPr>
            <a:r>
              <a:rPr lang="en-IN" sz="2600" dirty="0" smtClean="0">
                <a:latin typeface="Bahnschrift" panose="020B0502040204020203" pitchFamily="34" charset="0"/>
              </a:rPr>
              <a:t>States </a:t>
            </a:r>
            <a:r>
              <a:rPr lang="en-IN" sz="2600" dirty="0">
                <a:latin typeface="Bahnschrift" panose="020B0502040204020203" pitchFamily="34" charset="0"/>
              </a:rPr>
              <a:t>such as the United States, United Kingdom, and South Africa have a more balanced distribution across the different price ranges but with significantly lower totals compared to India. </a:t>
            </a:r>
            <a:endParaRPr lang="en-IN" sz="2600" dirty="0" smtClean="0">
              <a:latin typeface="Bahnschrift" panose="020B0502040204020203" pitchFamily="34" charset="0"/>
            </a:endParaRPr>
          </a:p>
          <a:p>
            <a:pPr>
              <a:buFont typeface="Wingdings" panose="05000000000000000000" pitchFamily="2" charset="2"/>
              <a:buChar char="§"/>
            </a:pPr>
            <a:r>
              <a:rPr lang="en-IN" sz="2600" dirty="0" smtClean="0">
                <a:latin typeface="Bahnschrift" panose="020B0502040204020203" pitchFamily="34" charset="0"/>
              </a:rPr>
              <a:t>Countries </a:t>
            </a:r>
            <a:r>
              <a:rPr lang="en-IN" sz="2600" dirty="0">
                <a:latin typeface="Bahnschrift" panose="020B0502040204020203" pitchFamily="34" charset="0"/>
              </a:rPr>
              <a:t>like Indonesia, Sri Lanka, and Qatar, have minimum number of restaurants.</a:t>
            </a:r>
          </a:p>
          <a:p>
            <a:pPr>
              <a:buFont typeface="Wingdings" panose="05000000000000000000" pitchFamily="2" charset="2"/>
              <a:buChar char="§"/>
            </a:pPr>
            <a:endParaRPr lang="en-IN" dirty="0"/>
          </a:p>
        </p:txBody>
      </p:sp>
      <p:graphicFrame>
        <p:nvGraphicFramePr>
          <p:cNvPr id="6" name="Chart 5">
            <a:extLst>
              <a:ext uri="{FF2B5EF4-FFF2-40B4-BE49-F238E27FC236}">
                <a16:creationId xmlns="" xmlns:a16="http://schemas.microsoft.com/office/drawing/2014/main" id="{EB497116-8465-43D8-8454-4B5F99D05139}"/>
              </a:ext>
            </a:extLst>
          </p:cNvPr>
          <p:cNvGraphicFramePr>
            <a:graphicFrameLocks/>
          </p:cNvGraphicFramePr>
          <p:nvPr>
            <p:extLst>
              <p:ext uri="{D42A27DB-BD31-4B8C-83A1-F6EECF244321}">
                <p14:modId xmlns:p14="http://schemas.microsoft.com/office/powerpoint/2010/main" val="1302436815"/>
              </p:ext>
            </p:extLst>
          </p:nvPr>
        </p:nvGraphicFramePr>
        <p:xfrm>
          <a:off x="2743200" y="1648692"/>
          <a:ext cx="6426557" cy="3034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300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D25E078-17A9-448B-BAA7-1694BFC95E09}"/>
              </a:ext>
            </a:extLst>
          </p:cNvPr>
          <p:cNvSpPr>
            <a:spLocks noGrp="1"/>
          </p:cNvSpPr>
          <p:nvPr>
            <p:ph type="title"/>
          </p:nvPr>
        </p:nvSpPr>
        <p:spPr>
          <a:xfrm>
            <a:off x="886691" y="273899"/>
            <a:ext cx="10571017" cy="1237130"/>
          </a:xfrm>
        </p:spPr>
        <p:txBody>
          <a:bodyPr>
            <a:normAutofit/>
          </a:bodyPr>
          <a:lstStyle/>
          <a:p>
            <a:r>
              <a:rPr lang="en-IN" b="1" u="sng" dirty="0">
                <a:latin typeface="Bahnschrift" panose="020B0502040204020203" pitchFamily="34" charset="0"/>
              </a:rPr>
              <a:t>Expenditure in different countries based on India currency</a:t>
            </a:r>
          </a:p>
        </p:txBody>
      </p:sp>
      <p:sp>
        <p:nvSpPr>
          <p:cNvPr id="5" name="Content Placeholder 2">
            <a:extLst>
              <a:ext uri="{FF2B5EF4-FFF2-40B4-BE49-F238E27FC236}">
                <a16:creationId xmlns="" xmlns:a16="http://schemas.microsoft.com/office/drawing/2014/main" id="{CDC19F38-8F0A-47DF-B202-D824D3D9AF7F}"/>
              </a:ext>
            </a:extLst>
          </p:cNvPr>
          <p:cNvSpPr>
            <a:spLocks noGrp="1"/>
          </p:cNvSpPr>
          <p:nvPr>
            <p:ph idx="1"/>
          </p:nvPr>
        </p:nvSpPr>
        <p:spPr>
          <a:xfrm>
            <a:off x="640976" y="2150875"/>
            <a:ext cx="5531223" cy="3738282"/>
          </a:xfrm>
        </p:spPr>
        <p:txBody>
          <a:bodyPr>
            <a:normAutofit/>
          </a:bodyPr>
          <a:lstStyle/>
          <a:p>
            <a:r>
              <a:rPr lang="en-IN" sz="2000" cap="none" dirty="0">
                <a:latin typeface="Bahnschrift" panose="020B0502040204020203" pitchFamily="34" charset="0"/>
              </a:rPr>
              <a:t>Expenditure is higher in Singapore crossing the mark of Rs.12000</a:t>
            </a:r>
          </a:p>
          <a:p>
            <a:r>
              <a:rPr lang="en-IN" sz="2000" cap="none" dirty="0">
                <a:latin typeface="Bahnschrift" panose="020B0502040204020203" pitchFamily="34" charset="0"/>
              </a:rPr>
              <a:t>Philippines is the second country which has second higher expenditure.</a:t>
            </a:r>
          </a:p>
          <a:p>
            <a:r>
              <a:rPr lang="en-IN" sz="2000" cap="none" dirty="0">
                <a:latin typeface="Bahnschrift" panose="020B0502040204020203" pitchFamily="34" charset="0"/>
              </a:rPr>
              <a:t>Turkey is the country which has the lowest expenditure among all the countries having value below than Rs.2000</a:t>
            </a:r>
          </a:p>
        </p:txBody>
      </p:sp>
      <p:graphicFrame>
        <p:nvGraphicFramePr>
          <p:cNvPr id="6" name="Chart 5">
            <a:extLst>
              <a:ext uri="{FF2B5EF4-FFF2-40B4-BE49-F238E27FC236}">
                <a16:creationId xmlns="" xmlns:a16="http://schemas.microsoft.com/office/drawing/2014/main" id="{1990DD51-2542-4181-94E9-93EA62A28364}"/>
              </a:ext>
            </a:extLst>
          </p:cNvPr>
          <p:cNvGraphicFramePr>
            <a:graphicFrameLocks/>
          </p:cNvGraphicFramePr>
          <p:nvPr>
            <p:extLst>
              <p:ext uri="{D42A27DB-BD31-4B8C-83A1-F6EECF244321}">
                <p14:modId xmlns:p14="http://schemas.microsoft.com/office/powerpoint/2010/main" val="820100519"/>
              </p:ext>
            </p:extLst>
          </p:nvPr>
        </p:nvGraphicFramePr>
        <p:xfrm>
          <a:off x="6581104" y="1919055"/>
          <a:ext cx="5306096" cy="4082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474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78652"/>
            <a:ext cx="12191999" cy="1280890"/>
          </a:xfrm>
        </p:spPr>
        <p:txBody>
          <a:bodyPr>
            <a:normAutofit/>
          </a:bodyPr>
          <a:lstStyle/>
          <a:p>
            <a:pPr algn="ctr"/>
            <a:r>
              <a:rPr lang="en-IN" sz="4000" b="1" u="sng" dirty="0" smtClean="0">
                <a:latin typeface="Bahnschrift" panose="020B0502040204020203" pitchFamily="34" charset="0"/>
              </a:rPr>
              <a:t>Recommendation For Opening </a:t>
            </a:r>
            <a:br>
              <a:rPr lang="en-IN" sz="4000" b="1" u="sng" dirty="0" smtClean="0">
                <a:latin typeface="Bahnschrift" panose="020B0502040204020203" pitchFamily="34" charset="0"/>
              </a:rPr>
            </a:br>
            <a:r>
              <a:rPr lang="en-IN" sz="4000" b="1" u="sng" dirty="0" smtClean="0">
                <a:latin typeface="Bahnschrift" panose="020B0502040204020203" pitchFamily="34" charset="0"/>
              </a:rPr>
              <a:t>New Restaurants</a:t>
            </a:r>
            <a:endParaRPr lang="en-US" sz="4000" b="1" u="sng" dirty="0">
              <a:latin typeface="Bahnschrift" panose="020B0502040204020203" pitchFamily="34" charset="0"/>
            </a:endParaRPr>
          </a:p>
        </p:txBody>
      </p:sp>
      <p:sp>
        <p:nvSpPr>
          <p:cNvPr id="5" name="Content Placeholder 2"/>
          <p:cNvSpPr>
            <a:spLocks noGrp="1"/>
          </p:cNvSpPr>
          <p:nvPr>
            <p:ph idx="1"/>
          </p:nvPr>
        </p:nvSpPr>
        <p:spPr>
          <a:xfrm>
            <a:off x="1801090" y="1945908"/>
            <a:ext cx="9260176" cy="4267200"/>
          </a:xfrm>
        </p:spPr>
        <p:txBody>
          <a:bodyPr>
            <a:normAutofit fontScale="85000" lnSpcReduction="20000"/>
          </a:bodyPr>
          <a:lstStyle/>
          <a:p>
            <a:pPr lvl="0"/>
            <a:r>
              <a:rPr lang="en-GB" sz="2000" b="1" dirty="0">
                <a:latin typeface="Bahnschrift" panose="020B0502040204020203" pitchFamily="34" charset="0"/>
              </a:rPr>
              <a:t>United Arab </a:t>
            </a:r>
            <a:r>
              <a:rPr lang="en-GB" sz="2000" b="1" dirty="0" smtClean="0">
                <a:latin typeface="Bahnschrift" panose="020B0502040204020203" pitchFamily="34" charset="0"/>
              </a:rPr>
              <a:t>Emirates</a:t>
            </a:r>
          </a:p>
          <a:p>
            <a:pPr marL="0" lvl="0" indent="0">
              <a:buNone/>
            </a:pPr>
            <a:r>
              <a:rPr lang="en-US" sz="2000" dirty="0" smtClean="0"/>
              <a:t> </a:t>
            </a:r>
            <a:r>
              <a:rPr lang="en-US" sz="2000" dirty="0"/>
              <a:t>Sharjah </a:t>
            </a:r>
            <a:r>
              <a:rPr lang="en-US" sz="2000" dirty="0" smtClean="0"/>
              <a:t> -  </a:t>
            </a:r>
            <a:r>
              <a:rPr lang="en-US" sz="2000" dirty="0"/>
              <a:t>Near New City Center Supermarket, Abu </a:t>
            </a:r>
            <a:r>
              <a:rPr lang="en-US" sz="2000" dirty="0" err="1"/>
              <a:t>Shagara</a:t>
            </a:r>
            <a:r>
              <a:rPr lang="en-US" sz="2000" dirty="0"/>
              <a:t>, </a:t>
            </a:r>
            <a:r>
              <a:rPr lang="en-US" sz="2000" dirty="0" smtClean="0"/>
              <a:t>Sharjah</a:t>
            </a:r>
          </a:p>
          <a:p>
            <a:pPr marL="0" lvl="0" indent="0">
              <a:buNone/>
            </a:pPr>
            <a:r>
              <a:rPr lang="en-US" sz="2000" dirty="0" smtClean="0"/>
              <a:t> </a:t>
            </a:r>
            <a:endParaRPr lang="en-US" sz="2000" dirty="0"/>
          </a:p>
          <a:p>
            <a:pPr lvl="0"/>
            <a:r>
              <a:rPr lang="en-GB" sz="2000" b="1" dirty="0">
                <a:latin typeface="Bahnschrift" panose="020B0502040204020203" pitchFamily="34" charset="0"/>
              </a:rPr>
              <a:t>Qatar</a:t>
            </a:r>
            <a:r>
              <a:rPr lang="en-GB" sz="2000" dirty="0"/>
              <a:t> </a:t>
            </a:r>
            <a:endParaRPr lang="en-GB" sz="2000" dirty="0" smtClean="0"/>
          </a:p>
          <a:p>
            <a:pPr marL="0" lvl="0" indent="0">
              <a:buNone/>
            </a:pPr>
            <a:r>
              <a:rPr lang="en-US" sz="2000" dirty="0"/>
              <a:t>Doha </a:t>
            </a:r>
            <a:r>
              <a:rPr lang="en-US" sz="2000" dirty="0" smtClean="0"/>
              <a:t>   -    </a:t>
            </a:r>
            <a:r>
              <a:rPr lang="en-US" sz="2000" dirty="0"/>
              <a:t>1st Floor, The St. Regis Hotel, </a:t>
            </a:r>
            <a:r>
              <a:rPr lang="en-US" sz="2000" dirty="0" err="1"/>
              <a:t>Westbay</a:t>
            </a:r>
            <a:r>
              <a:rPr lang="en-US" sz="2000" dirty="0"/>
              <a:t>, Doha </a:t>
            </a:r>
            <a:endParaRPr lang="en-US" sz="2000" dirty="0" smtClean="0"/>
          </a:p>
          <a:p>
            <a:pPr marL="0" lvl="0" indent="0">
              <a:buNone/>
            </a:pPr>
            <a:endParaRPr lang="en-US" sz="2000" dirty="0"/>
          </a:p>
          <a:p>
            <a:pPr lvl="0"/>
            <a:r>
              <a:rPr lang="en-GB" sz="2000" b="1" dirty="0">
                <a:latin typeface="Bahnschrift" panose="020B0502040204020203" pitchFamily="34" charset="0"/>
              </a:rPr>
              <a:t>Singapore </a:t>
            </a:r>
            <a:endParaRPr lang="en-GB" sz="2000" b="1" dirty="0" smtClean="0">
              <a:latin typeface="Bahnschrift" panose="020B0502040204020203" pitchFamily="34" charset="0"/>
            </a:endParaRPr>
          </a:p>
          <a:p>
            <a:pPr marL="0" lvl="0" indent="0">
              <a:buNone/>
            </a:pPr>
            <a:r>
              <a:rPr lang="en-US" sz="2000" dirty="0" smtClean="0"/>
              <a:t>Singapore   </a:t>
            </a:r>
            <a:r>
              <a:rPr lang="en-US" sz="2000" dirty="0"/>
              <a:t>-  803 Raffles Avenue, #01-15 Esplanade Mall </a:t>
            </a:r>
            <a:r>
              <a:rPr lang="en-US" sz="2000" dirty="0" smtClean="0"/>
              <a:t>039802</a:t>
            </a:r>
          </a:p>
          <a:p>
            <a:pPr marL="0" lvl="0" indent="0">
              <a:buNone/>
            </a:pPr>
            <a:endParaRPr lang="en-US" sz="2000" dirty="0"/>
          </a:p>
          <a:p>
            <a:pPr lvl="0"/>
            <a:r>
              <a:rPr lang="en-GB" sz="2000" b="1" dirty="0">
                <a:latin typeface="Bahnschrift" panose="020B0502040204020203" pitchFamily="34" charset="0"/>
              </a:rPr>
              <a:t>United </a:t>
            </a:r>
            <a:r>
              <a:rPr lang="en-GB" sz="2000" b="1" dirty="0" smtClean="0">
                <a:latin typeface="Bahnschrift" panose="020B0502040204020203" pitchFamily="34" charset="0"/>
              </a:rPr>
              <a:t>Kingdom</a:t>
            </a:r>
          </a:p>
          <a:p>
            <a:pPr marL="0" lvl="0" indent="0">
              <a:buNone/>
            </a:pPr>
            <a:r>
              <a:rPr lang="en-US" sz="2000" dirty="0" smtClean="0"/>
              <a:t>Birmingham  -   </a:t>
            </a:r>
            <a:r>
              <a:rPr lang="en-US" sz="2000" dirty="0"/>
              <a:t>1 Canal Square, </a:t>
            </a:r>
            <a:r>
              <a:rPr lang="en-US" sz="2000" dirty="0" err="1"/>
              <a:t>Brindleyplace</a:t>
            </a:r>
            <a:r>
              <a:rPr lang="en-US" sz="2000" dirty="0"/>
              <a:t>, Birmingham B16 8EH </a:t>
            </a:r>
          </a:p>
          <a:p>
            <a:pPr marL="0" indent="0">
              <a:buNone/>
            </a:pPr>
            <a:endParaRPr lang="en-US" dirty="0"/>
          </a:p>
        </p:txBody>
      </p:sp>
    </p:spTree>
    <p:extLst>
      <p:ext uri="{BB962C8B-B14F-4D97-AF65-F5344CB8AC3E}">
        <p14:creationId xmlns:p14="http://schemas.microsoft.com/office/powerpoint/2010/main" val="125595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015663"/>
          </a:xfrm>
          <a:prstGeom prst="rect">
            <a:avLst/>
          </a:prstGeom>
          <a:noFill/>
        </p:spPr>
        <p:txBody>
          <a:bodyPr wrap="square" rtlCol="0">
            <a:spAutoFit/>
          </a:bodyPr>
          <a:lstStyle/>
          <a:p>
            <a:pPr algn="ctr"/>
            <a:r>
              <a:rPr lang="en-US" sz="6000" b="1" u="sng" dirty="0">
                <a:effectLst>
                  <a:outerShdw blurRad="38100" dist="38100" dir="2700000" algn="tl">
                    <a:srgbClr val="000000">
                      <a:alpha val="43137"/>
                    </a:srgbClr>
                  </a:outerShdw>
                </a:effectLst>
                <a:latin typeface="Bahnschrift" panose="020B0502040204020203" pitchFamily="34" charset="0"/>
              </a:rPr>
              <a:t>DASHBOARD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 y="1107582"/>
            <a:ext cx="11861442" cy="565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347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9821" y="3726710"/>
            <a:ext cx="4453528" cy="2215991"/>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Bahnschrift" panose="020B0502040204020203" pitchFamily="34" charset="0"/>
              </a:rPr>
              <a:t>Zomato was founded by </a:t>
            </a:r>
            <a:r>
              <a:rPr lang="en-US" sz="2000" dirty="0" err="1">
                <a:latin typeface="Bahnschrift" panose="020B0502040204020203" pitchFamily="34" charset="0"/>
              </a:rPr>
              <a:t>Deepinder</a:t>
            </a:r>
            <a:r>
              <a:rPr lang="en-US" sz="2000" dirty="0">
                <a:latin typeface="Bahnschrift" panose="020B0502040204020203" pitchFamily="34" charset="0"/>
              </a:rPr>
              <a:t> </a:t>
            </a:r>
            <a:r>
              <a:rPr lang="en-US" sz="2000" dirty="0" err="1">
                <a:latin typeface="Bahnschrift" panose="020B0502040204020203" pitchFamily="34" charset="0"/>
              </a:rPr>
              <a:t>Goyal</a:t>
            </a:r>
            <a:r>
              <a:rPr lang="en-US" sz="2000" dirty="0">
                <a:latin typeface="Bahnschrift" panose="020B0502040204020203" pitchFamily="34" charset="0"/>
              </a:rPr>
              <a:t> and </a:t>
            </a:r>
            <a:r>
              <a:rPr lang="en-US" sz="2000" dirty="0" err="1">
                <a:latin typeface="Bahnschrift" panose="020B0502040204020203" pitchFamily="34" charset="0"/>
              </a:rPr>
              <a:t>Pankaj</a:t>
            </a:r>
            <a:r>
              <a:rPr lang="en-US" sz="2000" dirty="0">
                <a:latin typeface="Bahnschrift" panose="020B0502040204020203" pitchFamily="34" charset="0"/>
              </a:rPr>
              <a:t> </a:t>
            </a:r>
            <a:r>
              <a:rPr lang="en-US" sz="2000" dirty="0" err="1">
                <a:latin typeface="Bahnschrift" panose="020B0502040204020203" pitchFamily="34" charset="0"/>
              </a:rPr>
              <a:t>Chaddah</a:t>
            </a:r>
            <a:r>
              <a:rPr lang="en-US" sz="2000" dirty="0">
                <a:latin typeface="Bahnschrift" panose="020B0502040204020203" pitchFamily="34" charset="0"/>
              </a:rPr>
              <a:t> in 2008.</a:t>
            </a:r>
          </a:p>
          <a:p>
            <a:r>
              <a:rPr lang="en-US" sz="2000" dirty="0">
                <a:latin typeface="Bahnschrift" panose="020B0502040204020203" pitchFamily="34" charset="0"/>
              </a:rPr>
              <a:t> </a:t>
            </a:r>
          </a:p>
          <a:p>
            <a:pPr marL="285750" indent="-285750">
              <a:buFont typeface="Wingdings" panose="05000000000000000000" pitchFamily="2" charset="2"/>
              <a:buChar char="§"/>
            </a:pPr>
            <a:r>
              <a:rPr lang="en-US" sz="2000" dirty="0">
                <a:latin typeface="Bahnschrift" panose="020B0502040204020203" pitchFamily="34" charset="0"/>
              </a:rPr>
              <a:t>Zomato is an Indian multinational restaurant aggregator and food delivery company.</a:t>
            </a:r>
          </a:p>
          <a:p>
            <a:endParaRPr lang="en-US" dirty="0">
              <a:latin typeface="Bahnschrift" panose="020B0502040204020203" pitchFamily="34" charset="0"/>
            </a:endParaRPr>
          </a:p>
        </p:txBody>
      </p:sp>
      <p:sp>
        <p:nvSpPr>
          <p:cNvPr id="11" name="TextBox 10"/>
          <p:cNvSpPr txBox="1"/>
          <p:nvPr/>
        </p:nvSpPr>
        <p:spPr>
          <a:xfrm>
            <a:off x="-2" y="325104"/>
            <a:ext cx="12191999" cy="923330"/>
          </a:xfrm>
          <a:prstGeom prst="rect">
            <a:avLst/>
          </a:prstGeom>
          <a:noFill/>
        </p:spPr>
        <p:txBody>
          <a:bodyPr wrap="square" rtlCol="0">
            <a:spAutoFit/>
          </a:bodyPr>
          <a:lstStyle/>
          <a:p>
            <a:pPr algn="ctr"/>
            <a:r>
              <a:rPr lang="en-US" sz="5400" b="1" u="sng" dirty="0" smtClean="0">
                <a:effectLst>
                  <a:outerShdw blurRad="38100" dist="38100" dir="2700000" algn="tl">
                    <a:srgbClr val="000000">
                      <a:alpha val="43137"/>
                    </a:srgbClr>
                  </a:outerShdw>
                </a:effectLst>
                <a:latin typeface="Bahnschrift" panose="020B0502040204020203" pitchFamily="34" charset="0"/>
              </a:rPr>
              <a:t>ABOUT ZOMATO</a:t>
            </a:r>
            <a:endParaRPr lang="en-US" sz="5400" b="1" u="sng" dirty="0">
              <a:effectLst>
                <a:outerShdw blurRad="38100" dist="38100" dir="2700000" algn="tl">
                  <a:srgbClr val="000000">
                    <a:alpha val="43137"/>
                  </a:srgbClr>
                </a:outerShdw>
              </a:effectLst>
              <a:latin typeface="Bahnschrift" panose="020B0502040204020203" pitchFamily="34" charset="0"/>
            </a:endParaRPr>
          </a:p>
        </p:txBody>
      </p:sp>
      <p:sp>
        <p:nvSpPr>
          <p:cNvPr id="12" name="Rectangle 11"/>
          <p:cNvSpPr/>
          <p:nvPr/>
        </p:nvSpPr>
        <p:spPr>
          <a:xfrm>
            <a:off x="5473349" y="3726710"/>
            <a:ext cx="6096000" cy="2554545"/>
          </a:xfrm>
          <a:prstGeom prst="rect">
            <a:avLst/>
          </a:prstGeom>
        </p:spPr>
        <p:txBody>
          <a:bodyPr wrap="square">
            <a:spAutoFit/>
          </a:bodyPr>
          <a:lstStyle/>
          <a:p>
            <a:pPr marL="285750" indent="-285750">
              <a:buFont typeface="Wingdings" panose="05000000000000000000" pitchFamily="2" charset="2"/>
              <a:buChar char="§"/>
            </a:pPr>
            <a:r>
              <a:rPr lang="en-US" sz="2000" dirty="0">
                <a:latin typeface="Bahnschrift" panose="020B0502040204020203" pitchFamily="34" charset="0"/>
              </a:rPr>
              <a:t>Zomato provides information, menus and user-reviews of restaurants as well as food delivery options from partner restaurants in more than 1,000 Indian cities and towns, as of 2022–23.</a:t>
            </a:r>
          </a:p>
          <a:p>
            <a:endParaRPr lang="en-GB" sz="2000" dirty="0" smtClean="0">
              <a:solidFill>
                <a:sysClr val="windowText" lastClr="000000"/>
              </a:solidFill>
              <a:latin typeface="Bahnschrift" panose="020B0502040204020203" pitchFamily="34" charset="0"/>
              <a:cs typeface="Arial" panose="020B0604020202020204" pitchFamily="34" charset="0"/>
            </a:endParaRPr>
          </a:p>
          <a:p>
            <a:pPr marL="285750" indent="-285750">
              <a:buFont typeface="Wingdings" panose="05000000000000000000" pitchFamily="2" charset="2"/>
              <a:buChar char="§"/>
            </a:pPr>
            <a:r>
              <a:rPr lang="en-GB" sz="2000" dirty="0" smtClean="0">
                <a:solidFill>
                  <a:sysClr val="windowText" lastClr="000000"/>
                </a:solidFill>
                <a:latin typeface="Bahnschrift" panose="020B0502040204020203" pitchFamily="34" charset="0"/>
                <a:cs typeface="Arial" panose="020B0604020202020204" pitchFamily="34" charset="0"/>
              </a:rPr>
              <a:t>Zomato</a:t>
            </a:r>
            <a:r>
              <a:rPr lang="en-GB" sz="2000" dirty="0">
                <a:solidFill>
                  <a:sysClr val="windowText" lastClr="000000"/>
                </a:solidFill>
                <a:latin typeface="Bahnschrift" panose="020B0502040204020203" pitchFamily="34" charset="0"/>
                <a:cs typeface="Arial" panose="020B0604020202020204" pitchFamily="34" charset="0"/>
              </a:rPr>
              <a:t>, originally known as “</a:t>
            </a:r>
            <a:r>
              <a:rPr lang="en-GB" sz="2000" dirty="0" err="1">
                <a:solidFill>
                  <a:sysClr val="windowText" lastClr="000000"/>
                </a:solidFill>
                <a:latin typeface="Bahnschrift" panose="020B0502040204020203" pitchFamily="34" charset="0"/>
                <a:cs typeface="Arial" panose="020B0604020202020204" pitchFamily="34" charset="0"/>
              </a:rPr>
              <a:t>Foodiebay</a:t>
            </a:r>
            <a:r>
              <a:rPr lang="en-GB" sz="2000" dirty="0">
                <a:solidFill>
                  <a:sysClr val="windowText" lastClr="000000"/>
                </a:solidFill>
                <a:latin typeface="Bahnschrift" panose="020B0502040204020203" pitchFamily="34" charset="0"/>
                <a:cs typeface="Arial" panose="020B0604020202020204" pitchFamily="34" charset="0"/>
              </a:rPr>
              <a:t>,” was started as a simple online restaurant directory soon transformed into a comprehensive </a:t>
            </a:r>
            <a:r>
              <a:rPr lang="en-GB" sz="2000" dirty="0" smtClean="0">
                <a:solidFill>
                  <a:sysClr val="windowText" lastClr="000000"/>
                </a:solidFill>
                <a:latin typeface="Bahnschrift" panose="020B0502040204020203" pitchFamily="34" charset="0"/>
                <a:cs typeface="Arial" panose="020B0604020202020204" pitchFamily="34" charset="0"/>
              </a:rPr>
              <a:t>food.</a:t>
            </a:r>
            <a:endParaRPr lang="en-US" sz="2000" dirty="0">
              <a:latin typeface="Bahnschrift" panose="020B0502040204020203"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496" y="1338703"/>
            <a:ext cx="2308943" cy="2308943"/>
          </a:xfrm>
          <a:prstGeom prst="rect">
            <a:avLst/>
          </a:prstGeom>
          <a:ln>
            <a:noFill/>
          </a:ln>
          <a:effectLst>
            <a:softEdge rad="112500"/>
          </a:effectLst>
        </p:spPr>
      </p:pic>
    </p:spTree>
    <p:extLst>
      <p:ext uri="{BB962C8B-B14F-4D97-AF65-F5344CB8AC3E}">
        <p14:creationId xmlns:p14="http://schemas.microsoft.com/office/powerpoint/2010/main" val="402145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5" y="197755"/>
            <a:ext cx="12192000" cy="769441"/>
          </a:xfrm>
          <a:prstGeom prst="rect">
            <a:avLst/>
          </a:prstGeom>
          <a:noFill/>
        </p:spPr>
        <p:txBody>
          <a:bodyPr wrap="square" rtlCol="0">
            <a:spAutoFit/>
          </a:bodyPr>
          <a:lstStyle/>
          <a:p>
            <a:pPr algn="ctr"/>
            <a:r>
              <a:rPr lang="en-US" sz="4400" b="1" u="sng" dirty="0" smtClean="0">
                <a:effectLst>
                  <a:outerShdw blurRad="38100" dist="38100" dir="2700000" algn="tl">
                    <a:srgbClr val="000000">
                      <a:alpha val="43137"/>
                    </a:srgbClr>
                  </a:outerShdw>
                </a:effectLst>
                <a:latin typeface="Bahnschrift" panose="020B0502040204020203" pitchFamily="34" charset="0"/>
              </a:rPr>
              <a:t>REFERENCES</a:t>
            </a:r>
            <a:endParaRPr lang="en-US" sz="4400" b="1" u="sng" dirty="0">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396" t="31820" r="36363" b="11588"/>
          <a:stretch/>
        </p:blipFill>
        <p:spPr>
          <a:xfrm>
            <a:off x="1488096" y="1292376"/>
            <a:ext cx="9548445" cy="5018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289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5772"/>
            <a:ext cx="12191999" cy="861774"/>
          </a:xfrm>
          <a:prstGeom prst="rect">
            <a:avLst/>
          </a:prstGeom>
          <a:noFill/>
        </p:spPr>
        <p:txBody>
          <a:bodyPr wrap="square" rtlCol="0">
            <a:spAutoFit/>
          </a:bodyPr>
          <a:lstStyle/>
          <a:p>
            <a:pPr algn="ctr"/>
            <a:r>
              <a:rPr lang="en-US" sz="5000" b="1" u="sng" dirty="0">
                <a:effectLst>
                  <a:outerShdw blurRad="38100" dist="38100" dir="2700000" algn="tl">
                    <a:srgbClr val="000000">
                      <a:alpha val="43137"/>
                    </a:srgbClr>
                  </a:outerShdw>
                </a:effectLst>
                <a:latin typeface="Bahnschrift" panose="020B0502040204020203" pitchFamily="34" charset="0"/>
              </a:rPr>
              <a:t>CONCLUSION</a:t>
            </a:r>
            <a:endParaRPr lang="en-US" sz="5000" u="sng" dirty="0">
              <a:effectLst>
                <a:outerShdw blurRad="38100" dist="38100" dir="2700000" algn="tl">
                  <a:srgbClr val="000000">
                    <a:alpha val="43137"/>
                  </a:srgbClr>
                </a:outerShdw>
              </a:effectLst>
              <a:latin typeface="Bahnschrift" panose="020B0502040204020203" pitchFamily="34" charset="0"/>
            </a:endParaRPr>
          </a:p>
        </p:txBody>
      </p:sp>
      <p:sp>
        <p:nvSpPr>
          <p:cNvPr id="5" name="TextBox 4"/>
          <p:cNvSpPr txBox="1"/>
          <p:nvPr/>
        </p:nvSpPr>
        <p:spPr>
          <a:xfrm>
            <a:off x="1363851" y="1859794"/>
            <a:ext cx="9918915" cy="424731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In conclusion, our analysis of </a:t>
            </a:r>
            <a:r>
              <a:rPr lang="en-US" sz="2800" b="1" dirty="0">
                <a:latin typeface="Arial" panose="020B0604020202020204" pitchFamily="34" charset="0"/>
                <a:cs typeface="Arial" panose="020B0604020202020204" pitchFamily="34" charset="0"/>
              </a:rPr>
              <a:t>Zomato Restaurants</a:t>
            </a:r>
            <a:r>
              <a:rPr lang="en-US" sz="2800" dirty="0">
                <a:latin typeface="Arial" panose="020B0604020202020204" pitchFamily="34" charset="0"/>
                <a:cs typeface="Arial" panose="020B0604020202020204" pitchFamily="34" charset="0"/>
              </a:rPr>
              <a: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sz="2800" dirty="0">
              <a:latin typeface="Arial" panose="020B0604020202020204" pitchFamily="34" charset="0"/>
              <a:cs typeface="Arial" panose="020B0604020202020204" pitchFamily="34" charset="0"/>
            </a:endParaRPr>
          </a:p>
          <a:p>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1833" t="11752" r="11753" b="17966"/>
          <a:stretch/>
        </p:blipFill>
        <p:spPr>
          <a:xfrm>
            <a:off x="7932224" y="117431"/>
            <a:ext cx="1241962" cy="1218455"/>
          </a:xfrm>
          <a:prstGeom prst="ellipse">
            <a:avLst/>
          </a:prstGeom>
          <a:ln>
            <a:noFill/>
          </a:ln>
          <a:effectLst>
            <a:softEdge rad="112500"/>
          </a:effectLst>
        </p:spPr>
      </p:pic>
    </p:spTree>
    <p:extLst>
      <p:ext uri="{BB962C8B-B14F-4D97-AF65-F5344CB8AC3E}">
        <p14:creationId xmlns:p14="http://schemas.microsoft.com/office/powerpoint/2010/main" val="120190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8612"/>
            <a:ext cx="12192000" cy="707886"/>
          </a:xfrm>
          <a:prstGeom prst="rect">
            <a:avLst/>
          </a:prstGeom>
          <a:noFill/>
        </p:spPr>
        <p:txBody>
          <a:bodyPr wrap="square" rtlCol="0">
            <a:spAutoFit/>
          </a:bodyPr>
          <a:lstStyle/>
          <a:p>
            <a:pPr algn="ctr"/>
            <a:r>
              <a:rPr lang="en-US" sz="4000" b="1" u="sng" dirty="0" smtClean="0">
                <a:effectLst>
                  <a:outerShdw blurRad="38100" dist="38100" dir="2700000" algn="tl">
                    <a:srgbClr val="000000">
                      <a:alpha val="43137"/>
                    </a:srgbClr>
                  </a:outerShdw>
                </a:effectLst>
                <a:latin typeface="Bahnschrift" panose="020B0502040204020203" pitchFamily="34" charset="0"/>
              </a:rPr>
              <a:t>RECOMMENDATIONS</a:t>
            </a:r>
            <a:endParaRPr lang="en-US" sz="4000" b="1" u="sng" dirty="0">
              <a:effectLst>
                <a:outerShdw blurRad="38100" dist="38100" dir="2700000" algn="tl">
                  <a:srgbClr val="000000">
                    <a:alpha val="43137"/>
                  </a:srgbClr>
                </a:outerShdw>
              </a:effectLst>
              <a:latin typeface="Bahnschrift" panose="020B0502040204020203" pitchFamily="34" charset="0"/>
            </a:endParaRPr>
          </a:p>
        </p:txBody>
      </p:sp>
      <p:sp>
        <p:nvSpPr>
          <p:cNvPr id="5" name="TextBox 4"/>
          <p:cNvSpPr txBox="1"/>
          <p:nvPr/>
        </p:nvSpPr>
        <p:spPr>
          <a:xfrm>
            <a:off x="1371600" y="1828798"/>
            <a:ext cx="10280074"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ahnschrift" panose="020B0502040204020203" pitchFamily="34" charset="0"/>
              </a:rPr>
              <a:t>Zomato should capitalize on its multi-cuisine approach to cater to diverse tastes, enhancing its appeal to a broader customer base.</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Canada, </a:t>
            </a:r>
            <a:r>
              <a:rPr lang="en-IN" dirty="0">
                <a:latin typeface="Bahnschrift" panose="020B0502040204020203" pitchFamily="34" charset="0"/>
              </a:rPr>
              <a:t>Qatar </a:t>
            </a:r>
            <a:r>
              <a:rPr lang="en-US" dirty="0">
                <a:latin typeface="Bahnschrift" panose="020B0502040204020203" pitchFamily="34" charset="0"/>
              </a:rPr>
              <a:t>and united states of America  are some of the most </a:t>
            </a:r>
            <a:r>
              <a:rPr lang="en-US" dirty="0" err="1">
                <a:latin typeface="Bahnschrift" panose="020B0502040204020203" pitchFamily="34" charset="0"/>
              </a:rPr>
              <a:t>unclustered</a:t>
            </a:r>
            <a:r>
              <a:rPr lang="en-US" dirty="0">
                <a:latin typeface="Bahnschrift" panose="020B0502040204020203" pitchFamily="34" charset="0"/>
              </a:rPr>
              <a:t> markets for Zomato that may offer new opportunities for market penetration.</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Customers are also ready to spend more money according to there need.</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Online delivery and table booking generally </a:t>
            </a:r>
            <a:r>
              <a:rPr lang="en-IN" dirty="0">
                <a:latin typeface="Bahnschrift" panose="020B0502040204020203" pitchFamily="34" charset="0"/>
              </a:rPr>
              <a:t>exceed</a:t>
            </a:r>
            <a:r>
              <a:rPr lang="en-US" dirty="0">
                <a:latin typeface="Bahnschrift" panose="020B0502040204020203" pitchFamily="34" charset="0"/>
              </a:rPr>
              <a:t> into a higher rating.</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This  approach to cuisine selection ensures that investments are tailored to the financial capacities and strategic goals of the stakeholders, maximizing the potential for success in the chosen markets.</a:t>
            </a:r>
            <a:endParaRPr lang="en-US" b="1" dirty="0">
              <a:solidFill>
                <a:srgbClr val="000000"/>
              </a:solidFill>
              <a:latin typeface="Bahnschrift" panose="020B0502040204020203" pitchFamily="34" charset="0"/>
            </a:endParaRPr>
          </a:p>
          <a:p>
            <a:endParaRPr lang="en-US" dirty="0"/>
          </a:p>
        </p:txBody>
      </p:sp>
    </p:spTree>
    <p:extLst>
      <p:ext uri="{BB962C8B-B14F-4D97-AF65-F5344CB8AC3E}">
        <p14:creationId xmlns:p14="http://schemas.microsoft.com/office/powerpoint/2010/main" val="113710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8217" y="1274618"/>
            <a:ext cx="5735782" cy="1717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u="sng" dirty="0" smtClean="0">
                <a:solidFill>
                  <a:schemeClr val="tx1"/>
                </a:solidFill>
                <a:latin typeface="Bahnschrift" panose="020B0502040204020203" pitchFamily="34" charset="0"/>
              </a:rPr>
              <a:t>THANKYOU</a:t>
            </a:r>
            <a:endParaRPr lang="en-US" sz="6000" b="1" u="sng"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48224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807" y="2446009"/>
            <a:ext cx="6092385" cy="2930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200" b="1" u="sng" dirty="0">
                <a:solidFill>
                  <a:schemeClr val="tx1"/>
                </a:solidFill>
                <a:latin typeface="Bahnschrift" panose="020B0502040204020203" pitchFamily="34" charset="0"/>
              </a:rPr>
              <a:t>Financial Objective: </a:t>
            </a:r>
            <a:r>
              <a:rPr lang="en-US" sz="2200" dirty="0">
                <a:solidFill>
                  <a:schemeClr val="tx1"/>
                </a:solidFill>
                <a:latin typeface="Bahnschrift" panose="020B0502040204020203" pitchFamily="34" charset="0"/>
              </a:rPr>
              <a:t>To increase their fund and revenue.</a:t>
            </a:r>
          </a:p>
          <a:p>
            <a:pPr marL="285750" indent="-285750">
              <a:buFont typeface="Wingdings" panose="05000000000000000000" pitchFamily="2" charset="2"/>
              <a:buChar char="§"/>
            </a:pPr>
            <a:endParaRPr lang="en-US" sz="22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200" b="1" u="sng" dirty="0">
                <a:solidFill>
                  <a:schemeClr val="tx1"/>
                </a:solidFill>
                <a:latin typeface="Bahnschrift" panose="020B0502040204020203" pitchFamily="34" charset="0"/>
              </a:rPr>
              <a:t>Marketing Objective: </a:t>
            </a:r>
            <a:r>
              <a:rPr lang="en-US" sz="2200" dirty="0">
                <a:solidFill>
                  <a:schemeClr val="tx1"/>
                </a:solidFill>
                <a:latin typeface="Bahnschrift" panose="020B0502040204020203" pitchFamily="34" charset="0"/>
              </a:rPr>
              <a:t>To tap their customers from across the glob.</a:t>
            </a:r>
          </a:p>
          <a:p>
            <a:pPr marL="285750" indent="-285750">
              <a:buFont typeface="Wingdings" panose="05000000000000000000" pitchFamily="2" charset="2"/>
              <a:buChar char="§"/>
            </a:pPr>
            <a:endParaRPr lang="en-US" sz="22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200" b="1" u="sng" dirty="0">
                <a:solidFill>
                  <a:schemeClr val="tx1"/>
                </a:solidFill>
                <a:latin typeface="Bahnschrift" panose="020B0502040204020203" pitchFamily="34" charset="0"/>
              </a:rPr>
              <a:t>Growth Objective: </a:t>
            </a:r>
            <a:r>
              <a:rPr lang="en-US" sz="2200" dirty="0">
                <a:solidFill>
                  <a:schemeClr val="tx1"/>
                </a:solidFill>
                <a:latin typeface="Bahnschrift" panose="020B0502040204020203" pitchFamily="34" charset="0"/>
              </a:rPr>
              <a:t>To grow continuously and increase their customers and page traffic.</a:t>
            </a:r>
          </a:p>
          <a:p>
            <a:pPr marL="285750" indent="-285750">
              <a:buFont typeface="Wingdings" panose="05000000000000000000" pitchFamily="2" charset="2"/>
              <a:buChar char="§"/>
            </a:pPr>
            <a:endParaRPr lang="en-US" sz="22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200" b="1" u="sng" dirty="0">
                <a:solidFill>
                  <a:schemeClr val="tx1"/>
                </a:solidFill>
                <a:latin typeface="Bahnschrift" panose="020B0502040204020203" pitchFamily="34" charset="0"/>
              </a:rPr>
              <a:t>Globalization Objective: </a:t>
            </a:r>
            <a:r>
              <a:rPr lang="en-US" sz="2200" dirty="0">
                <a:solidFill>
                  <a:schemeClr val="tx1"/>
                </a:solidFill>
                <a:latin typeface="Bahnschrift" panose="020B0502040204020203" pitchFamily="34" charset="0"/>
              </a:rPr>
              <a:t>To expand themselves across the whole globe as a leading service provider.</a:t>
            </a:r>
          </a:p>
          <a:p>
            <a:pPr marL="285750" indent="-285750">
              <a:buFont typeface="Wingdings" panose="05000000000000000000" pitchFamily="2" charset="2"/>
              <a:buChar char="§"/>
            </a:pPr>
            <a:endParaRPr lang="en-US" sz="2200" dirty="0">
              <a:solidFill>
                <a:schemeClr val="tx1"/>
              </a:solidFill>
              <a:latin typeface="Bahnschrift" panose="020B0502040204020203" pitchFamily="34" charset="0"/>
            </a:endParaRPr>
          </a:p>
        </p:txBody>
      </p:sp>
      <p:sp>
        <p:nvSpPr>
          <p:cNvPr id="5" name="Rectangle 4"/>
          <p:cNvSpPr/>
          <p:nvPr/>
        </p:nvSpPr>
        <p:spPr>
          <a:xfrm>
            <a:off x="1" y="218740"/>
            <a:ext cx="12191999" cy="1246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smtClean="0">
                <a:solidFill>
                  <a:schemeClr val="tx1"/>
                </a:solidFill>
                <a:effectLst>
                  <a:outerShdw blurRad="38100" dist="38100" dir="2700000" algn="tl">
                    <a:srgbClr val="000000">
                      <a:alpha val="43137"/>
                    </a:srgbClr>
                  </a:outerShdw>
                </a:effectLst>
                <a:latin typeface="Bahnschrift" panose="020B0502040204020203" pitchFamily="34" charset="0"/>
              </a:rPr>
              <a:t>PROJECT AIM</a:t>
            </a:r>
            <a:endParaRPr lang="en-US" sz="4400" b="1" u="sng" dirty="0">
              <a:solidFill>
                <a:schemeClr val="tx1"/>
              </a:solidFill>
              <a:effectLst>
                <a:outerShdw blurRad="38100" dist="38100" dir="2700000" algn="tl">
                  <a:srgbClr val="000000">
                    <a:alpha val="43137"/>
                  </a:srgbClr>
                </a:outerShdw>
              </a:effectLst>
              <a:latin typeface="Bahnschrift"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121" y="1695899"/>
            <a:ext cx="3458612" cy="3458612"/>
          </a:xfrm>
          <a:prstGeom prst="rect">
            <a:avLst/>
          </a:prstGeom>
          <a:ln>
            <a:noFill/>
          </a:ln>
          <a:effectLst>
            <a:softEdge rad="112500"/>
          </a:effectLst>
        </p:spPr>
      </p:pic>
    </p:spTree>
    <p:extLst>
      <p:ext uri="{BB962C8B-B14F-4D97-AF65-F5344CB8AC3E}">
        <p14:creationId xmlns:p14="http://schemas.microsoft.com/office/powerpoint/2010/main" val="72064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1386" y="2338524"/>
            <a:ext cx="10113814" cy="2831544"/>
          </a:xfrm>
          <a:prstGeom prst="rect">
            <a:avLst/>
          </a:prstGeom>
          <a:noFill/>
        </p:spPr>
        <p:txBody>
          <a:bodyPr wrap="square" rtlCol="0">
            <a:spAutoFit/>
          </a:bodyPr>
          <a:lstStyle/>
          <a:p>
            <a:pPr algn="just"/>
            <a:r>
              <a:rPr lang="en-US" sz="2000" dirty="0">
                <a:latin typeface="Bahnschrift" panose="020B0502040204020203" pitchFamily="34" charset="0"/>
              </a:rPr>
              <a:t>Despite </a:t>
            </a:r>
            <a:r>
              <a:rPr lang="en-US" sz="2000" dirty="0" err="1">
                <a:latin typeface="Bahnschrift" panose="020B0502040204020203" pitchFamily="34" charset="0"/>
              </a:rPr>
              <a:t>Zomato's</a:t>
            </a:r>
            <a:r>
              <a:rPr lang="en-US" sz="2000" dirty="0">
                <a:latin typeface="Bahnschrift" panose="020B0502040204020203" pitchFamily="34" charset="0"/>
              </a:rPr>
              <a:t> vast user base and global presence, there exists a significant gap in the market for high-quality, Zomato-branded restaurants that offer a consistent and exceptional dining experience across different countries. Current challenges include </a:t>
            </a:r>
            <a:r>
              <a:rPr lang="en-US" sz="2000" dirty="0" smtClean="0">
                <a:latin typeface="Bahnschrift" panose="020B0502040204020203" pitchFamily="34" charset="0"/>
              </a:rPr>
              <a:t>:</a:t>
            </a:r>
          </a:p>
          <a:p>
            <a:pPr algn="just"/>
            <a:endParaRPr lang="en-US" sz="2000" dirty="0">
              <a:latin typeface="Bahnschrift" panose="020B0502040204020203" pitchFamily="34" charset="0"/>
            </a:endParaRPr>
          </a:p>
          <a:p>
            <a:pPr algn="just"/>
            <a:r>
              <a:rPr lang="en-US" sz="2000" dirty="0">
                <a:latin typeface="Bahnschrift" panose="020B0502040204020203" pitchFamily="34" charset="0"/>
              </a:rPr>
              <a:t>1. Inconsistent dining experiences across locations</a:t>
            </a:r>
          </a:p>
          <a:p>
            <a:pPr algn="just"/>
            <a:r>
              <a:rPr lang="en-US" sz="2000" dirty="0">
                <a:latin typeface="Bahnschrift" panose="020B0502040204020203" pitchFamily="34" charset="0"/>
              </a:rPr>
              <a:t>2. Limited brand visibility and recognition in new markets</a:t>
            </a:r>
          </a:p>
          <a:p>
            <a:pPr algn="just"/>
            <a:r>
              <a:rPr lang="en-US" sz="2000" dirty="0">
                <a:latin typeface="Bahnschrift" panose="020B0502040204020203" pitchFamily="34" charset="0"/>
              </a:rPr>
              <a:t>3. Difficulty in maintaining quality control and standards across multiple locations</a:t>
            </a:r>
          </a:p>
          <a:p>
            <a:pPr algn="just"/>
            <a:r>
              <a:rPr lang="en-US" sz="2000" dirty="0">
                <a:latin typeface="Bahnschrift" panose="020B0502040204020203" pitchFamily="34" charset="0"/>
              </a:rPr>
              <a:t>4. Inefficient use of </a:t>
            </a:r>
            <a:r>
              <a:rPr lang="en-US" sz="2000" dirty="0" err="1">
                <a:latin typeface="Bahnschrift" panose="020B0502040204020203" pitchFamily="34" charset="0"/>
              </a:rPr>
              <a:t>Zomato's</a:t>
            </a:r>
            <a:r>
              <a:rPr lang="en-US" sz="2000" dirty="0">
                <a:latin typeface="Bahnschrift" panose="020B0502040204020203" pitchFamily="34" charset="0"/>
              </a:rPr>
              <a:t> vast user data and insights for restaurant development</a:t>
            </a:r>
          </a:p>
          <a:p>
            <a:endParaRPr lang="en-US" dirty="0"/>
          </a:p>
        </p:txBody>
      </p:sp>
      <p:sp>
        <p:nvSpPr>
          <p:cNvPr id="5" name="TextBox 4"/>
          <p:cNvSpPr txBox="1"/>
          <p:nvPr/>
        </p:nvSpPr>
        <p:spPr>
          <a:xfrm>
            <a:off x="0" y="606701"/>
            <a:ext cx="12192000" cy="707886"/>
          </a:xfrm>
          <a:prstGeom prst="rect">
            <a:avLst/>
          </a:prstGeom>
          <a:noFill/>
        </p:spPr>
        <p:txBody>
          <a:bodyPr wrap="square" rtlCol="0">
            <a:spAutoFit/>
          </a:bodyPr>
          <a:lstStyle/>
          <a:p>
            <a:pPr algn="ctr"/>
            <a:r>
              <a:rPr lang="en-US" sz="4000" b="1" u="sng" dirty="0" smtClean="0">
                <a:effectLst>
                  <a:outerShdw blurRad="38100" dist="38100" dir="2700000" algn="tl">
                    <a:srgbClr val="000000">
                      <a:alpha val="43137"/>
                    </a:srgbClr>
                  </a:outerShdw>
                </a:effectLst>
                <a:latin typeface="Bahnschrift" panose="020B0502040204020203" pitchFamily="34" charset="0"/>
              </a:rPr>
              <a:t>PROBLEM STATEMENT</a:t>
            </a:r>
            <a:endParaRPr lang="en-US" sz="4000" b="1" u="sng" dirty="0">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335353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3496"/>
            <a:ext cx="12191999" cy="830997"/>
          </a:xfrm>
          <a:prstGeom prst="rect">
            <a:avLst/>
          </a:prstGeom>
          <a:noFill/>
        </p:spPr>
        <p:txBody>
          <a:bodyPr wrap="square" rtlCol="0">
            <a:spAutoFit/>
          </a:bodyPr>
          <a:lstStyle/>
          <a:p>
            <a:pPr algn="ctr"/>
            <a:r>
              <a:rPr lang="en-US" sz="4800" u="sng" dirty="0" smtClean="0">
                <a:effectLst>
                  <a:outerShdw blurRad="38100" dist="38100" dir="2700000" algn="tl">
                    <a:srgbClr val="000000">
                      <a:alpha val="43137"/>
                    </a:srgbClr>
                  </a:outerShdw>
                </a:effectLst>
                <a:latin typeface="Bahnschrift" panose="020B0502040204020203" pitchFamily="34" charset="0"/>
              </a:rPr>
              <a:t>HOW ZOMATO WORKS?</a:t>
            </a:r>
            <a:r>
              <a:rPr lang="en-US" sz="4800" b="1" u="sng" dirty="0" smtClean="0">
                <a:effectLst>
                  <a:outerShdw blurRad="38100" dist="38100" dir="2700000" algn="tl">
                    <a:srgbClr val="000000">
                      <a:alpha val="43137"/>
                    </a:srgbClr>
                  </a:outerShdw>
                </a:effectLst>
                <a:latin typeface="Bahnschrift" panose="020B0502040204020203" pitchFamily="34" charset="0"/>
              </a:rPr>
              <a:t> </a:t>
            </a:r>
            <a:endParaRPr lang="en-US" sz="4800" b="1" u="sng" dirty="0">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2741"/>
          <a:stretch/>
        </p:blipFill>
        <p:spPr>
          <a:xfrm>
            <a:off x="6561476" y="1322868"/>
            <a:ext cx="5389519" cy="5026125"/>
          </a:xfrm>
          <a:prstGeom prst="rect">
            <a:avLst/>
          </a:prstGeom>
          <a:ln>
            <a:noFill/>
          </a:ln>
          <a:effectLst>
            <a:softEdge rad="112500"/>
          </a:effectLst>
        </p:spPr>
      </p:pic>
      <p:sp>
        <p:nvSpPr>
          <p:cNvPr id="6" name="TextBox 5"/>
          <p:cNvSpPr txBox="1"/>
          <p:nvPr/>
        </p:nvSpPr>
        <p:spPr>
          <a:xfrm>
            <a:off x="361507" y="1476239"/>
            <a:ext cx="5803342" cy="5016758"/>
          </a:xfrm>
          <a:prstGeom prst="rect">
            <a:avLst/>
          </a:prstGeom>
          <a:noFill/>
        </p:spPr>
        <p:txBody>
          <a:bodyPr wrap="square" rtlCol="0">
            <a:spAutoFit/>
          </a:bodyPr>
          <a:lstStyle/>
          <a:p>
            <a:r>
              <a:rPr lang="en-US" sz="2000" b="1" dirty="0">
                <a:latin typeface="Bahnschrift" panose="020B0502040204020203" pitchFamily="34" charset="0"/>
              </a:rPr>
              <a:t>Step 1:</a:t>
            </a:r>
            <a:r>
              <a:rPr lang="en-US" sz="2000" dirty="0">
                <a:latin typeface="Bahnschrift" panose="020B0502040204020203" pitchFamily="34" charset="0"/>
              </a:rPr>
              <a:t>Users can explore various restaurants and order meals from the desiccated app solution or website.</a:t>
            </a:r>
          </a:p>
          <a:p>
            <a:r>
              <a:rPr lang="en-US" sz="2000" dirty="0">
                <a:latin typeface="Bahnschrift" panose="020B0502040204020203" pitchFamily="34" charset="0"/>
              </a:rPr>
              <a:t/>
            </a:r>
            <a:br>
              <a:rPr lang="en-US" sz="2000" dirty="0">
                <a:latin typeface="Bahnschrift" panose="020B0502040204020203" pitchFamily="34" charset="0"/>
              </a:rPr>
            </a:br>
            <a:r>
              <a:rPr lang="en-US" sz="2000" b="1" dirty="0">
                <a:latin typeface="Bahnschrift" panose="020B0502040204020203" pitchFamily="34" charset="0"/>
              </a:rPr>
              <a:t>Step 2:</a:t>
            </a:r>
            <a:r>
              <a:rPr lang="en-US" sz="2000" dirty="0">
                <a:latin typeface="Bahnschrift" panose="020B0502040204020203" pitchFamily="34" charset="0"/>
              </a:rPr>
              <a:t>Particular restaurant owners receive an order request and start preparing a meal.</a:t>
            </a:r>
          </a:p>
          <a:p>
            <a:r>
              <a:rPr lang="en-US" sz="2000" dirty="0">
                <a:latin typeface="Bahnschrift" panose="020B0502040204020203" pitchFamily="34" charset="0"/>
              </a:rPr>
              <a:t/>
            </a:r>
            <a:br>
              <a:rPr lang="en-US" sz="2000" dirty="0">
                <a:latin typeface="Bahnschrift" panose="020B0502040204020203" pitchFamily="34" charset="0"/>
              </a:rPr>
            </a:br>
            <a:r>
              <a:rPr lang="en-US" sz="2000" b="1" dirty="0">
                <a:latin typeface="Bahnschrift" panose="020B0502040204020203" pitchFamily="34" charset="0"/>
              </a:rPr>
              <a:t>Step 3:</a:t>
            </a:r>
            <a:r>
              <a:rPr lang="en-US" sz="2000" dirty="0">
                <a:latin typeface="Bahnschrift" panose="020B0502040204020203" pitchFamily="34" charset="0"/>
              </a:rPr>
              <a:t>Once the food is ready to dispatch, it will be handed over to delivery providers.</a:t>
            </a:r>
          </a:p>
          <a:p>
            <a:r>
              <a:rPr lang="en-US" sz="2000" dirty="0">
                <a:latin typeface="Bahnschrift" panose="020B0502040204020203" pitchFamily="34" charset="0"/>
              </a:rPr>
              <a:t/>
            </a:r>
            <a:br>
              <a:rPr lang="en-US" sz="2000" dirty="0">
                <a:latin typeface="Bahnschrift" panose="020B0502040204020203" pitchFamily="34" charset="0"/>
              </a:rPr>
            </a:br>
            <a:r>
              <a:rPr lang="en-US" sz="2000" b="1" dirty="0">
                <a:latin typeface="Bahnschrift" panose="020B0502040204020203" pitchFamily="34" charset="0"/>
              </a:rPr>
              <a:t>Step 4:</a:t>
            </a:r>
            <a:r>
              <a:rPr lang="en-US" sz="2000" dirty="0">
                <a:latin typeface="Bahnschrift" panose="020B0502040204020203" pitchFamily="34" charset="0"/>
              </a:rPr>
              <a:t>Delivery providers deliver the meal to the customer’s preferred location.</a:t>
            </a:r>
          </a:p>
          <a:p>
            <a:endParaRPr lang="en-US" sz="2000" dirty="0">
              <a:latin typeface="Bahnschrift" panose="020B0502040204020203" pitchFamily="34" charset="0"/>
            </a:endParaRPr>
          </a:p>
          <a:p>
            <a:r>
              <a:rPr lang="en-US" sz="2000" b="1" dirty="0">
                <a:latin typeface="Bahnschrift" panose="020B0502040204020203" pitchFamily="34" charset="0"/>
              </a:rPr>
              <a:t>Step 5:</a:t>
            </a:r>
            <a:r>
              <a:rPr lang="en-US" sz="2000" dirty="0">
                <a:latin typeface="Bahnschrift" panose="020B0502040204020203" pitchFamily="34" charset="0"/>
              </a:rPr>
              <a:t>Customers can make payments and share reviews based on their experience with the given payment options.</a:t>
            </a:r>
          </a:p>
        </p:txBody>
      </p:sp>
    </p:spTree>
    <p:extLst>
      <p:ext uri="{BB962C8B-B14F-4D97-AF65-F5344CB8AC3E}">
        <p14:creationId xmlns:p14="http://schemas.microsoft.com/office/powerpoint/2010/main" val="89114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7" y="268361"/>
            <a:ext cx="12192001" cy="769441"/>
          </a:xfrm>
          <a:prstGeom prst="rect">
            <a:avLst/>
          </a:prstGeom>
          <a:noFill/>
        </p:spPr>
        <p:txBody>
          <a:bodyPr wrap="square" rtlCol="0">
            <a:spAutoFit/>
          </a:bodyPr>
          <a:lstStyle/>
          <a:p>
            <a:pPr algn="ctr"/>
            <a:r>
              <a:rPr lang="en-US" sz="4400" b="1" u="sng" dirty="0" smtClean="0">
                <a:effectLst>
                  <a:outerShdw blurRad="38100" dist="38100" dir="2700000" algn="tl">
                    <a:srgbClr val="000000">
                      <a:alpha val="43137"/>
                    </a:srgbClr>
                  </a:outerShdw>
                </a:effectLst>
                <a:latin typeface="Bahnschrift" panose="020B0502040204020203" pitchFamily="34" charset="0"/>
              </a:rPr>
              <a:t>ZOMATO’S HELP!</a:t>
            </a:r>
            <a:endParaRPr lang="en-US" sz="4400" b="1" u="sng" dirty="0">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612" t="12710" r="13499" b="20652"/>
          <a:stretch/>
        </p:blipFill>
        <p:spPr>
          <a:xfrm>
            <a:off x="914399" y="1415095"/>
            <a:ext cx="10802680" cy="5240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114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509" t="8443" r="25102" b="19433"/>
          <a:stretch/>
        </p:blipFill>
        <p:spPr>
          <a:xfrm>
            <a:off x="95534" y="2811442"/>
            <a:ext cx="4967786" cy="4080680"/>
          </a:xfrm>
          <a:prstGeom prst="rect">
            <a:avLst/>
          </a:prstGeom>
          <a:ln>
            <a:noFill/>
          </a:ln>
          <a:effectLst>
            <a:softEdge rad="112500"/>
          </a:effectLst>
        </p:spPr>
      </p:pic>
      <p:sp>
        <p:nvSpPr>
          <p:cNvPr id="5" name="Rectangle 4"/>
          <p:cNvSpPr/>
          <p:nvPr/>
        </p:nvSpPr>
        <p:spPr>
          <a:xfrm>
            <a:off x="436726" y="684255"/>
            <a:ext cx="4817660" cy="2220864"/>
          </a:xfrm>
          <a:prstGeom prst="rect">
            <a:avLst/>
          </a:prstGeom>
          <a:no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rgbClr val="FF0000"/>
                </a:solidFill>
                <a:effectLst>
                  <a:outerShdw blurRad="38100" dist="38100" dir="2700000" algn="tl">
                    <a:srgbClr val="000000">
                      <a:alpha val="43137"/>
                    </a:srgbClr>
                  </a:outerShdw>
                </a:effectLst>
                <a:latin typeface="Copperplate Gothic Bold" panose="020E0705020206020404" pitchFamily="34" charset="0"/>
              </a:rPr>
              <a:t>Zomato</a:t>
            </a:r>
          </a:p>
          <a:p>
            <a:pPr algn="ctr"/>
            <a:r>
              <a:rPr lang="en-US" sz="3600" dirty="0">
                <a:solidFill>
                  <a:schemeClr val="tx1"/>
                </a:solidFill>
                <a:latin typeface="Copperplate Gothic Bold" panose="020E0705020206020404" pitchFamily="34" charset="0"/>
              </a:rPr>
              <a:t>Market analysis</a:t>
            </a:r>
          </a:p>
          <a:p>
            <a:pPr algn="ctr"/>
            <a:r>
              <a:rPr lang="en-US" sz="3600" dirty="0">
                <a:solidFill>
                  <a:schemeClr val="tx1"/>
                </a:solidFill>
                <a:latin typeface="Copperplate Gothic Bold" panose="020E0705020206020404" pitchFamily="34" charset="0"/>
              </a:rPr>
              <a:t>Data</a:t>
            </a:r>
          </a:p>
          <a:p>
            <a:pPr algn="ctr"/>
            <a:r>
              <a:rPr lang="en-US" sz="3600" dirty="0">
                <a:solidFill>
                  <a:schemeClr val="tx1"/>
                </a:solidFill>
                <a:latin typeface="Copperplate Gothic Bold" panose="020E0705020206020404" pitchFamily="34" charset="0"/>
              </a:rPr>
              <a:t>snapshot</a:t>
            </a:r>
          </a:p>
        </p:txBody>
      </p:sp>
      <p:sp>
        <p:nvSpPr>
          <p:cNvPr id="6" name="Rectangle 5"/>
          <p:cNvSpPr/>
          <p:nvPr/>
        </p:nvSpPr>
        <p:spPr>
          <a:xfrm>
            <a:off x="5595578" y="684255"/>
            <a:ext cx="6276109" cy="24309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u="sng" dirty="0">
                <a:solidFill>
                  <a:schemeClr val="tx1"/>
                </a:solidFill>
                <a:latin typeface="Bahnschrift" panose="020B0502040204020203" pitchFamily="34" charset="0"/>
              </a:rPr>
              <a:t>Total number of restaurant: </a:t>
            </a:r>
            <a:r>
              <a:rPr lang="en-US" sz="1600" dirty="0">
                <a:solidFill>
                  <a:schemeClr val="tx1"/>
                </a:solidFill>
                <a:latin typeface="Bahnschrift" panose="020B0502040204020203" pitchFamily="34" charset="0"/>
              </a:rPr>
              <a:t>9551 restaurants with different types of cuisines which is categories as north Indian, Chinese, Bakery and tea etc.</a:t>
            </a:r>
          </a:p>
          <a:p>
            <a:pPr marL="285750" indent="-285750">
              <a:buFont typeface="Wingdings" panose="05000000000000000000" pitchFamily="2" charset="2"/>
              <a:buChar char="§"/>
            </a:pPr>
            <a:r>
              <a:rPr lang="en-US" sz="1600" b="1" u="sng" dirty="0">
                <a:solidFill>
                  <a:schemeClr val="tx1"/>
                </a:solidFill>
                <a:latin typeface="Bahnschrift" panose="020B0502040204020203" pitchFamily="34" charset="0"/>
              </a:rPr>
              <a:t>Opening year of restaurant: </a:t>
            </a:r>
            <a:r>
              <a:rPr lang="en-US" sz="1600" dirty="0">
                <a:solidFill>
                  <a:schemeClr val="tx1"/>
                </a:solidFill>
                <a:latin typeface="Bahnschrift" panose="020B0502040204020203" pitchFamily="34" charset="0"/>
              </a:rPr>
              <a:t>maximum number of restaurant opened in year 2011 whereas minimum number of restaurant opened in year 2012.</a:t>
            </a:r>
          </a:p>
          <a:p>
            <a:pPr marL="285750" indent="-285750">
              <a:buFont typeface="Wingdings" panose="05000000000000000000" pitchFamily="2" charset="2"/>
              <a:buChar char="§"/>
            </a:pPr>
            <a:r>
              <a:rPr lang="en-US" sz="1600" b="1" u="sng" dirty="0">
                <a:solidFill>
                  <a:schemeClr val="tx1"/>
                </a:solidFill>
                <a:latin typeface="Bahnschrift" panose="020B0502040204020203" pitchFamily="34" charset="0"/>
              </a:rPr>
              <a:t>Geographical coverage: </a:t>
            </a:r>
            <a:r>
              <a:rPr lang="en-US" sz="1600" dirty="0">
                <a:solidFill>
                  <a:schemeClr val="tx1"/>
                </a:solidFill>
                <a:latin typeface="Bahnschrift" panose="020B0502040204020203" pitchFamily="34" charset="0"/>
              </a:rPr>
              <a:t>Zomato restaurants services reaches 15 countries all over the world, showing worldwide penetration.</a:t>
            </a:r>
          </a:p>
        </p:txBody>
      </p:sp>
      <p:sp>
        <p:nvSpPr>
          <p:cNvPr id="7" name="Rectangle 6"/>
          <p:cNvSpPr/>
          <p:nvPr/>
        </p:nvSpPr>
        <p:spPr>
          <a:xfrm>
            <a:off x="5595578" y="3192701"/>
            <a:ext cx="6276109" cy="2733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u="sng" dirty="0">
                <a:solidFill>
                  <a:schemeClr val="tx1"/>
                </a:solidFill>
                <a:latin typeface="Bahnschrift" panose="020B0502040204020203" pitchFamily="34" charset="0"/>
              </a:rPr>
              <a:t>Data cleaning and preprocessing:</a:t>
            </a:r>
          </a:p>
          <a:p>
            <a:pPr marL="285750" indent="-285750">
              <a:buFont typeface="Wingdings" panose="05000000000000000000" pitchFamily="2" charset="2"/>
              <a:buChar char="§"/>
            </a:pPr>
            <a:r>
              <a:rPr lang="en-US" sz="1600" dirty="0">
                <a:solidFill>
                  <a:schemeClr val="tx1"/>
                </a:solidFill>
                <a:latin typeface="Bahnschrift" panose="020B0502040204020203" pitchFamily="34" charset="0"/>
              </a:rPr>
              <a:t>Removing null values in longitudes &amp; latitudes and replace with their averages.</a:t>
            </a:r>
          </a:p>
          <a:p>
            <a:pPr marL="285750" indent="-285750">
              <a:buFont typeface="Wingdings" panose="05000000000000000000" pitchFamily="2" charset="2"/>
              <a:buChar char="§"/>
            </a:pPr>
            <a:r>
              <a:rPr lang="en-US" sz="1600" dirty="0">
                <a:solidFill>
                  <a:schemeClr val="tx1"/>
                </a:solidFill>
                <a:latin typeface="Bahnschrift" panose="020B0502040204020203" pitchFamily="34" charset="0"/>
              </a:rPr>
              <a:t>Fill blank spaces of cuisine columns to enhance the data integrity.</a:t>
            </a:r>
          </a:p>
          <a:p>
            <a:pPr marL="285750" indent="-285750">
              <a:buFont typeface="Wingdings" panose="05000000000000000000" pitchFamily="2" charset="2"/>
              <a:buChar char="§"/>
            </a:pPr>
            <a:r>
              <a:rPr lang="en-US" sz="1600" dirty="0">
                <a:solidFill>
                  <a:schemeClr val="tx1"/>
                </a:solidFill>
                <a:latin typeface="Bahnschrift" panose="020B0502040204020203" pitchFamily="34" charset="0"/>
              </a:rPr>
              <a:t>Addressed new column to know about cost in Indian currency to enhance data integrity.</a:t>
            </a:r>
          </a:p>
          <a:p>
            <a:pPr marL="285750" indent="-285750">
              <a:buFont typeface="Wingdings" panose="05000000000000000000" pitchFamily="2" charset="2"/>
              <a:buChar char="§"/>
            </a:pPr>
            <a:r>
              <a:rPr lang="en-US" sz="1600" dirty="0">
                <a:solidFill>
                  <a:schemeClr val="tx1"/>
                </a:solidFill>
                <a:latin typeface="Bahnschrift" panose="020B0502040204020203" pitchFamily="34" charset="0"/>
              </a:rPr>
              <a:t>Create new column to know about restaurants opening year for perfect data analyzing.</a:t>
            </a:r>
          </a:p>
          <a:p>
            <a:pPr marL="285750" indent="-285750">
              <a:buFont typeface="Wingdings" panose="05000000000000000000" pitchFamily="2" charset="2"/>
              <a:buChar char="§"/>
            </a:pPr>
            <a:r>
              <a:rPr lang="en-US" sz="1600" dirty="0">
                <a:solidFill>
                  <a:schemeClr val="tx1"/>
                </a:solidFill>
                <a:latin typeface="Bahnschrift" panose="020B0502040204020203" pitchFamily="34" charset="0"/>
              </a:rPr>
              <a:t>This data allow for in-depth analysis about Zomato restaurant and its rating.</a:t>
            </a:r>
          </a:p>
        </p:txBody>
      </p:sp>
    </p:spTree>
    <p:extLst>
      <p:ext uri="{BB962C8B-B14F-4D97-AF65-F5344CB8AC3E}">
        <p14:creationId xmlns:p14="http://schemas.microsoft.com/office/powerpoint/2010/main" val="273641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5009"/>
            <a:ext cx="12192000" cy="677108"/>
          </a:xfrm>
          <a:prstGeom prst="rect">
            <a:avLst/>
          </a:prstGeom>
          <a:noFill/>
        </p:spPr>
        <p:txBody>
          <a:bodyPr wrap="square" rtlCol="0">
            <a:spAutoFit/>
          </a:bodyPr>
          <a:lstStyle/>
          <a:p>
            <a:pPr algn="ctr"/>
            <a:r>
              <a:rPr lang="en-US" sz="3800" b="1" u="sng" dirty="0">
                <a:effectLst>
                  <a:outerShdw blurRad="38100" dist="38100" dir="2700000" algn="tl">
                    <a:srgbClr val="000000">
                      <a:alpha val="43137"/>
                    </a:srgbClr>
                  </a:outerShdw>
                </a:effectLst>
                <a:latin typeface="Arial Rounded MT Bold" panose="020F0704030504030204" pitchFamily="34" charset="0"/>
              </a:rPr>
              <a:t>ANALYTICAL APPROACH AND TOOLS</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4518" t="29042" r="21498"/>
          <a:stretch/>
        </p:blipFill>
        <p:spPr>
          <a:xfrm>
            <a:off x="7481072" y="4318120"/>
            <a:ext cx="2258674" cy="166997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801" t="7283" r="3320" b="12780"/>
          <a:stretch/>
        </p:blipFill>
        <p:spPr>
          <a:xfrm>
            <a:off x="6844145" y="1376405"/>
            <a:ext cx="3550609" cy="2941715"/>
          </a:xfrm>
          <a:prstGeom prst="rect">
            <a:avLst/>
          </a:prstGeom>
        </p:spPr>
      </p:pic>
      <p:cxnSp>
        <p:nvCxnSpPr>
          <p:cNvPr id="7" name="Straight Connector 6"/>
          <p:cNvCxnSpPr/>
          <p:nvPr/>
        </p:nvCxnSpPr>
        <p:spPr>
          <a:xfrm>
            <a:off x="6498545" y="1369601"/>
            <a:ext cx="0" cy="4618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7030" y="1598512"/>
            <a:ext cx="4947824" cy="4247317"/>
          </a:xfrm>
          <a:prstGeom prst="rect">
            <a:avLst/>
          </a:prstGeom>
          <a:noFill/>
        </p:spPr>
        <p:txBody>
          <a:bodyPr wrap="square" rtlCol="0">
            <a:spAutoFit/>
          </a:bodyPr>
          <a:lstStyle/>
          <a:p>
            <a:pPr marL="285750" indent="-285750">
              <a:buFont typeface="Wingdings" panose="05000000000000000000" pitchFamily="2" charset="2"/>
              <a:buChar char="§"/>
            </a:pPr>
            <a:r>
              <a:rPr lang="en-US" b="1" u="sng" dirty="0">
                <a:latin typeface="Bahnschrift" panose="020B0502040204020203" pitchFamily="34" charset="0"/>
              </a:rPr>
              <a:t>Data Cleaning</a:t>
            </a:r>
            <a:r>
              <a:rPr lang="en-US" b="1" dirty="0">
                <a:latin typeface="Bahnschrift" panose="020B0502040204020203" pitchFamily="34" charset="0"/>
              </a:rPr>
              <a:t>: </a:t>
            </a:r>
            <a:r>
              <a:rPr lang="en-US" dirty="0">
                <a:latin typeface="Bahnschrift" panose="020B0502040204020203" pitchFamily="34" charset="0"/>
              </a:rPr>
              <a:t>Using function like FIND AND REPLACE, CLEAN, TRIM to ensure data accuracy.</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b="1" u="sng" dirty="0">
                <a:latin typeface="Bahnschrift" panose="020B0502040204020203" pitchFamily="34" charset="0"/>
              </a:rPr>
              <a:t>Data Enrichment</a:t>
            </a:r>
            <a:r>
              <a:rPr lang="en-US" b="1" dirty="0">
                <a:latin typeface="Bahnschrift" panose="020B0502040204020203" pitchFamily="34" charset="0"/>
              </a:rPr>
              <a:t>: </a:t>
            </a:r>
            <a:r>
              <a:rPr lang="en-US" dirty="0">
                <a:latin typeface="Bahnschrift" panose="020B0502040204020203" pitchFamily="34" charset="0"/>
              </a:rPr>
              <a:t>enhance the dataset with additional variables using VLOOKUP to cross-reference external data sources.</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b="1" u="sng" dirty="0">
                <a:latin typeface="Bahnschrift" panose="020B0502040204020203" pitchFamily="34" charset="0"/>
              </a:rPr>
              <a:t>Descriptive Analysis</a:t>
            </a:r>
            <a:r>
              <a:rPr lang="en-US" b="1" dirty="0">
                <a:latin typeface="Bahnschrift" panose="020B0502040204020203" pitchFamily="34" charset="0"/>
              </a:rPr>
              <a:t>: </a:t>
            </a:r>
            <a:r>
              <a:rPr lang="en-US" dirty="0">
                <a:latin typeface="Bahnschrift" panose="020B0502040204020203" pitchFamily="34" charset="0"/>
              </a:rPr>
              <a:t>Employed pivot tables for summarizing key metrics and identifying restaurant opening &amp; rating pattern.</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b="1" u="sng" dirty="0">
                <a:latin typeface="Bahnschrift" panose="020B0502040204020203" pitchFamily="34" charset="0"/>
              </a:rPr>
              <a:t>Visualization</a:t>
            </a:r>
            <a:r>
              <a:rPr lang="en-US" b="1" dirty="0">
                <a:latin typeface="Bahnschrift" panose="020B0502040204020203" pitchFamily="34" charset="0"/>
              </a:rPr>
              <a:t>: </a:t>
            </a:r>
            <a:r>
              <a:rPr lang="en-US" dirty="0">
                <a:latin typeface="Bahnschrift" panose="020B0502040204020203" pitchFamily="34" charset="0"/>
              </a:rPr>
              <a:t>Create dynamic charts and dashboards for data representation.</a:t>
            </a:r>
          </a:p>
        </p:txBody>
      </p:sp>
    </p:spTree>
    <p:extLst>
      <p:ext uri="{BB962C8B-B14F-4D97-AF65-F5344CB8AC3E}">
        <p14:creationId xmlns:p14="http://schemas.microsoft.com/office/powerpoint/2010/main" val="307001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203" y="1353632"/>
            <a:ext cx="4863194" cy="5047536"/>
          </a:xfrm>
          <a:prstGeom prst="rect">
            <a:avLst/>
          </a:prstGeom>
          <a:noFill/>
        </p:spPr>
        <p:txBody>
          <a:bodyPr wrap="square" rtlCol="0">
            <a:spAutoFit/>
          </a:bodyPr>
          <a:lstStyle/>
          <a:p>
            <a:r>
              <a:rPr lang="en-US" sz="1600" b="1" u="sng" dirty="0">
                <a:latin typeface="Bahnschrift" panose="020B0502040204020203" pitchFamily="34" charset="0"/>
              </a:rPr>
              <a:t>INFORMATION: </a:t>
            </a:r>
          </a:p>
          <a:p>
            <a:pPr marL="285750" indent="-285750">
              <a:buFont typeface="Wingdings" panose="05000000000000000000" pitchFamily="2" charset="2"/>
              <a:buChar char="§"/>
            </a:pPr>
            <a:r>
              <a:rPr lang="en-US" sz="1600" dirty="0">
                <a:latin typeface="Bahnschrift" panose="020B0502040204020203" pitchFamily="34" charset="0"/>
              </a:rPr>
              <a:t>INDIA HAS HIGHEST NUMBERS OF RESTAURANTS AND UNITED STATES OF AMERICA IS SECOND HIGHEST IN THIS LIST.</a:t>
            </a:r>
          </a:p>
          <a:p>
            <a:pPr marL="285750" indent="-285750">
              <a:buFont typeface="Wingdings" panose="05000000000000000000" pitchFamily="2" charset="2"/>
              <a:buChar char="§"/>
            </a:pPr>
            <a:r>
              <a:rPr lang="en-US" sz="1600" dirty="0">
                <a:latin typeface="Bahnschrift" panose="020B0502040204020203" pitchFamily="34" charset="0"/>
              </a:rPr>
              <a:t>LEAST NUMBER OF RESTAURANT FINDS IN CANADA I.E. ONLY 4.</a:t>
            </a:r>
          </a:p>
          <a:p>
            <a:endParaRPr lang="en-US" sz="1600" dirty="0">
              <a:latin typeface="Bahnschrift" panose="020B0502040204020203" pitchFamily="34" charset="0"/>
            </a:endParaRPr>
          </a:p>
          <a:p>
            <a:r>
              <a:rPr lang="en-US" sz="1600" b="1" u="sng" dirty="0">
                <a:latin typeface="Bahnschrift" panose="020B0502040204020203" pitchFamily="34" charset="0"/>
              </a:rPr>
              <a:t>FINDING: </a:t>
            </a:r>
          </a:p>
          <a:p>
            <a:pPr marL="285750" indent="-285750">
              <a:buFont typeface="Wingdings" panose="05000000000000000000" pitchFamily="2" charset="2"/>
              <a:buChar char="§"/>
            </a:pPr>
            <a:r>
              <a:rPr lang="en-US" sz="1600" dirty="0">
                <a:latin typeface="Bahnschrift" panose="020B0502040204020203" pitchFamily="34" charset="0"/>
              </a:rPr>
              <a:t>WE FIND THIS INFORMATION EASILY THROUGH PIVOT TABLE AND ITS COLOUMN CHART.</a:t>
            </a:r>
          </a:p>
          <a:p>
            <a:pPr marL="285750" indent="-285750">
              <a:buFont typeface="Wingdings" panose="05000000000000000000" pitchFamily="2" charset="2"/>
              <a:buChar char="§"/>
            </a:pPr>
            <a:r>
              <a:rPr lang="en-US" sz="1600" dirty="0">
                <a:latin typeface="Bahnschrift" panose="020B0502040204020203" pitchFamily="34" charset="0"/>
              </a:rPr>
              <a:t>THIS HELP IN ANALYSING RESTAURANTS ACROSS THE 15 COUNTRIES. </a:t>
            </a:r>
          </a:p>
          <a:p>
            <a:endParaRPr lang="en-US" sz="1600" dirty="0">
              <a:latin typeface="Bahnschrift" panose="020B0502040204020203" pitchFamily="34" charset="0"/>
            </a:endParaRPr>
          </a:p>
          <a:p>
            <a:r>
              <a:rPr lang="en-US" sz="1600" b="1" u="sng" dirty="0">
                <a:latin typeface="Bahnschrift" panose="020B0502040204020203" pitchFamily="34" charset="0"/>
              </a:rPr>
              <a:t>KEY INFORMATION:</a:t>
            </a:r>
          </a:p>
          <a:p>
            <a:pPr marL="285750" indent="-285750">
              <a:buFont typeface="Wingdings" panose="05000000000000000000" pitchFamily="2" charset="2"/>
              <a:buChar char="§"/>
            </a:pPr>
            <a:r>
              <a:rPr lang="en-US" sz="1600" dirty="0">
                <a:latin typeface="Bahnschrift" panose="020B0502040204020203" pitchFamily="34" charset="0"/>
              </a:rPr>
              <a:t>KEY INFORMATION IS THAT NOW WE KNOW THAT WHERE WE HAVE TO OPEN THE NEW RESTAURANTS.</a:t>
            </a:r>
          </a:p>
          <a:p>
            <a:endParaRPr lang="en-US" sz="1600" dirty="0">
              <a:latin typeface="Bahnschrift" panose="020B0502040204020203" pitchFamily="34" charset="0"/>
            </a:endParaRPr>
          </a:p>
          <a:p>
            <a:endParaRPr lang="en-US" sz="1600" dirty="0">
              <a:latin typeface="Bahnschrift" panose="020B0502040204020203" pitchFamily="34" charset="0"/>
            </a:endParaRPr>
          </a:p>
          <a:p>
            <a:endParaRPr lang="en-US" dirty="0"/>
          </a:p>
        </p:txBody>
      </p:sp>
      <p:sp>
        <p:nvSpPr>
          <p:cNvPr id="5" name="TextBox 4"/>
          <p:cNvSpPr txBox="1"/>
          <p:nvPr/>
        </p:nvSpPr>
        <p:spPr>
          <a:xfrm>
            <a:off x="0" y="343855"/>
            <a:ext cx="12192000" cy="707886"/>
          </a:xfrm>
          <a:prstGeom prst="rect">
            <a:avLst/>
          </a:prstGeom>
          <a:noFill/>
        </p:spPr>
        <p:txBody>
          <a:bodyPr wrap="square" rtlCol="0">
            <a:spAutoFit/>
          </a:bodyPr>
          <a:lstStyle/>
          <a:p>
            <a:pPr algn="ctr"/>
            <a:r>
              <a:rPr lang="en-US" sz="4000" b="1" u="sng" dirty="0" smtClean="0">
                <a:latin typeface="Bahnschrift" panose="020B0502040204020203" pitchFamily="34" charset="0"/>
              </a:rPr>
              <a:t>ANALYSIS</a:t>
            </a:r>
            <a:endParaRPr lang="en-US" sz="4000" b="1" u="sng" dirty="0">
              <a:latin typeface="Bahnschrift" panose="020B0502040204020203"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3588760318"/>
              </p:ext>
            </p:extLst>
          </p:nvPr>
        </p:nvGraphicFramePr>
        <p:xfrm>
          <a:off x="5554306" y="1460196"/>
          <a:ext cx="6423045" cy="4760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28443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684</TotalTime>
  <Words>1148</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Bahnschrift</vt:lpstr>
      <vt:lpstr>Copperplate Gothic Bold</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OF NUMBER OF RESTAURANTS AMONG DIFFERENT PRICE IN ALL COUNTRIES</vt:lpstr>
      <vt:lpstr>Expenditure in different countries based on India currency</vt:lpstr>
      <vt:lpstr>Recommendation For Opening  New Restaurants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LALIT KAUSHIK</dc:creator>
  <cp:lastModifiedBy>My</cp:lastModifiedBy>
  <cp:revision>55</cp:revision>
  <dcterms:created xsi:type="dcterms:W3CDTF">2024-08-07T13:00:46Z</dcterms:created>
  <dcterms:modified xsi:type="dcterms:W3CDTF">2024-10-08T17:16:53Z</dcterms:modified>
</cp:coreProperties>
</file>