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659A2DE-8472-473D-9719-61A9EEBF9F6D}" type="datetimeFigureOut">
              <a:rPr lang="en-IN" smtClean="0"/>
              <a:t>15-07-2021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CB0CEFE-EFB4-4DEB-A2CC-D2D359F30230}"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922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A2DE-8472-473D-9719-61A9EEBF9F6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427033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A2DE-8472-473D-9719-61A9EEBF9F6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299472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A2DE-8472-473D-9719-61A9EEBF9F6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0CEFE-EFB4-4DEB-A2CC-D2D359F30230}"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1642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A2DE-8472-473D-9719-61A9EEBF9F6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3988363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59A2DE-8472-473D-9719-61A9EEBF9F6D}"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21179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59A2DE-8472-473D-9719-61A9EEBF9F6D}"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2266658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9A2DE-8472-473D-9719-61A9EEBF9F6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280791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9A2DE-8472-473D-9719-61A9EEBF9F6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186075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9A2DE-8472-473D-9719-61A9EEBF9F6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318687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9A2DE-8472-473D-9719-61A9EEBF9F6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261235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9A2DE-8472-473D-9719-61A9EEBF9F6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326573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9A2DE-8472-473D-9719-61A9EEBF9F6D}"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159836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59A2DE-8472-473D-9719-61A9EEBF9F6D}"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403426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9A2DE-8472-473D-9719-61A9EEBF9F6D}" type="datetimeFigureOut">
              <a:rPr lang="en-IN" smtClean="0"/>
              <a:t>15-07-2021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73215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A2DE-8472-473D-9719-61A9EEBF9F6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2518986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A2DE-8472-473D-9719-61A9EEBF9F6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0CEFE-EFB4-4DEB-A2CC-D2D359F30230}" type="slidenum">
              <a:rPr lang="en-IN" smtClean="0"/>
              <a:t>‹#›</a:t>
            </a:fld>
            <a:endParaRPr lang="en-IN"/>
          </a:p>
        </p:txBody>
      </p:sp>
    </p:spTree>
    <p:extLst>
      <p:ext uri="{BB962C8B-B14F-4D97-AF65-F5344CB8AC3E}">
        <p14:creationId xmlns:p14="http://schemas.microsoft.com/office/powerpoint/2010/main" val="289048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659A2DE-8472-473D-9719-61A9EEBF9F6D}" type="datetimeFigureOut">
              <a:rPr lang="en-IN" smtClean="0"/>
              <a:t>15-07-2021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CB0CEFE-EFB4-4DEB-A2CC-D2D359F30230}" type="slidenum">
              <a:rPr lang="en-IN" smtClean="0"/>
              <a:t>‹#›</a:t>
            </a:fld>
            <a:endParaRPr lang="en-IN"/>
          </a:p>
        </p:txBody>
      </p:sp>
    </p:spTree>
    <p:extLst>
      <p:ext uri="{BB962C8B-B14F-4D97-AF65-F5344CB8AC3E}">
        <p14:creationId xmlns:p14="http://schemas.microsoft.com/office/powerpoint/2010/main" val="2770399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Online_food_ordering" TargetMode="External"/><Relationship Id="rId7" Type="http://schemas.openxmlformats.org/officeDocument/2006/relationships/image" Target="../media/image6.png"/><Relationship Id="rId2" Type="http://schemas.openxmlformats.org/officeDocument/2006/relationships/hyperlink" Target="https://getbootstrap.com/docs/5.0/getting-started/introduction/" TargetMode="External"/><Relationship Id="rId1" Type="http://schemas.openxmlformats.org/officeDocument/2006/relationships/slideLayout" Target="../slideLayouts/slideLayout2.xml"/><Relationship Id="rId6" Type="http://schemas.openxmlformats.org/officeDocument/2006/relationships/hyperlink" Target="https://www.campcodes.com/projects/php/8195/online-food-ordering-system-using-php-mysql/" TargetMode="External"/><Relationship Id="rId5" Type="http://schemas.openxmlformats.org/officeDocument/2006/relationships/hyperlink" Target="https://www.pexels.com/search/food/" TargetMode="External"/><Relationship Id="rId4" Type="http://schemas.openxmlformats.org/officeDocument/2006/relationships/hyperlink" Target="https://youtu.be/ZdP0KM49IV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1B4F-B42F-483A-BB47-CFE963444DC1}"/>
              </a:ext>
            </a:extLst>
          </p:cNvPr>
          <p:cNvSpPr>
            <a:spLocks noGrp="1"/>
          </p:cNvSpPr>
          <p:nvPr>
            <p:ph type="ctrTitle"/>
          </p:nvPr>
        </p:nvSpPr>
        <p:spPr>
          <a:xfrm>
            <a:off x="897949" y="582707"/>
            <a:ext cx="6587580" cy="995082"/>
          </a:xfrm>
        </p:spPr>
        <p:txBody>
          <a:bodyPr>
            <a:normAutofit fontScale="90000"/>
          </a:bodyPr>
          <a:lstStyle/>
          <a:p>
            <a:r>
              <a:rPr lang="en-IN" sz="5400" dirty="0">
                <a:solidFill>
                  <a:schemeClr val="tx1"/>
                </a:solidFill>
                <a:latin typeface="Arial Black" panose="020B0A04020102020204" pitchFamily="34" charset="0"/>
              </a:rPr>
              <a:t>wow food</a:t>
            </a:r>
            <a:br>
              <a:rPr lang="en-IN" dirty="0"/>
            </a:br>
            <a:r>
              <a:rPr lang="en-IN" sz="1600" dirty="0"/>
              <a:t>the online food website</a:t>
            </a:r>
          </a:p>
        </p:txBody>
      </p:sp>
      <p:sp>
        <p:nvSpPr>
          <p:cNvPr id="3" name="Subtitle 2">
            <a:extLst>
              <a:ext uri="{FF2B5EF4-FFF2-40B4-BE49-F238E27FC236}">
                <a16:creationId xmlns:a16="http://schemas.microsoft.com/office/drawing/2014/main" id="{581A64AB-5FCF-4FBA-93F7-C8C47F00E63E}"/>
              </a:ext>
            </a:extLst>
          </p:cNvPr>
          <p:cNvSpPr>
            <a:spLocks noGrp="1"/>
          </p:cNvSpPr>
          <p:nvPr>
            <p:ph type="subTitle" idx="1"/>
          </p:nvPr>
        </p:nvSpPr>
        <p:spPr>
          <a:xfrm>
            <a:off x="1011484" y="2635625"/>
            <a:ext cx="9764092" cy="3164540"/>
          </a:xfrm>
        </p:spPr>
        <p:txBody>
          <a:bodyPr/>
          <a:lstStyle/>
          <a:p>
            <a:pPr algn="ctr"/>
            <a:r>
              <a:rPr lang="en-IN" dirty="0">
                <a:solidFill>
                  <a:schemeClr val="tx1"/>
                </a:solidFill>
              </a:rPr>
              <a:t>presented by:</a:t>
            </a:r>
          </a:p>
          <a:p>
            <a:pPr algn="ctr"/>
            <a:r>
              <a:rPr lang="en-IN" dirty="0">
                <a:solidFill>
                  <a:schemeClr val="tx1"/>
                </a:solidFill>
              </a:rPr>
              <a:t>Rishabh tomar</a:t>
            </a:r>
          </a:p>
          <a:p>
            <a:pPr algn="ctr"/>
            <a:r>
              <a:rPr lang="en-IN" dirty="0" err="1">
                <a:solidFill>
                  <a:schemeClr val="tx1"/>
                </a:solidFill>
              </a:rPr>
              <a:t>Yatin</a:t>
            </a:r>
            <a:r>
              <a:rPr lang="en-IN" dirty="0">
                <a:solidFill>
                  <a:schemeClr val="tx1"/>
                </a:solidFill>
              </a:rPr>
              <a:t>  rana</a:t>
            </a:r>
          </a:p>
          <a:p>
            <a:pPr algn="ctr"/>
            <a:r>
              <a:rPr lang="en-IN" dirty="0">
                <a:solidFill>
                  <a:schemeClr val="tx1"/>
                </a:solidFill>
              </a:rPr>
              <a:t>Naman  </a:t>
            </a:r>
            <a:r>
              <a:rPr lang="en-IN" dirty="0" err="1">
                <a:solidFill>
                  <a:schemeClr val="tx1"/>
                </a:solidFill>
              </a:rPr>
              <a:t>kumar</a:t>
            </a:r>
            <a:endParaRPr lang="en-IN" dirty="0">
              <a:solidFill>
                <a:schemeClr val="tx1"/>
              </a:solidFill>
            </a:endParaRPr>
          </a:p>
          <a:p>
            <a:pPr algn="ctr"/>
            <a:r>
              <a:rPr lang="en-IN" dirty="0">
                <a:solidFill>
                  <a:schemeClr val="tx1"/>
                </a:solidFill>
              </a:rPr>
              <a:t>Abhinav  </a:t>
            </a:r>
            <a:r>
              <a:rPr lang="en-IN" dirty="0" err="1">
                <a:solidFill>
                  <a:schemeClr val="tx1"/>
                </a:solidFill>
              </a:rPr>
              <a:t>singh</a:t>
            </a:r>
            <a:r>
              <a:rPr lang="en-IN" dirty="0">
                <a:solidFill>
                  <a:schemeClr val="tx1"/>
                </a:solidFill>
              </a:rPr>
              <a:t>  </a:t>
            </a:r>
            <a:r>
              <a:rPr lang="en-IN" dirty="0" err="1">
                <a:solidFill>
                  <a:schemeClr val="tx1"/>
                </a:solidFill>
              </a:rPr>
              <a:t>minhas</a:t>
            </a:r>
            <a:r>
              <a:rPr lang="en-IN" dirty="0">
                <a:solidFill>
                  <a:schemeClr val="tx1"/>
                </a:solidFill>
              </a:rPr>
              <a:t>     </a:t>
            </a:r>
          </a:p>
          <a:p>
            <a:pPr algn="ctr"/>
            <a:r>
              <a:rPr lang="en-IN" dirty="0">
                <a:solidFill>
                  <a:schemeClr val="tx1"/>
                </a:solidFill>
              </a:rPr>
              <a:t>(20itb-7)</a:t>
            </a:r>
          </a:p>
        </p:txBody>
      </p:sp>
      <p:pic>
        <p:nvPicPr>
          <p:cNvPr id="5" name="Picture 4">
            <a:extLst>
              <a:ext uri="{FF2B5EF4-FFF2-40B4-BE49-F238E27FC236}">
                <a16:creationId xmlns:a16="http://schemas.microsoft.com/office/drawing/2014/main" id="{AA0A0246-57D6-41EB-848D-8EE6B042B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66" y="271042"/>
            <a:ext cx="2945187" cy="2945187"/>
          </a:xfrm>
          <a:prstGeom prst="rect">
            <a:avLst/>
          </a:prstGeom>
          <a:ln>
            <a:noFill/>
          </a:ln>
          <a:effectLst>
            <a:softEdge rad="112500"/>
          </a:effectLst>
        </p:spPr>
      </p:pic>
      <p:pic>
        <p:nvPicPr>
          <p:cNvPr id="7" name="Picture 6">
            <a:extLst>
              <a:ext uri="{FF2B5EF4-FFF2-40B4-BE49-F238E27FC236}">
                <a16:creationId xmlns:a16="http://schemas.microsoft.com/office/drawing/2014/main" id="{73548131-5340-44DF-A74C-A2721E11D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075" y="350184"/>
            <a:ext cx="2762250" cy="1657350"/>
          </a:xfrm>
          <a:prstGeom prst="rect">
            <a:avLst/>
          </a:prstGeom>
          <a:ln>
            <a:noFill/>
          </a:ln>
          <a:effectLst>
            <a:softEdge rad="112500"/>
          </a:effectLst>
        </p:spPr>
      </p:pic>
      <p:pic>
        <p:nvPicPr>
          <p:cNvPr id="9" name="Picture 8">
            <a:extLst>
              <a:ext uri="{FF2B5EF4-FFF2-40B4-BE49-F238E27FC236}">
                <a16:creationId xmlns:a16="http://schemas.microsoft.com/office/drawing/2014/main" id="{E29B0ECF-1056-463C-85A2-E5548A4D2B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6805" y="5939540"/>
            <a:ext cx="2355195" cy="918460"/>
          </a:xfrm>
          <a:prstGeom prst="rect">
            <a:avLst/>
          </a:prstGeom>
          <a:ln>
            <a:noFill/>
          </a:ln>
          <a:effectLst>
            <a:softEdge rad="112500"/>
          </a:effectLst>
        </p:spPr>
      </p:pic>
      <p:pic>
        <p:nvPicPr>
          <p:cNvPr id="11" name="Picture 10">
            <a:extLst>
              <a:ext uri="{FF2B5EF4-FFF2-40B4-BE49-F238E27FC236}">
                <a16:creationId xmlns:a16="http://schemas.microsoft.com/office/drawing/2014/main" id="{B9F0608D-DFBA-4C6B-A609-44BF35BABF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084079"/>
            <a:ext cx="782884" cy="782884"/>
          </a:xfrm>
          <a:prstGeom prst="rect">
            <a:avLst/>
          </a:prstGeom>
          <a:ln>
            <a:noFill/>
          </a:ln>
          <a:effectLst>
            <a:softEdge rad="112500"/>
          </a:effectLst>
        </p:spPr>
      </p:pic>
    </p:spTree>
    <p:extLst>
      <p:ext uri="{BB962C8B-B14F-4D97-AF65-F5344CB8AC3E}">
        <p14:creationId xmlns:p14="http://schemas.microsoft.com/office/powerpoint/2010/main" val="125521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ECA2-DC84-49BC-B618-A1B791655B67}"/>
              </a:ext>
            </a:extLst>
          </p:cNvPr>
          <p:cNvSpPr>
            <a:spLocks noGrp="1"/>
          </p:cNvSpPr>
          <p:nvPr>
            <p:ph type="title"/>
          </p:nvPr>
        </p:nvSpPr>
        <p:spPr>
          <a:xfrm>
            <a:off x="685801" y="0"/>
            <a:ext cx="10396882" cy="1362635"/>
          </a:xfrm>
        </p:spPr>
        <p:txBody>
          <a:bodyPr/>
          <a:lstStyle/>
          <a:p>
            <a:r>
              <a:rPr lang="en-IN" dirty="0">
                <a:solidFill>
                  <a:schemeClr val="tx1"/>
                </a:solidFill>
              </a:rPr>
              <a:t>Database connection</a:t>
            </a:r>
          </a:p>
        </p:txBody>
      </p:sp>
      <p:pic>
        <p:nvPicPr>
          <p:cNvPr id="4" name="Content Placeholder 3">
            <a:extLst>
              <a:ext uri="{FF2B5EF4-FFF2-40B4-BE49-F238E27FC236}">
                <a16:creationId xmlns:a16="http://schemas.microsoft.com/office/drawing/2014/main" id="{0D026EB0-2601-4BF6-91CD-0751209B6086}"/>
              </a:ext>
            </a:extLst>
          </p:cNvPr>
          <p:cNvPicPr>
            <a:picLocks noGrp="1" noChangeAspect="1"/>
          </p:cNvPicPr>
          <p:nvPr>
            <p:ph sz="quarter" idx="13"/>
          </p:nvPr>
        </p:nvPicPr>
        <p:blipFill>
          <a:blip r:embed="rId2"/>
          <a:stretch>
            <a:fillRect/>
          </a:stretch>
        </p:blipFill>
        <p:spPr>
          <a:xfrm>
            <a:off x="685801" y="1267989"/>
            <a:ext cx="8686106" cy="4322021"/>
          </a:xfrm>
          <a:prstGeom prst="rect">
            <a:avLst/>
          </a:prstGeom>
        </p:spPr>
      </p:pic>
      <p:pic>
        <p:nvPicPr>
          <p:cNvPr id="5" name="Picture 4">
            <a:extLst>
              <a:ext uri="{FF2B5EF4-FFF2-40B4-BE49-F238E27FC236}">
                <a16:creationId xmlns:a16="http://schemas.microsoft.com/office/drawing/2014/main" id="{99C39717-37AE-4112-9681-8E121DAC03C3}"/>
              </a:ext>
            </a:extLst>
          </p:cNvPr>
          <p:cNvPicPr>
            <a:picLocks noChangeAspect="1"/>
          </p:cNvPicPr>
          <p:nvPr/>
        </p:nvPicPr>
        <p:blipFill>
          <a:blip r:embed="rId3"/>
          <a:stretch>
            <a:fillRect/>
          </a:stretch>
        </p:blipFill>
        <p:spPr>
          <a:xfrm>
            <a:off x="9371907" y="5630351"/>
            <a:ext cx="2627604" cy="1024217"/>
          </a:xfrm>
          <a:prstGeom prst="rect">
            <a:avLst/>
          </a:prstGeom>
        </p:spPr>
      </p:pic>
    </p:spTree>
    <p:extLst>
      <p:ext uri="{BB962C8B-B14F-4D97-AF65-F5344CB8AC3E}">
        <p14:creationId xmlns:p14="http://schemas.microsoft.com/office/powerpoint/2010/main" val="113094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90CC-9934-4157-A24E-FFF4C911400F}"/>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A613CA74-9974-4F36-8E87-3004487DAD87}"/>
              </a:ext>
            </a:extLst>
          </p:cNvPr>
          <p:cNvSpPr>
            <a:spLocks noGrp="1"/>
          </p:cNvSpPr>
          <p:nvPr>
            <p:ph sz="quarter" idx="13"/>
          </p:nvPr>
        </p:nvSpPr>
        <p:spPr/>
        <p:txBody>
          <a:bodyPr/>
          <a:lstStyle/>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Nowadays all thigs are shifting online and its also more convenient and safe seeing that condition this website is like a savior for us. Think that we can order food by just tapping some buttons, in early 20’s we have to walk to our nearest restaurant for eating our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favourite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food but now it just few taps away.</a:t>
            </a:r>
            <a:endParaRPr kumimoji="0" lang="en-IN"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2CDFD821-9547-459E-BD10-D765005B264B}"/>
              </a:ext>
            </a:extLst>
          </p:cNvPr>
          <p:cNvPicPr>
            <a:picLocks noChangeAspect="1"/>
          </p:cNvPicPr>
          <p:nvPr/>
        </p:nvPicPr>
        <p:blipFill>
          <a:blip r:embed="rId2"/>
          <a:stretch>
            <a:fillRect/>
          </a:stretch>
        </p:blipFill>
        <p:spPr>
          <a:xfrm>
            <a:off x="9318339" y="5600216"/>
            <a:ext cx="2627604" cy="1024217"/>
          </a:xfrm>
          <a:prstGeom prst="rect">
            <a:avLst/>
          </a:prstGeom>
        </p:spPr>
      </p:pic>
    </p:spTree>
    <p:extLst>
      <p:ext uri="{BB962C8B-B14F-4D97-AF65-F5344CB8AC3E}">
        <p14:creationId xmlns:p14="http://schemas.microsoft.com/office/powerpoint/2010/main" val="385254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7CDE-FDE0-4F67-AF34-26EE593100B6}"/>
              </a:ext>
            </a:extLst>
          </p:cNvPr>
          <p:cNvSpPr>
            <a:spLocks noGrp="1"/>
          </p:cNvSpPr>
          <p:nvPr>
            <p:ph type="title"/>
          </p:nvPr>
        </p:nvSpPr>
        <p:spPr/>
        <p:txBody>
          <a:bodyPr/>
          <a:lstStyle/>
          <a:p>
            <a:r>
              <a:rPr lang="en-IN" dirty="0">
                <a:solidFill>
                  <a:schemeClr val="tx1"/>
                </a:solidFill>
              </a:rPr>
              <a:t>Future scope</a:t>
            </a:r>
          </a:p>
        </p:txBody>
      </p:sp>
      <p:sp>
        <p:nvSpPr>
          <p:cNvPr id="3" name="Content Placeholder 2">
            <a:extLst>
              <a:ext uri="{FF2B5EF4-FFF2-40B4-BE49-F238E27FC236}">
                <a16:creationId xmlns:a16="http://schemas.microsoft.com/office/drawing/2014/main" id="{95FEAF03-C0D8-469D-8C66-35D9657B11B8}"/>
              </a:ext>
            </a:extLst>
          </p:cNvPr>
          <p:cNvSpPr>
            <a:spLocks noGrp="1"/>
          </p:cNvSpPr>
          <p:nvPr>
            <p:ph sz="quarter" idx="13"/>
          </p:nvPr>
        </p:nvSpPr>
        <p:spPr/>
        <p:txBody>
          <a:bodyPr/>
          <a:lstStyle/>
          <a:p>
            <a:pPr marL="228600" marR="0" lvl="0" indent="0" algn="l" defTabSz="914400" rtl="0" eaLnBrk="1" fontAlgn="auto" latinLnBrk="0" hangingPunct="1">
              <a:lnSpc>
                <a:spcPct val="115000"/>
              </a:lnSpc>
              <a:spcBef>
                <a:spcPts val="1000"/>
              </a:spcBef>
              <a:spcAft>
                <a:spcPts val="0"/>
              </a:spcAft>
              <a:buClr>
                <a:srgbClr val="B71E42"/>
              </a:buClr>
              <a:buSzPct val="100000"/>
              <a:buFont typeface="Arial" panose="020B0604020202020204" pitchFamily="34" charset="0"/>
              <a:buNone/>
              <a:tabLst>
                <a:tab pos="765175" algn="l"/>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The following section describes the work that will be implemented with future releases of the software. </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457200" marR="0" lvl="0" indent="-228600" algn="l" defTabSz="914400" rtl="0" eaLnBrk="1" fontAlgn="auto" latinLnBrk="0" hangingPunct="1">
              <a:lnSpc>
                <a:spcPct val="115000"/>
              </a:lnSpc>
              <a:spcBef>
                <a:spcPts val="1000"/>
              </a:spcBef>
              <a:spcAft>
                <a:spcPts val="0"/>
              </a:spcAft>
              <a:buClr>
                <a:srgbClr val="B71E42"/>
              </a:buClr>
              <a:buSzPct val="100000"/>
              <a:buFont typeface="Arial" panose="020B0604020202020204" pitchFamily="34" charset="0"/>
              <a:buChar char="•"/>
              <a:tabLst>
                <a:tab pos="765175" algn="l"/>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Customize orders: Allow customers to customize food orders </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457200" marR="0" lvl="0" indent="-228600" algn="l" defTabSz="914400" rtl="0" eaLnBrk="1" fontAlgn="auto" latinLnBrk="0" hangingPunct="1">
              <a:lnSpc>
                <a:spcPct val="115000"/>
              </a:lnSpc>
              <a:spcBef>
                <a:spcPts val="1000"/>
              </a:spcBef>
              <a:spcAft>
                <a:spcPts val="0"/>
              </a:spcAft>
              <a:buClr>
                <a:srgbClr val="B71E42"/>
              </a:buClr>
              <a:buSzPct val="100000"/>
              <a:buFont typeface="Arial" panose="020B0604020202020204" pitchFamily="34" charset="0"/>
              <a:buChar char="•"/>
              <a:tabLst>
                <a:tab pos="765175" algn="l"/>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Enhance User Interface by adding more user interactive features. Provide Deals and promotional Offer details to home page. Provide Recipes of the Week/Day to Home Page </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457200" marR="0" lvl="0" indent="-228600" algn="l" defTabSz="914400" rtl="0" eaLnBrk="1" fontAlgn="auto" latinLnBrk="0" hangingPunct="1">
              <a:lnSpc>
                <a:spcPct val="115000"/>
              </a:lnSpc>
              <a:spcBef>
                <a:spcPts val="1000"/>
              </a:spcBef>
              <a:spcAft>
                <a:spcPts val="0"/>
              </a:spcAft>
              <a:buClr>
                <a:srgbClr val="B71E42"/>
              </a:buClr>
              <a:buSzPct val="100000"/>
              <a:buFont typeface="Arial" panose="020B0604020202020204" pitchFamily="34" charset="0"/>
              <a:buChar char="•"/>
              <a:tabLst>
                <a:tab pos="765175" algn="l"/>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Payment Options: Add different payment options such as PayPal, Cash, Gift Cards etc. Allow to save payment details for future use.</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457200" marR="0" lvl="0" indent="-228600" algn="l" defTabSz="914400" rtl="0" eaLnBrk="1" fontAlgn="auto" latinLnBrk="0" hangingPunct="1">
              <a:lnSpc>
                <a:spcPct val="115000"/>
              </a:lnSpc>
              <a:spcBef>
                <a:spcPts val="1000"/>
              </a:spcBef>
              <a:spcAft>
                <a:spcPts val="0"/>
              </a:spcAft>
              <a:buClr>
                <a:srgbClr val="B71E42"/>
              </a:buClr>
              <a:buSzPct val="100000"/>
              <a:buFont typeface="Arial" panose="020B0604020202020204" pitchFamily="34" charset="0"/>
              <a:buChar char="•"/>
              <a:tabLst>
                <a:tab pos="765175" algn="l"/>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Allow to process an order as a Guest.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CF596FBA-B3C3-438D-AF02-7C5984853EEE}"/>
              </a:ext>
            </a:extLst>
          </p:cNvPr>
          <p:cNvPicPr>
            <a:picLocks noChangeAspect="1"/>
          </p:cNvPicPr>
          <p:nvPr/>
        </p:nvPicPr>
        <p:blipFill>
          <a:blip r:embed="rId2"/>
          <a:stretch>
            <a:fillRect/>
          </a:stretch>
        </p:blipFill>
        <p:spPr>
          <a:xfrm>
            <a:off x="9363163" y="5660091"/>
            <a:ext cx="2627604" cy="1024217"/>
          </a:xfrm>
          <a:prstGeom prst="rect">
            <a:avLst/>
          </a:prstGeom>
        </p:spPr>
      </p:pic>
    </p:spTree>
    <p:extLst>
      <p:ext uri="{BB962C8B-B14F-4D97-AF65-F5344CB8AC3E}">
        <p14:creationId xmlns:p14="http://schemas.microsoft.com/office/powerpoint/2010/main" val="198407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187FAA-F91E-41CF-9758-2D8D17A037E8}"/>
              </a:ext>
            </a:extLst>
          </p:cNvPr>
          <p:cNvSpPr>
            <a:spLocks noGrp="1"/>
          </p:cNvSpPr>
          <p:nvPr>
            <p:ph sz="quarter" idx="13"/>
          </p:nvPr>
        </p:nvSpPr>
        <p:spPr>
          <a:xfrm>
            <a:off x="618566" y="188259"/>
            <a:ext cx="10461942" cy="5186326"/>
          </a:xfrm>
        </p:spPr>
        <p:txBody>
          <a:bodyPr>
            <a:normAutofit/>
          </a:bodyPr>
          <a:lstStyle/>
          <a:p>
            <a:pPr marL="457200" marR="0" lvl="0" indent="-228600" algn="l" defTabSz="914400" rtl="0" eaLnBrk="1" fontAlgn="auto" latinLnBrk="0" hangingPunct="1">
              <a:lnSpc>
                <a:spcPct val="115000"/>
              </a:lnSpc>
              <a:spcBef>
                <a:spcPts val="1000"/>
              </a:spcBef>
              <a:spcAft>
                <a:spcPts val="0"/>
              </a:spcAft>
              <a:buClr>
                <a:srgbClr val="B71E42"/>
              </a:buClr>
              <a:buSzPct val="100000"/>
              <a:buFont typeface="Arial" panose="020B0604020202020204" pitchFamily="34" charset="0"/>
              <a:buChar char="•"/>
              <a:tabLst>
                <a:tab pos="765175" algn="l"/>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Delivery Options: Add delivery option </a:t>
            </a:r>
            <a:endParaRPr kumimoji="0" lang="en-IN"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457200" marR="0" lvl="0" indent="-228600" algn="l" defTabSz="914400" rtl="0" eaLnBrk="1" fontAlgn="auto" latinLnBrk="0" hangingPunct="1">
              <a:lnSpc>
                <a:spcPct val="115000"/>
              </a:lnSpc>
              <a:spcBef>
                <a:spcPts val="1000"/>
              </a:spcBef>
              <a:spcAft>
                <a:spcPts val="0"/>
              </a:spcAft>
              <a:buClr>
                <a:srgbClr val="B71E42"/>
              </a:buClr>
              <a:buSzPct val="100000"/>
              <a:buFont typeface="Arial" panose="020B0604020202020204" pitchFamily="34" charset="0"/>
              <a:buChar char="•"/>
              <a:tabLst>
                <a:tab pos="765175"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Order Process Estimate: Provide customer a visual graphical order status bar </a:t>
            </a:r>
            <a:endParaRPr kumimoji="0" lang="en-IN"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457200" marR="0" lvl="0" indent="-228600" algn="l" defTabSz="914400" rtl="0" eaLnBrk="1" fontAlgn="auto" latinLnBrk="0" hangingPunct="1">
              <a:lnSpc>
                <a:spcPct val="115000"/>
              </a:lnSpc>
              <a:spcBef>
                <a:spcPts val="1000"/>
              </a:spcBef>
              <a:spcAft>
                <a:spcPts val="0"/>
              </a:spcAft>
              <a:buClr>
                <a:srgbClr val="B71E42"/>
              </a:buClr>
              <a:buSzPct val="100000"/>
              <a:buFont typeface="Arial" panose="020B0604020202020204" pitchFamily="34" charset="0"/>
              <a:buChar char="•"/>
              <a:tabLst>
                <a:tab pos="765175"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Order Status: Show only Active orders to Restaurant Employees. </a:t>
            </a:r>
            <a:endParaRPr kumimoji="0" lang="en-IN"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457200" marR="0" lvl="0" indent="-228600" algn="l" defTabSz="914400" rtl="0" eaLnBrk="1" fontAlgn="auto" latinLnBrk="0" hangingPunct="1">
              <a:lnSpc>
                <a:spcPct val="115000"/>
              </a:lnSpc>
              <a:spcBef>
                <a:spcPts val="1000"/>
              </a:spcBef>
              <a:spcAft>
                <a:spcPts val="0"/>
              </a:spcAft>
              <a:buClr>
                <a:srgbClr val="B71E42"/>
              </a:buClr>
              <a:buSzPct val="100000"/>
              <a:buFont typeface="Arial" panose="020B0604020202020204" pitchFamily="34" charset="0"/>
              <a:buChar char="•"/>
              <a:tabLst>
                <a:tab pos="765175"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Order Ready notification: Send an Order Ready notification to the customer </a:t>
            </a:r>
            <a:endParaRPr kumimoji="0" lang="en-IN"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457200" marR="0" lvl="0" indent="-228600" algn="l" defTabSz="914400" rtl="0" eaLnBrk="1" fontAlgn="auto" latinLnBrk="0" hangingPunct="1">
              <a:lnSpc>
                <a:spcPct val="115000"/>
              </a:lnSpc>
              <a:spcBef>
                <a:spcPts val="1000"/>
              </a:spcBef>
              <a:spcAft>
                <a:spcPts val="1000"/>
              </a:spcAft>
              <a:buClr>
                <a:srgbClr val="B71E42"/>
              </a:buClr>
              <a:buSzPct val="100000"/>
              <a:buFont typeface="Arial" panose="020B0604020202020204" pitchFamily="34" charset="0"/>
              <a:buChar char="•"/>
              <a:tabLst>
                <a:tab pos="765175"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Restaurant Locator: Allow to find and choose a nearby restaurant </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5B69990-D8F0-4BB2-9B81-D0D4E5DA1EC1}"/>
              </a:ext>
            </a:extLst>
          </p:cNvPr>
          <p:cNvPicPr>
            <a:picLocks noChangeAspect="1"/>
          </p:cNvPicPr>
          <p:nvPr/>
        </p:nvPicPr>
        <p:blipFill>
          <a:blip r:embed="rId2"/>
          <a:stretch>
            <a:fillRect/>
          </a:stretch>
        </p:blipFill>
        <p:spPr>
          <a:xfrm>
            <a:off x="9327304" y="5645524"/>
            <a:ext cx="2627604" cy="1024217"/>
          </a:xfrm>
          <a:prstGeom prst="rect">
            <a:avLst/>
          </a:prstGeom>
        </p:spPr>
      </p:pic>
    </p:spTree>
    <p:extLst>
      <p:ext uri="{BB962C8B-B14F-4D97-AF65-F5344CB8AC3E}">
        <p14:creationId xmlns:p14="http://schemas.microsoft.com/office/powerpoint/2010/main" val="31226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913E-4BA8-47B5-9CF7-0EE0CAEC9CE4}"/>
              </a:ext>
            </a:extLst>
          </p:cNvPr>
          <p:cNvSpPr>
            <a:spLocks noGrp="1"/>
          </p:cNvSpPr>
          <p:nvPr>
            <p:ph type="title"/>
          </p:nvPr>
        </p:nvSpPr>
        <p:spPr/>
        <p:txBody>
          <a:bodyPr/>
          <a:lstStyle/>
          <a:p>
            <a:r>
              <a:rPr lang="en-IN" dirty="0">
                <a:solidFill>
                  <a:schemeClr val="tx1"/>
                </a:solidFill>
              </a:rPr>
              <a:t>References:</a:t>
            </a:r>
          </a:p>
        </p:txBody>
      </p:sp>
      <p:sp>
        <p:nvSpPr>
          <p:cNvPr id="3" name="Content Placeholder 2">
            <a:extLst>
              <a:ext uri="{FF2B5EF4-FFF2-40B4-BE49-F238E27FC236}">
                <a16:creationId xmlns:a16="http://schemas.microsoft.com/office/drawing/2014/main" id="{EFEDFF97-A386-463A-9537-AE22296AE099}"/>
              </a:ext>
            </a:extLst>
          </p:cNvPr>
          <p:cNvSpPr>
            <a:spLocks noGrp="1"/>
          </p:cNvSpPr>
          <p:nvPr>
            <p:ph sz="quarter" idx="1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00B0F0"/>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https://getbootstrap.com/docs/5.0/getting-started/introduction/</a:t>
            </a:r>
            <a:endPar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sng" strike="noStrike" kern="1200" cap="none" spc="0" normalizeH="0" baseline="0" noProof="0" dirty="0">
              <a:ln>
                <a:noFill/>
              </a:ln>
              <a:solidFill>
                <a:srgbClr val="00B0F0"/>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00B0F0"/>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https://en.wikipedia.org/wiki/Online_food_ordering</a:t>
            </a:r>
            <a:endParaRPr kumimoji="0" lang="en-US" sz="1800" b="0" i="0" u="sng" strike="noStrike" kern="1200" cap="none" spc="0" normalizeH="0" baseline="0" noProof="0" dirty="0">
              <a:ln>
                <a:noFill/>
              </a:ln>
              <a:solidFill>
                <a:srgbClr val="00B0F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https://youtu.be/ZdP0KM49IVk</a:t>
            </a:r>
            <a:endPar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https://www.pexels.com/search/food/</a:t>
            </a:r>
            <a:endPar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https://www.campcodes.com/projects/php/8195/online-food-ordering-system-using-php-mysql/</a:t>
            </a:r>
            <a:endParaRPr kumimoji="0" lang="en-US" sz="1800" b="0" i="0" u="none" strike="noStrike" kern="1200" cap="none" spc="0" normalizeH="0" baseline="0" noProof="0" dirty="0">
              <a:ln>
                <a:noFill/>
              </a:ln>
              <a:solidFill>
                <a:srgbClr val="00B0F0"/>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910A5DE-F94D-4CCC-8879-588A3C4D1A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05365" y="5591492"/>
            <a:ext cx="2624137" cy="1023340"/>
          </a:xfrm>
          <a:prstGeom prst="rect">
            <a:avLst/>
          </a:prstGeom>
          <a:ln>
            <a:noFill/>
          </a:ln>
          <a:effectLst>
            <a:softEdge rad="112500"/>
          </a:effectLst>
        </p:spPr>
      </p:pic>
    </p:spTree>
    <p:extLst>
      <p:ext uri="{BB962C8B-B14F-4D97-AF65-F5344CB8AC3E}">
        <p14:creationId xmlns:p14="http://schemas.microsoft.com/office/powerpoint/2010/main" val="2449605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6F8C32E5-9D12-4BC0-8193-95B9C3C33DF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19" name="Picture 18">
            <a:extLst>
              <a:ext uri="{FF2B5EF4-FFF2-40B4-BE49-F238E27FC236}">
                <a16:creationId xmlns:a16="http://schemas.microsoft.com/office/drawing/2014/main" id="{943C8148-4BE9-4E31-92FB-8F73BADC5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5134" y="5708804"/>
            <a:ext cx="2946866" cy="1149196"/>
          </a:xfrm>
          <a:prstGeom prst="rect">
            <a:avLst/>
          </a:prstGeom>
          <a:ln>
            <a:noFill/>
          </a:ln>
          <a:effectLst>
            <a:softEdge rad="112500"/>
          </a:effectLst>
        </p:spPr>
      </p:pic>
    </p:spTree>
    <p:extLst>
      <p:ext uri="{BB962C8B-B14F-4D97-AF65-F5344CB8AC3E}">
        <p14:creationId xmlns:p14="http://schemas.microsoft.com/office/powerpoint/2010/main" val="348191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7E2E-C5FF-4467-9D34-B47A5A0B0D23}"/>
              </a:ext>
            </a:extLst>
          </p:cNvPr>
          <p:cNvSpPr>
            <a:spLocks noGrp="1"/>
          </p:cNvSpPr>
          <p:nvPr>
            <p:ph type="title"/>
          </p:nvPr>
        </p:nvSpPr>
        <p:spPr>
          <a:xfrm>
            <a:off x="685800" y="685800"/>
            <a:ext cx="10396883" cy="1151965"/>
          </a:xfrm>
        </p:spPr>
        <p:txBody>
          <a:bodyPr/>
          <a:lstStyle/>
          <a:p>
            <a:r>
              <a:rPr kumimoji="0" lang="en-US" sz="4400" b="0" i="0" u="sng" strike="noStrike" kern="1200" cap="all" spc="0" normalizeH="0" baseline="0" noProof="0" dirty="0">
                <a:ln>
                  <a:noFill/>
                </a:ln>
                <a:solidFill>
                  <a:schemeClr val="tx1"/>
                </a:solidFill>
                <a:effectLst/>
                <a:uLnTx/>
                <a:uFillTx/>
              </a:rPr>
              <a:t>Contents</a:t>
            </a:r>
            <a:r>
              <a:rPr kumimoji="0" lang="en-US" sz="4400" b="0" i="0" u="none" strike="noStrike" kern="1200" cap="all" spc="0" normalizeH="0" baseline="0" noProof="0" dirty="0">
                <a:ln>
                  <a:noFill/>
                </a:ln>
                <a:solidFill>
                  <a:schemeClr val="tx1"/>
                </a:solidFill>
                <a:effectLst/>
                <a:uLnTx/>
                <a:uFillTx/>
              </a:rPr>
              <a:t> :</a:t>
            </a:r>
            <a:endParaRPr lang="en-IN" dirty="0">
              <a:solidFill>
                <a:schemeClr val="tx1"/>
              </a:solidFill>
            </a:endParaRPr>
          </a:p>
        </p:txBody>
      </p:sp>
      <p:sp>
        <p:nvSpPr>
          <p:cNvPr id="3" name="Content Placeholder 2">
            <a:extLst>
              <a:ext uri="{FF2B5EF4-FFF2-40B4-BE49-F238E27FC236}">
                <a16:creationId xmlns:a16="http://schemas.microsoft.com/office/drawing/2014/main" id="{A24C9FFB-1B5B-433D-9360-E7B058A65277}"/>
              </a:ext>
            </a:extLst>
          </p:cNvPr>
          <p:cNvSpPr>
            <a:spLocks noGrp="1"/>
          </p:cNvSpPr>
          <p:nvPr>
            <p:ph sz="quarter" idx="13"/>
          </p:nvPr>
        </p:nvSpPr>
        <p:spPr>
          <a:xfrm>
            <a:off x="685800" y="1712260"/>
            <a:ext cx="10394707" cy="3662326"/>
          </a:xfrm>
        </p:spPr>
        <p:txBody>
          <a:bodyPr>
            <a:normAutofit fontScale="92500" lnSpcReduction="20000"/>
          </a:bodyPr>
          <a:lstStyle/>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rPr>
              <a:t>Abstract</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rPr>
              <a:t>Introduction</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rPr>
              <a:t>Steps required to make a responsive website</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rPr>
              <a:t>Motive &amp; What it can do</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rPr>
              <a:t>How it works</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rPr>
              <a:t>Advantages</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rPr>
              <a:t>Conclusion</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rPr>
              <a:t>Future scope</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rPr>
              <a:t>References</a:t>
            </a:r>
          </a:p>
          <a:p>
            <a:endParaRPr lang="en-IN" dirty="0"/>
          </a:p>
        </p:txBody>
      </p:sp>
      <p:pic>
        <p:nvPicPr>
          <p:cNvPr id="4" name="Picture 3">
            <a:extLst>
              <a:ext uri="{FF2B5EF4-FFF2-40B4-BE49-F238E27FC236}">
                <a16:creationId xmlns:a16="http://schemas.microsoft.com/office/drawing/2014/main" id="{C9F20BBA-6AD5-45C0-91EE-21A91FEEB935}"/>
              </a:ext>
            </a:extLst>
          </p:cNvPr>
          <p:cNvPicPr>
            <a:picLocks noChangeAspect="1"/>
          </p:cNvPicPr>
          <p:nvPr/>
        </p:nvPicPr>
        <p:blipFill>
          <a:blip r:embed="rId2"/>
          <a:stretch>
            <a:fillRect/>
          </a:stretch>
        </p:blipFill>
        <p:spPr>
          <a:xfrm>
            <a:off x="9336268" y="5588374"/>
            <a:ext cx="2627604" cy="1024217"/>
          </a:xfrm>
          <a:prstGeom prst="rect">
            <a:avLst/>
          </a:prstGeom>
        </p:spPr>
      </p:pic>
    </p:spTree>
    <p:extLst>
      <p:ext uri="{BB962C8B-B14F-4D97-AF65-F5344CB8AC3E}">
        <p14:creationId xmlns:p14="http://schemas.microsoft.com/office/powerpoint/2010/main" val="85842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9307-6B87-4738-B481-42ADEAD46827}"/>
              </a:ext>
            </a:extLst>
          </p:cNvPr>
          <p:cNvSpPr>
            <a:spLocks noGrp="1"/>
          </p:cNvSpPr>
          <p:nvPr>
            <p:ph type="title"/>
          </p:nvPr>
        </p:nvSpPr>
        <p:spPr/>
        <p:txBody>
          <a:bodyPr/>
          <a:lstStyle/>
          <a:p>
            <a:r>
              <a:rPr lang="en-IN" dirty="0">
                <a:solidFill>
                  <a:schemeClr val="tx1"/>
                </a:solidFill>
              </a:rPr>
              <a:t>abstract</a:t>
            </a:r>
          </a:p>
        </p:txBody>
      </p:sp>
      <p:sp>
        <p:nvSpPr>
          <p:cNvPr id="3" name="Content Placeholder 2">
            <a:extLst>
              <a:ext uri="{FF2B5EF4-FFF2-40B4-BE49-F238E27FC236}">
                <a16:creationId xmlns:a16="http://schemas.microsoft.com/office/drawing/2014/main" id="{41D44418-9AB6-4789-8ABF-EAB30F68F09D}"/>
              </a:ext>
            </a:extLst>
          </p:cNvPr>
          <p:cNvSpPr>
            <a:spLocks noGrp="1"/>
          </p:cNvSpPr>
          <p:nvPr>
            <p:ph sz="quarter" idx="13"/>
          </p:nvPr>
        </p:nvSpPr>
        <p:spPr/>
        <p:txBody>
          <a:bodyPr/>
          <a:lstStyle/>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Online food delivery system is a website designed primarily for use in food delivery industry. This system will allow hotels and restaurants to increase their scope of business by reducing the labor cost.  This system also allows to easily and quickly manage an online menu which customer can browse and use to place orders with just few clicks. Restaurant employees then use these orders through an easy to navigate graphical interface for efficient processing.</a:t>
            </a:r>
            <a:endParaRPr kumimoji="0" lang="en-IN" sz="20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CE73AA4-D2D3-4222-B464-1694DA1EAF20}"/>
              </a:ext>
            </a:extLst>
          </p:cNvPr>
          <p:cNvPicPr>
            <a:picLocks noChangeAspect="1"/>
          </p:cNvPicPr>
          <p:nvPr/>
        </p:nvPicPr>
        <p:blipFill>
          <a:blip r:embed="rId2"/>
          <a:stretch>
            <a:fillRect/>
          </a:stretch>
        </p:blipFill>
        <p:spPr>
          <a:xfrm>
            <a:off x="9345233" y="5600216"/>
            <a:ext cx="2627604" cy="1024217"/>
          </a:xfrm>
          <a:prstGeom prst="rect">
            <a:avLst/>
          </a:prstGeom>
        </p:spPr>
      </p:pic>
    </p:spTree>
    <p:extLst>
      <p:ext uri="{BB962C8B-B14F-4D97-AF65-F5344CB8AC3E}">
        <p14:creationId xmlns:p14="http://schemas.microsoft.com/office/powerpoint/2010/main" val="347507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AF8C-E7EC-40A9-B47D-E544DFF0A908}"/>
              </a:ext>
            </a:extLst>
          </p:cNvPr>
          <p:cNvSpPr>
            <a:spLocks noGrp="1"/>
          </p:cNvSpPr>
          <p:nvPr>
            <p:ph type="title"/>
          </p:nvPr>
        </p:nvSpPr>
        <p:spPr/>
        <p:txBody>
          <a:bodyPr/>
          <a:lstStyle/>
          <a:p>
            <a:r>
              <a:rPr lang="en-IN" dirty="0">
                <a:solidFill>
                  <a:schemeClr val="tx1"/>
                </a:solidFill>
              </a:rPr>
              <a:t>introduction</a:t>
            </a:r>
          </a:p>
        </p:txBody>
      </p:sp>
      <p:sp>
        <p:nvSpPr>
          <p:cNvPr id="3" name="Content Placeholder 2">
            <a:extLst>
              <a:ext uri="{FF2B5EF4-FFF2-40B4-BE49-F238E27FC236}">
                <a16:creationId xmlns:a16="http://schemas.microsoft.com/office/drawing/2014/main" id="{AD4623C5-A706-4769-9E82-D827C4FC6374}"/>
              </a:ext>
            </a:extLst>
          </p:cNvPr>
          <p:cNvSpPr>
            <a:spLocks noGrp="1"/>
          </p:cNvSpPr>
          <p:nvPr>
            <p:ph sz="quarter" idx="13"/>
          </p:nvPr>
        </p:nvSpPr>
        <p:spPr/>
        <p:txBody>
          <a:bodyPr/>
          <a:lstStyle/>
          <a:p>
            <a:pPr marL="228600" marR="0" lvl="0" indent="-228600"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In today’s age of fast food and take-out, many restaurants have chosen to focus on quick preparation and speedy delivery of orders rather than offering a rich dining experience.</a:t>
            </a:r>
          </a:p>
          <a:p>
            <a:pPr marL="228600" marR="0" lvl="0" indent="-228600"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Until very recently, all of these delivery orders were placed over the phone calls, but there are many disadvantages to this system, including the inconvenience of the customer needing to have a physical copy of the menu, lack of a visual confirmation that the order was placed correctly, and the necessity for the restaurant to have an employee answering the phone calls and taking orders.</a:t>
            </a:r>
            <a:endParaRPr kumimoji="0" lang="en-IN"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F9A1D25A-5BF2-4CA4-8A7D-FF1BBD48705C}"/>
              </a:ext>
            </a:extLst>
          </p:cNvPr>
          <p:cNvPicPr>
            <a:picLocks noChangeAspect="1"/>
          </p:cNvPicPr>
          <p:nvPr/>
        </p:nvPicPr>
        <p:blipFill>
          <a:blip r:embed="rId2"/>
          <a:stretch>
            <a:fillRect/>
          </a:stretch>
        </p:blipFill>
        <p:spPr>
          <a:xfrm>
            <a:off x="9354198" y="5595734"/>
            <a:ext cx="2627604" cy="1024217"/>
          </a:xfrm>
          <a:prstGeom prst="rect">
            <a:avLst/>
          </a:prstGeom>
        </p:spPr>
      </p:pic>
    </p:spTree>
    <p:extLst>
      <p:ext uri="{BB962C8B-B14F-4D97-AF65-F5344CB8AC3E}">
        <p14:creationId xmlns:p14="http://schemas.microsoft.com/office/powerpoint/2010/main" val="262563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4889-46D6-4CA0-8755-9568BE685D68}"/>
              </a:ext>
            </a:extLst>
          </p:cNvPr>
          <p:cNvSpPr>
            <a:spLocks noGrp="1"/>
          </p:cNvSpPr>
          <p:nvPr>
            <p:ph type="title"/>
          </p:nvPr>
        </p:nvSpPr>
        <p:spPr/>
        <p:txBody>
          <a:bodyPr/>
          <a:lstStyle/>
          <a:p>
            <a:r>
              <a:rPr lang="en-IN" dirty="0">
                <a:solidFill>
                  <a:schemeClr val="tx1"/>
                </a:solidFill>
              </a:rPr>
              <a:t>Motive what can I do</a:t>
            </a:r>
          </a:p>
        </p:txBody>
      </p:sp>
      <p:sp>
        <p:nvSpPr>
          <p:cNvPr id="3" name="Content Placeholder 2">
            <a:extLst>
              <a:ext uri="{FF2B5EF4-FFF2-40B4-BE49-F238E27FC236}">
                <a16:creationId xmlns:a16="http://schemas.microsoft.com/office/drawing/2014/main" id="{D3E58B74-6D23-4561-A42F-0396080880EB}"/>
              </a:ext>
            </a:extLst>
          </p:cNvPr>
          <p:cNvSpPr>
            <a:spLocks noGrp="1"/>
          </p:cNvSpPr>
          <p:nvPr>
            <p:ph sz="quarter" idx="13"/>
          </p:nvPr>
        </p:nvSpPr>
        <p:spPr/>
        <p:txBody>
          <a:bodyPr/>
          <a:lstStyle/>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Online ordering system that we are proposing here, greatly simplifies the ordering process for both the customer and the restaurant. System presents an interactive and up-to-date menu with all available options in an easy to use manner. Customer can choose one or more items to place an order which will land in the Cart. Customer can view all the order details in the cart before checking out. At the end, customer gets order confirmation details. Once the order is placed it is entered in the database and retrieved in pretty much real time. This allows Restaurant Employees to quickly go through the orders as they are received and process all orders efficiently and effectively with minimal delays and confusion.</a:t>
            </a:r>
            <a:endParaRPr kumimoji="0" lang="en-IN"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endParaRPr lang="en-IN" dirty="0"/>
          </a:p>
        </p:txBody>
      </p:sp>
      <p:pic>
        <p:nvPicPr>
          <p:cNvPr id="4" name="Picture 3">
            <a:extLst>
              <a:ext uri="{FF2B5EF4-FFF2-40B4-BE49-F238E27FC236}">
                <a16:creationId xmlns:a16="http://schemas.microsoft.com/office/drawing/2014/main" id="{56687265-C2C5-4CB2-88D1-BCA1BE6C2E44}"/>
              </a:ext>
            </a:extLst>
          </p:cNvPr>
          <p:cNvPicPr>
            <a:picLocks noChangeAspect="1"/>
          </p:cNvPicPr>
          <p:nvPr/>
        </p:nvPicPr>
        <p:blipFill>
          <a:blip r:embed="rId2"/>
          <a:stretch>
            <a:fillRect/>
          </a:stretch>
        </p:blipFill>
        <p:spPr>
          <a:xfrm>
            <a:off x="9363163" y="5600216"/>
            <a:ext cx="2627604" cy="1024217"/>
          </a:xfrm>
          <a:prstGeom prst="rect">
            <a:avLst/>
          </a:prstGeom>
        </p:spPr>
      </p:pic>
    </p:spTree>
    <p:extLst>
      <p:ext uri="{BB962C8B-B14F-4D97-AF65-F5344CB8AC3E}">
        <p14:creationId xmlns:p14="http://schemas.microsoft.com/office/powerpoint/2010/main" val="159000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49DF-D5CD-4E4D-8832-1D1EA60208D4}"/>
              </a:ext>
            </a:extLst>
          </p:cNvPr>
          <p:cNvSpPr>
            <a:spLocks noGrp="1"/>
          </p:cNvSpPr>
          <p:nvPr>
            <p:ph type="title"/>
          </p:nvPr>
        </p:nvSpPr>
        <p:spPr>
          <a:xfrm>
            <a:off x="685801" y="268942"/>
            <a:ext cx="10396882" cy="1214473"/>
          </a:xfrm>
        </p:spPr>
        <p:txBody>
          <a:bodyPr/>
          <a:lstStyle/>
          <a:p>
            <a:r>
              <a:rPr lang="en-IN" dirty="0">
                <a:solidFill>
                  <a:schemeClr val="tx1"/>
                </a:solidFill>
              </a:rPr>
              <a:t>How user can use this website</a:t>
            </a:r>
          </a:p>
        </p:txBody>
      </p:sp>
      <p:sp>
        <p:nvSpPr>
          <p:cNvPr id="3" name="Content Placeholder 2">
            <a:extLst>
              <a:ext uri="{FF2B5EF4-FFF2-40B4-BE49-F238E27FC236}">
                <a16:creationId xmlns:a16="http://schemas.microsoft.com/office/drawing/2014/main" id="{779E69CA-C362-4AB5-A818-CAC9F586F490}"/>
              </a:ext>
            </a:extLst>
          </p:cNvPr>
          <p:cNvSpPr>
            <a:spLocks noGrp="1"/>
          </p:cNvSpPr>
          <p:nvPr>
            <p:ph sz="quarter" idx="13"/>
          </p:nvPr>
        </p:nvSpPr>
        <p:spPr/>
        <p:txBody>
          <a:bodyPr/>
          <a:lstStyle/>
          <a:p>
            <a:endParaRPr lang="en-IN" dirty="0"/>
          </a:p>
        </p:txBody>
      </p:sp>
      <p:pic>
        <p:nvPicPr>
          <p:cNvPr id="4" name="Picture 3">
            <a:extLst>
              <a:ext uri="{FF2B5EF4-FFF2-40B4-BE49-F238E27FC236}">
                <a16:creationId xmlns:a16="http://schemas.microsoft.com/office/drawing/2014/main" id="{3078D6EF-CEFE-489D-B24B-7DE2218E0565}"/>
              </a:ext>
            </a:extLst>
          </p:cNvPr>
          <p:cNvPicPr>
            <a:picLocks noChangeAspect="1"/>
          </p:cNvPicPr>
          <p:nvPr/>
        </p:nvPicPr>
        <p:blipFill>
          <a:blip r:embed="rId2"/>
          <a:stretch>
            <a:fillRect/>
          </a:stretch>
        </p:blipFill>
        <p:spPr>
          <a:xfrm>
            <a:off x="376648" y="1751236"/>
            <a:ext cx="10703859" cy="3935507"/>
          </a:xfrm>
          <a:prstGeom prst="rect">
            <a:avLst/>
          </a:prstGeom>
        </p:spPr>
      </p:pic>
      <p:pic>
        <p:nvPicPr>
          <p:cNvPr id="5" name="Picture 4">
            <a:extLst>
              <a:ext uri="{FF2B5EF4-FFF2-40B4-BE49-F238E27FC236}">
                <a16:creationId xmlns:a16="http://schemas.microsoft.com/office/drawing/2014/main" id="{5705F9BC-E3EF-416E-9B91-85A1957DC680}"/>
              </a:ext>
            </a:extLst>
          </p:cNvPr>
          <p:cNvPicPr>
            <a:picLocks noChangeAspect="1"/>
          </p:cNvPicPr>
          <p:nvPr/>
        </p:nvPicPr>
        <p:blipFill>
          <a:blip r:embed="rId3"/>
          <a:stretch>
            <a:fillRect/>
          </a:stretch>
        </p:blipFill>
        <p:spPr>
          <a:xfrm>
            <a:off x="9475693" y="5727113"/>
            <a:ext cx="2524037" cy="983847"/>
          </a:xfrm>
          <a:prstGeom prst="rect">
            <a:avLst/>
          </a:prstGeom>
        </p:spPr>
      </p:pic>
    </p:spTree>
    <p:extLst>
      <p:ext uri="{BB962C8B-B14F-4D97-AF65-F5344CB8AC3E}">
        <p14:creationId xmlns:p14="http://schemas.microsoft.com/office/powerpoint/2010/main" val="109301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B2D2-449D-43D5-AE76-56D3D53C35E4}"/>
              </a:ext>
            </a:extLst>
          </p:cNvPr>
          <p:cNvSpPr>
            <a:spLocks noGrp="1"/>
          </p:cNvSpPr>
          <p:nvPr>
            <p:ph type="title"/>
          </p:nvPr>
        </p:nvSpPr>
        <p:spPr/>
        <p:txBody>
          <a:bodyPr/>
          <a:lstStyle/>
          <a:p>
            <a:r>
              <a:rPr kumimoji="0" lang="en-US" sz="4400" b="0" i="0" strike="noStrike" kern="1200" cap="all" spc="0" normalizeH="0" baseline="0" noProof="0" dirty="0">
                <a:ln>
                  <a:noFill/>
                </a:ln>
                <a:solidFill>
                  <a:schemeClr val="tx1"/>
                </a:solidFill>
                <a:effectLst/>
                <a:uLnTx/>
                <a:uFillTx/>
                <a:ea typeface="Times New Roman" panose="02020603050405020304" pitchFamily="18" charset="0"/>
                <a:cs typeface="Times New Roman" panose="02020603050405020304" pitchFamily="18" charset="0"/>
              </a:rPr>
              <a:t>Implementation :</a:t>
            </a:r>
            <a:endParaRPr lang="en-IN" dirty="0">
              <a:solidFill>
                <a:schemeClr val="tx1"/>
              </a:solidFill>
            </a:endParaRPr>
          </a:p>
        </p:txBody>
      </p:sp>
      <p:sp>
        <p:nvSpPr>
          <p:cNvPr id="3" name="Content Placeholder 2">
            <a:extLst>
              <a:ext uri="{FF2B5EF4-FFF2-40B4-BE49-F238E27FC236}">
                <a16:creationId xmlns:a16="http://schemas.microsoft.com/office/drawing/2014/main" id="{065BE489-B4AC-4162-B023-DB9472097D14}"/>
              </a:ext>
            </a:extLst>
          </p:cNvPr>
          <p:cNvSpPr>
            <a:spLocks noGrp="1"/>
          </p:cNvSpPr>
          <p:nvPr>
            <p:ph sz="quarter" idx="1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To Open This Website:  Online Food Order System application is a web-based system. It can be accessed using IE 10.0 and above, Fire Fox 31 and above and Google Chrome.</a:t>
            </a: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b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br>
            <a:r>
              <a:rPr kumimoji="0" lang="en-US" sz="2000" b="1" i="0" u="sng"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System Model:</a:t>
            </a: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b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b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The structure of this system divided into 4 logics:</a:t>
            </a: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b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1.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Login/Logout System	</a:t>
            </a: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b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2.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Food ordering system</a:t>
            </a: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b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3.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Menu Management System</a:t>
            </a: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b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4.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User Profile/Admin</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endParaRPr lang="en-IN" dirty="0"/>
          </a:p>
        </p:txBody>
      </p:sp>
      <p:pic>
        <p:nvPicPr>
          <p:cNvPr id="4" name="Picture 3">
            <a:extLst>
              <a:ext uri="{FF2B5EF4-FFF2-40B4-BE49-F238E27FC236}">
                <a16:creationId xmlns:a16="http://schemas.microsoft.com/office/drawing/2014/main" id="{AD64B8D7-8CF5-4E72-A4DF-6CC0E917C34C}"/>
              </a:ext>
            </a:extLst>
          </p:cNvPr>
          <p:cNvPicPr>
            <a:picLocks noChangeAspect="1"/>
          </p:cNvPicPr>
          <p:nvPr/>
        </p:nvPicPr>
        <p:blipFill>
          <a:blip r:embed="rId2"/>
          <a:stretch>
            <a:fillRect/>
          </a:stretch>
        </p:blipFill>
        <p:spPr>
          <a:xfrm>
            <a:off x="9291445" y="5525621"/>
            <a:ext cx="2627604" cy="1024217"/>
          </a:xfrm>
          <a:prstGeom prst="rect">
            <a:avLst/>
          </a:prstGeom>
        </p:spPr>
      </p:pic>
    </p:spTree>
    <p:extLst>
      <p:ext uri="{BB962C8B-B14F-4D97-AF65-F5344CB8AC3E}">
        <p14:creationId xmlns:p14="http://schemas.microsoft.com/office/powerpoint/2010/main" val="175954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4E5F-9148-4367-B311-D4D4E444EB3E}"/>
              </a:ext>
            </a:extLst>
          </p:cNvPr>
          <p:cNvSpPr>
            <a:spLocks noGrp="1"/>
          </p:cNvSpPr>
          <p:nvPr>
            <p:ph type="title"/>
          </p:nvPr>
        </p:nvSpPr>
        <p:spPr>
          <a:xfrm>
            <a:off x="685801" y="134472"/>
            <a:ext cx="10396882" cy="1255057"/>
          </a:xfrm>
        </p:spPr>
        <p:txBody>
          <a:bodyPr/>
          <a:lstStyle/>
          <a:p>
            <a:r>
              <a:rPr lang="en-IN" dirty="0">
                <a:solidFill>
                  <a:schemeClr val="tx1"/>
                </a:solidFill>
              </a:rPr>
              <a:t>Flow chart showing working</a:t>
            </a:r>
          </a:p>
        </p:txBody>
      </p:sp>
      <p:sp>
        <p:nvSpPr>
          <p:cNvPr id="3" name="Content Placeholder 2">
            <a:extLst>
              <a:ext uri="{FF2B5EF4-FFF2-40B4-BE49-F238E27FC236}">
                <a16:creationId xmlns:a16="http://schemas.microsoft.com/office/drawing/2014/main" id="{EE2C78EB-AD91-4586-8720-4A64F4715FE8}"/>
              </a:ext>
            </a:extLst>
          </p:cNvPr>
          <p:cNvSpPr>
            <a:spLocks noGrp="1"/>
          </p:cNvSpPr>
          <p:nvPr>
            <p:ph sz="quarter" idx="13"/>
          </p:nvPr>
        </p:nvSpPr>
        <p:spPr>
          <a:xfrm flipV="1">
            <a:off x="685800" y="5374585"/>
            <a:ext cx="640976" cy="218128"/>
          </a:xfrm>
        </p:spPr>
        <p:txBody>
          <a:bodyPr>
            <a:normAutofit fontScale="40000" lnSpcReduction="20000"/>
          </a:bodyPr>
          <a:lstStyle/>
          <a:p>
            <a:endParaRPr lang="en-IN" dirty="0"/>
          </a:p>
        </p:txBody>
      </p:sp>
      <p:pic>
        <p:nvPicPr>
          <p:cNvPr id="4" name="Picture 3">
            <a:extLst>
              <a:ext uri="{FF2B5EF4-FFF2-40B4-BE49-F238E27FC236}">
                <a16:creationId xmlns:a16="http://schemas.microsoft.com/office/drawing/2014/main" id="{B8F5C174-A1B6-4977-A018-7C10314A4F2C}"/>
              </a:ext>
            </a:extLst>
          </p:cNvPr>
          <p:cNvPicPr>
            <a:picLocks noChangeAspect="1"/>
          </p:cNvPicPr>
          <p:nvPr/>
        </p:nvPicPr>
        <p:blipFill>
          <a:blip r:embed="rId2"/>
          <a:stretch>
            <a:fillRect/>
          </a:stretch>
        </p:blipFill>
        <p:spPr>
          <a:xfrm>
            <a:off x="685800" y="1592272"/>
            <a:ext cx="9347881" cy="4000441"/>
          </a:xfrm>
          <a:prstGeom prst="rect">
            <a:avLst/>
          </a:prstGeom>
        </p:spPr>
      </p:pic>
      <p:pic>
        <p:nvPicPr>
          <p:cNvPr id="5" name="Picture 4">
            <a:extLst>
              <a:ext uri="{FF2B5EF4-FFF2-40B4-BE49-F238E27FC236}">
                <a16:creationId xmlns:a16="http://schemas.microsoft.com/office/drawing/2014/main" id="{7D7A9307-0A1F-4C02-9655-35FF3BFC31E6}"/>
              </a:ext>
            </a:extLst>
          </p:cNvPr>
          <p:cNvPicPr>
            <a:picLocks noChangeAspect="1"/>
          </p:cNvPicPr>
          <p:nvPr/>
        </p:nvPicPr>
        <p:blipFill>
          <a:blip r:embed="rId3"/>
          <a:stretch>
            <a:fillRect/>
          </a:stretch>
        </p:blipFill>
        <p:spPr>
          <a:xfrm>
            <a:off x="9336268" y="5592713"/>
            <a:ext cx="2627604" cy="1024217"/>
          </a:xfrm>
          <a:prstGeom prst="rect">
            <a:avLst/>
          </a:prstGeom>
        </p:spPr>
      </p:pic>
    </p:spTree>
    <p:extLst>
      <p:ext uri="{BB962C8B-B14F-4D97-AF65-F5344CB8AC3E}">
        <p14:creationId xmlns:p14="http://schemas.microsoft.com/office/powerpoint/2010/main" val="29022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9A9A-F8DA-4074-9460-82870A0A2903}"/>
              </a:ext>
            </a:extLst>
          </p:cNvPr>
          <p:cNvSpPr>
            <a:spLocks noGrp="1"/>
          </p:cNvSpPr>
          <p:nvPr>
            <p:ph type="title"/>
          </p:nvPr>
        </p:nvSpPr>
        <p:spPr>
          <a:xfrm>
            <a:off x="685801" y="394448"/>
            <a:ext cx="10396882" cy="1088968"/>
          </a:xfrm>
        </p:spPr>
        <p:txBody>
          <a:bodyPr>
            <a:normAutofit/>
          </a:bodyPr>
          <a:lstStyle/>
          <a:p>
            <a:r>
              <a:rPr lang="en-IN" dirty="0">
                <a:solidFill>
                  <a:schemeClr val="tx1"/>
                </a:solidFill>
              </a:rPr>
              <a:t>advantages</a:t>
            </a:r>
          </a:p>
        </p:txBody>
      </p:sp>
      <p:sp>
        <p:nvSpPr>
          <p:cNvPr id="3" name="Content Placeholder 2">
            <a:extLst>
              <a:ext uri="{FF2B5EF4-FFF2-40B4-BE49-F238E27FC236}">
                <a16:creationId xmlns:a16="http://schemas.microsoft.com/office/drawing/2014/main" id="{8FA4985E-ADDF-406C-B2A8-09585465CB2E}"/>
              </a:ext>
            </a:extLst>
          </p:cNvPr>
          <p:cNvSpPr>
            <a:spLocks noGrp="1"/>
          </p:cNvSpPr>
          <p:nvPr>
            <p:ph sz="quarter" idx="13"/>
          </p:nvPr>
        </p:nvSpPr>
        <p:spPr/>
        <p:txBody>
          <a:bodyPr>
            <a:normAutofit fontScale="85000" lnSpcReduction="20000"/>
          </a:bodyPr>
          <a:lstStyle/>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Arial" panose="020B0604020202020204" pitchFamily="34" charset="0"/>
                <a:cs typeface="Arial" panose="020B0604020202020204" pitchFamily="34" charset="0"/>
              </a:rPr>
              <a:t>Easy Use of customer</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Arial" panose="020B0604020202020204" pitchFamily="34" charset="0"/>
                <a:cs typeface="Arial" panose="020B0604020202020204" pitchFamily="34" charset="0"/>
              </a:rPr>
              <a:t>Computerized entry of details</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Arial" panose="020B0604020202020204" pitchFamily="34" charset="0"/>
                <a:cs typeface="Arial" panose="020B0604020202020204" pitchFamily="34" charset="0"/>
              </a:rPr>
              <a:t>User friendly interaction between User and system</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Arial" panose="020B0604020202020204" pitchFamily="34" charset="0"/>
                <a:cs typeface="Arial" panose="020B0604020202020204" pitchFamily="34" charset="0"/>
              </a:rPr>
              <a:t>Reduces human effort</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Arial" panose="020B0604020202020204" pitchFamily="34" charset="0"/>
                <a:cs typeface="Arial" panose="020B0604020202020204" pitchFamily="34" charset="0"/>
              </a:rPr>
              <a:t>Increases accuracy in work</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Arial" panose="020B0604020202020204" pitchFamily="34" charset="0"/>
                <a:cs typeface="Arial" panose="020B0604020202020204" pitchFamily="34" charset="0"/>
              </a:rPr>
              <a:t>Security Provided</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Arial" panose="020B0604020202020204" pitchFamily="34" charset="0"/>
                <a:cs typeface="Arial" panose="020B0604020202020204" pitchFamily="34" charset="0"/>
              </a:rPr>
              <a:t>Saves a lot of time</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Arial" panose="020B0604020202020204" pitchFamily="34" charset="0"/>
                <a:cs typeface="Arial" panose="020B0604020202020204" pitchFamily="34" charset="0"/>
              </a:rPr>
              <a:t>Easy backup of data</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Arial" panose="020B0604020202020204" pitchFamily="34" charset="0"/>
                <a:cs typeface="Arial" panose="020B0604020202020204" pitchFamily="34" charset="0"/>
              </a:rPr>
              <a:t>Easy access for exotic &amp; authentic product</a:t>
            </a:r>
            <a:endParaRPr kumimoji="0" lang="en-IN" sz="19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AE492DF7-C108-4B2C-9693-441B1F3A31F0}"/>
              </a:ext>
            </a:extLst>
          </p:cNvPr>
          <p:cNvPicPr>
            <a:picLocks noChangeAspect="1"/>
          </p:cNvPicPr>
          <p:nvPr/>
        </p:nvPicPr>
        <p:blipFill>
          <a:blip r:embed="rId2"/>
          <a:stretch>
            <a:fillRect/>
          </a:stretch>
        </p:blipFill>
        <p:spPr>
          <a:xfrm>
            <a:off x="9345233" y="5588373"/>
            <a:ext cx="2627604" cy="1024217"/>
          </a:xfrm>
          <a:prstGeom prst="rect">
            <a:avLst/>
          </a:prstGeom>
        </p:spPr>
      </p:pic>
    </p:spTree>
    <p:extLst>
      <p:ext uri="{BB962C8B-B14F-4D97-AF65-F5344CB8AC3E}">
        <p14:creationId xmlns:p14="http://schemas.microsoft.com/office/powerpoint/2010/main" val="23562042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46</TotalTime>
  <Words>780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Gill Sans MT</vt:lpstr>
      <vt:lpstr>Impact</vt:lpstr>
      <vt:lpstr>Times New Roman</vt:lpstr>
      <vt:lpstr>Wingdings</vt:lpstr>
      <vt:lpstr>Main Event</vt:lpstr>
      <vt:lpstr>wow food the online food website</vt:lpstr>
      <vt:lpstr>Contents :</vt:lpstr>
      <vt:lpstr>abstract</vt:lpstr>
      <vt:lpstr>introduction</vt:lpstr>
      <vt:lpstr>Motive what can I do</vt:lpstr>
      <vt:lpstr>How user can use this website</vt:lpstr>
      <vt:lpstr>Implementation :</vt:lpstr>
      <vt:lpstr>Flow chart showing working</vt:lpstr>
      <vt:lpstr>advantages</vt:lpstr>
      <vt:lpstr>Database connection</vt:lpstr>
      <vt:lpstr>conclusion</vt:lpstr>
      <vt:lpstr>Future scope</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wow food the online food website</dc:title>
  <dc:creator>rishabh tomar</dc:creator>
  <cp:lastModifiedBy>rishabh tomar</cp:lastModifiedBy>
  <cp:revision>1</cp:revision>
  <dcterms:created xsi:type="dcterms:W3CDTF">2021-07-15T07:43:51Z</dcterms:created>
  <dcterms:modified xsi:type="dcterms:W3CDTF">2021-07-15T08:30:33Z</dcterms:modified>
</cp:coreProperties>
</file>