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324423-6EB9-4E55-AF32-D03ECFDD9344}">
  <a:tblStyle styleId="{73324423-6EB9-4E55-AF32-D03ECFDD9344}" styleName="Table_0">
    <a:wholeTbl>
      <a:tcTxStyle b="off" i="off">
        <a:font>
          <a:latin typeface="Trebuchet MS"/>
          <a:ea typeface="Trebuchet MS"/>
          <a:cs typeface="Trebuchet MS"/>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4F9EB"/>
          </a:solidFill>
        </a:fill>
      </a:tcStyle>
    </a:wholeTbl>
    <a:band1H>
      <a:tcStyle>
        <a:tcBdr/>
        <a:fill>
          <a:solidFill>
            <a:srgbClr val="E8F2D3"/>
          </a:solidFill>
        </a:fill>
      </a:tcStyle>
    </a:band1H>
    <a:band1V>
      <a:tcStyle>
        <a:tcBdr/>
        <a:fill>
          <a:solidFill>
            <a:srgbClr val="E8F2D3"/>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8451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8485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9284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63864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8456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2492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11284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7011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62579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97646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13186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1215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4275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7741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63062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68532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67212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0439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4730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9390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358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8790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1125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16145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4499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grpSp>
        <p:nvGrpSpPr>
          <p:cNvPr id="22" name="Shape 22"/>
          <p:cNvGrpSpPr/>
          <p:nvPr/>
        </p:nvGrpSpPr>
        <p:grpSpPr>
          <a:xfrm>
            <a:off x="0" y="-8466"/>
            <a:ext cx="12192000" cy="6866467"/>
            <a:chOff x="0" y="-8466"/>
            <a:chExt cx="12192000" cy="6866467"/>
          </a:xfrm>
        </p:grpSpPr>
        <p:cxnSp>
          <p:nvCxnSpPr>
            <p:cNvPr id="23" name="Shape 23"/>
            <p:cNvCxnSpPr/>
            <p:nvPr/>
          </p:nvCxnSpPr>
          <p:spPr>
            <a:xfrm>
              <a:off x="9371011" y="0"/>
              <a:ext cx="1219199" cy="6858000"/>
            </a:xfrm>
            <a:prstGeom prst="straightConnector1">
              <a:avLst/>
            </a:prstGeom>
            <a:noFill/>
            <a:ln w="9525" cap="flat">
              <a:solidFill>
                <a:srgbClr val="BFBFBF"/>
              </a:solidFill>
              <a:prstDash val="solid"/>
              <a:round/>
              <a:headEnd type="none" w="med" len="med"/>
              <a:tailEnd type="none" w="med" len="med"/>
            </a:ln>
          </p:spPr>
        </p:cxnSp>
        <p:cxnSp>
          <p:nvCxnSpPr>
            <p:cNvPr id="24" name="Shape 24"/>
            <p:cNvCxnSpPr/>
            <p:nvPr/>
          </p:nvCxnSpPr>
          <p:spPr>
            <a:xfrm flipH="1">
              <a:off x="7425266" y="3681412"/>
              <a:ext cx="4763558" cy="3176586"/>
            </a:xfrm>
            <a:prstGeom prst="straightConnector1">
              <a:avLst/>
            </a:prstGeom>
            <a:noFill/>
            <a:ln w="9525" cap="flat">
              <a:solidFill>
                <a:srgbClr val="D8D8D8"/>
              </a:solidFill>
              <a:prstDash val="solid"/>
              <a:round/>
              <a:headEnd type="none" w="med" len="med"/>
              <a:tailEnd type="none" w="med" len="med"/>
            </a:ln>
          </p:spPr>
        </p:cxnSp>
        <p:sp>
          <p:nvSpPr>
            <p:cNvPr id="25" name="Shape 25"/>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6" name="Shape 26"/>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 name="Shape 27"/>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a:spcBef>
                  <a:spcPts val="0"/>
                </a:spcBef>
                <a:buNone/>
              </a:pPr>
              <a:endParaRPr/>
            </a:p>
          </p:txBody>
        </p:sp>
        <p:sp>
          <p:nvSpPr>
            <p:cNvPr id="28" name="Shape 28"/>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9" name="Shape 29"/>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0" name="Shape 30"/>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1" name="Shape 31"/>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a:spcBef>
                  <a:spcPts val="0"/>
                </a:spcBef>
                <a:buNone/>
              </a:pPr>
              <a:endParaRPr/>
            </a:p>
          </p:txBody>
        </p:sp>
      </p:grpSp>
      <p:sp>
        <p:nvSpPr>
          <p:cNvPr id="33" name="Shape 33"/>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indent="0" algn="r" rtl="0">
              <a:spcBef>
                <a:spcPts val="0"/>
              </a:spcBef>
              <a:buClr>
                <a:schemeClr val="accent1"/>
              </a:buClr>
              <a:buFont typeface="Trebuchet MS"/>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4" name="Shape 34"/>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indent="0" algn="r" rtl="0">
              <a:spcBef>
                <a:spcPts val="1000"/>
              </a:spcBef>
              <a:spcAft>
                <a:spcPts val="0"/>
              </a:spcAft>
              <a:buClr>
                <a:schemeClr val="accent1"/>
              </a:buClr>
              <a:buFont typeface="Noto Symbol"/>
              <a:buNone/>
              <a:defRPr/>
            </a:lvl1pPr>
            <a:lvl2pPr marL="457200" marR="0" indent="0" algn="ctr" rtl="0">
              <a:spcBef>
                <a:spcPts val="1000"/>
              </a:spcBef>
              <a:spcAft>
                <a:spcPts val="0"/>
              </a:spcAft>
              <a:buClr>
                <a:schemeClr val="accent1"/>
              </a:buClr>
              <a:buFont typeface="Noto Symbol"/>
              <a:buNone/>
              <a:defRPr/>
            </a:lvl2pPr>
            <a:lvl3pPr marL="914400" marR="0" indent="0" algn="ctr" rtl="0">
              <a:spcBef>
                <a:spcPts val="1000"/>
              </a:spcBef>
              <a:spcAft>
                <a:spcPts val="0"/>
              </a:spcAft>
              <a:buClr>
                <a:schemeClr val="accent1"/>
              </a:buClr>
              <a:buFont typeface="Noto Symbol"/>
              <a:buNone/>
              <a:defRPr/>
            </a:lvl3pPr>
            <a:lvl4pPr marL="1371600" marR="0" indent="0" algn="ctr" rtl="0">
              <a:spcBef>
                <a:spcPts val="1000"/>
              </a:spcBef>
              <a:spcAft>
                <a:spcPts val="0"/>
              </a:spcAft>
              <a:buClr>
                <a:schemeClr val="accent1"/>
              </a:buClr>
              <a:buFont typeface="Noto Symbol"/>
              <a:buNone/>
              <a:defRPr/>
            </a:lvl4pPr>
            <a:lvl5pPr marL="1828800" marR="0" indent="0" algn="ctr" rtl="0">
              <a:spcBef>
                <a:spcPts val="1000"/>
              </a:spcBef>
              <a:spcAft>
                <a:spcPts val="0"/>
              </a:spcAft>
              <a:buClr>
                <a:schemeClr val="accent1"/>
              </a:buClr>
              <a:buFont typeface="Noto Symbol"/>
              <a:buNone/>
              <a:defRPr/>
            </a:lvl5pPr>
            <a:lvl6pPr marL="2286000" marR="0" indent="0" algn="ctr" rtl="0">
              <a:spcBef>
                <a:spcPts val="1000"/>
              </a:spcBef>
              <a:spcAft>
                <a:spcPts val="0"/>
              </a:spcAft>
              <a:buClr>
                <a:schemeClr val="accent1"/>
              </a:buClr>
              <a:buFont typeface="Noto Symbol"/>
              <a:buNone/>
              <a:defRPr/>
            </a:lvl6pPr>
            <a:lvl7pPr marL="2743200" marR="0" indent="0" algn="ctr" rtl="0">
              <a:spcBef>
                <a:spcPts val="1000"/>
              </a:spcBef>
              <a:spcAft>
                <a:spcPts val="0"/>
              </a:spcAft>
              <a:buClr>
                <a:schemeClr val="accent1"/>
              </a:buClr>
              <a:buFont typeface="Noto Symbol"/>
              <a:buNone/>
              <a:defRPr/>
            </a:lvl7pPr>
            <a:lvl8pPr marL="3200400" marR="0" indent="0" algn="ctr" rtl="0">
              <a:spcBef>
                <a:spcPts val="1000"/>
              </a:spcBef>
              <a:spcAft>
                <a:spcPts val="0"/>
              </a:spcAft>
              <a:buClr>
                <a:schemeClr val="accent1"/>
              </a:buClr>
              <a:buFont typeface="Noto Symbol"/>
              <a:buNone/>
              <a:defRPr/>
            </a:lvl8pPr>
            <a:lvl9pPr marL="3657600" marR="0" indent="0" algn="ctr" rtl="0">
              <a:spcBef>
                <a:spcPts val="1000"/>
              </a:spcBef>
              <a:spcAft>
                <a:spcPts val="0"/>
              </a:spcAft>
              <a:buClr>
                <a:schemeClr val="accent1"/>
              </a:buClr>
              <a:buFont typeface="Noto Symbol"/>
              <a:buNone/>
              <a:defRPr/>
            </a:lvl9pPr>
          </a:lstStyle>
          <a:p>
            <a:endParaRPr/>
          </a:p>
        </p:txBody>
      </p:sp>
      <p:sp>
        <p:nvSpPr>
          <p:cNvPr id="35" name="Shape 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1" name="Shape 91"/>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indent="0" algn="l" rtl="0">
              <a:spcBef>
                <a:spcPts val="0"/>
              </a:spcBef>
              <a:buClr>
                <a:srgbClr val="3F3F3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92" name="Shape 9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3" name="Shape 9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4" name="Shape 9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7" name="Shape 97"/>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indent="0" rtl="0">
              <a:spcBef>
                <a:spcPts val="0"/>
              </a:spcBef>
              <a:buClr>
                <a:srgbClr val="7F7F7F"/>
              </a:buClr>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8" name="Shape 98"/>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indent="0" algn="l" rtl="0">
              <a:spcBef>
                <a:spcPts val="0"/>
              </a:spcBef>
              <a:buClr>
                <a:srgbClr val="3F3F3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99" name="Shape 9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0" name="Shape 10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1" name="Shape 10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
        <p:nvSpPr>
          <p:cNvPr id="102" name="Shape 102"/>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
        <p:nvSpPr>
          <p:cNvPr id="103" name="Shape 103"/>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6" name="Shape 106"/>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indent="0" algn="l" rtl="0">
              <a:spcBef>
                <a:spcPts val="0"/>
              </a:spcBef>
              <a:buClr>
                <a:srgbClr val="3F3F3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107" name="Shape 10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8" name="Shape 10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9" name="Shape 10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2" name="Shape 11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spcBef>
                <a:spcPts val="0"/>
              </a:spcBef>
              <a:buClr>
                <a:srgbClr val="3F3F3F"/>
              </a:buClr>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3" name="Shape 11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spcBef>
                <a:spcPts val="0"/>
              </a:spcBef>
              <a:buClr>
                <a:srgbClr val="7F7F7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114" name="Shape 11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5" name="Shape 11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6" name="Shape 11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
        <p:nvSpPr>
          <p:cNvPr id="117" name="Shape 117"/>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
        <p:nvSpPr>
          <p:cNvPr id="118" name="Shape 118"/>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1" name="Shape 121"/>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spcBef>
                <a:spcPts val="0"/>
              </a:spcBef>
              <a:buClr>
                <a:schemeClr val="accent1"/>
              </a:buClr>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2" name="Shape 122"/>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spcBef>
                <a:spcPts val="0"/>
              </a:spcBef>
              <a:buClr>
                <a:srgbClr val="7F7F7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123" name="Shape 12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4" name="Shape 12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5" name="Shape 12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129" name="Shape 12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0" name="Shape 13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1" name="Shape 13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4" name="Shape 134"/>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135" name="Shape 1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6" name="Shape 1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7" name="Shape 13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677333" y="2117814"/>
            <a:ext cx="8596800" cy="3880799"/>
          </a:xfrm>
          <a:prstGeom prst="rect">
            <a:avLst/>
          </a:prstGeom>
          <a:noFill/>
          <a:ln>
            <a:noFill/>
          </a:ln>
        </p:spPr>
        <p:txBody>
          <a:bodyPr lIns="91425" tIns="91425" rIns="91425" bIns="91425" anchor="t" anchorCtr="0"/>
          <a:lstStyle>
            <a:lvl1pPr marL="342900" indent="-251459" rtl="0">
              <a:spcBef>
                <a:spcPts val="0"/>
              </a:spcBef>
              <a:buSzPct val="106666"/>
              <a:buChar char="●"/>
              <a:defRPr sz="1800">
                <a:solidFill>
                  <a:srgbClr val="404040"/>
                </a:solidFill>
                <a:latin typeface="Trebuchet MS"/>
                <a:ea typeface="Trebuchet MS"/>
                <a:cs typeface="Trebuchet MS"/>
                <a:sym typeface="Trebuchet MS"/>
              </a:defRPr>
            </a:lvl1pPr>
            <a:lvl2pPr marL="742950" indent="-204469" rtl="0">
              <a:spcBef>
                <a:spcPts val="0"/>
              </a:spcBef>
              <a:buClr>
                <a:schemeClr val="accent1"/>
              </a:buClr>
              <a:buFont typeface="Noto Symbol"/>
              <a:buChar char="○"/>
              <a:defRPr sz="1600">
                <a:latin typeface="Trebuchet MS"/>
                <a:ea typeface="Trebuchet MS"/>
                <a:cs typeface="Trebuchet MS"/>
                <a:sym typeface="Trebuchet MS"/>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41" name="Shape 41"/>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indent="0" algn="l" rtl="0">
              <a:spcBef>
                <a:spcPts val="0"/>
              </a:spcBef>
              <a:buClr>
                <a:srgbClr val="7F7F7F"/>
              </a:buClr>
              <a:buFont typeface="Trebuchet MS"/>
              <a:buNone/>
              <a:defRPr/>
            </a:lvl1pPr>
            <a:lvl2pPr marL="457200" indent="0" rtl="0">
              <a:spcBef>
                <a:spcPts val="0"/>
              </a:spcBef>
              <a:buClr>
                <a:srgbClr val="888888"/>
              </a:buClr>
              <a:buFont typeface="Trebuchet MS"/>
              <a:buNone/>
              <a:defRPr/>
            </a:lvl2pPr>
            <a:lvl3pPr marL="914400" indent="0" rtl="0">
              <a:spcBef>
                <a:spcPts val="0"/>
              </a:spcBef>
              <a:buClr>
                <a:srgbClr val="888888"/>
              </a:buClr>
              <a:buFont typeface="Trebuchet MS"/>
              <a:buNone/>
              <a:defRPr/>
            </a:lvl3pPr>
            <a:lvl4pPr marL="1371600" indent="0" rtl="0">
              <a:spcBef>
                <a:spcPts val="0"/>
              </a:spcBef>
              <a:buClr>
                <a:srgbClr val="888888"/>
              </a:buClr>
              <a:buFont typeface="Trebuchet MS"/>
              <a:buNone/>
              <a:defRPr/>
            </a:lvl4pPr>
            <a:lvl5pPr marL="1828800" indent="0" rtl="0">
              <a:spcBef>
                <a:spcPts val="0"/>
              </a:spcBef>
              <a:buClr>
                <a:srgbClr val="888888"/>
              </a:buClr>
              <a:buFont typeface="Trebuchet MS"/>
              <a:buNone/>
              <a:defRPr/>
            </a:lvl5pPr>
            <a:lvl6pPr marL="2286000" indent="0" rtl="0">
              <a:spcBef>
                <a:spcPts val="0"/>
              </a:spcBef>
              <a:buClr>
                <a:srgbClr val="888888"/>
              </a:buClr>
              <a:buFont typeface="Trebuchet MS"/>
              <a:buNone/>
              <a:defRPr/>
            </a:lvl6pPr>
            <a:lvl7pPr marL="2743200" indent="0" rtl="0">
              <a:spcBef>
                <a:spcPts val="0"/>
              </a:spcBef>
              <a:buClr>
                <a:srgbClr val="888888"/>
              </a:buClr>
              <a:buFont typeface="Trebuchet MS"/>
              <a:buNone/>
              <a:defRPr/>
            </a:lvl7pPr>
            <a:lvl8pPr marL="3200400" indent="0" rtl="0">
              <a:spcBef>
                <a:spcPts val="0"/>
              </a:spcBef>
              <a:buClr>
                <a:srgbClr val="888888"/>
              </a:buClr>
              <a:buFont typeface="Trebuchet MS"/>
              <a:buNone/>
              <a:defRPr/>
            </a:lvl8pPr>
            <a:lvl9pPr marL="3657600" indent="0" rtl="0">
              <a:spcBef>
                <a:spcPts val="0"/>
              </a:spcBef>
              <a:buClr>
                <a:srgbClr val="888888"/>
              </a:buClr>
              <a:buFont typeface="Trebuchet MS"/>
              <a:buNone/>
              <a:defRPr/>
            </a:lvl9pPr>
          </a:lstStyle>
          <a:p>
            <a:endParaRPr/>
          </a:p>
        </p:txBody>
      </p:sp>
      <p:sp>
        <p:nvSpPr>
          <p:cNvPr id="47" name="Shape 4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53" name="Shape 53"/>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54" name="Shape 5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indent="0" rtl="0">
              <a:spcBef>
                <a:spcPts val="0"/>
              </a:spcBef>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marL="2286000" indent="0" rtl="0">
              <a:spcBef>
                <a:spcPts val="0"/>
              </a:spcBef>
              <a:buFont typeface="Trebuchet MS"/>
              <a:buNone/>
              <a:defRPr/>
            </a:lvl6pPr>
            <a:lvl7pPr marL="2743200" indent="0" rtl="0">
              <a:spcBef>
                <a:spcPts val="0"/>
              </a:spcBef>
              <a:buFont typeface="Trebuchet MS"/>
              <a:buNone/>
              <a:defRPr/>
            </a:lvl7pPr>
            <a:lvl8pPr marL="3200400" indent="0" rtl="0">
              <a:spcBef>
                <a:spcPts val="0"/>
              </a:spcBef>
              <a:buFont typeface="Trebuchet MS"/>
              <a:buNone/>
              <a:defRPr/>
            </a:lvl8pPr>
            <a:lvl9pPr marL="3657600" indent="0" rtl="0">
              <a:spcBef>
                <a:spcPts val="0"/>
              </a:spcBef>
              <a:buFont typeface="Trebuchet MS"/>
              <a:buNone/>
              <a:defRPr/>
            </a:lvl9pPr>
          </a:lstStyle>
          <a:p>
            <a:endParaRPr/>
          </a:p>
        </p:txBody>
      </p:sp>
      <p:sp>
        <p:nvSpPr>
          <p:cNvPr id="60" name="Shape 60"/>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61" name="Shape 61"/>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indent="0" rtl="0">
              <a:spcBef>
                <a:spcPts val="0"/>
              </a:spcBef>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marL="2286000" indent="0" rtl="0">
              <a:spcBef>
                <a:spcPts val="0"/>
              </a:spcBef>
              <a:buFont typeface="Trebuchet MS"/>
              <a:buNone/>
              <a:defRPr/>
            </a:lvl6pPr>
            <a:lvl7pPr marL="2743200" indent="0" rtl="0">
              <a:spcBef>
                <a:spcPts val="0"/>
              </a:spcBef>
              <a:buFont typeface="Trebuchet MS"/>
              <a:buNone/>
              <a:defRPr/>
            </a:lvl7pPr>
            <a:lvl8pPr marL="3200400" indent="0" rtl="0">
              <a:spcBef>
                <a:spcPts val="0"/>
              </a:spcBef>
              <a:buFont typeface="Trebuchet MS"/>
              <a:buNone/>
              <a:defRPr/>
            </a:lvl8pPr>
            <a:lvl9pPr marL="3657600" indent="0" rtl="0">
              <a:spcBef>
                <a:spcPts val="0"/>
              </a:spcBef>
              <a:buFont typeface="Trebuchet MS"/>
              <a:buNone/>
              <a:defRPr/>
            </a:lvl9pPr>
          </a:lstStyle>
          <a:p>
            <a:endParaRPr/>
          </a:p>
        </p:txBody>
      </p:sp>
      <p:sp>
        <p:nvSpPr>
          <p:cNvPr id="62" name="Shape 62"/>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63" name="Shape 6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4" name="Shape 6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3" name="Shape 7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Noto Symbol"/>
              <a:buChar char=""/>
              <a:defRPr/>
            </a:lvl1pPr>
            <a:lvl2pPr marL="742950" indent="-204469" algn="l" rtl="0">
              <a:spcBef>
                <a:spcPts val="1000"/>
              </a:spcBef>
              <a:spcAft>
                <a:spcPts val="0"/>
              </a:spcAft>
              <a:buClr>
                <a:schemeClr val="accent1"/>
              </a:buClr>
              <a:buFont typeface="Noto Symbol"/>
              <a:buChar char=""/>
              <a:defRPr/>
            </a:lvl2pPr>
            <a:lvl3pPr marL="1143000" indent="-157480" algn="l" rtl="0">
              <a:spcBef>
                <a:spcPts val="1000"/>
              </a:spcBef>
              <a:spcAft>
                <a:spcPts val="0"/>
              </a:spcAft>
              <a:buClr>
                <a:schemeClr val="accent1"/>
              </a:buClr>
              <a:buFont typeface="Noto Symbol"/>
              <a:buChar char=""/>
              <a:defRPr/>
            </a:lvl3pPr>
            <a:lvl4pPr marL="1600200" indent="-167639" algn="l" rtl="0">
              <a:spcBef>
                <a:spcPts val="1000"/>
              </a:spcBef>
              <a:spcAft>
                <a:spcPts val="0"/>
              </a:spcAft>
              <a:buClr>
                <a:schemeClr val="accent1"/>
              </a:buClr>
              <a:buFont typeface="Noto Symbol"/>
              <a:buChar char=""/>
              <a:defRPr/>
            </a:lvl4pPr>
            <a:lvl5pPr marL="2057400" indent="-167639" algn="l" rtl="0">
              <a:spcBef>
                <a:spcPts val="1000"/>
              </a:spcBef>
              <a:spcAft>
                <a:spcPts val="0"/>
              </a:spcAft>
              <a:buClr>
                <a:schemeClr val="accent1"/>
              </a:buClr>
              <a:buFont typeface="Noto Symbol"/>
              <a:buChar char=""/>
              <a:defRPr/>
            </a:lvl5pPr>
            <a:lvl6pPr marL="2514600" indent="-167639" algn="l" rtl="0">
              <a:spcBef>
                <a:spcPts val="1000"/>
              </a:spcBef>
              <a:spcAft>
                <a:spcPts val="0"/>
              </a:spcAft>
              <a:buClr>
                <a:schemeClr val="accent1"/>
              </a:buClr>
              <a:buFont typeface="Noto Symbol"/>
              <a:buChar char=""/>
              <a:defRPr/>
            </a:lvl6pPr>
            <a:lvl7pPr marL="2971800" indent="-167639" algn="l" rtl="0">
              <a:spcBef>
                <a:spcPts val="1000"/>
              </a:spcBef>
              <a:spcAft>
                <a:spcPts val="0"/>
              </a:spcAft>
              <a:buClr>
                <a:schemeClr val="accent1"/>
              </a:buClr>
              <a:buFont typeface="Noto Symbol"/>
              <a:buChar char=""/>
              <a:defRPr/>
            </a:lvl7pPr>
            <a:lvl8pPr marL="3429000" indent="-167640" algn="l" rtl="0">
              <a:spcBef>
                <a:spcPts val="1000"/>
              </a:spcBef>
              <a:spcAft>
                <a:spcPts val="0"/>
              </a:spcAft>
              <a:buClr>
                <a:schemeClr val="accent1"/>
              </a:buClr>
              <a:buFont typeface="Noto Symbol"/>
              <a:buChar char=""/>
              <a:defRPr/>
            </a:lvl8pPr>
            <a:lvl9pPr marL="3886200" indent="-167640" algn="l" rtl="0">
              <a:spcBef>
                <a:spcPts val="1000"/>
              </a:spcBef>
              <a:spcAft>
                <a:spcPts val="0"/>
              </a:spcAft>
              <a:buClr>
                <a:schemeClr val="accent1"/>
              </a:buClr>
              <a:buFont typeface="Noto Symbol"/>
              <a:buChar char=""/>
              <a:defRPr/>
            </a:lvl9pPr>
          </a:lstStyle>
          <a:p>
            <a:endParaRPr/>
          </a:p>
        </p:txBody>
      </p:sp>
      <p:sp>
        <p:nvSpPr>
          <p:cNvPr id="78" name="Shape 78"/>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indent="0" rtl="0">
              <a:spcBef>
                <a:spcPts val="0"/>
              </a:spcBef>
              <a:buFont typeface="Trebuchet MS"/>
              <a:buNone/>
              <a:defRPr/>
            </a:lvl1pPr>
            <a:lvl2pPr marL="457063" indent="-12562" rtl="0">
              <a:spcBef>
                <a:spcPts val="0"/>
              </a:spcBef>
              <a:buFont typeface="Trebuchet MS"/>
              <a:buNone/>
              <a:defRPr/>
            </a:lvl2pPr>
            <a:lvl3pPr marL="914126" indent="-12425" rtl="0">
              <a:spcBef>
                <a:spcPts val="0"/>
              </a:spcBef>
              <a:buFont typeface="Trebuchet MS"/>
              <a:buNone/>
              <a:defRPr/>
            </a:lvl3pPr>
            <a:lvl4pPr marL="1371189" indent="-12288" rtl="0">
              <a:spcBef>
                <a:spcPts val="0"/>
              </a:spcBef>
              <a:buFont typeface="Trebuchet MS"/>
              <a:buNone/>
              <a:defRPr/>
            </a:lvl4pPr>
            <a:lvl5pPr marL="1828251" indent="-12151" rtl="0">
              <a:spcBef>
                <a:spcPts val="0"/>
              </a:spcBef>
              <a:buFont typeface="Trebuchet MS"/>
              <a:buNone/>
              <a:defRPr/>
            </a:lvl5pPr>
            <a:lvl6pPr marL="2285314" indent="-12013" rtl="0">
              <a:spcBef>
                <a:spcPts val="0"/>
              </a:spcBef>
              <a:buFont typeface="Trebuchet MS"/>
              <a:buNone/>
              <a:defRPr/>
            </a:lvl6pPr>
            <a:lvl7pPr marL="2742377" indent="-11876" rtl="0">
              <a:spcBef>
                <a:spcPts val="0"/>
              </a:spcBef>
              <a:buFont typeface="Trebuchet MS"/>
              <a:buNone/>
              <a:defRPr/>
            </a:lvl7pPr>
            <a:lvl8pPr marL="3199440" indent="-11739" rtl="0">
              <a:spcBef>
                <a:spcPts val="0"/>
              </a:spcBef>
              <a:buFont typeface="Trebuchet MS"/>
              <a:buNone/>
              <a:defRPr/>
            </a:lvl8pPr>
            <a:lvl9pPr marL="3656503" indent="-11603" rtl="0">
              <a:spcBef>
                <a:spcPts val="0"/>
              </a:spcBef>
              <a:buFont typeface="Trebuchet MS"/>
              <a:buNone/>
              <a:defRPr/>
            </a:lvl9pPr>
          </a:lstStyle>
          <a:p>
            <a:endParaRPr/>
          </a:p>
        </p:txBody>
      </p:sp>
      <p:sp>
        <p:nvSpPr>
          <p:cNvPr id="79" name="Shape 7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a:spLocks noGrp="1"/>
          </p:cNvSpPr>
          <p:nvPr>
            <p:ph type="pic" idx="2"/>
          </p:nvPr>
        </p:nvSpPr>
        <p:spPr>
          <a:xfrm>
            <a:off x="677333" y="609600"/>
            <a:ext cx="8596668" cy="3845718"/>
          </a:xfrm>
          <a:prstGeom prst="rect">
            <a:avLst/>
          </a:prstGeom>
          <a:noFill/>
          <a:ln>
            <a:noFill/>
          </a:ln>
        </p:spPr>
      </p:sp>
      <p:sp>
        <p:nvSpPr>
          <p:cNvPr id="85" name="Shape 85"/>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indent="0" rtl="0">
              <a:spcBef>
                <a:spcPts val="0"/>
              </a:spcBef>
              <a:buFont typeface="Trebuchet MS"/>
              <a:buNone/>
              <a:defRPr/>
            </a:lvl1pPr>
            <a:lvl2pPr marL="457200" indent="0" rtl="0">
              <a:spcBef>
                <a:spcPts val="0"/>
              </a:spcBef>
              <a:buFont typeface="Trebuchet MS"/>
              <a:buNone/>
              <a:defRPr/>
            </a:lvl2pPr>
            <a:lvl3pPr marL="914400" indent="0" rtl="0">
              <a:spcBef>
                <a:spcPts val="0"/>
              </a:spcBef>
              <a:buFont typeface="Trebuchet MS"/>
              <a:buNone/>
              <a:defRPr/>
            </a:lvl3pPr>
            <a:lvl4pPr marL="1371600" indent="0" rtl="0">
              <a:spcBef>
                <a:spcPts val="0"/>
              </a:spcBef>
              <a:buFont typeface="Trebuchet MS"/>
              <a:buNone/>
              <a:defRPr/>
            </a:lvl4pPr>
            <a:lvl5pPr marL="1828800" indent="0" rtl="0">
              <a:spcBef>
                <a:spcPts val="0"/>
              </a:spcBef>
              <a:buFont typeface="Trebuchet MS"/>
              <a:buNone/>
              <a:defRPr/>
            </a:lvl5pPr>
            <a:lvl6pPr marL="2286000" indent="0" rtl="0">
              <a:spcBef>
                <a:spcPts val="0"/>
              </a:spcBef>
              <a:buFont typeface="Trebuchet MS"/>
              <a:buNone/>
              <a:defRPr/>
            </a:lvl6pPr>
            <a:lvl7pPr marL="2743200" indent="0" rtl="0">
              <a:spcBef>
                <a:spcPts val="0"/>
              </a:spcBef>
              <a:buFont typeface="Trebuchet MS"/>
              <a:buNone/>
              <a:defRPr/>
            </a:lvl7pPr>
            <a:lvl8pPr marL="3200400" indent="0" rtl="0">
              <a:spcBef>
                <a:spcPts val="0"/>
              </a:spcBef>
              <a:buFont typeface="Trebuchet MS"/>
              <a:buNone/>
              <a:defRPr/>
            </a:lvl8pPr>
            <a:lvl9pPr marL="3657600" indent="0" rtl="0">
              <a:spcBef>
                <a:spcPts val="0"/>
              </a:spcBef>
              <a:buFont typeface="Trebuchet MS"/>
              <a:buNone/>
              <a:defRPr/>
            </a:lvl9pPr>
          </a:lstStyle>
          <a:p>
            <a:endParaRPr/>
          </a:p>
        </p:txBody>
      </p:sp>
      <p:sp>
        <p:nvSpPr>
          <p:cNvPr id="86" name="Shape 8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8466"/>
            <a:ext cx="12192000" cy="6866467"/>
            <a:chOff x="0" y="-8466"/>
            <a:chExt cx="12192000" cy="6866467"/>
          </a:xfrm>
        </p:grpSpPr>
        <p:cxnSp>
          <p:nvCxnSpPr>
            <p:cNvPr id="6" name="Shape 6"/>
            <p:cNvCxnSpPr/>
            <p:nvPr/>
          </p:nvCxnSpPr>
          <p:spPr>
            <a:xfrm>
              <a:off x="9371011" y="0"/>
              <a:ext cx="1219199" cy="6858000"/>
            </a:xfrm>
            <a:prstGeom prst="straightConnector1">
              <a:avLst/>
            </a:prstGeom>
            <a:noFill/>
            <a:ln w="9525" cap="flat">
              <a:solidFill>
                <a:srgbClr val="BFBFBF"/>
              </a:solidFill>
              <a:prstDash val="solid"/>
              <a:round/>
              <a:headEnd type="none" w="med" len="med"/>
              <a:tailEnd type="none" w="med" len="med"/>
            </a:ln>
          </p:spPr>
        </p:cxnSp>
        <p:cxnSp>
          <p:nvCxnSpPr>
            <p:cNvPr id="7" name="Shape 7"/>
            <p:cNvCxnSpPr/>
            <p:nvPr/>
          </p:nvCxnSpPr>
          <p:spPr>
            <a:xfrm flipH="1">
              <a:off x="7425266" y="3681412"/>
              <a:ext cx="4763558" cy="3176586"/>
            </a:xfrm>
            <a:prstGeom prst="straightConnector1">
              <a:avLst/>
            </a:prstGeom>
            <a:noFill/>
            <a:ln w="9525" cap="flat">
              <a:solidFill>
                <a:srgbClr val="D8D8D8"/>
              </a:solidFill>
              <a:prstDash val="solid"/>
              <a:round/>
              <a:headEnd type="none" w="med" len="med"/>
              <a:tailEnd type="none" w="med" len="med"/>
            </a:ln>
          </p:spPr>
        </p:cxnSp>
        <p:sp>
          <p:nvSpPr>
            <p:cNvPr id="8" name="Shape 8"/>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 name="Shape 9"/>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 name="Shape 10"/>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2" name="Shape 12"/>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3" name="Shape 13"/>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4" name="Shape 14"/>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a:spcBef>
                  <a:spcPts val="0"/>
                </a:spcBef>
                <a:buNone/>
              </a:pPr>
              <a:endParaRPr/>
            </a:p>
          </p:txBody>
        </p:sp>
        <p:sp>
          <p:nvSpPr>
            <p:cNvPr id="15" name="Shape 15"/>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a:spcBef>
                  <a:spcPts val="0"/>
                </a:spcBef>
                <a:buNone/>
              </a:pPr>
              <a:endParaRPr/>
            </a:p>
          </p:txBody>
        </p:sp>
      </p:grpSp>
      <p:sp>
        <p:nvSpPr>
          <p:cNvPr id="16" name="Shape 16"/>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indent="0" algn="l" rtl="0">
              <a:spcBef>
                <a:spcPts val="0"/>
              </a:spcBef>
              <a:buClr>
                <a:schemeClr val="accent1"/>
              </a:buClr>
              <a:buFont typeface="Trebuchet MS"/>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 name="Shape 17"/>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indent="-251459" algn="l" rtl="0">
              <a:spcBef>
                <a:spcPts val="1000"/>
              </a:spcBef>
              <a:spcAft>
                <a:spcPts val="0"/>
              </a:spcAft>
              <a:buClr>
                <a:schemeClr val="accent1"/>
              </a:buClr>
              <a:buFont typeface="Noto Symbol"/>
              <a:buChar char=""/>
              <a:defRPr/>
            </a:lvl1pPr>
            <a:lvl2pPr marL="742950" marR="0" indent="-204469" algn="l" rtl="0">
              <a:spcBef>
                <a:spcPts val="1000"/>
              </a:spcBef>
              <a:spcAft>
                <a:spcPts val="0"/>
              </a:spcAft>
              <a:buClr>
                <a:schemeClr val="accent1"/>
              </a:buClr>
              <a:buFont typeface="Noto Symbol"/>
              <a:buChar char=""/>
              <a:defRPr/>
            </a:lvl2pPr>
            <a:lvl3pPr marL="1143000" marR="0" indent="-157480" algn="l" rtl="0">
              <a:spcBef>
                <a:spcPts val="1000"/>
              </a:spcBef>
              <a:spcAft>
                <a:spcPts val="0"/>
              </a:spcAft>
              <a:buClr>
                <a:schemeClr val="accent1"/>
              </a:buClr>
              <a:buFont typeface="Noto Symbol"/>
              <a:buChar char=""/>
              <a:defRPr/>
            </a:lvl3pPr>
            <a:lvl4pPr marL="1600200" marR="0" indent="-167639" algn="l" rtl="0">
              <a:spcBef>
                <a:spcPts val="1000"/>
              </a:spcBef>
              <a:spcAft>
                <a:spcPts val="0"/>
              </a:spcAft>
              <a:buClr>
                <a:schemeClr val="accent1"/>
              </a:buClr>
              <a:buFont typeface="Noto Symbol"/>
              <a:buChar char=""/>
              <a:defRPr/>
            </a:lvl4pPr>
            <a:lvl5pPr marL="2057400" marR="0" indent="-167639" algn="l" rtl="0">
              <a:spcBef>
                <a:spcPts val="1000"/>
              </a:spcBef>
              <a:spcAft>
                <a:spcPts val="0"/>
              </a:spcAft>
              <a:buClr>
                <a:schemeClr val="accent1"/>
              </a:buClr>
              <a:buFont typeface="Noto Symbol"/>
              <a:buChar char=""/>
              <a:defRPr/>
            </a:lvl5pPr>
            <a:lvl6pPr marL="2514600" marR="0" indent="-167639" algn="l" rtl="0">
              <a:spcBef>
                <a:spcPts val="1000"/>
              </a:spcBef>
              <a:spcAft>
                <a:spcPts val="0"/>
              </a:spcAft>
              <a:buClr>
                <a:schemeClr val="accent1"/>
              </a:buClr>
              <a:buFont typeface="Noto Symbol"/>
              <a:buChar char=""/>
              <a:defRPr/>
            </a:lvl6pPr>
            <a:lvl7pPr marL="2971800" marR="0" indent="-167639" algn="l" rtl="0">
              <a:spcBef>
                <a:spcPts val="1000"/>
              </a:spcBef>
              <a:spcAft>
                <a:spcPts val="0"/>
              </a:spcAft>
              <a:buClr>
                <a:schemeClr val="accent1"/>
              </a:buClr>
              <a:buFont typeface="Noto Symbol"/>
              <a:buChar char=""/>
              <a:defRPr/>
            </a:lvl7pPr>
            <a:lvl8pPr marL="3429000" marR="0" indent="-167640" algn="l" rtl="0">
              <a:spcBef>
                <a:spcPts val="1000"/>
              </a:spcBef>
              <a:spcAft>
                <a:spcPts val="0"/>
              </a:spcAft>
              <a:buClr>
                <a:schemeClr val="accent1"/>
              </a:buClr>
              <a:buFont typeface="Noto Symbol"/>
              <a:buChar char=""/>
              <a:defRPr/>
            </a:lvl8pPr>
            <a:lvl9pPr marL="3886200" marR="0" indent="-167640" algn="l" rtl="0">
              <a:spcBef>
                <a:spcPts val="1000"/>
              </a:spcBef>
              <a:spcAft>
                <a:spcPts val="0"/>
              </a:spcAft>
              <a:buClr>
                <a:schemeClr val="accent1"/>
              </a:buClr>
              <a:buFont typeface="Noto Symbol"/>
              <a:buChar char=""/>
              <a:defRPr/>
            </a:lvl9pPr>
          </a:lstStyle>
          <a:p>
            <a:endParaRPr/>
          </a:p>
        </p:txBody>
      </p:sp>
      <p:sp>
        <p:nvSpPr>
          <p:cNvPr id="18" name="Shape 1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lvl1pPr marL="0" marR="0" indent="0" algn="r" rtl="0">
              <a:spcBef>
                <a:spcPts val="0"/>
              </a:spcBef>
              <a:buNone/>
              <a:defRPr sz="900" b="0" i="0" u="none" strike="noStrike" cap="none" baseline="0">
                <a:solidFill>
                  <a:schemeClr val="accent1"/>
                </a:solidFill>
                <a:latin typeface="Trebuchet MS"/>
                <a:ea typeface="Trebuchet MS"/>
                <a:cs typeface="Trebuchet MS"/>
                <a:sym typeface="Trebuchet MS"/>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1938391" y="2332633"/>
            <a:ext cx="7766999" cy="1646399"/>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US" sz="6000" b="0" i="0" u="none" strike="noStrike" cap="none" baseline="0">
                <a:solidFill>
                  <a:schemeClr val="accent1"/>
                </a:solidFill>
                <a:latin typeface="Trebuchet MS"/>
                <a:ea typeface="Trebuchet MS"/>
                <a:cs typeface="Trebuchet MS"/>
                <a:sym typeface="Trebuchet MS"/>
              </a:rPr>
              <a:t>Emotion Analysis </a:t>
            </a:r>
            <a:r>
              <a:rPr lang="en-US" sz="5400" b="0" i="0" u="none" strike="noStrike" cap="none" baseline="0">
                <a:solidFill>
                  <a:schemeClr val="accent1"/>
                </a:solidFill>
                <a:latin typeface="Trebuchet MS"/>
                <a:ea typeface="Trebuchet MS"/>
                <a:cs typeface="Trebuchet MS"/>
                <a:sym typeface="Trebuchet MS"/>
              </a:rPr>
              <a:t/>
            </a:r>
            <a:br>
              <a:rPr lang="en-US" sz="5400" b="0" i="0" u="none" strike="noStrike" cap="none" baseline="0">
                <a:solidFill>
                  <a:schemeClr val="accent1"/>
                </a:solidFill>
                <a:latin typeface="Trebuchet MS"/>
                <a:ea typeface="Trebuchet MS"/>
                <a:cs typeface="Trebuchet MS"/>
                <a:sym typeface="Trebuchet MS"/>
              </a:rPr>
            </a:br>
            <a:r>
              <a:rPr lang="en-US" sz="3200" b="0" i="0" u="none" strike="noStrike" cap="none" baseline="0">
                <a:solidFill>
                  <a:schemeClr val="accent1"/>
                </a:solidFill>
                <a:latin typeface="Trebuchet MS"/>
                <a:ea typeface="Trebuchet MS"/>
                <a:cs typeface="Trebuchet MS"/>
                <a:sym typeface="Trebuchet MS"/>
              </a:rPr>
              <a:t>using Opinion Mining</a:t>
            </a:r>
          </a:p>
        </p:txBody>
      </p:sp>
      <p:pic>
        <p:nvPicPr>
          <p:cNvPr id="140" name="Shape 140"/>
          <p:cNvPicPr preferRelativeResize="0"/>
          <p:nvPr/>
        </p:nvPicPr>
        <p:blipFill rotWithShape="1">
          <a:blip r:embed="rId3">
            <a:alphaModFix/>
          </a:blip>
          <a:srcRect/>
          <a:stretch/>
        </p:blipFill>
        <p:spPr>
          <a:xfrm>
            <a:off x="3783871" y="102931"/>
            <a:ext cx="3359099" cy="2301599"/>
          </a:xfrm>
          <a:prstGeom prst="rect">
            <a:avLst/>
          </a:prstGeom>
          <a:noFill/>
          <a:ln>
            <a:noFill/>
          </a:ln>
        </p:spPr>
      </p:pic>
      <p:graphicFrame>
        <p:nvGraphicFramePr>
          <p:cNvPr id="141" name="Shape 141"/>
          <p:cNvGraphicFramePr/>
          <p:nvPr/>
        </p:nvGraphicFramePr>
        <p:xfrm>
          <a:off x="1010651" y="4211051"/>
          <a:ext cx="8905550" cy="1851375"/>
        </p:xfrm>
        <a:graphic>
          <a:graphicData uri="http://schemas.openxmlformats.org/drawingml/2006/table">
            <a:tbl>
              <a:tblPr firstRow="1" bandRow="1">
                <a:noFill/>
                <a:tableStyleId>{73324423-6EB9-4E55-AF32-D03ECFDD9344}</a:tableStyleId>
              </a:tblPr>
              <a:tblGrid>
                <a:gridCol w="4658225"/>
                <a:gridCol w="4247325"/>
              </a:tblGrid>
              <a:tr h="370275">
                <a:tc>
                  <a:txBody>
                    <a:bodyPr/>
                    <a:lstStyle/>
                    <a:p>
                      <a:pPr marL="0" marR="0" lvl="0" indent="0" algn="ctr" rtl="0">
                        <a:spcBef>
                          <a:spcPts val="0"/>
                        </a:spcBef>
                        <a:buSzPct val="25000"/>
                        <a:buNone/>
                      </a:pPr>
                      <a:r>
                        <a:rPr lang="en-US" sz="1800" u="none" strike="noStrike" cap="none" baseline="0"/>
                        <a:t>NAME</a:t>
                      </a:r>
                    </a:p>
                  </a:txBody>
                  <a:tcPr marL="91450" marR="91450" marT="45725" marB="45725"/>
                </a:tc>
                <a:tc>
                  <a:txBody>
                    <a:bodyPr/>
                    <a:lstStyle/>
                    <a:p>
                      <a:pPr marL="0" marR="0" lvl="0" indent="0" algn="ctr" rtl="0">
                        <a:spcBef>
                          <a:spcPts val="0"/>
                        </a:spcBef>
                        <a:buSzPct val="25000"/>
                        <a:buNone/>
                      </a:pPr>
                      <a:r>
                        <a:rPr lang="en-US" sz="1800" u="none" strike="noStrike" cap="none" baseline="0"/>
                        <a:t>ROLL NUMBER</a:t>
                      </a:r>
                    </a:p>
                  </a:txBody>
                  <a:tcPr marL="91450" marR="91450" marT="45725" marB="45725"/>
                </a:tc>
              </a:tr>
              <a:tr h="370275">
                <a:tc>
                  <a:txBody>
                    <a:bodyPr/>
                    <a:lstStyle/>
                    <a:p>
                      <a:pPr marL="0" marR="0" lvl="0" indent="0" algn="ctr" rtl="0">
                        <a:spcBef>
                          <a:spcPts val="0"/>
                        </a:spcBef>
                        <a:buSzPct val="25000"/>
                        <a:buNone/>
                      </a:pPr>
                      <a:r>
                        <a:rPr lang="en-US" sz="1800" u="none" strike="noStrike" cap="none" baseline="0"/>
                        <a:t>Prakhar Dogra</a:t>
                      </a:r>
                    </a:p>
                  </a:txBody>
                  <a:tcPr marL="91450" marR="91450" marT="45725" marB="45725"/>
                </a:tc>
                <a:tc>
                  <a:txBody>
                    <a:bodyPr/>
                    <a:lstStyle/>
                    <a:p>
                      <a:pPr marL="0" marR="0" lvl="0" indent="0" algn="ctr" rtl="0">
                        <a:spcBef>
                          <a:spcPts val="0"/>
                        </a:spcBef>
                        <a:buSzPct val="25000"/>
                        <a:buNone/>
                      </a:pPr>
                      <a:r>
                        <a:rPr lang="en-US" sz="1800" u="none" strike="noStrike" cap="none" baseline="0"/>
                        <a:t>2K12/CO/086</a:t>
                      </a:r>
                    </a:p>
                  </a:txBody>
                  <a:tcPr marL="91450" marR="91450" marT="45725" marB="45725"/>
                </a:tc>
              </a:tr>
              <a:tr h="370275">
                <a:tc>
                  <a:txBody>
                    <a:bodyPr/>
                    <a:lstStyle/>
                    <a:p>
                      <a:pPr marL="0" marR="0" lvl="0" indent="0" algn="ctr" rtl="0">
                        <a:spcBef>
                          <a:spcPts val="0"/>
                        </a:spcBef>
                        <a:buSzPct val="25000"/>
                        <a:buNone/>
                      </a:pPr>
                      <a:r>
                        <a:rPr lang="en-US" sz="1800" u="none" strike="noStrike" cap="none" baseline="0"/>
                        <a:t>Shubham Varshney</a:t>
                      </a:r>
                    </a:p>
                  </a:txBody>
                  <a:tcPr marL="91450" marR="91450" marT="45725" marB="45725"/>
                </a:tc>
                <a:tc>
                  <a:txBody>
                    <a:bodyPr/>
                    <a:lstStyle/>
                    <a:p>
                      <a:pPr marL="0" marR="0" lvl="0" indent="0" algn="ctr" rtl="0">
                        <a:lnSpc>
                          <a:spcPct val="100000"/>
                        </a:lnSpc>
                        <a:spcBef>
                          <a:spcPts val="0"/>
                        </a:spcBef>
                        <a:spcAft>
                          <a:spcPts val="0"/>
                        </a:spcAft>
                        <a:buClr>
                          <a:schemeClr val="dk1"/>
                        </a:buClr>
                        <a:buSzPct val="25000"/>
                        <a:buFont typeface="Trebuchet MS"/>
                        <a:buNone/>
                      </a:pPr>
                      <a:r>
                        <a:rPr lang="en-US" sz="1800" u="none" strike="noStrike" cap="none" baseline="0"/>
                        <a:t>2K12/CO/126</a:t>
                      </a:r>
                    </a:p>
                  </a:txBody>
                  <a:tcPr marL="91450" marR="91450" marT="45725" marB="45725"/>
                </a:tc>
              </a:tr>
              <a:tr h="370275">
                <a:tc>
                  <a:txBody>
                    <a:bodyPr/>
                    <a:lstStyle/>
                    <a:p>
                      <a:pPr marL="0" marR="0" lvl="0" indent="0" algn="ctr" rtl="0">
                        <a:spcBef>
                          <a:spcPts val="0"/>
                        </a:spcBef>
                        <a:buSzPct val="25000"/>
                        <a:buNone/>
                      </a:pPr>
                      <a:r>
                        <a:rPr lang="en-US" sz="1800" u="none" strike="noStrike" cap="none" baseline="0"/>
                        <a:t>Vikas</a:t>
                      </a:r>
                    </a:p>
                  </a:txBody>
                  <a:tcPr marL="91450" marR="91450" marT="45725" marB="45725"/>
                </a:tc>
                <a:tc>
                  <a:txBody>
                    <a:bodyPr/>
                    <a:lstStyle/>
                    <a:p>
                      <a:pPr marL="0" marR="0" lvl="0" indent="0" algn="ctr" rtl="0">
                        <a:lnSpc>
                          <a:spcPct val="100000"/>
                        </a:lnSpc>
                        <a:spcBef>
                          <a:spcPts val="0"/>
                        </a:spcBef>
                        <a:spcAft>
                          <a:spcPts val="0"/>
                        </a:spcAft>
                        <a:buClr>
                          <a:schemeClr val="dk1"/>
                        </a:buClr>
                        <a:buSzPct val="25000"/>
                        <a:buFont typeface="Trebuchet MS"/>
                        <a:buNone/>
                      </a:pPr>
                      <a:r>
                        <a:rPr lang="en-US" sz="1800" u="none" strike="noStrike" cap="none" baseline="0"/>
                        <a:t>2K12/CO/139</a:t>
                      </a:r>
                    </a:p>
                  </a:txBody>
                  <a:tcPr marL="91450" marR="91450" marT="45725" marB="45725"/>
                </a:tc>
              </a:tr>
              <a:tr h="370275">
                <a:tc>
                  <a:txBody>
                    <a:bodyPr/>
                    <a:lstStyle/>
                    <a:p>
                      <a:pPr marL="0" marR="0" lvl="0" indent="0" algn="ctr" rtl="0">
                        <a:spcBef>
                          <a:spcPts val="0"/>
                        </a:spcBef>
                        <a:buSzPct val="25000"/>
                        <a:buNone/>
                      </a:pPr>
                      <a:r>
                        <a:rPr lang="en-US" sz="1800" u="none" strike="noStrike" cap="none" baseline="0"/>
                        <a:t>Vikrant Dabas</a:t>
                      </a:r>
                    </a:p>
                  </a:txBody>
                  <a:tcPr marL="91450" marR="91450" marT="45725" marB="45725"/>
                </a:tc>
                <a:tc>
                  <a:txBody>
                    <a:bodyPr/>
                    <a:lstStyle/>
                    <a:p>
                      <a:pPr marL="0" marR="0" lvl="0" indent="0" algn="ctr" rtl="0">
                        <a:lnSpc>
                          <a:spcPct val="100000"/>
                        </a:lnSpc>
                        <a:spcBef>
                          <a:spcPts val="0"/>
                        </a:spcBef>
                        <a:spcAft>
                          <a:spcPts val="0"/>
                        </a:spcAft>
                        <a:buClr>
                          <a:schemeClr val="dk1"/>
                        </a:buClr>
                        <a:buSzPct val="25000"/>
                        <a:buFont typeface="Trebuchet MS"/>
                        <a:buNone/>
                      </a:pPr>
                      <a:r>
                        <a:rPr lang="en-US" sz="1800" u="none" strike="noStrike" cap="none" baseline="0"/>
                        <a:t>2K12/CO/140</a:t>
                      </a:r>
                    </a:p>
                  </a:txBody>
                  <a:tcPr marL="91450" marR="91450" marT="45725" marB="45725"/>
                </a:tc>
              </a:tr>
            </a:tbl>
          </a:graphicData>
        </a:graphic>
      </p:graphicFrame>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77333" y="609600"/>
            <a:ext cx="8596800" cy="1320899"/>
          </a:xfrm>
          <a:prstGeom prst="rect">
            <a:avLst/>
          </a:prstGeom>
        </p:spPr>
        <p:txBody>
          <a:bodyPr lIns="91425" tIns="91425" rIns="91425" bIns="91425" anchor="t" anchorCtr="0">
            <a:noAutofit/>
          </a:bodyPr>
          <a:lstStyle/>
          <a:p>
            <a:pPr lvl="0" rtl="0">
              <a:spcBef>
                <a:spcPts val="0"/>
              </a:spcBef>
              <a:buClr>
                <a:schemeClr val="accent1"/>
              </a:buClr>
              <a:buSzPct val="25000"/>
              <a:buFont typeface="Trebuchet MS"/>
              <a:buNone/>
            </a:pPr>
            <a:r>
              <a:rPr lang="en-US" sz="3600">
                <a:solidFill>
                  <a:schemeClr val="accent1"/>
                </a:solidFill>
                <a:latin typeface="Trebuchet MS"/>
                <a:ea typeface="Trebuchet MS"/>
                <a:cs typeface="Trebuchet MS"/>
                <a:sym typeface="Trebuchet MS"/>
              </a:rPr>
              <a:t>Data Cleaning Process Implemented</a:t>
            </a:r>
          </a:p>
          <a:p>
            <a:pPr>
              <a:spcBef>
                <a:spcPts val="0"/>
              </a:spcBef>
              <a:buNone/>
            </a:pPr>
            <a:endParaRPr/>
          </a:p>
        </p:txBody>
      </p:sp>
      <p:sp>
        <p:nvSpPr>
          <p:cNvPr id="196" name="Shape 196"/>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marL="0" lvl="0" indent="0" rtl="0">
              <a:lnSpc>
                <a:spcPct val="140000"/>
              </a:lnSpc>
              <a:spcBef>
                <a:spcPts val="0"/>
              </a:spcBef>
              <a:buClr>
                <a:schemeClr val="dk1"/>
              </a:buClr>
              <a:buSzPct val="91666"/>
              <a:buFont typeface="Arial"/>
              <a:buNone/>
            </a:pPr>
            <a:r>
              <a:rPr lang="en-US" sz="1200" b="1">
                <a:solidFill>
                  <a:srgbClr val="000080"/>
                </a:solidFill>
                <a:latin typeface="Courier New"/>
                <a:ea typeface="Courier New"/>
                <a:cs typeface="Courier New"/>
                <a:sym typeface="Courier New"/>
              </a:rPr>
              <a:t>def </a:t>
            </a:r>
            <a:r>
              <a:rPr lang="en-US" sz="1200">
                <a:solidFill>
                  <a:schemeClr val="dk1"/>
                </a:solidFill>
                <a:latin typeface="Courier New"/>
                <a:ea typeface="Courier New"/>
                <a:cs typeface="Courier New"/>
                <a:sym typeface="Courier New"/>
              </a:rPr>
              <a:t>isEnglish(s):</a:t>
            </a:r>
          </a:p>
          <a:p>
            <a:pPr marL="0" lvl="0" indent="0" rtl="0">
              <a:lnSpc>
                <a:spcPct val="140000"/>
              </a:lnSpc>
              <a:spcBef>
                <a:spcPts val="0"/>
              </a:spcBef>
              <a:buClr>
                <a:schemeClr val="dk1"/>
              </a:buClr>
              <a:buSzPct val="91666"/>
              <a:buFont typeface="Arial"/>
              <a:buNone/>
            </a:pPr>
            <a:r>
              <a:rPr lang="en-US" sz="1200">
                <a:solidFill>
                  <a:schemeClr val="dk1"/>
                </a:solidFill>
                <a:latin typeface="Courier New"/>
                <a:ea typeface="Courier New"/>
                <a:cs typeface="Courier New"/>
                <a:sym typeface="Courier New"/>
              </a:rPr>
              <a:t>   </a:t>
            </a:r>
            <a:r>
              <a:rPr lang="en-US" sz="1200" b="1">
                <a:solidFill>
                  <a:srgbClr val="000080"/>
                </a:solidFill>
                <a:latin typeface="Courier New"/>
                <a:ea typeface="Courier New"/>
                <a:cs typeface="Courier New"/>
                <a:sym typeface="Courier New"/>
              </a:rPr>
              <a:t>try</a:t>
            </a:r>
            <a:r>
              <a:rPr lang="en-US" sz="1200">
                <a:solidFill>
                  <a:schemeClr val="dk1"/>
                </a:solidFill>
                <a:latin typeface="Courier New"/>
                <a:ea typeface="Courier New"/>
                <a:cs typeface="Courier New"/>
                <a:sym typeface="Courier New"/>
              </a:rPr>
              <a:t>:</a:t>
            </a:r>
          </a:p>
          <a:p>
            <a:pPr marL="0" lvl="0" indent="0" rtl="0">
              <a:lnSpc>
                <a:spcPct val="140000"/>
              </a:lnSpc>
              <a:spcBef>
                <a:spcPts val="0"/>
              </a:spcBef>
              <a:buClr>
                <a:schemeClr val="dk1"/>
              </a:buClr>
              <a:buSzPct val="91666"/>
              <a:buFont typeface="Arial"/>
              <a:buNone/>
            </a:pPr>
            <a:r>
              <a:rPr lang="en-US" sz="1200">
                <a:solidFill>
                  <a:schemeClr val="dk1"/>
                </a:solidFill>
                <a:latin typeface="Courier New"/>
                <a:ea typeface="Courier New"/>
                <a:cs typeface="Courier New"/>
                <a:sym typeface="Courier New"/>
              </a:rPr>
              <a:t>       s.encode(</a:t>
            </a:r>
            <a:r>
              <a:rPr lang="en-US" sz="1200" b="1">
                <a:solidFill>
                  <a:srgbClr val="008080"/>
                </a:solidFill>
                <a:latin typeface="Courier New"/>
                <a:ea typeface="Courier New"/>
                <a:cs typeface="Courier New"/>
                <a:sym typeface="Courier New"/>
              </a:rPr>
              <a:t>'ascii'</a:t>
            </a:r>
            <a:r>
              <a:rPr lang="en-US" sz="1200">
                <a:solidFill>
                  <a:schemeClr val="dk1"/>
                </a:solidFill>
                <a:latin typeface="Courier New"/>
                <a:ea typeface="Courier New"/>
                <a:cs typeface="Courier New"/>
                <a:sym typeface="Courier New"/>
              </a:rPr>
              <a:t>)</a:t>
            </a:r>
          </a:p>
          <a:p>
            <a:pPr marL="0" lvl="0" indent="0" rtl="0">
              <a:lnSpc>
                <a:spcPct val="140000"/>
              </a:lnSpc>
              <a:spcBef>
                <a:spcPts val="0"/>
              </a:spcBef>
              <a:buClr>
                <a:schemeClr val="dk1"/>
              </a:buClr>
              <a:buSzPct val="91666"/>
              <a:buFont typeface="Arial"/>
              <a:buNone/>
            </a:pPr>
            <a:r>
              <a:rPr lang="en-US" sz="1200">
                <a:solidFill>
                  <a:schemeClr val="dk1"/>
                </a:solidFill>
                <a:latin typeface="Courier New"/>
                <a:ea typeface="Courier New"/>
                <a:cs typeface="Courier New"/>
                <a:sym typeface="Courier New"/>
              </a:rPr>
              <a:t>   </a:t>
            </a:r>
            <a:r>
              <a:rPr lang="en-US" sz="1200" b="1">
                <a:solidFill>
                  <a:srgbClr val="000080"/>
                </a:solidFill>
                <a:latin typeface="Courier New"/>
                <a:ea typeface="Courier New"/>
                <a:cs typeface="Courier New"/>
                <a:sym typeface="Courier New"/>
              </a:rPr>
              <a:t>except </a:t>
            </a:r>
            <a:r>
              <a:rPr lang="en-US" sz="1200">
                <a:solidFill>
                  <a:srgbClr val="000080"/>
                </a:solidFill>
                <a:latin typeface="Courier New"/>
                <a:ea typeface="Courier New"/>
                <a:cs typeface="Courier New"/>
                <a:sym typeface="Courier New"/>
              </a:rPr>
              <a:t>UnicodeEncodeError</a:t>
            </a:r>
            <a:r>
              <a:rPr lang="en-US" sz="1200">
                <a:solidFill>
                  <a:schemeClr val="dk1"/>
                </a:solidFill>
                <a:latin typeface="Courier New"/>
                <a:ea typeface="Courier New"/>
                <a:cs typeface="Courier New"/>
                <a:sym typeface="Courier New"/>
              </a:rPr>
              <a:t>:</a:t>
            </a:r>
          </a:p>
          <a:p>
            <a:pPr marL="0" lvl="0" indent="0" rtl="0">
              <a:lnSpc>
                <a:spcPct val="140000"/>
              </a:lnSpc>
              <a:spcBef>
                <a:spcPts val="0"/>
              </a:spcBef>
              <a:buClr>
                <a:schemeClr val="dk1"/>
              </a:buClr>
              <a:buSzPct val="91666"/>
              <a:buFont typeface="Arial"/>
              <a:buNone/>
            </a:pPr>
            <a:r>
              <a:rPr lang="en-US" sz="1200">
                <a:solidFill>
                  <a:schemeClr val="dk1"/>
                </a:solidFill>
                <a:latin typeface="Courier New"/>
                <a:ea typeface="Courier New"/>
                <a:cs typeface="Courier New"/>
                <a:sym typeface="Courier New"/>
              </a:rPr>
              <a:t>       </a:t>
            </a:r>
            <a:r>
              <a:rPr lang="en-US" sz="1200" b="1">
                <a:solidFill>
                  <a:srgbClr val="000080"/>
                </a:solidFill>
                <a:latin typeface="Courier New"/>
                <a:ea typeface="Courier New"/>
                <a:cs typeface="Courier New"/>
                <a:sym typeface="Courier New"/>
              </a:rPr>
              <a:t>return False</a:t>
            </a:r>
          </a:p>
          <a:p>
            <a:pPr marL="0" lvl="0" indent="0" rtl="0">
              <a:lnSpc>
                <a:spcPct val="140000"/>
              </a:lnSpc>
              <a:spcBef>
                <a:spcPts val="0"/>
              </a:spcBef>
              <a:buClr>
                <a:schemeClr val="dk1"/>
              </a:buClr>
              <a:buSzPct val="91666"/>
              <a:buFont typeface="Arial"/>
              <a:buNone/>
            </a:pPr>
            <a:r>
              <a:rPr lang="en-US" sz="1200" b="1">
                <a:solidFill>
                  <a:srgbClr val="000080"/>
                </a:solidFill>
                <a:latin typeface="Courier New"/>
                <a:ea typeface="Courier New"/>
                <a:cs typeface="Courier New"/>
                <a:sym typeface="Courier New"/>
              </a:rPr>
              <a:t>   else</a:t>
            </a:r>
            <a:r>
              <a:rPr lang="en-US" sz="1200">
                <a:solidFill>
                  <a:schemeClr val="dk1"/>
                </a:solidFill>
                <a:latin typeface="Courier New"/>
                <a:ea typeface="Courier New"/>
                <a:cs typeface="Courier New"/>
                <a:sym typeface="Courier New"/>
              </a:rPr>
              <a:t>:</a:t>
            </a:r>
          </a:p>
          <a:p>
            <a:pPr marL="0" lvl="0" indent="0" rtl="0">
              <a:lnSpc>
                <a:spcPct val="140000"/>
              </a:lnSpc>
              <a:spcBef>
                <a:spcPts val="0"/>
              </a:spcBef>
              <a:buNone/>
            </a:pPr>
            <a:r>
              <a:rPr lang="en-US" sz="1200">
                <a:solidFill>
                  <a:schemeClr val="dk1"/>
                </a:solidFill>
                <a:latin typeface="Courier New"/>
                <a:ea typeface="Courier New"/>
                <a:cs typeface="Courier New"/>
                <a:sym typeface="Courier New"/>
              </a:rPr>
              <a:t>       </a:t>
            </a:r>
            <a:r>
              <a:rPr lang="en-US" sz="1200" b="1">
                <a:solidFill>
                  <a:srgbClr val="000080"/>
                </a:solidFill>
                <a:latin typeface="Courier New"/>
                <a:ea typeface="Courier New"/>
                <a:cs typeface="Courier New"/>
                <a:sym typeface="Courier New"/>
              </a:rPr>
              <a:t>return True</a:t>
            </a:r>
          </a:p>
          <a:p>
            <a:pPr marL="0" lvl="0" indent="0">
              <a:lnSpc>
                <a:spcPct val="140000"/>
              </a:lnSpc>
              <a:spcBef>
                <a:spcPts val="0"/>
              </a:spcBef>
              <a:buClr>
                <a:schemeClr val="dk1"/>
              </a:buClr>
              <a:buSzPct val="45833"/>
              <a:buFont typeface="Arial"/>
              <a:buNone/>
            </a:pPr>
            <a:r>
              <a:rPr lang="en-US" sz="2400">
                <a:solidFill>
                  <a:srgbClr val="434343"/>
                </a:solidFill>
              </a:rPr>
              <a:t>The above function decides if a character is english or non English.We select English-Only tweets.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77333" y="609600"/>
            <a:ext cx="8596800" cy="1320899"/>
          </a:xfrm>
          <a:prstGeom prst="rect">
            <a:avLst/>
          </a:prstGeom>
        </p:spPr>
        <p:txBody>
          <a:bodyPr lIns="91425" tIns="91425" rIns="91425" bIns="91425" anchor="t" anchorCtr="0">
            <a:noAutofit/>
          </a:bodyPr>
          <a:lstStyle/>
          <a:p>
            <a:pPr lvl="0" rtl="0">
              <a:spcBef>
                <a:spcPts val="0"/>
              </a:spcBef>
              <a:buClr>
                <a:schemeClr val="accent1"/>
              </a:buClr>
              <a:buSzPct val="25000"/>
              <a:buFont typeface="Trebuchet MS"/>
              <a:buNone/>
            </a:pPr>
            <a:r>
              <a:rPr lang="en-US" sz="3600">
                <a:solidFill>
                  <a:schemeClr val="accent1"/>
                </a:solidFill>
                <a:latin typeface="Trebuchet MS"/>
                <a:ea typeface="Trebuchet MS"/>
                <a:cs typeface="Trebuchet MS"/>
                <a:sym typeface="Trebuchet MS"/>
              </a:rPr>
              <a:t>Data Cleaning Process Implemented</a:t>
            </a:r>
          </a:p>
          <a:p>
            <a:pPr>
              <a:spcBef>
                <a:spcPts val="0"/>
              </a:spcBef>
              <a:buNone/>
            </a:pPr>
            <a:endParaRPr/>
          </a:p>
        </p:txBody>
      </p:sp>
      <p:sp>
        <p:nvSpPr>
          <p:cNvPr id="202" name="Shape 202"/>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marL="457200" lvl="0" indent="-381000" rtl="0">
              <a:spcBef>
                <a:spcPts val="0"/>
              </a:spcBef>
              <a:buClr>
                <a:srgbClr val="434343"/>
              </a:buClr>
              <a:buSzPct val="100000"/>
              <a:buFont typeface="Noto Symbol"/>
              <a:buChar char="●"/>
            </a:pPr>
            <a:r>
              <a:rPr lang="en-US" sz="2400">
                <a:solidFill>
                  <a:srgbClr val="434343"/>
                </a:solidFill>
              </a:rPr>
              <a:t>NLTK is a leading platform for building Python programs to work with human language data.</a:t>
            </a:r>
          </a:p>
          <a:p>
            <a:pPr marL="457200" lvl="0" indent="-381000" rtl="0">
              <a:spcBef>
                <a:spcPts val="0"/>
              </a:spcBef>
              <a:buClr>
                <a:srgbClr val="434343"/>
              </a:buClr>
              <a:buSzPct val="100000"/>
              <a:buFont typeface="Noto Symbol"/>
              <a:buChar char="●"/>
            </a:pPr>
            <a:r>
              <a:rPr lang="en-US" sz="2400">
                <a:solidFill>
                  <a:srgbClr val="434343"/>
                </a:solidFill>
              </a:rPr>
              <a:t>It provides easy-to-use suite of text processing libraries for  tokenization and tagging.</a:t>
            </a:r>
          </a:p>
          <a:p>
            <a:pPr marL="457200" lvl="0" indent="-381000" rtl="0">
              <a:spcBef>
                <a:spcPts val="0"/>
              </a:spcBef>
              <a:buClr>
                <a:srgbClr val="434343"/>
              </a:buClr>
              <a:buSzPct val="100000"/>
              <a:buFont typeface="Noto Symbol"/>
              <a:buChar char="●"/>
            </a:pPr>
            <a:r>
              <a:rPr lang="en-US" sz="2400">
                <a:solidFill>
                  <a:srgbClr val="434343"/>
                </a:solidFill>
              </a:rPr>
              <a:t>NLTK has been used to remove the stopping words from all the tweets.</a:t>
            </a:r>
          </a:p>
          <a:p>
            <a:pPr marL="457200" lvl="0" indent="-381000" rtl="0">
              <a:spcBef>
                <a:spcPts val="0"/>
              </a:spcBef>
              <a:buClr>
                <a:srgbClr val="434343"/>
              </a:buClr>
              <a:buSzPct val="100000"/>
              <a:buFont typeface="Noto Symbol"/>
              <a:buChar char="●"/>
            </a:pPr>
            <a:r>
              <a:rPr lang="en-US" sz="2400">
                <a:solidFill>
                  <a:srgbClr val="434343"/>
                </a:solidFill>
              </a:rPr>
              <a:t>Words are fed to the Part of Speech tagger after Sentence Tokenizer and Word Tokenizer is applied.</a:t>
            </a:r>
          </a:p>
          <a:p>
            <a:pPr marL="457200" lvl="0" indent="-381000" rtl="0">
              <a:spcBef>
                <a:spcPts val="0"/>
              </a:spcBef>
              <a:buClr>
                <a:srgbClr val="434343"/>
              </a:buClr>
              <a:buSzPct val="100000"/>
              <a:buFont typeface="Noto Symbol"/>
              <a:buChar char="●"/>
            </a:pPr>
            <a:r>
              <a:rPr lang="en-US" sz="2400">
                <a:solidFill>
                  <a:srgbClr val="434343"/>
                </a:solidFill>
              </a:rPr>
              <a:t>Only adjectives, adverbs and verbs have been retained.All other words are discarded.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1797600" y="365175"/>
            <a:ext cx="8596800" cy="561899"/>
          </a:xfrm>
          <a:prstGeom prst="rect">
            <a:avLst/>
          </a:prstGeom>
        </p:spPr>
        <p:txBody>
          <a:bodyPr lIns="91425" tIns="91425" rIns="91425" bIns="91425" anchor="t" anchorCtr="0">
            <a:noAutofit/>
          </a:bodyPr>
          <a:lstStyle/>
          <a:p>
            <a:pPr algn="ctr">
              <a:spcBef>
                <a:spcPts val="0"/>
              </a:spcBef>
              <a:buNone/>
            </a:pPr>
            <a:r>
              <a:rPr lang="en-US" sz="3600">
                <a:solidFill>
                  <a:schemeClr val="accent1"/>
                </a:solidFill>
                <a:latin typeface="Trebuchet MS"/>
                <a:ea typeface="Trebuchet MS"/>
                <a:cs typeface="Trebuchet MS"/>
                <a:sym typeface="Trebuchet MS"/>
              </a:rPr>
              <a:t>Proposed Scoring Modules</a:t>
            </a:r>
          </a:p>
        </p:txBody>
      </p:sp>
      <p:sp>
        <p:nvSpPr>
          <p:cNvPr id="208" name="Shape 208"/>
          <p:cNvSpPr txBox="1">
            <a:spLocks noGrp="1"/>
          </p:cNvSpPr>
          <p:nvPr>
            <p:ph type="body" idx="1"/>
          </p:nvPr>
        </p:nvSpPr>
        <p:spPr>
          <a:xfrm>
            <a:off x="504800" y="1018225"/>
            <a:ext cx="10932600" cy="5388300"/>
          </a:xfrm>
          <a:prstGeom prst="rect">
            <a:avLst/>
          </a:prstGeom>
        </p:spPr>
        <p:txBody>
          <a:bodyPr lIns="91425" tIns="91425" rIns="91425" bIns="91425" anchor="t" anchorCtr="0">
            <a:noAutofit/>
          </a:bodyPr>
          <a:lstStyle/>
          <a:p>
            <a:pPr rtl="0">
              <a:spcBef>
                <a:spcPts val="0"/>
              </a:spcBef>
              <a:buNone/>
            </a:pPr>
            <a:r>
              <a:rPr lang="en-US"/>
              <a:t>We have proposed several scoring methods/formulas to calculate the average emotion value of tweets of a handle(username) or hashtag:</a:t>
            </a:r>
          </a:p>
          <a:p>
            <a:pPr rtl="0">
              <a:spcBef>
                <a:spcPts val="0"/>
              </a:spcBef>
              <a:buNone/>
            </a:pPr>
            <a:endParaRPr/>
          </a:p>
          <a:p>
            <a:pPr marL="457200" lvl="0" indent="-350520" rtl="0">
              <a:spcBef>
                <a:spcPts val="0"/>
              </a:spcBef>
              <a:buClr>
                <a:schemeClr val="accent1"/>
              </a:buClr>
              <a:buSzPct val="106666"/>
              <a:buFont typeface="Trebuchet MS"/>
              <a:buAutoNum type="arabicPeriod"/>
            </a:pPr>
            <a:r>
              <a:rPr lang="en-US"/>
              <a:t>Emotion value = sum of adjective values + sum of adverb and verb values</a:t>
            </a:r>
          </a:p>
          <a:p>
            <a:pPr marL="1828800" indent="0" rtl="0">
              <a:spcBef>
                <a:spcPts val="0"/>
              </a:spcBef>
              <a:buNone/>
            </a:pPr>
            <a:r>
              <a:rPr lang="en-US"/>
              <a:t>	(no. of adjectives * 5) + no. of adverb and verb</a:t>
            </a:r>
          </a:p>
          <a:p>
            <a:pPr marL="0" indent="0" rtl="0">
              <a:spcBef>
                <a:spcPts val="0"/>
              </a:spcBef>
              <a:buNone/>
            </a:pPr>
            <a:endParaRPr/>
          </a:p>
          <a:p>
            <a:pPr marL="0" indent="0" rtl="0">
              <a:spcBef>
                <a:spcPts val="0"/>
              </a:spcBef>
              <a:buNone/>
            </a:pPr>
            <a:r>
              <a:rPr lang="en-US">
                <a:solidFill>
                  <a:srgbClr val="90C226"/>
                </a:solidFill>
              </a:rPr>
              <a:t>2.</a:t>
            </a:r>
            <a:r>
              <a:rPr lang="en-US"/>
              <a:t>	</a:t>
            </a:r>
            <a:r>
              <a:rPr lang="en-US">
                <a:solidFill>
                  <a:srgbClr val="434343"/>
                </a:solidFill>
              </a:rPr>
              <a:t>Multiply the value of adverb/verb with the upcoming adjective . If two verb /adverb are next to each other, simply multiply them. And then all these products are added. Further divided by 5*number of adjectives encountered.</a:t>
            </a:r>
          </a:p>
          <a:p>
            <a:pPr marL="0" indent="0" rtl="0">
              <a:spcBef>
                <a:spcPts val="0"/>
              </a:spcBef>
              <a:buNone/>
            </a:pPr>
            <a:endParaRPr>
              <a:solidFill>
                <a:srgbClr val="434343"/>
              </a:solidFill>
            </a:endParaRPr>
          </a:p>
          <a:p>
            <a:pPr marL="0" indent="0" rtl="0">
              <a:spcBef>
                <a:spcPts val="0"/>
              </a:spcBef>
              <a:buNone/>
            </a:pPr>
            <a:r>
              <a:rPr lang="en-US">
                <a:solidFill>
                  <a:srgbClr val="90C226"/>
                </a:solidFill>
              </a:rPr>
              <a:t>3.</a:t>
            </a:r>
            <a:r>
              <a:rPr lang="en-US">
                <a:solidFill>
                  <a:srgbClr val="434343"/>
                </a:solidFill>
              </a:rPr>
              <a:t>	</a:t>
            </a:r>
            <a:r>
              <a:rPr lang="en-US" sz="1100">
                <a:solidFill>
                  <a:srgbClr val="141823"/>
                </a:solidFill>
              </a:rPr>
              <a:t> </a:t>
            </a:r>
            <a:r>
              <a:rPr lang="en-US">
                <a:solidFill>
                  <a:srgbClr val="434343"/>
                </a:solidFill>
              </a:rPr>
              <a:t>If the value of adverb/verb is less than 0 i.e, negative , then for the upcoming adjective, subtract its value from 5 instead of multiplying . And if value of verb/adverb is positive and &gt;= 0.5 then multiply it with the upcoming adjective else multiply 0.5 with upcoming adjective. Later these products are added and the sum is divided by 5*number of adjectives encountered.</a:t>
            </a:r>
          </a:p>
          <a:p>
            <a:pPr marL="0" indent="0" rtl="0">
              <a:spcBef>
                <a:spcPts val="0"/>
              </a:spcBef>
              <a:buNone/>
            </a:pPr>
            <a:endParaRPr>
              <a:solidFill>
                <a:srgbClr val="434343"/>
              </a:solidFill>
            </a:endParaRPr>
          </a:p>
          <a:p>
            <a:pPr marL="0" lvl="0" indent="0">
              <a:spcBef>
                <a:spcPts val="0"/>
              </a:spcBef>
              <a:buNone/>
            </a:pPr>
            <a:r>
              <a:rPr lang="en-US">
                <a:solidFill>
                  <a:srgbClr val="90C226"/>
                </a:solidFill>
              </a:rPr>
              <a:t>4.</a:t>
            </a:r>
            <a:r>
              <a:rPr lang="en-US">
                <a:solidFill>
                  <a:srgbClr val="434343"/>
                </a:solidFill>
              </a:rPr>
              <a:t>	Since the emotions are independent of each other, we should treat them independently and use a different formula for each emotion. We have used normalising values of different emotions. These predefined values are used to normalize the emotion values. In this method an assumption is taken that if an emotion is strong it’s respective value is &gt; 3 (out of a scale of 5).</a:t>
            </a:r>
          </a:p>
        </p:txBody>
      </p:sp>
      <p:cxnSp>
        <p:nvCxnSpPr>
          <p:cNvPr id="209" name="Shape 209"/>
          <p:cNvCxnSpPr/>
          <p:nvPr/>
        </p:nvCxnSpPr>
        <p:spPr>
          <a:xfrm>
            <a:off x="2909050" y="2461500"/>
            <a:ext cx="5923499" cy="13199"/>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25" y="609600"/>
            <a:ext cx="8596800" cy="598199"/>
          </a:xfrm>
          <a:prstGeom prst="rect">
            <a:avLst/>
          </a:prstGeom>
        </p:spPr>
        <p:txBody>
          <a:bodyPr lIns="91425" tIns="91425" rIns="91425" bIns="91425" anchor="t" anchorCtr="0">
            <a:noAutofit/>
          </a:bodyPr>
          <a:lstStyle/>
          <a:p>
            <a:pPr lvl="0" algn="ctr" rtl="0">
              <a:spcBef>
                <a:spcPts val="0"/>
              </a:spcBef>
              <a:buClr>
                <a:schemeClr val="dk1"/>
              </a:buClr>
              <a:buSzPct val="30555"/>
              <a:buFont typeface="Arial"/>
              <a:buNone/>
            </a:pPr>
            <a:r>
              <a:rPr lang="en-US" sz="3600">
                <a:solidFill>
                  <a:schemeClr val="accent1"/>
                </a:solidFill>
                <a:latin typeface="Trebuchet MS"/>
                <a:ea typeface="Trebuchet MS"/>
                <a:cs typeface="Trebuchet MS"/>
                <a:sym typeface="Trebuchet MS"/>
              </a:rPr>
              <a:t> Scoring Module-I</a:t>
            </a:r>
          </a:p>
          <a:p>
            <a:pPr>
              <a:spcBef>
                <a:spcPts val="0"/>
              </a:spcBef>
              <a:buNone/>
            </a:pPr>
            <a:endParaRPr sz="3000" b="1"/>
          </a:p>
        </p:txBody>
      </p:sp>
      <p:sp>
        <p:nvSpPr>
          <p:cNvPr id="215" name="Shape 215"/>
          <p:cNvSpPr txBox="1">
            <a:spLocks noGrp="1"/>
          </p:cNvSpPr>
          <p:nvPr>
            <p:ph type="body" idx="1"/>
          </p:nvPr>
        </p:nvSpPr>
        <p:spPr>
          <a:xfrm>
            <a:off x="755550" y="1581525"/>
            <a:ext cx="10680900" cy="4632899"/>
          </a:xfrm>
          <a:prstGeom prst="rect">
            <a:avLst/>
          </a:prstGeom>
          <a:ln w="9525" cap="flat">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US"/>
              <a:t>This algorithm is based on the idea that every emotion is distinct from one another and thus the formula used to calculate the required emotion value is different from one another. The general method used is:</a:t>
            </a:r>
          </a:p>
          <a:p>
            <a:pPr lvl="0" rtl="0">
              <a:spcBef>
                <a:spcPts val="0"/>
              </a:spcBef>
              <a:buClr>
                <a:schemeClr val="dk1"/>
              </a:buClr>
              <a:buSzPct val="45833"/>
              <a:buFont typeface="Arial"/>
              <a:buNone/>
            </a:pPr>
            <a:r>
              <a:rPr lang="en-US" sz="2400"/>
              <a:t>	</a:t>
            </a:r>
            <a:r>
              <a:rPr lang="en-US">
                <a:solidFill>
                  <a:srgbClr val="434343"/>
                </a:solidFill>
              </a:rPr>
              <a:t>	if sum of emotion values of all adjectives/number of adjectives &gt; 3</a:t>
            </a:r>
          </a:p>
          <a:p>
            <a:pPr lvl="0" rtl="0">
              <a:spcBef>
                <a:spcPts val="0"/>
              </a:spcBef>
              <a:buNone/>
            </a:pPr>
            <a:r>
              <a:rPr lang="en-US">
                <a:solidFill>
                  <a:srgbClr val="434343"/>
                </a:solidFill>
              </a:rPr>
              <a:t>  		then emotion value = sum of adjectives/normalising factor + sum of adverb &amp; verbs</a:t>
            </a:r>
          </a:p>
          <a:p>
            <a:pPr lvl="0" rtl="0">
              <a:spcBef>
                <a:spcPts val="0"/>
              </a:spcBef>
              <a:buClr>
                <a:schemeClr val="dk1"/>
              </a:buClr>
              <a:buSzPct val="61111"/>
              <a:buFont typeface="Arial"/>
              <a:buNone/>
            </a:pPr>
            <a:r>
              <a:rPr lang="en-US">
                <a:solidFill>
                  <a:srgbClr val="434343"/>
                </a:solidFill>
              </a:rPr>
              <a:t>								total number of adjectives, adverbs and verbs</a:t>
            </a:r>
          </a:p>
          <a:p>
            <a:pPr marL="800100" lvl="0" indent="-251459" rtl="0">
              <a:spcBef>
                <a:spcPts val="0"/>
              </a:spcBef>
              <a:buClr>
                <a:schemeClr val="dk1"/>
              </a:buClr>
              <a:buSzPct val="61111"/>
              <a:buFont typeface="Arial"/>
              <a:buNone/>
            </a:pPr>
            <a:r>
              <a:rPr lang="en-US">
                <a:solidFill>
                  <a:srgbClr val="434343"/>
                </a:solidFill>
              </a:rPr>
              <a:t>else</a:t>
            </a:r>
          </a:p>
          <a:p>
            <a:pPr marL="1257300" lvl="0" indent="-251460" rtl="0">
              <a:spcBef>
                <a:spcPts val="0"/>
              </a:spcBef>
              <a:buClr>
                <a:schemeClr val="dk1"/>
              </a:buClr>
              <a:buSzPct val="61111"/>
              <a:buFont typeface="Arial"/>
              <a:buNone/>
            </a:pPr>
            <a:r>
              <a:rPr lang="en-US">
                <a:solidFill>
                  <a:srgbClr val="434343"/>
                </a:solidFill>
              </a:rPr>
              <a:t>emotion value = sum of adjectives/normalising factor - sum of adverb &amp; verbs</a:t>
            </a:r>
          </a:p>
          <a:p>
            <a:pPr lvl="0" rtl="0">
              <a:spcBef>
                <a:spcPts val="0"/>
              </a:spcBef>
              <a:buClr>
                <a:schemeClr val="dk1"/>
              </a:buClr>
              <a:buSzPct val="61111"/>
              <a:buFont typeface="Arial"/>
              <a:buNone/>
            </a:pPr>
            <a:r>
              <a:rPr lang="en-US">
                <a:solidFill>
                  <a:srgbClr val="434343"/>
                </a:solidFill>
              </a:rPr>
              <a:t>								total number of adjectives, adverbs and verbs</a:t>
            </a:r>
          </a:p>
          <a:p>
            <a:pPr rtl="0">
              <a:spcBef>
                <a:spcPts val="0"/>
              </a:spcBef>
              <a:buNone/>
            </a:pPr>
            <a:endParaRPr/>
          </a:p>
          <a:p>
            <a:pPr rtl="0">
              <a:spcBef>
                <a:spcPts val="0"/>
              </a:spcBef>
              <a:buNone/>
            </a:pPr>
            <a:r>
              <a:rPr lang="en-US"/>
              <a:t>The normalising factor varies for each emotion and hence gives a different formula for each emotion. This normalising factor has been calculated on a common scale of 0 to 5 using the images of brain scans of prefrontal cortex.</a:t>
            </a:r>
          </a:p>
          <a:p>
            <a:pPr>
              <a:spcBef>
                <a:spcPts val="0"/>
              </a:spcBef>
              <a:buNone/>
            </a:pPr>
            <a:r>
              <a:rPr lang="en-US"/>
              <a:t>There is an assumption that words with emotion value(0-5) &gt; 3 for an adjective express stronger feelings. Whereas the other express weaker feelings.</a:t>
            </a:r>
          </a:p>
        </p:txBody>
      </p:sp>
      <p:cxnSp>
        <p:nvCxnSpPr>
          <p:cNvPr id="216" name="Shape 216"/>
          <p:cNvCxnSpPr/>
          <p:nvPr/>
        </p:nvCxnSpPr>
        <p:spPr>
          <a:xfrm>
            <a:off x="3522425" y="3148650"/>
            <a:ext cx="6412199" cy="0"/>
          </a:xfrm>
          <a:prstGeom prst="straightConnector1">
            <a:avLst/>
          </a:prstGeom>
          <a:noFill/>
          <a:ln w="19050" cap="flat">
            <a:solidFill>
              <a:schemeClr val="dk2"/>
            </a:solidFill>
            <a:prstDash val="solid"/>
            <a:round/>
            <a:headEnd type="none" w="lg" len="lg"/>
            <a:tailEnd type="none" w="lg" len="lg"/>
          </a:ln>
        </p:spPr>
      </p:cxnSp>
      <p:cxnSp>
        <p:nvCxnSpPr>
          <p:cNvPr id="217" name="Shape 217"/>
          <p:cNvCxnSpPr/>
          <p:nvPr/>
        </p:nvCxnSpPr>
        <p:spPr>
          <a:xfrm>
            <a:off x="3579950" y="3962400"/>
            <a:ext cx="6412199" cy="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77325" y="565925"/>
            <a:ext cx="8596800" cy="7736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Emotion Values when 1000 tweets are downloaded from #AAPHelpLine </a:t>
            </a:r>
          </a:p>
          <a:p>
            <a:pPr algn="ctr">
              <a:spcBef>
                <a:spcPts val="0"/>
              </a:spcBef>
              <a:buNone/>
            </a:pPr>
            <a:endParaRPr sz="1800" b="1"/>
          </a:p>
        </p:txBody>
      </p:sp>
      <p:sp>
        <p:nvSpPr>
          <p:cNvPr id="223" name="Shape 223"/>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a:spcBef>
                <a:spcPts val="0"/>
              </a:spcBef>
              <a:buNone/>
            </a:pPr>
            <a:r>
              <a:rPr lang="en-US"/>
              <a:t> </a:t>
            </a:r>
          </a:p>
        </p:txBody>
      </p:sp>
      <p:pic>
        <p:nvPicPr>
          <p:cNvPr id="224" name="Shape 224"/>
          <p:cNvPicPr preferRelativeResize="0"/>
          <p:nvPr/>
        </p:nvPicPr>
        <p:blipFill>
          <a:blip r:embed="rId3">
            <a:alphaModFix/>
          </a:blip>
          <a:stretch>
            <a:fillRect/>
          </a:stretch>
        </p:blipFill>
        <p:spPr>
          <a:xfrm>
            <a:off x="2764375" y="1099075"/>
            <a:ext cx="5436674" cy="54473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77333" y="229350"/>
            <a:ext cx="8596800" cy="13208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Emotion Values when 1000 tweets are downloaded from #AAPHelpLine </a:t>
            </a:r>
          </a:p>
          <a:p>
            <a:pPr lvl="0" algn="ctr" rtl="0">
              <a:spcBef>
                <a:spcPts val="0"/>
              </a:spcBef>
              <a:buClr>
                <a:schemeClr val="dk1"/>
              </a:buClr>
              <a:buFont typeface="Arial"/>
              <a:buNone/>
            </a:pPr>
            <a:endParaRPr sz="1800" b="1">
              <a:solidFill>
                <a:schemeClr val="dk1"/>
              </a:solidFill>
            </a:endParaRPr>
          </a:p>
          <a:p>
            <a:pPr>
              <a:spcBef>
                <a:spcPts val="0"/>
              </a:spcBef>
              <a:buNone/>
            </a:pPr>
            <a:endParaRPr/>
          </a:p>
        </p:txBody>
      </p:sp>
      <p:sp>
        <p:nvSpPr>
          <p:cNvPr id="230" name="Shape 230"/>
          <p:cNvSpPr txBox="1">
            <a:spLocks noGrp="1"/>
          </p:cNvSpPr>
          <p:nvPr>
            <p:ph type="body" idx="1"/>
          </p:nvPr>
        </p:nvSpPr>
        <p:spPr>
          <a:xfrm>
            <a:off x="602024" y="953250"/>
            <a:ext cx="8747400" cy="4142700"/>
          </a:xfrm>
          <a:prstGeom prst="rect">
            <a:avLst/>
          </a:prstGeom>
        </p:spPr>
        <p:txBody>
          <a:bodyPr lIns="91425" tIns="91425" rIns="91425" bIns="91425" anchor="t" anchorCtr="0">
            <a:noAutofit/>
          </a:bodyPr>
          <a:lstStyle/>
          <a:p>
            <a:pPr>
              <a:spcBef>
                <a:spcPts val="0"/>
              </a:spcBef>
              <a:buNone/>
            </a:pPr>
            <a:r>
              <a:rPr lang="en-US"/>
              <a:t> </a:t>
            </a:r>
          </a:p>
        </p:txBody>
      </p:sp>
      <p:pic>
        <p:nvPicPr>
          <p:cNvPr id="231" name="Shape 231"/>
          <p:cNvPicPr preferRelativeResize="0"/>
          <p:nvPr/>
        </p:nvPicPr>
        <p:blipFill>
          <a:blip r:embed="rId3">
            <a:alphaModFix/>
          </a:blip>
          <a:stretch>
            <a:fillRect/>
          </a:stretch>
        </p:blipFill>
        <p:spPr>
          <a:xfrm>
            <a:off x="1921875" y="1550250"/>
            <a:ext cx="6107699" cy="52389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77325" y="609600"/>
            <a:ext cx="8596800" cy="468600"/>
          </a:xfrm>
          <a:prstGeom prst="rect">
            <a:avLst/>
          </a:prstGeom>
        </p:spPr>
        <p:txBody>
          <a:bodyPr lIns="91425" tIns="91425" rIns="91425" bIns="91425" anchor="t" anchorCtr="0">
            <a:noAutofit/>
          </a:bodyPr>
          <a:lstStyle/>
          <a:p>
            <a:pPr lvl="0" algn="ctr" rtl="0">
              <a:spcBef>
                <a:spcPts val="0"/>
              </a:spcBef>
              <a:buNone/>
            </a:pPr>
            <a:r>
              <a:rPr lang="en-US" sz="2400">
                <a:solidFill>
                  <a:schemeClr val="accent1"/>
                </a:solidFill>
                <a:latin typeface="Trebuchet MS"/>
                <a:ea typeface="Trebuchet MS"/>
                <a:cs typeface="Trebuchet MS"/>
                <a:sym typeface="Trebuchet MS"/>
              </a:rPr>
              <a:t>Bar Graph and spider chart of emotion values</a:t>
            </a:r>
          </a:p>
        </p:txBody>
      </p:sp>
      <p:sp>
        <p:nvSpPr>
          <p:cNvPr id="237" name="Shape 237"/>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a:spcBef>
                <a:spcPts val="0"/>
              </a:spcBef>
              <a:buNone/>
            </a:pPr>
            <a:r>
              <a:rPr lang="en-US"/>
              <a:t> </a:t>
            </a:r>
          </a:p>
        </p:txBody>
      </p:sp>
      <p:pic>
        <p:nvPicPr>
          <p:cNvPr id="238" name="Shape 238"/>
          <p:cNvPicPr preferRelativeResize="0"/>
          <p:nvPr/>
        </p:nvPicPr>
        <p:blipFill>
          <a:blip r:embed="rId3">
            <a:alphaModFix/>
          </a:blip>
          <a:stretch>
            <a:fillRect/>
          </a:stretch>
        </p:blipFill>
        <p:spPr>
          <a:xfrm>
            <a:off x="466900" y="1308350"/>
            <a:ext cx="5585974" cy="5262125"/>
          </a:xfrm>
          <a:prstGeom prst="rect">
            <a:avLst/>
          </a:prstGeom>
          <a:noFill/>
          <a:ln>
            <a:noFill/>
          </a:ln>
        </p:spPr>
      </p:pic>
      <p:pic>
        <p:nvPicPr>
          <p:cNvPr id="239" name="Shape 239"/>
          <p:cNvPicPr preferRelativeResize="0"/>
          <p:nvPr/>
        </p:nvPicPr>
        <p:blipFill>
          <a:blip r:embed="rId4">
            <a:alphaModFix/>
          </a:blip>
          <a:stretch>
            <a:fillRect/>
          </a:stretch>
        </p:blipFill>
        <p:spPr>
          <a:xfrm>
            <a:off x="6297275" y="1308350"/>
            <a:ext cx="5770924" cy="52621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677325" y="609600"/>
            <a:ext cx="9084900" cy="879000"/>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Emotion values obtained after running scoring module-I</a:t>
            </a:r>
          </a:p>
          <a:p>
            <a:pPr>
              <a:spcBef>
                <a:spcPts val="0"/>
              </a:spcBef>
              <a:buNone/>
            </a:pPr>
            <a:endParaRPr sz="2400" b="1"/>
          </a:p>
        </p:txBody>
      </p:sp>
      <p:sp>
        <p:nvSpPr>
          <p:cNvPr id="245" name="Shape 245"/>
          <p:cNvSpPr txBox="1">
            <a:spLocks noGrp="1"/>
          </p:cNvSpPr>
          <p:nvPr>
            <p:ph type="body" idx="1"/>
          </p:nvPr>
        </p:nvSpPr>
        <p:spPr>
          <a:xfrm>
            <a:off x="677325" y="1488600"/>
            <a:ext cx="7733400" cy="479429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US"/>
              <a:t>#KKRvMI</a:t>
            </a:r>
          </a:p>
          <a:p>
            <a:pPr lvl="0" rtl="0">
              <a:spcBef>
                <a:spcPts val="0"/>
              </a:spcBef>
              <a:buClr>
                <a:schemeClr val="dk1"/>
              </a:buClr>
              <a:buSzPct val="61111"/>
              <a:buFont typeface="Arial"/>
              <a:buNone/>
            </a:pPr>
            <a:r>
              <a:rPr lang="en-US"/>
              <a:t>[0.7462074205394457, 0.5345660377358491, 0.36526678839521215, 0.5464150943396225, 0.42622393713051787]</a:t>
            </a:r>
          </a:p>
          <a:p>
            <a:pPr lvl="0" rtl="0">
              <a:spcBef>
                <a:spcPts val="0"/>
              </a:spcBef>
              <a:buClr>
                <a:schemeClr val="dk1"/>
              </a:buClr>
              <a:buSzPct val="61111"/>
              <a:buFont typeface="Arial"/>
              <a:buNone/>
            </a:pPr>
            <a:r>
              <a:rPr lang="en-US"/>
              <a:t>#HatsOffGeneral</a:t>
            </a:r>
          </a:p>
          <a:p>
            <a:pPr lvl="0" rtl="0">
              <a:spcBef>
                <a:spcPts val="0"/>
              </a:spcBef>
              <a:buClr>
                <a:schemeClr val="dk1"/>
              </a:buClr>
              <a:buSzPct val="61111"/>
              <a:buFont typeface="Arial"/>
              <a:buNone/>
            </a:pPr>
            <a:r>
              <a:rPr lang="en-US"/>
              <a:t>[0.6559385804352247, 0.5851515151515151, 0.4570381231671554, 0.6407878787878786, 0.48634089487748006]</a:t>
            </a:r>
          </a:p>
          <a:p>
            <a:pPr lvl="0" rtl="0">
              <a:spcBef>
                <a:spcPts val="0"/>
              </a:spcBef>
              <a:buClr>
                <a:schemeClr val="dk1"/>
              </a:buClr>
              <a:buSzPct val="61111"/>
              <a:buFont typeface="Arial"/>
              <a:buNone/>
            </a:pPr>
            <a:r>
              <a:rPr lang="en-US"/>
              <a:t>#AAPBreakUp</a:t>
            </a:r>
          </a:p>
          <a:p>
            <a:pPr lvl="0" rtl="0">
              <a:spcBef>
                <a:spcPts val="0"/>
              </a:spcBef>
              <a:buClr>
                <a:schemeClr val="dk1"/>
              </a:buClr>
              <a:buSzPct val="61111"/>
              <a:buFont typeface="Arial"/>
              <a:buNone/>
            </a:pPr>
            <a:r>
              <a:rPr lang="en-US"/>
              <a:t>[0.513160198424278, 0.658608695652174, 0.5149135109864423, 0.7370434782608694, 0.5559507300758625]</a:t>
            </a:r>
          </a:p>
          <a:p>
            <a:pPr lvl="0" rtl="0">
              <a:spcBef>
                <a:spcPts val="0"/>
              </a:spcBef>
              <a:buClr>
                <a:schemeClr val="dk1"/>
              </a:buClr>
              <a:buSzPct val="61111"/>
              <a:buFont typeface="Arial"/>
              <a:buNone/>
            </a:pPr>
            <a:r>
              <a:rPr lang="en-US"/>
              <a:t>#AAPKaSting</a:t>
            </a:r>
          </a:p>
          <a:p>
            <a:pPr lvl="0" rtl="0">
              <a:spcBef>
                <a:spcPts val="0"/>
              </a:spcBef>
              <a:buClr>
                <a:schemeClr val="dk1"/>
              </a:buClr>
              <a:buSzPct val="61111"/>
              <a:buFont typeface="Arial"/>
              <a:buNone/>
            </a:pPr>
            <a:r>
              <a:rPr lang="en-US"/>
              <a:t>[0.6301374240971556, 0.6177142857142858, 0.3960914831882573, 0.6784761904761903, 0.5191548289109265]</a:t>
            </a:r>
          </a:p>
          <a:p>
            <a:pPr lvl="0" rtl="0">
              <a:spcBef>
                <a:spcPts val="0"/>
              </a:spcBef>
              <a:buClr>
                <a:schemeClr val="dk1"/>
              </a:buClr>
              <a:buSzPct val="61111"/>
              <a:buFont typeface="Arial"/>
              <a:buNone/>
            </a:pPr>
            <a:r>
              <a:rPr lang="en-US"/>
              <a:t>#AAPWAR</a:t>
            </a:r>
          </a:p>
          <a:p>
            <a:pPr lvl="0" rtl="0">
              <a:spcBef>
                <a:spcPts val="0"/>
              </a:spcBef>
              <a:buClr>
                <a:schemeClr val="dk1"/>
              </a:buClr>
              <a:buSzPct val="61111"/>
              <a:buFont typeface="Arial"/>
              <a:buNone/>
            </a:pPr>
            <a:r>
              <a:rPr lang="en-US"/>
              <a:t>[0.9884563758389262, 0.5514666666666667, 0.4148148148148148, 0.5954666666666666, 0.459537210756723]</a:t>
            </a:r>
          </a:p>
          <a:p>
            <a:pPr>
              <a:spcBef>
                <a:spcPts val="0"/>
              </a:spcBef>
              <a:buNone/>
            </a:pP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77325" y="609600"/>
            <a:ext cx="8596800" cy="713100"/>
          </a:xfrm>
          <a:prstGeom prst="rect">
            <a:avLst/>
          </a:prstGeom>
        </p:spPr>
        <p:txBody>
          <a:bodyPr lIns="91425" tIns="91425" rIns="91425" bIns="91425" anchor="t" anchorCtr="0">
            <a:noAutofit/>
          </a:bodyPr>
          <a:lstStyle/>
          <a:p>
            <a:pPr lvl="0" algn="ctr" rtl="0">
              <a:spcBef>
                <a:spcPts val="0"/>
              </a:spcBef>
              <a:buClr>
                <a:schemeClr val="dk1"/>
              </a:buClr>
              <a:buSzPct val="36666"/>
              <a:buFont typeface="Arial"/>
              <a:buNone/>
            </a:pPr>
            <a:r>
              <a:rPr lang="en-US" sz="3000">
                <a:solidFill>
                  <a:schemeClr val="accent1"/>
                </a:solidFill>
                <a:latin typeface="Trebuchet MS"/>
                <a:ea typeface="Trebuchet MS"/>
                <a:cs typeface="Trebuchet MS"/>
                <a:sym typeface="Trebuchet MS"/>
              </a:rPr>
              <a:t> Scoring Module-II</a:t>
            </a:r>
          </a:p>
          <a:p>
            <a:pPr>
              <a:spcBef>
                <a:spcPts val="0"/>
              </a:spcBef>
              <a:buNone/>
            </a:pPr>
            <a:endParaRPr sz="3000" b="1"/>
          </a:p>
        </p:txBody>
      </p:sp>
      <p:sp>
        <p:nvSpPr>
          <p:cNvPr id="251" name="Shape 251"/>
          <p:cNvSpPr txBox="1">
            <a:spLocks noGrp="1"/>
          </p:cNvSpPr>
          <p:nvPr>
            <p:ph type="body" idx="1"/>
          </p:nvPr>
        </p:nvSpPr>
        <p:spPr>
          <a:xfrm>
            <a:off x="677325" y="1495250"/>
            <a:ext cx="10623300" cy="4618499"/>
          </a:xfrm>
          <a:prstGeom prst="rect">
            <a:avLst/>
          </a:prstGeom>
        </p:spPr>
        <p:txBody>
          <a:bodyPr lIns="91425" tIns="91425" rIns="91425" bIns="91425" anchor="t" anchorCtr="0">
            <a:noAutofit/>
          </a:bodyPr>
          <a:lstStyle/>
          <a:p>
            <a:pPr marL="457200" lvl="0" indent="-381000" rtl="0">
              <a:spcBef>
                <a:spcPts val="0"/>
              </a:spcBef>
              <a:buClr>
                <a:schemeClr val="accent1"/>
              </a:buClr>
              <a:buSzPct val="100000"/>
              <a:buFont typeface="Noto Symbol"/>
              <a:buChar char="●"/>
            </a:pPr>
            <a:r>
              <a:rPr lang="en-US" sz="2400"/>
              <a:t>This algorithm is based on the idea that whenever there is an adverb/verb in front of an adjective there is bound to be an effect on the emotion expressed by the same adjective. It can be either negative or negative. Keeping this in mind we have created method to calculate the emotion values.</a:t>
            </a:r>
          </a:p>
          <a:p>
            <a:pPr marL="457200" lvl="0" indent="-381000" rtl="0">
              <a:spcBef>
                <a:spcPts val="0"/>
              </a:spcBef>
              <a:buClr>
                <a:srgbClr val="434343"/>
              </a:buClr>
              <a:buSzPct val="100000"/>
              <a:buFont typeface="Noto Symbol"/>
              <a:buChar char="●"/>
            </a:pPr>
            <a:r>
              <a:rPr lang="en-US" sz="2400">
                <a:solidFill>
                  <a:srgbClr val="434343"/>
                </a:solidFill>
              </a:rPr>
              <a:t>If the value of adverb/verb is less than 0 i.e, negative , then for the upcoming adjective, subtract its value from 5 instead of multiplying . And if value of verb/adverb is positive and &gt;= 0.5 then multiply it with the upcoming adjective else multiply 0.5 with upcoming adjective. Later these products are added and the sum is divided by 5*number of adjectives encountered.</a:t>
            </a:r>
          </a:p>
          <a:p>
            <a:pPr marL="457200" lvl="0" indent="-381000" rtl="0">
              <a:spcBef>
                <a:spcPts val="0"/>
              </a:spcBef>
              <a:buClr>
                <a:srgbClr val="434343"/>
              </a:buClr>
              <a:buFont typeface="Noto Symbol"/>
              <a:buChar char="●"/>
            </a:pPr>
            <a:endParaRPr sz="2400">
              <a:solidFill>
                <a:srgbClr val="434343"/>
              </a:solidFill>
            </a:endParaRPr>
          </a:p>
          <a:p>
            <a:pPr marL="457200" lvl="0" indent="-381000">
              <a:spcBef>
                <a:spcPts val="0"/>
              </a:spcBef>
              <a:buClr>
                <a:srgbClr val="434343"/>
              </a:buClr>
              <a:buSzPct val="100000"/>
              <a:buFont typeface="Noto Symbol"/>
              <a:buChar char="●"/>
            </a:pPr>
            <a:r>
              <a:rPr lang="en-US" sz="2400">
                <a:solidFill>
                  <a:srgbClr val="434343"/>
                </a:solidFill>
              </a:rPr>
              <a:t>And if there are more than 1 adverbs/verbs before an adjective then they are multiplied together.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677325" y="247524"/>
            <a:ext cx="8596800" cy="7589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Emotion Values when 1000 tweets are downloaded from #AAPHelpLine </a:t>
            </a:r>
          </a:p>
          <a:p>
            <a:pPr lvl="0" algn="ctr" rtl="0">
              <a:spcBef>
                <a:spcPts val="0"/>
              </a:spcBef>
              <a:buClr>
                <a:schemeClr val="dk1"/>
              </a:buClr>
              <a:buFont typeface="Arial"/>
              <a:buNone/>
            </a:pPr>
            <a:endParaRPr sz="1800" b="1">
              <a:solidFill>
                <a:schemeClr val="dk1"/>
              </a:solidFill>
            </a:endParaRPr>
          </a:p>
          <a:p>
            <a:pPr>
              <a:spcBef>
                <a:spcPts val="0"/>
              </a:spcBef>
              <a:buNone/>
            </a:pPr>
            <a:endParaRPr/>
          </a:p>
        </p:txBody>
      </p:sp>
      <p:sp>
        <p:nvSpPr>
          <p:cNvPr id="257" name="Shape 257"/>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a:spcBef>
                <a:spcPts val="0"/>
              </a:spcBef>
              <a:buNone/>
            </a:pPr>
            <a:r>
              <a:rPr lang="en-US"/>
              <a:t> </a:t>
            </a:r>
          </a:p>
        </p:txBody>
      </p:sp>
      <p:pic>
        <p:nvPicPr>
          <p:cNvPr id="258" name="Shape 258"/>
          <p:cNvPicPr preferRelativeResize="0"/>
          <p:nvPr/>
        </p:nvPicPr>
        <p:blipFill>
          <a:blip r:embed="rId3">
            <a:alphaModFix/>
          </a:blip>
          <a:stretch>
            <a:fillRect/>
          </a:stretch>
        </p:blipFill>
        <p:spPr>
          <a:xfrm>
            <a:off x="2544800" y="1080475"/>
            <a:ext cx="5941974" cy="54679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793833" y="682400"/>
            <a:ext cx="8596800" cy="1320899"/>
          </a:xfrm>
          <a:prstGeom prst="rect">
            <a:avLst/>
          </a:prstGeom>
        </p:spPr>
        <p:txBody>
          <a:bodyPr lIns="91425" tIns="91425" rIns="91425" bIns="91425" anchor="t" anchorCtr="0">
            <a:noAutofit/>
          </a:bodyPr>
          <a:lstStyle/>
          <a:p>
            <a:pPr>
              <a:spcBef>
                <a:spcPts val="0"/>
              </a:spcBef>
              <a:buNone/>
            </a:pPr>
            <a:r>
              <a:rPr lang="en-US" sz="3600">
                <a:solidFill>
                  <a:schemeClr val="accent1"/>
                </a:solidFill>
                <a:latin typeface="Trebuchet MS"/>
                <a:ea typeface="Trebuchet MS"/>
                <a:cs typeface="Trebuchet MS"/>
                <a:sym typeface="Trebuchet MS"/>
              </a:rPr>
              <a:t>Our Goal</a:t>
            </a:r>
          </a:p>
        </p:txBody>
      </p:sp>
      <p:sp>
        <p:nvSpPr>
          <p:cNvPr id="147" name="Shape 147"/>
          <p:cNvSpPr txBox="1">
            <a:spLocks noGrp="1"/>
          </p:cNvSpPr>
          <p:nvPr>
            <p:ph type="body" idx="1"/>
          </p:nvPr>
        </p:nvSpPr>
        <p:spPr>
          <a:xfrm>
            <a:off x="677322" y="1466500"/>
            <a:ext cx="10522499" cy="4187099"/>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US" sz="2400">
                <a:solidFill>
                  <a:srgbClr val="434343"/>
                </a:solidFill>
              </a:rPr>
              <a:t>The goal of our project is to do emotion analysis on tweets using opinion mining. The main idea of the project is to create a model that is able to predict the type of emotion of a tweet using web mining to initially extract tweets using the Twitter API and then further using sentiment analysis to analyse the emotions. The model is made using two modules that are named as follows:</a:t>
            </a:r>
          </a:p>
          <a:p>
            <a:pPr lvl="0" rtl="0">
              <a:spcBef>
                <a:spcPts val="0"/>
              </a:spcBef>
              <a:buClr>
                <a:schemeClr val="dk1"/>
              </a:buClr>
              <a:buSzPct val="45833"/>
              <a:buFont typeface="Arial"/>
              <a:buNone/>
            </a:pPr>
            <a:r>
              <a:rPr lang="en-US" sz="2400">
                <a:solidFill>
                  <a:srgbClr val="434343"/>
                </a:solidFill>
              </a:rPr>
              <a:t> </a:t>
            </a:r>
          </a:p>
          <a:p>
            <a:pPr lvl="0" rtl="0">
              <a:spcBef>
                <a:spcPts val="0"/>
              </a:spcBef>
              <a:buClr>
                <a:schemeClr val="dk1"/>
              </a:buClr>
              <a:buSzPct val="45833"/>
              <a:buFont typeface="Arial"/>
              <a:buNone/>
            </a:pPr>
            <a:r>
              <a:rPr lang="en-US" sz="2400">
                <a:solidFill>
                  <a:srgbClr val="434343"/>
                </a:solidFill>
              </a:rPr>
              <a:t>1.     Data cleaning module</a:t>
            </a:r>
          </a:p>
          <a:p>
            <a:pPr lvl="0" rtl="0">
              <a:spcBef>
                <a:spcPts val="0"/>
              </a:spcBef>
              <a:buClr>
                <a:schemeClr val="dk1"/>
              </a:buClr>
              <a:buSzPct val="45833"/>
              <a:buFont typeface="Arial"/>
              <a:buNone/>
            </a:pPr>
            <a:r>
              <a:rPr lang="en-US" sz="2400">
                <a:solidFill>
                  <a:srgbClr val="434343"/>
                </a:solidFill>
              </a:rPr>
              <a:t>2.     Scoring (emotion value) module</a:t>
            </a:r>
          </a:p>
          <a:p>
            <a:pPr lvl="0" rtl="0">
              <a:spcBef>
                <a:spcPts val="0"/>
              </a:spcBef>
              <a:buNone/>
            </a:pPr>
            <a:r>
              <a:rPr lang="en-US" sz="2400">
                <a:solidFill>
                  <a:srgbClr val="434343"/>
                </a:solidFill>
              </a:rPr>
              <a:t> </a:t>
            </a:r>
          </a:p>
          <a:p>
            <a:pPr lvl="0">
              <a:spcBef>
                <a:spcPts val="0"/>
              </a:spcBef>
              <a:buNone/>
            </a:pPr>
            <a:r>
              <a:rPr lang="en-US" sz="2400">
                <a:solidFill>
                  <a:srgbClr val="434343"/>
                </a:solidFill>
              </a:rPr>
              <a:t>This model is followed by another module that is used for creation and further expansion of an independent dictionary that stores the emotion values of adjectives, adverbs and verbs that are not identified by the original dictionary.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77325" y="145600"/>
            <a:ext cx="8596800" cy="861000"/>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Emotion Values when 1000 tweets are downloaded from #AAPHelpLine </a:t>
            </a:r>
          </a:p>
          <a:p>
            <a:pPr lvl="0" algn="ctr" rtl="0">
              <a:spcBef>
                <a:spcPts val="0"/>
              </a:spcBef>
              <a:buClr>
                <a:schemeClr val="dk1"/>
              </a:buClr>
              <a:buFont typeface="Arial"/>
              <a:buNone/>
            </a:pPr>
            <a:endParaRPr sz="1800" b="1">
              <a:solidFill>
                <a:schemeClr val="dk1"/>
              </a:solidFill>
            </a:endParaRPr>
          </a:p>
          <a:p>
            <a:pPr>
              <a:spcBef>
                <a:spcPts val="0"/>
              </a:spcBef>
              <a:buNone/>
            </a:pPr>
            <a:endParaRPr/>
          </a:p>
        </p:txBody>
      </p:sp>
      <p:sp>
        <p:nvSpPr>
          <p:cNvPr id="264" name="Shape 264"/>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a:spcBef>
                <a:spcPts val="0"/>
              </a:spcBef>
              <a:buNone/>
            </a:pPr>
            <a:r>
              <a:rPr lang="en-US"/>
              <a:t> </a:t>
            </a:r>
          </a:p>
        </p:txBody>
      </p:sp>
      <p:pic>
        <p:nvPicPr>
          <p:cNvPr id="265" name="Shape 265"/>
          <p:cNvPicPr preferRelativeResize="0"/>
          <p:nvPr/>
        </p:nvPicPr>
        <p:blipFill>
          <a:blip r:embed="rId3">
            <a:alphaModFix/>
          </a:blip>
          <a:stretch>
            <a:fillRect/>
          </a:stretch>
        </p:blipFill>
        <p:spPr>
          <a:xfrm>
            <a:off x="2055950" y="1125500"/>
            <a:ext cx="6411775" cy="52229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77325" y="609600"/>
            <a:ext cx="8596800" cy="4400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Bar Graph and spider chart of emotion values</a:t>
            </a:r>
          </a:p>
          <a:p>
            <a:pPr lvl="0" rtl="0">
              <a:spcBef>
                <a:spcPts val="0"/>
              </a:spcBef>
              <a:buClr>
                <a:schemeClr val="dk1"/>
              </a:buClr>
              <a:buFont typeface="Arial"/>
              <a:buNone/>
            </a:pPr>
            <a:endParaRPr sz="1800" b="1">
              <a:solidFill>
                <a:schemeClr val="dk1"/>
              </a:solidFill>
            </a:endParaRPr>
          </a:p>
          <a:p>
            <a:pPr>
              <a:spcBef>
                <a:spcPts val="0"/>
              </a:spcBef>
              <a:buNone/>
            </a:pPr>
            <a:endParaRPr/>
          </a:p>
        </p:txBody>
      </p:sp>
      <p:sp>
        <p:nvSpPr>
          <p:cNvPr id="271" name="Shape 271"/>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a:spcBef>
                <a:spcPts val="0"/>
              </a:spcBef>
              <a:buNone/>
            </a:pPr>
            <a:r>
              <a:rPr lang="en-US"/>
              <a:t> </a:t>
            </a:r>
          </a:p>
        </p:txBody>
      </p:sp>
      <p:pic>
        <p:nvPicPr>
          <p:cNvPr id="272" name="Shape 272"/>
          <p:cNvPicPr preferRelativeResize="0"/>
          <p:nvPr/>
        </p:nvPicPr>
        <p:blipFill>
          <a:blip r:embed="rId3">
            <a:alphaModFix/>
          </a:blip>
          <a:stretch>
            <a:fillRect/>
          </a:stretch>
        </p:blipFill>
        <p:spPr>
          <a:xfrm>
            <a:off x="137400" y="1739650"/>
            <a:ext cx="5613549" cy="4672649"/>
          </a:xfrm>
          <a:prstGeom prst="rect">
            <a:avLst/>
          </a:prstGeom>
          <a:noFill/>
          <a:ln>
            <a:noFill/>
          </a:ln>
        </p:spPr>
      </p:pic>
      <p:pic>
        <p:nvPicPr>
          <p:cNvPr id="273" name="Shape 273"/>
          <p:cNvPicPr preferRelativeResize="0"/>
          <p:nvPr/>
        </p:nvPicPr>
        <p:blipFill>
          <a:blip r:embed="rId4">
            <a:alphaModFix/>
          </a:blip>
          <a:stretch>
            <a:fillRect/>
          </a:stretch>
        </p:blipFill>
        <p:spPr>
          <a:xfrm>
            <a:off x="6067250" y="1721900"/>
            <a:ext cx="6009724" cy="467264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677324" y="609600"/>
            <a:ext cx="9171300" cy="13208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Emotion values obtained after running scoring module-I</a:t>
            </a:r>
          </a:p>
          <a:p>
            <a:pPr lvl="0" rtl="0">
              <a:spcBef>
                <a:spcPts val="0"/>
              </a:spcBef>
              <a:buClr>
                <a:schemeClr val="dk1"/>
              </a:buClr>
              <a:buFont typeface="Arial"/>
              <a:buNone/>
            </a:pPr>
            <a:endParaRPr sz="2400" b="1">
              <a:solidFill>
                <a:schemeClr val="dk1"/>
              </a:solidFill>
            </a:endParaRPr>
          </a:p>
          <a:p>
            <a:pPr>
              <a:spcBef>
                <a:spcPts val="0"/>
              </a:spcBef>
              <a:buNone/>
            </a:pPr>
            <a:endParaRPr/>
          </a:p>
        </p:txBody>
      </p:sp>
      <p:sp>
        <p:nvSpPr>
          <p:cNvPr id="279" name="Shape 279"/>
          <p:cNvSpPr txBox="1">
            <a:spLocks noGrp="1"/>
          </p:cNvSpPr>
          <p:nvPr>
            <p:ph type="body" idx="1"/>
          </p:nvPr>
        </p:nvSpPr>
        <p:spPr>
          <a:xfrm>
            <a:off x="677325" y="1610276"/>
            <a:ext cx="8596800" cy="43884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US"/>
              <a:t>#KKRvMI</a:t>
            </a:r>
          </a:p>
          <a:p>
            <a:pPr lvl="0" rtl="0">
              <a:spcBef>
                <a:spcPts val="0"/>
              </a:spcBef>
              <a:buClr>
                <a:schemeClr val="dk1"/>
              </a:buClr>
              <a:buSzPct val="61111"/>
              <a:buFont typeface="Arial"/>
              <a:buNone/>
            </a:pPr>
            <a:r>
              <a:rPr lang="en-US"/>
              <a:t>[0.556704761904762, 0.3601809523809524, 0.36324761904761915, 0.39180317460317454, 0.28949206349206347]</a:t>
            </a:r>
          </a:p>
          <a:p>
            <a:pPr lvl="0" rtl="0">
              <a:spcBef>
                <a:spcPts val="0"/>
              </a:spcBef>
              <a:buClr>
                <a:schemeClr val="dk1"/>
              </a:buClr>
              <a:buSzPct val="61111"/>
              <a:buFont typeface="Arial"/>
              <a:buNone/>
            </a:pPr>
            <a:r>
              <a:rPr lang="en-US"/>
              <a:t>#HatsOffGeneral</a:t>
            </a:r>
          </a:p>
          <a:p>
            <a:pPr lvl="0" rtl="0">
              <a:spcBef>
                <a:spcPts val="0"/>
              </a:spcBef>
              <a:buClr>
                <a:schemeClr val="dk1"/>
              </a:buClr>
              <a:buSzPct val="61111"/>
              <a:buFont typeface="Arial"/>
              <a:buNone/>
            </a:pPr>
            <a:r>
              <a:rPr lang="en-US"/>
              <a:t>[0.5512065573770494, 0.34857377049180316, 0.3657344262295083, 0.3835344262295082, 0.3112327868852459]</a:t>
            </a:r>
          </a:p>
          <a:p>
            <a:pPr lvl="0" rtl="0">
              <a:spcBef>
                <a:spcPts val="0"/>
              </a:spcBef>
              <a:buClr>
                <a:schemeClr val="dk1"/>
              </a:buClr>
              <a:buSzPct val="61111"/>
              <a:buFont typeface="Arial"/>
              <a:buNone/>
            </a:pPr>
            <a:r>
              <a:rPr lang="en-US"/>
              <a:t>#AAPBreakUp</a:t>
            </a:r>
          </a:p>
          <a:p>
            <a:pPr lvl="0" rtl="0">
              <a:spcBef>
                <a:spcPts val="0"/>
              </a:spcBef>
              <a:buClr>
                <a:schemeClr val="dk1"/>
              </a:buClr>
              <a:buSzPct val="61111"/>
              <a:buFont typeface="Arial"/>
              <a:buNone/>
            </a:pPr>
            <a:r>
              <a:rPr lang="en-US"/>
              <a:t>[0.4824, 0.4449333333333334, 0.44599999999999984, 0.49839999999999995, 0.39799999999999996]</a:t>
            </a:r>
          </a:p>
          <a:p>
            <a:pPr lvl="0" rtl="0">
              <a:spcBef>
                <a:spcPts val="0"/>
              </a:spcBef>
              <a:buClr>
                <a:schemeClr val="dk1"/>
              </a:buClr>
              <a:buSzPct val="61111"/>
              <a:buFont typeface="Arial"/>
              <a:buNone/>
            </a:pPr>
            <a:r>
              <a:rPr lang="en-US"/>
              <a:t>#AAPKaSting</a:t>
            </a:r>
          </a:p>
          <a:p>
            <a:pPr lvl="0" rtl="0">
              <a:spcBef>
                <a:spcPts val="0"/>
              </a:spcBef>
              <a:buClr>
                <a:schemeClr val="dk1"/>
              </a:buClr>
              <a:buSzPct val="61111"/>
              <a:buFont typeface="Arial"/>
              <a:buNone/>
            </a:pPr>
            <a:r>
              <a:rPr lang="en-US"/>
              <a:t>[0.517384, 0.420964, 0.390636, 0.4327319999999999, 0.37956399999999996]</a:t>
            </a:r>
          </a:p>
          <a:p>
            <a:pPr lvl="0" rtl="0">
              <a:spcBef>
                <a:spcPts val="0"/>
              </a:spcBef>
              <a:buClr>
                <a:schemeClr val="dk1"/>
              </a:buClr>
              <a:buSzPct val="61111"/>
              <a:buFont typeface="Arial"/>
              <a:buNone/>
            </a:pPr>
            <a:r>
              <a:rPr lang="en-US"/>
              <a:t>#AAPWAR</a:t>
            </a:r>
          </a:p>
          <a:p>
            <a:pPr lvl="0" rtl="0">
              <a:spcBef>
                <a:spcPts val="0"/>
              </a:spcBef>
              <a:buClr>
                <a:schemeClr val="dk1"/>
              </a:buClr>
              <a:buSzPct val="61111"/>
              <a:buFont typeface="Arial"/>
              <a:buNone/>
            </a:pPr>
            <a:r>
              <a:rPr lang="en-US"/>
              <a:t>[0.7349411764705883, 0.28094117647058825, 0.2952941176470588, 0.30388235294117644, 0.24988235294117644]</a:t>
            </a:r>
          </a:p>
          <a:p>
            <a:pPr lvl="0" rtl="0">
              <a:spcBef>
                <a:spcPts val="0"/>
              </a:spcBef>
              <a:buClr>
                <a:schemeClr val="dk1"/>
              </a:buClr>
              <a:buFont typeface="Arial"/>
              <a:buNone/>
            </a:pPr>
            <a:endParaRPr/>
          </a:p>
          <a:p>
            <a:pPr>
              <a:spcBef>
                <a:spcPts val="0"/>
              </a:spcBef>
              <a:buNone/>
            </a:pP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677325" y="609600"/>
            <a:ext cx="8596800" cy="6986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Dictionary Expansion Module</a:t>
            </a:r>
          </a:p>
          <a:p>
            <a:pPr>
              <a:spcBef>
                <a:spcPts val="0"/>
              </a:spcBef>
              <a:buNone/>
            </a:pPr>
            <a:endParaRPr sz="3000"/>
          </a:p>
        </p:txBody>
      </p:sp>
      <p:sp>
        <p:nvSpPr>
          <p:cNvPr id="285" name="Shape 285"/>
          <p:cNvSpPr txBox="1">
            <a:spLocks noGrp="1"/>
          </p:cNvSpPr>
          <p:nvPr>
            <p:ph type="body" idx="1"/>
          </p:nvPr>
        </p:nvSpPr>
        <p:spPr>
          <a:xfrm>
            <a:off x="677325" y="1380225"/>
            <a:ext cx="10522499" cy="4618499"/>
          </a:xfrm>
          <a:prstGeom prst="rect">
            <a:avLst/>
          </a:prstGeom>
        </p:spPr>
        <p:txBody>
          <a:bodyPr lIns="91425" tIns="91425" rIns="91425" bIns="91425" anchor="t" anchorCtr="0">
            <a:noAutofit/>
          </a:bodyPr>
          <a:lstStyle/>
          <a:p>
            <a:pPr marL="457200" lvl="0" indent="-381000" rtl="0">
              <a:spcBef>
                <a:spcPts val="0"/>
              </a:spcBef>
              <a:buClr>
                <a:srgbClr val="434343"/>
              </a:buClr>
              <a:buSzPct val="100000"/>
              <a:buFont typeface="Noto Symbol"/>
              <a:buChar char="●"/>
            </a:pPr>
            <a:r>
              <a:rPr lang="en-US" sz="2400">
                <a:solidFill>
                  <a:srgbClr val="434343"/>
                </a:solidFill>
              </a:rPr>
              <a:t>The main idea of this module is to create a dictionary apart from the original dictionary being used. </a:t>
            </a:r>
          </a:p>
          <a:p>
            <a:pPr marL="457200" lvl="0" indent="-381000" rtl="0">
              <a:spcBef>
                <a:spcPts val="0"/>
              </a:spcBef>
              <a:buClr>
                <a:srgbClr val="434343"/>
              </a:buClr>
              <a:buSzPct val="100000"/>
              <a:buFont typeface="Noto Symbol"/>
              <a:buChar char="●"/>
            </a:pPr>
            <a:r>
              <a:rPr lang="en-US" sz="2400">
                <a:solidFill>
                  <a:srgbClr val="434343"/>
                </a:solidFill>
              </a:rPr>
              <a:t>This module will be run after the scoring module for a hashtag or user-handle has been run. </a:t>
            </a:r>
          </a:p>
          <a:p>
            <a:pPr marL="457200" lvl="0" indent="-381000" rtl="0">
              <a:spcBef>
                <a:spcPts val="0"/>
              </a:spcBef>
              <a:buClr>
                <a:srgbClr val="434343"/>
              </a:buClr>
              <a:buSzPct val="100000"/>
              <a:buFont typeface="Noto Symbol"/>
              <a:buChar char="●"/>
            </a:pPr>
            <a:r>
              <a:rPr lang="en-US" sz="2400">
                <a:solidFill>
                  <a:srgbClr val="434343"/>
                </a:solidFill>
              </a:rPr>
              <a:t>The emotion values from the scoring modules will be fed into this module and those values will be assigned to words (adjective/verb/adverb) that haven’t been identified by the original dictionary. Now this module is separate from the model and uses emotion values of every iteration of the model to expand it’s dictionary and update already used words.</a:t>
            </a:r>
          </a:p>
          <a:p>
            <a:pPr marL="457200" lvl="0" indent="-381000" rtl="0">
              <a:spcBef>
                <a:spcPts val="0"/>
              </a:spcBef>
              <a:buClr>
                <a:srgbClr val="434343"/>
              </a:buClr>
              <a:buSzPct val="100000"/>
              <a:buFont typeface="Noto Symbol"/>
              <a:buChar char="●"/>
            </a:pPr>
            <a:r>
              <a:rPr lang="en-US" sz="2400">
                <a:solidFill>
                  <a:srgbClr val="434343"/>
                </a:solidFill>
              </a:rPr>
              <a:t> This module is designed to input emotion values of a hashtag or a user-handle. But it can be modified to process the tweets one by one.</a:t>
            </a:r>
          </a:p>
          <a:p>
            <a:pPr marL="457200" lvl="0" indent="-381000">
              <a:spcBef>
                <a:spcPts val="0"/>
              </a:spcBef>
              <a:buClr>
                <a:srgbClr val="434343"/>
              </a:buClr>
              <a:buSzPct val="100000"/>
              <a:buFont typeface="Noto Symbol"/>
              <a:buChar char="●"/>
            </a:pPr>
            <a:r>
              <a:rPr lang="en-US" sz="2400">
                <a:solidFill>
                  <a:srgbClr val="434343"/>
                </a:solidFill>
              </a:rPr>
              <a:t>This module has yet to be integrated into the main model</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677333" y="609600"/>
            <a:ext cx="8596800" cy="1320899"/>
          </a:xfrm>
          <a:prstGeom prst="rect">
            <a:avLst/>
          </a:prstGeom>
        </p:spPr>
        <p:txBody>
          <a:bodyPr lIns="91425" tIns="91425" rIns="91425" bIns="91425" anchor="t" anchorCtr="0">
            <a:noAutofit/>
          </a:bodyPr>
          <a:lstStyle/>
          <a:p>
            <a:pPr lvl="0" algn="ctr" rtl="0">
              <a:spcBef>
                <a:spcPts val="0"/>
              </a:spcBef>
              <a:buClr>
                <a:schemeClr val="dk1"/>
              </a:buClr>
              <a:buSzPct val="45833"/>
              <a:buFont typeface="Arial"/>
              <a:buNone/>
            </a:pPr>
            <a:r>
              <a:rPr lang="en-US" sz="2400">
                <a:solidFill>
                  <a:schemeClr val="accent1"/>
                </a:solidFill>
                <a:latin typeface="Trebuchet MS"/>
                <a:ea typeface="Trebuchet MS"/>
                <a:cs typeface="Trebuchet MS"/>
                <a:sym typeface="Trebuchet MS"/>
              </a:rPr>
              <a:t> Work Yet to be Done</a:t>
            </a:r>
          </a:p>
          <a:p>
            <a:pPr>
              <a:spcBef>
                <a:spcPts val="0"/>
              </a:spcBef>
              <a:buNone/>
            </a:pPr>
            <a:endParaRPr sz="3000" b="1"/>
          </a:p>
        </p:txBody>
      </p:sp>
      <p:sp>
        <p:nvSpPr>
          <p:cNvPr id="291" name="Shape 291"/>
          <p:cNvSpPr txBox="1">
            <a:spLocks noGrp="1"/>
          </p:cNvSpPr>
          <p:nvPr>
            <p:ph type="body" idx="1"/>
          </p:nvPr>
        </p:nvSpPr>
        <p:spPr>
          <a:xfrm>
            <a:off x="806725" y="1355825"/>
            <a:ext cx="10738200" cy="5114099"/>
          </a:xfrm>
          <a:prstGeom prst="rect">
            <a:avLst/>
          </a:prstGeom>
        </p:spPr>
        <p:txBody>
          <a:bodyPr lIns="91425" tIns="91425" rIns="91425" bIns="91425" anchor="t" anchorCtr="0">
            <a:noAutofit/>
          </a:bodyPr>
          <a:lstStyle/>
          <a:p>
            <a:pPr rtl="0">
              <a:spcBef>
                <a:spcPts val="0"/>
              </a:spcBef>
              <a:buNone/>
            </a:pPr>
            <a:r>
              <a:rPr lang="en-US" sz="2200"/>
              <a:t>Following is the list of functionalities/modules that haven’t been added in the model:</a:t>
            </a:r>
          </a:p>
          <a:p>
            <a:pPr marL="457200" lvl="0" indent="-368300" rtl="0">
              <a:spcBef>
                <a:spcPts val="0"/>
              </a:spcBef>
              <a:buClr>
                <a:schemeClr val="accent1"/>
              </a:buClr>
              <a:buSzPct val="100000"/>
              <a:buFont typeface="Noto Symbol"/>
              <a:buAutoNum type="arabicPeriod"/>
            </a:pPr>
            <a:r>
              <a:rPr lang="en-US" sz="2200"/>
              <a:t>Spell Correction module: This module is required to convert the shorthand notations that usually used in tweets into proper words so as to make them visible to POS_tag function. This module has to be implemented before the usage of POS_tagging.</a:t>
            </a:r>
          </a:p>
          <a:p>
            <a:pPr marL="457200" lvl="0" indent="-368300" rtl="0">
              <a:spcBef>
                <a:spcPts val="0"/>
              </a:spcBef>
              <a:buClr>
                <a:schemeClr val="accent1"/>
              </a:buClr>
              <a:buSzPct val="100000"/>
              <a:buFont typeface="Noto Symbol"/>
              <a:buAutoNum type="arabicPeriod"/>
            </a:pPr>
            <a:r>
              <a:rPr lang="en-US" sz="2200"/>
              <a:t>Emoticon processor: Emoticons are heavily used in tweets but since they are non-english words so they are removed in the cleaning module. So they need to be identified before that.</a:t>
            </a:r>
          </a:p>
          <a:p>
            <a:pPr marL="457200" lvl="0" indent="-368300" rtl="0">
              <a:spcBef>
                <a:spcPts val="0"/>
              </a:spcBef>
              <a:buClr>
                <a:schemeClr val="accent1"/>
              </a:buClr>
              <a:buSzPct val="100000"/>
              <a:buFont typeface="Noto Symbol"/>
              <a:buAutoNum type="arabicPeriod"/>
            </a:pPr>
            <a:r>
              <a:rPr lang="en-US" sz="2200"/>
              <a:t>Apriori Association: We haven’t used any association rule between adverb/verb-adjective pair (or triplet). This method will provide a method that shows how much the adverb/verb affects the following adjective.</a:t>
            </a:r>
          </a:p>
          <a:p>
            <a:pPr marL="457200" lvl="0" indent="-368300">
              <a:spcBef>
                <a:spcPts val="0"/>
              </a:spcBef>
              <a:buClr>
                <a:schemeClr val="accent1"/>
              </a:buClr>
              <a:buSzPct val="100000"/>
              <a:buFont typeface="Noto Symbol"/>
              <a:buAutoNum type="arabicPeriod"/>
            </a:pPr>
            <a:r>
              <a:rPr lang="en-US" sz="2200"/>
              <a:t>kNN Classifier: This classifier has to be used after the scoring module. When we encounter a tweet from the same hashtag we will classify using the kNN classification method into one of the pre-defined classes.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77325" y="609600"/>
            <a:ext cx="8596800" cy="1115699"/>
          </a:xfrm>
          <a:prstGeom prst="rect">
            <a:avLst/>
          </a:prstGeom>
        </p:spPr>
        <p:txBody>
          <a:bodyPr lIns="91425" tIns="91425" rIns="91425" bIns="91425" anchor="t" anchorCtr="0">
            <a:noAutofit/>
          </a:bodyPr>
          <a:lstStyle/>
          <a:p>
            <a:pPr>
              <a:spcBef>
                <a:spcPts val="0"/>
              </a:spcBef>
              <a:buNone/>
            </a:pPr>
            <a:r>
              <a:rPr lang="en-US" sz="3600">
                <a:solidFill>
                  <a:srgbClr val="90C226"/>
                </a:solidFill>
                <a:latin typeface="Trebuchet MS"/>
                <a:ea typeface="Trebuchet MS"/>
                <a:cs typeface="Trebuchet MS"/>
                <a:sym typeface="Trebuchet MS"/>
              </a:rPr>
              <a:t>System Architecture</a:t>
            </a:r>
          </a:p>
        </p:txBody>
      </p:sp>
      <p:sp>
        <p:nvSpPr>
          <p:cNvPr id="153" name="Shape 153"/>
          <p:cNvSpPr txBox="1">
            <a:spLocks noGrp="1"/>
          </p:cNvSpPr>
          <p:nvPr>
            <p:ph type="body" idx="1"/>
          </p:nvPr>
        </p:nvSpPr>
        <p:spPr>
          <a:xfrm>
            <a:off x="591775" y="2003775"/>
            <a:ext cx="8767800" cy="3880799"/>
          </a:xfrm>
          <a:prstGeom prst="rect">
            <a:avLst/>
          </a:prstGeom>
        </p:spPr>
        <p:txBody>
          <a:bodyPr lIns="91425" tIns="91425" rIns="91425" bIns="91425" anchor="t" anchorCtr="0">
            <a:noAutofit/>
          </a:bodyPr>
          <a:lstStyle/>
          <a:p>
            <a:pPr marL="0" lvl="0" indent="0" rtl="0">
              <a:spcBef>
                <a:spcPts val="0"/>
              </a:spcBef>
              <a:buNone/>
            </a:pPr>
            <a:r>
              <a:rPr lang="en-US" sz="2400">
                <a:solidFill>
                  <a:srgbClr val="3F3F3F"/>
                </a:solidFill>
                <a:latin typeface="Trebuchet MS"/>
                <a:ea typeface="Trebuchet MS"/>
                <a:cs typeface="Trebuchet MS"/>
                <a:sym typeface="Trebuchet MS"/>
              </a:rPr>
              <a:t>We now present the architecture of the system proposed for our </a:t>
            </a:r>
            <a:r>
              <a:rPr lang="en-US" sz="2400">
                <a:solidFill>
                  <a:srgbClr val="3F3F3F"/>
                </a:solidFill>
              </a:rPr>
              <a:t>emotion </a:t>
            </a:r>
            <a:r>
              <a:rPr lang="en-US" sz="2400">
                <a:solidFill>
                  <a:srgbClr val="3F3F3F"/>
                </a:solidFill>
                <a:latin typeface="Trebuchet MS"/>
                <a:ea typeface="Trebuchet MS"/>
                <a:cs typeface="Trebuchet MS"/>
                <a:sym typeface="Trebuchet MS"/>
              </a:rPr>
              <a:t>analysis.It mainly involves:</a:t>
            </a:r>
          </a:p>
          <a:p>
            <a:pPr marL="0" lvl="0" indent="0" rtl="0">
              <a:spcBef>
                <a:spcPts val="0"/>
              </a:spcBef>
              <a:buNone/>
            </a:pPr>
            <a:endParaRPr sz="2400">
              <a:solidFill>
                <a:srgbClr val="3F3F3F"/>
              </a:solidFill>
            </a:endParaRPr>
          </a:p>
          <a:p>
            <a:pPr marL="914400" lvl="1" indent="-381000" rtl="0">
              <a:spcBef>
                <a:spcPts val="0"/>
              </a:spcBef>
              <a:buClr>
                <a:srgbClr val="3F3F3F"/>
              </a:buClr>
              <a:buSzPct val="100000"/>
              <a:buFont typeface="Trebuchet MS"/>
              <a:buChar char="○"/>
            </a:pPr>
            <a:r>
              <a:rPr lang="en-US" sz="2400">
                <a:solidFill>
                  <a:srgbClr val="3F3F3F"/>
                </a:solidFill>
              </a:rPr>
              <a:t>Tweet r</a:t>
            </a:r>
            <a:r>
              <a:rPr lang="en-US" sz="2400">
                <a:solidFill>
                  <a:srgbClr val="3F3F3F"/>
                </a:solidFill>
                <a:latin typeface="Trebuchet MS"/>
                <a:ea typeface="Trebuchet MS"/>
                <a:cs typeface="Trebuchet MS"/>
                <a:sym typeface="Trebuchet MS"/>
              </a:rPr>
              <a:t>etrieval Module</a:t>
            </a:r>
          </a:p>
          <a:p>
            <a:pPr marL="914400" lvl="1" indent="-381000" rtl="0">
              <a:spcBef>
                <a:spcPts val="0"/>
              </a:spcBef>
              <a:buClr>
                <a:srgbClr val="3F3F3F"/>
              </a:buClr>
              <a:buSzPct val="100000"/>
              <a:buFont typeface="Trebuchet MS"/>
              <a:buChar char="○"/>
            </a:pPr>
            <a:r>
              <a:rPr lang="en-US" sz="2400">
                <a:solidFill>
                  <a:srgbClr val="3F3F3F"/>
                </a:solidFill>
                <a:latin typeface="Trebuchet MS"/>
                <a:ea typeface="Trebuchet MS"/>
                <a:cs typeface="Trebuchet MS"/>
                <a:sym typeface="Trebuchet MS"/>
              </a:rPr>
              <a:t>Preprocessing (cleaning) Module</a:t>
            </a:r>
          </a:p>
          <a:p>
            <a:pPr marL="914400" lvl="1" indent="-381000" rtl="0">
              <a:spcBef>
                <a:spcPts val="0"/>
              </a:spcBef>
              <a:buClr>
                <a:srgbClr val="3F3F3F"/>
              </a:buClr>
              <a:buSzPct val="100000"/>
              <a:buFont typeface="Trebuchet MS"/>
              <a:buChar char="○"/>
            </a:pPr>
            <a:r>
              <a:rPr lang="en-US" sz="2400">
                <a:solidFill>
                  <a:srgbClr val="3F3F3F"/>
                </a:solidFill>
              </a:rPr>
              <a:t>POS Tagging</a:t>
            </a:r>
          </a:p>
          <a:p>
            <a:pPr marL="914400" lvl="1" indent="-381000" rtl="0">
              <a:spcBef>
                <a:spcPts val="0"/>
              </a:spcBef>
              <a:buClr>
                <a:srgbClr val="3F3F3F"/>
              </a:buClr>
              <a:buSzPct val="100000"/>
              <a:buFont typeface="Trebuchet MS"/>
              <a:buChar char="○"/>
            </a:pPr>
            <a:r>
              <a:rPr lang="en-US" sz="2400">
                <a:solidFill>
                  <a:srgbClr val="3F3F3F"/>
                </a:solidFill>
              </a:rPr>
              <a:t>Emotion </a:t>
            </a:r>
            <a:r>
              <a:rPr lang="en-US" sz="2400">
                <a:solidFill>
                  <a:srgbClr val="3F3F3F"/>
                </a:solidFill>
                <a:latin typeface="Trebuchet MS"/>
                <a:ea typeface="Trebuchet MS"/>
                <a:cs typeface="Trebuchet MS"/>
                <a:sym typeface="Trebuchet MS"/>
              </a:rPr>
              <a:t>Scoring Module</a:t>
            </a:r>
          </a:p>
          <a:p>
            <a:pPr marL="914400" lvl="1" indent="-381000" rtl="0">
              <a:spcBef>
                <a:spcPts val="0"/>
              </a:spcBef>
              <a:buClr>
                <a:srgbClr val="3F3F3F"/>
              </a:buClr>
              <a:buSzPct val="100000"/>
              <a:buFont typeface="Trebuchet MS"/>
              <a:buChar char="○"/>
            </a:pPr>
            <a:r>
              <a:rPr lang="en-US" sz="2400">
                <a:solidFill>
                  <a:srgbClr val="3F3F3F"/>
                </a:solidFill>
              </a:rPr>
              <a:t>Dictionary Expansion Module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77325" y="609600"/>
            <a:ext cx="8596800" cy="281700"/>
          </a:xfrm>
          <a:prstGeom prst="rect">
            <a:avLst/>
          </a:prstGeom>
        </p:spPr>
        <p:txBody>
          <a:bodyPr lIns="91425" tIns="91425" rIns="91425" bIns="91425" anchor="t" anchorCtr="0">
            <a:noAutofit/>
          </a:bodyPr>
          <a:lstStyle/>
          <a:p>
            <a:pPr>
              <a:spcBef>
                <a:spcPts val="0"/>
              </a:spcBef>
              <a:buNone/>
            </a:pPr>
            <a:r>
              <a:rPr lang="en-US"/>
              <a:t> </a:t>
            </a:r>
          </a:p>
        </p:txBody>
      </p:sp>
      <p:sp>
        <p:nvSpPr>
          <p:cNvPr id="159" name="Shape 159"/>
          <p:cNvSpPr txBox="1">
            <a:spLocks noGrp="1"/>
          </p:cNvSpPr>
          <p:nvPr>
            <p:ph type="body" idx="1"/>
          </p:nvPr>
        </p:nvSpPr>
        <p:spPr>
          <a:xfrm>
            <a:off x="677322" y="546354"/>
            <a:ext cx="11126400" cy="5452199"/>
          </a:xfrm>
          <a:prstGeom prst="rect">
            <a:avLst/>
          </a:prstGeom>
        </p:spPr>
        <p:txBody>
          <a:bodyPr lIns="91425" tIns="91425" rIns="91425" bIns="91425" anchor="t" anchorCtr="0">
            <a:noAutofit/>
          </a:bodyPr>
          <a:lstStyle/>
          <a:p>
            <a:pPr>
              <a:spcBef>
                <a:spcPts val="0"/>
              </a:spcBef>
              <a:buNone/>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639" y="0"/>
            <a:ext cx="5846721" cy="685800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77325" y="609600"/>
            <a:ext cx="8596800" cy="930299"/>
          </a:xfrm>
          <a:prstGeom prst="rect">
            <a:avLst/>
          </a:prstGeom>
        </p:spPr>
        <p:txBody>
          <a:bodyPr lIns="91425" tIns="91425" rIns="91425" bIns="91425" anchor="t" anchorCtr="0">
            <a:noAutofit/>
          </a:bodyPr>
          <a:lstStyle/>
          <a:p>
            <a:pPr>
              <a:spcBef>
                <a:spcPts val="0"/>
              </a:spcBef>
              <a:buNone/>
            </a:pPr>
            <a:r>
              <a:rPr lang="en-US" sz="4000">
                <a:solidFill>
                  <a:schemeClr val="accent1"/>
                </a:solidFill>
                <a:latin typeface="Trebuchet MS"/>
                <a:ea typeface="Trebuchet MS"/>
                <a:cs typeface="Trebuchet MS"/>
                <a:sym typeface="Trebuchet MS"/>
              </a:rPr>
              <a:t>Downloading of Data</a:t>
            </a:r>
          </a:p>
        </p:txBody>
      </p:sp>
      <p:sp>
        <p:nvSpPr>
          <p:cNvPr id="166" name="Shape 166"/>
          <p:cNvSpPr txBox="1">
            <a:spLocks noGrp="1"/>
          </p:cNvSpPr>
          <p:nvPr>
            <p:ph type="body" idx="1"/>
          </p:nvPr>
        </p:nvSpPr>
        <p:spPr>
          <a:xfrm>
            <a:off x="819900" y="1639624"/>
            <a:ext cx="8596800" cy="4747799"/>
          </a:xfrm>
          <a:prstGeom prst="rect">
            <a:avLst/>
          </a:prstGeom>
        </p:spPr>
        <p:txBody>
          <a:bodyPr lIns="91425" tIns="91425" rIns="91425" bIns="91425" anchor="t" anchorCtr="0">
            <a:noAutofit/>
          </a:bodyPr>
          <a:lstStyle/>
          <a:p>
            <a:pPr marL="457200" lvl="0" indent="-381000" rtl="0">
              <a:spcBef>
                <a:spcPts val="0"/>
              </a:spcBef>
              <a:buClr>
                <a:schemeClr val="accent1"/>
              </a:buClr>
              <a:buSzPct val="100000"/>
              <a:buFont typeface="Trebuchet MS"/>
              <a:buChar char="●"/>
            </a:pPr>
            <a:r>
              <a:rPr lang="en-US" sz="2400">
                <a:solidFill>
                  <a:srgbClr val="3F3F3F"/>
                </a:solidFill>
                <a:latin typeface="Trebuchet MS"/>
                <a:ea typeface="Trebuchet MS"/>
                <a:cs typeface="Trebuchet MS"/>
                <a:sym typeface="Trebuchet MS"/>
              </a:rPr>
              <a:t>If we w</a:t>
            </a:r>
            <a:r>
              <a:rPr lang="en-US" sz="2400">
                <a:solidFill>
                  <a:srgbClr val="333333"/>
                </a:solidFill>
                <a:latin typeface="Trebuchet MS"/>
                <a:ea typeface="Trebuchet MS"/>
                <a:cs typeface="Trebuchet MS"/>
                <a:sym typeface="Trebuchet MS"/>
              </a:rPr>
              <a:t>ant to get large publically available Twitter datasets is through their API.</a:t>
            </a:r>
          </a:p>
          <a:p>
            <a:pPr marL="457200" lvl="0" indent="-381000" rtl="0">
              <a:spcBef>
                <a:spcPts val="0"/>
              </a:spcBef>
              <a:buClr>
                <a:schemeClr val="accent1"/>
              </a:buClr>
              <a:buSzPct val="100000"/>
              <a:buFont typeface="Trebuchet MS"/>
              <a:buChar char="●"/>
            </a:pPr>
            <a:r>
              <a:rPr lang="en-US" sz="2400">
                <a:solidFill>
                  <a:srgbClr val="3F3F3F"/>
                </a:solidFill>
                <a:latin typeface="Trebuchet MS"/>
                <a:ea typeface="Trebuchet MS"/>
                <a:cs typeface="Trebuchet MS"/>
                <a:sym typeface="Trebuchet MS"/>
              </a:rPr>
              <a:t>We access the API through the tweepy python package</a:t>
            </a:r>
          </a:p>
          <a:p>
            <a:pPr marL="457200" lvl="0" indent="-381000" rtl="0">
              <a:spcBef>
                <a:spcPts val="0"/>
              </a:spcBef>
              <a:buClr>
                <a:schemeClr val="accent1"/>
              </a:buClr>
              <a:buSzPct val="100000"/>
              <a:buFont typeface="Trebuchet MS"/>
              <a:buChar char="●"/>
            </a:pPr>
            <a:r>
              <a:rPr lang="en-US" sz="2400">
                <a:solidFill>
                  <a:srgbClr val="333333"/>
                </a:solidFill>
                <a:latin typeface="Trebuchet MS"/>
                <a:ea typeface="Trebuchet MS"/>
                <a:cs typeface="Trebuchet MS"/>
                <a:sym typeface="Trebuchet MS"/>
              </a:rPr>
              <a:t>The Twitter API has two different flavors: </a:t>
            </a:r>
            <a:r>
              <a:rPr lang="en-US" sz="2400" i="1">
                <a:solidFill>
                  <a:srgbClr val="333333"/>
                </a:solidFill>
                <a:latin typeface="Trebuchet MS"/>
                <a:ea typeface="Trebuchet MS"/>
                <a:cs typeface="Trebuchet MS"/>
                <a:sym typeface="Trebuchet MS"/>
              </a:rPr>
              <a:t>RESTful and Streaming</a:t>
            </a:r>
            <a:r>
              <a:rPr lang="en-US" sz="2400">
                <a:solidFill>
                  <a:srgbClr val="333333"/>
                </a:solidFill>
                <a:latin typeface="Trebuchet MS"/>
                <a:ea typeface="Trebuchet MS"/>
                <a:cs typeface="Trebuchet MS"/>
                <a:sym typeface="Trebuchet MS"/>
              </a:rPr>
              <a:t>.</a:t>
            </a:r>
          </a:p>
          <a:p>
            <a:pPr marL="457200" lvl="0" indent="-381000" rtl="0">
              <a:spcBef>
                <a:spcPts val="0"/>
              </a:spcBef>
              <a:buClr>
                <a:srgbClr val="333333"/>
              </a:buClr>
              <a:buSzPct val="100000"/>
              <a:buFont typeface="Trebuchet MS"/>
              <a:buChar char="❖"/>
            </a:pPr>
            <a:r>
              <a:rPr lang="en-US" sz="2400">
                <a:solidFill>
                  <a:srgbClr val="333333"/>
                </a:solidFill>
                <a:latin typeface="Trebuchet MS"/>
                <a:ea typeface="Trebuchet MS"/>
                <a:cs typeface="Trebuchet MS"/>
                <a:sym typeface="Trebuchet MS"/>
              </a:rPr>
              <a:t>The RESTful API is useful for getting things like lists of followers and those who follow a particular user, and is what most Twitter clients are built off of.</a:t>
            </a:r>
          </a:p>
          <a:p>
            <a:pPr marL="457200" lvl="0" indent="-381000" rtl="0">
              <a:spcBef>
                <a:spcPts val="0"/>
              </a:spcBef>
              <a:buClr>
                <a:srgbClr val="333333"/>
              </a:buClr>
              <a:buSzPct val="100000"/>
              <a:buFont typeface="Trebuchet MS"/>
              <a:buChar char="❖"/>
            </a:pPr>
            <a:r>
              <a:rPr lang="en-US" sz="2400">
                <a:solidFill>
                  <a:srgbClr val="333333"/>
                </a:solidFill>
                <a:latin typeface="Trebuchet MS"/>
                <a:ea typeface="Trebuchet MS"/>
                <a:cs typeface="Trebuchet MS"/>
                <a:sym typeface="Trebuchet MS"/>
              </a:rPr>
              <a:t>The Streaming API works by making a request for a specific type of data — filtered by keyword, user, geographic area, or a random sample — and then keeping the connection open as long as there are no errors in the connection.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77333" y="609600"/>
            <a:ext cx="8596800" cy="1320899"/>
          </a:xfrm>
          <a:prstGeom prst="rect">
            <a:avLst/>
          </a:prstGeom>
        </p:spPr>
        <p:txBody>
          <a:bodyPr lIns="91425" tIns="91425" rIns="91425" bIns="91425" anchor="t" anchorCtr="0">
            <a:noAutofit/>
          </a:bodyPr>
          <a:lstStyle/>
          <a:p>
            <a:pPr lvl="0" rtl="0">
              <a:spcBef>
                <a:spcPts val="0"/>
              </a:spcBef>
              <a:buClr>
                <a:schemeClr val="dk1"/>
              </a:buClr>
              <a:buSzPct val="27500"/>
              <a:buFont typeface="Arial"/>
              <a:buNone/>
            </a:pPr>
            <a:r>
              <a:rPr lang="en-US" sz="4000">
                <a:solidFill>
                  <a:schemeClr val="accent1"/>
                </a:solidFill>
                <a:latin typeface="Trebuchet MS"/>
                <a:ea typeface="Trebuchet MS"/>
                <a:cs typeface="Trebuchet MS"/>
                <a:sym typeface="Trebuchet MS"/>
              </a:rPr>
              <a:t>Why select a microblogging website like Twitter?</a:t>
            </a:r>
          </a:p>
          <a:p>
            <a:pPr>
              <a:spcBef>
                <a:spcPts val="0"/>
              </a:spcBef>
              <a:buNone/>
            </a:pPr>
            <a:endParaRPr/>
          </a:p>
        </p:txBody>
      </p:sp>
      <p:sp>
        <p:nvSpPr>
          <p:cNvPr id="172" name="Shape 172"/>
          <p:cNvSpPr txBox="1">
            <a:spLocks noGrp="1"/>
          </p:cNvSpPr>
          <p:nvPr>
            <p:ph type="body" idx="1"/>
          </p:nvPr>
        </p:nvSpPr>
        <p:spPr>
          <a:xfrm>
            <a:off x="677333" y="2117814"/>
            <a:ext cx="8596800" cy="3880799"/>
          </a:xfrm>
          <a:prstGeom prst="rect">
            <a:avLst/>
          </a:prstGeom>
        </p:spPr>
        <p:txBody>
          <a:bodyPr lIns="91425" tIns="91425" rIns="91425" bIns="91425" anchor="t" anchorCtr="0">
            <a:noAutofit/>
          </a:bodyPr>
          <a:lstStyle/>
          <a:p>
            <a:pPr lvl="0" indent="0" rtl="0">
              <a:spcBef>
                <a:spcPts val="0"/>
              </a:spcBef>
              <a:buClr>
                <a:schemeClr val="accent1"/>
              </a:buClr>
              <a:buSzPct val="80000"/>
              <a:buFont typeface="Noto Symbol"/>
              <a:buChar char="●"/>
            </a:pPr>
            <a:r>
              <a:rPr lang="en-US" sz="2400">
                <a:solidFill>
                  <a:srgbClr val="3F3F3F"/>
                </a:solidFill>
                <a:latin typeface="Trebuchet MS"/>
                <a:ea typeface="Trebuchet MS"/>
                <a:cs typeface="Trebuchet MS"/>
                <a:sym typeface="Trebuchet MS"/>
              </a:rPr>
              <a:t>It is used by people of different domains to express their emotions, views and opinions.</a:t>
            </a:r>
          </a:p>
          <a:p>
            <a:pPr lvl="0" indent="0" rtl="0">
              <a:spcBef>
                <a:spcPts val="0"/>
              </a:spcBef>
              <a:buClr>
                <a:schemeClr val="accent1"/>
              </a:buClr>
              <a:buSzPct val="80000"/>
              <a:buFont typeface="Noto Symbol"/>
              <a:buChar char="●"/>
            </a:pPr>
            <a:r>
              <a:rPr lang="en-US" sz="2400">
                <a:solidFill>
                  <a:srgbClr val="3F3F3F"/>
                </a:solidFill>
                <a:latin typeface="Trebuchet MS"/>
                <a:ea typeface="Trebuchet MS"/>
                <a:cs typeface="Trebuchet MS"/>
                <a:sym typeface="Trebuchet MS"/>
              </a:rPr>
              <a:t>It contains sheer amount of text posts that grows at large rate everyday.</a:t>
            </a:r>
          </a:p>
          <a:p>
            <a:pPr lvl="0" indent="0" rtl="0">
              <a:spcBef>
                <a:spcPts val="0"/>
              </a:spcBef>
              <a:buClr>
                <a:schemeClr val="accent1"/>
              </a:buClr>
              <a:buSzPct val="80000"/>
              <a:buFont typeface="Noto Symbol"/>
              <a:buChar char="●"/>
            </a:pPr>
            <a:r>
              <a:rPr lang="en-US" sz="2400">
                <a:solidFill>
                  <a:srgbClr val="3F3F3F"/>
                </a:solidFill>
                <a:latin typeface="Trebuchet MS"/>
                <a:ea typeface="Trebuchet MS"/>
                <a:cs typeface="Trebuchet MS"/>
                <a:sym typeface="Trebuchet MS"/>
              </a:rPr>
              <a:t>It is used by people from many countries.</a:t>
            </a:r>
          </a:p>
          <a:p>
            <a:pPr lvl="0" indent="0" rtl="0">
              <a:spcBef>
                <a:spcPts val="0"/>
              </a:spcBef>
              <a:buClr>
                <a:schemeClr val="accent1"/>
              </a:buClr>
              <a:buSzPct val="80000"/>
              <a:buFont typeface="Noto Symbol"/>
              <a:buChar char="●"/>
            </a:pPr>
            <a:r>
              <a:rPr lang="en-US" sz="2400">
                <a:solidFill>
                  <a:srgbClr val="3F3F3F"/>
                </a:solidFill>
                <a:latin typeface="Trebuchet MS"/>
                <a:ea typeface="Trebuchet MS"/>
                <a:cs typeface="Trebuchet MS"/>
                <a:sym typeface="Trebuchet MS"/>
              </a:rPr>
              <a:t>It involves variety of people from ordinary users to celebrities of various fields like </a:t>
            </a:r>
            <a:r>
              <a:rPr lang="en-US" sz="2400">
                <a:solidFill>
                  <a:srgbClr val="3F3F3F"/>
                </a:solidFill>
              </a:rPr>
              <a:t>entertainment</a:t>
            </a:r>
            <a:r>
              <a:rPr lang="en-US" sz="2400">
                <a:solidFill>
                  <a:srgbClr val="3F3F3F"/>
                </a:solidFill>
                <a:latin typeface="Trebuchet MS"/>
                <a:ea typeface="Trebuchet MS"/>
                <a:cs typeface="Trebuchet MS"/>
                <a:sym typeface="Trebuchet MS"/>
              </a:rPr>
              <a:t>, sports, politics, </a:t>
            </a:r>
            <a:r>
              <a:rPr lang="en-US" sz="2400">
                <a:solidFill>
                  <a:srgbClr val="3F3F3F"/>
                </a:solidFill>
              </a:rPr>
              <a:t>education,</a:t>
            </a:r>
            <a:r>
              <a:rPr lang="en-US" sz="2400">
                <a:solidFill>
                  <a:srgbClr val="3F3F3F"/>
                </a:solidFill>
                <a:latin typeface="Trebuchet MS"/>
                <a:ea typeface="Trebuchet MS"/>
                <a:cs typeface="Trebuchet MS"/>
                <a:sym typeface="Trebuchet MS"/>
              </a:rPr>
              <a:t> etc.</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4000" b="0" i="0" u="none" strike="noStrike" cap="none" baseline="0">
                <a:solidFill>
                  <a:schemeClr val="accent1"/>
                </a:solidFill>
                <a:latin typeface="Trebuchet MS"/>
                <a:ea typeface="Trebuchet MS"/>
                <a:cs typeface="Trebuchet MS"/>
                <a:sym typeface="Trebuchet MS"/>
              </a:rPr>
              <a:t>Raw v/s Cleaned Data</a:t>
            </a:r>
          </a:p>
        </p:txBody>
      </p:sp>
      <p:sp>
        <p:nvSpPr>
          <p:cNvPr id="178" name="Shape 178"/>
          <p:cNvSpPr txBox="1">
            <a:spLocks noGrp="1"/>
          </p:cNvSpPr>
          <p:nvPr>
            <p:ph type="body" idx="1"/>
          </p:nvPr>
        </p:nvSpPr>
        <p:spPr>
          <a:xfrm>
            <a:off x="677271" y="2089289"/>
            <a:ext cx="8596800" cy="38807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80000"/>
              <a:buFont typeface="Noto Symbol"/>
              <a:buChar char="●"/>
            </a:pPr>
            <a:r>
              <a:rPr lang="en-US" sz="2400" b="0" i="0" u="none" strike="noStrike" cap="none" baseline="0">
                <a:solidFill>
                  <a:srgbClr val="3F3F3F"/>
                </a:solidFill>
                <a:latin typeface="Trebuchet MS"/>
                <a:ea typeface="Trebuchet MS"/>
                <a:cs typeface="Trebuchet MS"/>
                <a:sym typeface="Trebuchet MS"/>
              </a:rPr>
              <a:t>Raw data is the original data and is often hard to use for analysis directly.</a:t>
            </a:r>
          </a:p>
          <a:p>
            <a:pPr marL="342900" marR="0" lvl="0" indent="-342900" algn="l" rtl="0">
              <a:spcBef>
                <a:spcPts val="1000"/>
              </a:spcBef>
              <a:spcAft>
                <a:spcPts val="0"/>
              </a:spcAft>
              <a:buClr>
                <a:schemeClr val="accent1"/>
              </a:buClr>
              <a:buSzPct val="80000"/>
              <a:buFont typeface="Noto Symbol"/>
              <a:buChar char="●"/>
            </a:pPr>
            <a:r>
              <a:rPr lang="en-US" sz="2400" b="0" i="0" u="none" strike="noStrike" cap="none" baseline="0">
                <a:solidFill>
                  <a:srgbClr val="3F3F3F"/>
                </a:solidFill>
                <a:latin typeface="Trebuchet MS"/>
                <a:ea typeface="Trebuchet MS"/>
                <a:cs typeface="Trebuchet MS"/>
                <a:sym typeface="Trebuchet MS"/>
              </a:rPr>
              <a:t>Raw data may only be need to process only once (during cleaning).</a:t>
            </a:r>
          </a:p>
          <a:p>
            <a:pPr marL="342900" marR="0" lvl="0" indent="-342900" algn="l" rtl="0">
              <a:spcBef>
                <a:spcPts val="1000"/>
              </a:spcBef>
              <a:spcAft>
                <a:spcPts val="0"/>
              </a:spcAft>
              <a:buClr>
                <a:schemeClr val="accent1"/>
              </a:buClr>
              <a:buSzPct val="80000"/>
              <a:buFont typeface="Noto Symbol"/>
              <a:buChar char="●"/>
            </a:pPr>
            <a:r>
              <a:rPr lang="en-US" sz="2400" b="0" i="0" u="none" strike="noStrike" cap="none" baseline="0">
                <a:solidFill>
                  <a:srgbClr val="3F3F3F"/>
                </a:solidFill>
                <a:latin typeface="Trebuchet MS"/>
                <a:ea typeface="Trebuchet MS"/>
                <a:cs typeface="Trebuchet MS"/>
                <a:sym typeface="Trebuchet MS"/>
              </a:rPr>
              <a:t>Processed Data is ready for analysis.</a:t>
            </a:r>
          </a:p>
          <a:p>
            <a:pPr marL="342900" marR="0" lvl="0" indent="-342900" algn="l" rtl="0">
              <a:spcBef>
                <a:spcPts val="1000"/>
              </a:spcBef>
              <a:spcAft>
                <a:spcPts val="0"/>
              </a:spcAft>
              <a:buClr>
                <a:schemeClr val="accent1"/>
              </a:buClr>
              <a:buSzPct val="80000"/>
              <a:buFont typeface="Noto Symbol"/>
              <a:buChar char="●"/>
            </a:pPr>
            <a:r>
              <a:rPr lang="en-US" sz="2400" b="0" i="0" u="none" strike="noStrike" cap="none" baseline="0">
                <a:solidFill>
                  <a:srgbClr val="3F3F3F"/>
                </a:solidFill>
                <a:latin typeface="Trebuchet MS"/>
                <a:ea typeface="Trebuchet MS"/>
                <a:cs typeface="Trebuchet MS"/>
                <a:sym typeface="Trebuchet MS"/>
              </a:rPr>
              <a:t>Processing of raw data includes removal of hashtags, links, usernames, </a:t>
            </a:r>
            <a:r>
              <a:rPr lang="en-US" sz="2400">
                <a:solidFill>
                  <a:srgbClr val="3F3F3F"/>
                </a:solidFill>
              </a:rPr>
              <a:t>punctuations, non-english words and symbols like RT.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534725" y="609600"/>
            <a:ext cx="8596800" cy="5981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a:solidFill>
                  <a:srgbClr val="90C226"/>
                </a:solidFill>
                <a:latin typeface="Trebuchet MS"/>
                <a:ea typeface="Trebuchet MS"/>
                <a:cs typeface="Trebuchet MS"/>
                <a:sym typeface="Trebuchet MS"/>
              </a:rPr>
              <a:t>Data Cleaning Process</a:t>
            </a:r>
          </a:p>
        </p:txBody>
      </p:sp>
      <p:sp>
        <p:nvSpPr>
          <p:cNvPr id="184" name="Shape 184"/>
          <p:cNvSpPr txBox="1">
            <a:spLocks noGrp="1"/>
          </p:cNvSpPr>
          <p:nvPr>
            <p:ph type="body" idx="1"/>
          </p:nvPr>
        </p:nvSpPr>
        <p:spPr>
          <a:xfrm>
            <a:off x="851000" y="717426"/>
            <a:ext cx="8596800" cy="4330500"/>
          </a:xfrm>
          <a:prstGeom prst="rect">
            <a:avLst/>
          </a:prstGeom>
        </p:spPr>
        <p:txBody>
          <a:bodyPr lIns="91425" tIns="45700" rIns="91425" bIns="45700" anchor="t" anchorCtr="0">
            <a:noAutofit/>
          </a:bodyPr>
          <a:lstStyle/>
          <a:p>
            <a:pPr marL="0" lvl="0" indent="0" rtl="0">
              <a:spcBef>
                <a:spcPts val="0"/>
              </a:spcBef>
              <a:buNone/>
            </a:pPr>
            <a:endParaRPr/>
          </a:p>
          <a:p>
            <a:pPr marL="0" indent="0" rtl="0">
              <a:spcBef>
                <a:spcPts val="0"/>
              </a:spcBef>
              <a:buNone/>
            </a:pPr>
            <a:endParaRPr sz="2400"/>
          </a:p>
          <a:p>
            <a:pPr marL="0" lvl="0" indent="0" rtl="0">
              <a:spcBef>
                <a:spcPts val="0"/>
              </a:spcBef>
              <a:buNone/>
            </a:pPr>
            <a:r>
              <a:rPr lang="en-US" sz="2400"/>
              <a:t>The following strategy has been followed to make the downloaded twitter data tidy</a:t>
            </a:r>
          </a:p>
          <a:p>
            <a:pPr lvl="1" rtl="0">
              <a:spcBef>
                <a:spcPts val="0"/>
              </a:spcBef>
              <a:buClr>
                <a:schemeClr val="accent1"/>
              </a:buClr>
              <a:buSzPct val="100000"/>
              <a:buFont typeface="Noto Symbol"/>
              <a:buChar char="○"/>
            </a:pPr>
            <a:r>
              <a:rPr lang="en-US" sz="2400">
                <a:solidFill>
                  <a:srgbClr val="404040"/>
                </a:solidFill>
              </a:rPr>
              <a:t>For Removal of #tags, a substring removal python function is used.</a:t>
            </a:r>
          </a:p>
          <a:p>
            <a:pPr lvl="1" rtl="0">
              <a:spcBef>
                <a:spcPts val="0"/>
              </a:spcBef>
              <a:buClr>
                <a:schemeClr val="accent1"/>
              </a:buClr>
              <a:buSzPct val="100000"/>
              <a:buFont typeface="Noto Symbol"/>
              <a:buChar char="○"/>
            </a:pPr>
            <a:r>
              <a:rPr lang="en-US" sz="2400">
                <a:solidFill>
                  <a:srgbClr val="404040"/>
                </a:solidFill>
              </a:rPr>
              <a:t>Similar to the removal of hashtags, substring removal function is used to remove the links in the tweets.</a:t>
            </a:r>
          </a:p>
          <a:p>
            <a:pPr lvl="1" rtl="0">
              <a:spcBef>
                <a:spcPts val="0"/>
              </a:spcBef>
              <a:buClr>
                <a:schemeClr val="accent1"/>
              </a:buClr>
              <a:buSzPct val="100000"/>
              <a:buFont typeface="Noto Symbol"/>
              <a:buChar char="○"/>
            </a:pPr>
            <a:r>
              <a:rPr lang="en-US" sz="2400">
                <a:solidFill>
                  <a:srgbClr val="404040"/>
                </a:solidFill>
              </a:rPr>
              <a:t>Each punctuation is replaced by an empty substring </a:t>
            </a:r>
          </a:p>
          <a:p>
            <a:pPr lvl="1" rtl="0">
              <a:spcBef>
                <a:spcPts val="0"/>
              </a:spcBef>
              <a:buClr>
                <a:schemeClr val="accent1"/>
              </a:buClr>
              <a:buSzPct val="100000"/>
              <a:buFont typeface="Noto Symbol"/>
              <a:buChar char="○"/>
            </a:pPr>
            <a:r>
              <a:rPr lang="en-US" sz="2400">
                <a:solidFill>
                  <a:srgbClr val="404040"/>
                </a:solidFill>
              </a:rPr>
              <a:t>Removal of strings generally present in tweets such as RT, @someUser etc. through the substring removal function.</a:t>
            </a:r>
          </a:p>
          <a:p>
            <a:pPr lvl="1" rtl="0">
              <a:spcBef>
                <a:spcPts val="0"/>
              </a:spcBef>
              <a:buClr>
                <a:schemeClr val="accent1"/>
              </a:buClr>
              <a:buSzPct val="100000"/>
              <a:buFont typeface="Noto Symbol"/>
              <a:buChar char="○"/>
            </a:pPr>
            <a:r>
              <a:rPr lang="en-US" sz="2400">
                <a:solidFill>
                  <a:srgbClr val="404040"/>
                </a:solidFill>
              </a:rPr>
              <a:t>Removal of non-English tweets by encoding them into ASCII and if encoding produces any exception, then reject them , otherwise, select the tweets.</a:t>
            </a:r>
          </a:p>
          <a:p>
            <a:pPr lvl="1" rtl="0">
              <a:spcBef>
                <a:spcPts val="0"/>
              </a:spcBef>
              <a:buClr>
                <a:srgbClr val="404040"/>
              </a:buClr>
              <a:buSzPct val="100000"/>
              <a:buFont typeface="Trebuchet MS"/>
              <a:buChar char="○"/>
            </a:pPr>
            <a:r>
              <a:rPr lang="en-US" sz="2400">
                <a:solidFill>
                  <a:srgbClr val="404040"/>
                </a:solidFill>
              </a:rPr>
              <a:t>Removal of stopping words through nltk library.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677333" y="609600"/>
            <a:ext cx="8596800" cy="1320899"/>
          </a:xfrm>
          <a:prstGeom prst="rect">
            <a:avLst/>
          </a:prstGeom>
        </p:spPr>
        <p:txBody>
          <a:bodyPr lIns="91425" tIns="91425" rIns="91425" bIns="91425" anchor="t" anchorCtr="0">
            <a:noAutofit/>
          </a:bodyPr>
          <a:lstStyle/>
          <a:p>
            <a:pPr lvl="0" rtl="0">
              <a:spcBef>
                <a:spcPts val="0"/>
              </a:spcBef>
              <a:buClr>
                <a:schemeClr val="accent1"/>
              </a:buClr>
              <a:buSzPct val="25000"/>
              <a:buFont typeface="Trebuchet MS"/>
              <a:buNone/>
            </a:pPr>
            <a:r>
              <a:rPr lang="en-US" sz="3600">
                <a:solidFill>
                  <a:schemeClr val="accent1"/>
                </a:solidFill>
                <a:latin typeface="Trebuchet MS"/>
                <a:ea typeface="Trebuchet MS"/>
                <a:cs typeface="Trebuchet MS"/>
                <a:sym typeface="Trebuchet MS"/>
              </a:rPr>
              <a:t>Data Cleaning Process Implemented</a:t>
            </a:r>
          </a:p>
          <a:p>
            <a:pPr>
              <a:spcBef>
                <a:spcPts val="0"/>
              </a:spcBef>
              <a:buNone/>
            </a:pPr>
            <a:endParaRPr/>
          </a:p>
        </p:txBody>
      </p:sp>
      <p:sp>
        <p:nvSpPr>
          <p:cNvPr id="190" name="Shape 190"/>
          <p:cNvSpPr txBox="1">
            <a:spLocks noGrp="1"/>
          </p:cNvSpPr>
          <p:nvPr>
            <p:ph type="body" idx="1"/>
          </p:nvPr>
        </p:nvSpPr>
        <p:spPr>
          <a:xfrm>
            <a:off x="677325" y="1454301"/>
            <a:ext cx="8596800" cy="4544399"/>
          </a:xfrm>
          <a:prstGeom prst="rect">
            <a:avLst/>
          </a:prstGeom>
        </p:spPr>
        <p:txBody>
          <a:bodyPr lIns="91425" tIns="91425" rIns="91425" bIns="91425" anchor="t" anchorCtr="0">
            <a:noAutofit/>
          </a:bodyPr>
          <a:lstStyle/>
          <a:p>
            <a:pPr marL="457200" lvl="0" indent="-381000" rtl="0">
              <a:lnSpc>
                <a:spcPct val="140000"/>
              </a:lnSpc>
              <a:spcBef>
                <a:spcPts val="0"/>
              </a:spcBef>
              <a:buClr>
                <a:srgbClr val="434343"/>
              </a:buClr>
              <a:buSzPct val="100000"/>
              <a:buFont typeface="Noto Symbol"/>
              <a:buChar char="●"/>
            </a:pPr>
            <a:r>
              <a:rPr lang="en-US" sz="2400">
                <a:solidFill>
                  <a:srgbClr val="434343"/>
                </a:solidFill>
              </a:rPr>
              <a:t>The substring removal function removes the part of the string that contains a substring eg. if substring = 'http' , then http://www.google.com is removed, that means, remove until a space is found.</a:t>
            </a:r>
          </a:p>
          <a:p>
            <a:pPr marL="457200" lvl="0" indent="-381000" rtl="0">
              <a:lnSpc>
                <a:spcPct val="140000"/>
              </a:lnSpc>
              <a:spcBef>
                <a:spcPts val="0"/>
              </a:spcBef>
              <a:buClr>
                <a:srgbClr val="434343"/>
              </a:buClr>
              <a:buSzPct val="100000"/>
              <a:buFont typeface="Noto Symbol"/>
              <a:buChar char="●"/>
            </a:pPr>
            <a:r>
              <a:rPr lang="en-US" sz="2400">
                <a:solidFill>
                  <a:srgbClr val="434343"/>
                </a:solidFill>
              </a:rPr>
              <a:t>Substring removal function has been very useful in removing the links, as well as  retweets, hashtags and some other undesired content from the tweets.</a:t>
            </a:r>
          </a:p>
          <a:p>
            <a:pPr marL="0" lvl="0" indent="0" rtl="0">
              <a:lnSpc>
                <a:spcPct val="140000"/>
              </a:lnSpc>
              <a:spcBef>
                <a:spcPts val="0"/>
              </a:spcBef>
              <a:buNone/>
            </a:pPr>
            <a:endParaRPr sz="1200" b="1">
              <a:solidFill>
                <a:srgbClr val="000080"/>
              </a:solidFill>
              <a:latin typeface="Courier New"/>
              <a:ea typeface="Courier New"/>
              <a:cs typeface="Courier New"/>
              <a:sym typeface="Courier New"/>
            </a:endParaRPr>
          </a:p>
          <a:p>
            <a:pPr marL="0" lvl="0" indent="0" rtl="0">
              <a:lnSpc>
                <a:spcPct val="140000"/>
              </a:lnSpc>
              <a:spcBef>
                <a:spcPts val="0"/>
              </a:spcBef>
              <a:buClr>
                <a:schemeClr val="dk1"/>
              </a:buClr>
              <a:buFont typeface="Arial"/>
              <a:buNone/>
            </a:pPr>
            <a:endParaRPr sz="2400">
              <a:solidFill>
                <a:srgbClr val="434343"/>
              </a:solidFill>
            </a:endParaRPr>
          </a:p>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1483</Words>
  <Application>Microsoft Office PowerPoint</Application>
  <PresentationFormat>Widescreen</PresentationFormat>
  <Paragraphs>146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Courier New</vt:lpstr>
      <vt:lpstr>Noto Symbol</vt:lpstr>
      <vt:lpstr>Trebuchet MS</vt:lpstr>
      <vt:lpstr>Facet</vt:lpstr>
      <vt:lpstr>Emotion Analysis  using Opinion Mining</vt:lpstr>
      <vt:lpstr>Our Goal</vt:lpstr>
      <vt:lpstr>System Architecture</vt:lpstr>
      <vt:lpstr> </vt:lpstr>
      <vt:lpstr>Downloading of Data</vt:lpstr>
      <vt:lpstr>Why select a microblogging website like Twitter? </vt:lpstr>
      <vt:lpstr>Raw v/s Cleaned Data</vt:lpstr>
      <vt:lpstr>Data Cleaning Process</vt:lpstr>
      <vt:lpstr>Data Cleaning Process Implemented </vt:lpstr>
      <vt:lpstr>Data Cleaning Process Implemented </vt:lpstr>
      <vt:lpstr>Data Cleaning Process Implemented </vt:lpstr>
      <vt:lpstr>Proposed Scoring Modules</vt:lpstr>
      <vt:lpstr> Scoring Module-I </vt:lpstr>
      <vt:lpstr> Emotion Values when 1000 tweets are downloaded from #AAPHelpLine  </vt:lpstr>
      <vt:lpstr> Emotion Values when 1000 tweets are downloaded from #AAPHelpLine   </vt:lpstr>
      <vt:lpstr>Bar Graph and spider chart of emotion values</vt:lpstr>
      <vt:lpstr> Emotion values obtained after running scoring module-I </vt:lpstr>
      <vt:lpstr> Scoring Module-II </vt:lpstr>
      <vt:lpstr> Emotion Values when 1000 tweets are downloaded from #AAPHelpLine   </vt:lpstr>
      <vt:lpstr> Emotion Values when 1000 tweets are downloaded from #AAPHelpLine   </vt:lpstr>
      <vt:lpstr>Bar Graph and spider chart of emotion values  </vt:lpstr>
      <vt:lpstr> Emotion values obtained after running scoring module-I  </vt:lpstr>
      <vt:lpstr> Dictionary Expansion Module </vt:lpstr>
      <vt:lpstr> Work Yet to be Done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Analysis  using Opinion Mining</dc:title>
  <cp:lastModifiedBy>shubham varshney</cp:lastModifiedBy>
  <cp:revision>1</cp:revision>
  <dcterms:modified xsi:type="dcterms:W3CDTF">2015-04-09T06:11:18Z</dcterms:modified>
</cp:coreProperties>
</file>