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6" r:id="rId2"/>
    <p:sldId id="257" r:id="rId3"/>
    <p:sldId id="261" r:id="rId4"/>
    <p:sldId id="284" r:id="rId5"/>
    <p:sldId id="283" r:id="rId6"/>
    <p:sldId id="258" r:id="rId7"/>
    <p:sldId id="288" r:id="rId8"/>
    <p:sldId id="282" r:id="rId9"/>
    <p:sldId id="289" r:id="rId10"/>
    <p:sldId id="281" r:id="rId11"/>
    <p:sldId id="263" r:id="rId12"/>
    <p:sldId id="290" r:id="rId13"/>
    <p:sldId id="280" r:id="rId14"/>
    <p:sldId id="267" r:id="rId15"/>
    <p:sldId id="273" r:id="rId16"/>
    <p:sldId id="285" r:id="rId17"/>
    <p:sldId id="274" r:id="rId18"/>
    <p:sldId id="275" r:id="rId19"/>
    <p:sldId id="276" r:id="rId20"/>
    <p:sldId id="279" r:id="rId21"/>
    <p:sldId id="286" r:id="rId22"/>
    <p:sldId id="287" r:id="rId23"/>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3324423-6EB9-4E55-AF32-D03ECFDD9344}">
  <a:tblStyle styleId="{73324423-6EB9-4E55-AF32-D03ECFDD9344}" styleName="Table_0">
    <a:wholeTbl>
      <a:tcTxStyle b="off" i="off">
        <a:font>
          <a:latin typeface="Trebuchet MS"/>
          <a:ea typeface="Trebuchet MS"/>
          <a:cs typeface="Trebuchet MS"/>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4F9EB"/>
          </a:solidFill>
        </a:fill>
      </a:tcStyle>
    </a:wholeTbl>
    <a:band1H>
      <a:tcStyle>
        <a:tcBdr/>
        <a:fill>
          <a:solidFill>
            <a:srgbClr val="E8F2D3"/>
          </a:solidFill>
        </a:fill>
      </a:tcStyle>
    </a:band1H>
    <a:band1V>
      <a:tcStyle>
        <a:tcBdr/>
        <a:fill>
          <a:solidFill>
            <a:srgbClr val="E8F2D3"/>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51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 xmlns:p14="http://schemas.microsoft.com/office/powerpoint/2010/main" val="198451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 xmlns:p14="http://schemas.microsoft.com/office/powerpoint/2010/main" val="48485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1213186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51215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367741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276306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270439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85427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218790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244730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116670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195777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 xmlns:p14="http://schemas.microsoft.com/office/powerpoint/2010/main" val="191614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251206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368456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cxnSp>
          <p:nvCxnSpPr>
            <p:cNvPr id="23" name="Shape 23"/>
            <p:cNvCxnSpPr/>
            <p:nvPr/>
          </p:nvCxnSpPr>
          <p:spPr>
            <a:xfrm>
              <a:off x="9371011" y="0"/>
              <a:ext cx="1219199" cy="6858000"/>
            </a:xfrm>
            <a:prstGeom prst="straightConnector1">
              <a:avLst/>
            </a:prstGeom>
            <a:noFill/>
            <a:ln w="9525" cap="flat">
              <a:solidFill>
                <a:srgbClr val="BFBFBF"/>
              </a:solidFill>
              <a:prstDash val="solid"/>
              <a:round/>
              <a:headEnd type="none" w="med" len="med"/>
              <a:tailEnd type="none" w="med" len="med"/>
            </a:ln>
          </p:spPr>
        </p:cxnSp>
        <p:cxnSp>
          <p:nvCxnSpPr>
            <p:cNvPr id="24" name="Shape 24"/>
            <p:cNvCxnSpPr/>
            <p:nvPr/>
          </p:nvCxnSpPr>
          <p:spPr>
            <a:xfrm flipH="1">
              <a:off x="7425266" y="3681412"/>
              <a:ext cx="4763558" cy="3176586"/>
            </a:xfrm>
            <a:prstGeom prst="straightConnector1">
              <a:avLst/>
            </a:prstGeom>
            <a:noFill/>
            <a:ln w="9525" cap="flat">
              <a:solidFill>
                <a:srgbClr val="D8D8D8"/>
              </a:solidFill>
              <a:prstDash val="solid"/>
              <a:round/>
              <a:headEnd type="none" w="med" len="med"/>
              <a:tailEnd type="none" w="med" len="med"/>
            </a:ln>
          </p:spPr>
        </p:cxnSp>
        <p:sp>
          <p:nvSpPr>
            <p:cNvPr id="25" name="Shape 25"/>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6" name="Shape 26"/>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 name="Shape 27"/>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 name="Shape 29"/>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0" name="Shape 30"/>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 name="Shape 31"/>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a:spcBef>
                  <a:spcPts val="0"/>
                </a:spcBef>
                <a:buNone/>
              </a:pPr>
              <a:endParaRPr/>
            </a:p>
          </p:txBody>
        </p:sp>
      </p:grpSp>
      <p:sp>
        <p:nvSpPr>
          <p:cNvPr id="33" name="Shape 33"/>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indent="0" algn="r" rtl="0">
              <a:spcBef>
                <a:spcPts val="0"/>
              </a:spcBef>
              <a:buClr>
                <a:schemeClr val="accent1"/>
              </a:buClr>
              <a:buFont typeface="Trebuchet MS"/>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4" name="Shape 34"/>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indent="0" algn="r" rtl="0">
              <a:spcBef>
                <a:spcPts val="1000"/>
              </a:spcBef>
              <a:spcAft>
                <a:spcPts val="0"/>
              </a:spcAft>
              <a:buClr>
                <a:schemeClr val="accent1"/>
              </a:buClr>
              <a:buFont typeface="Noto Symbol"/>
              <a:buNone/>
              <a:defRPr/>
            </a:lvl1pPr>
            <a:lvl2pPr marL="457200" marR="0" indent="0" algn="ctr" rtl="0">
              <a:spcBef>
                <a:spcPts val="1000"/>
              </a:spcBef>
              <a:spcAft>
                <a:spcPts val="0"/>
              </a:spcAft>
              <a:buClr>
                <a:schemeClr val="accent1"/>
              </a:buClr>
              <a:buFont typeface="Noto Symbol"/>
              <a:buNone/>
              <a:defRPr/>
            </a:lvl2pPr>
            <a:lvl3pPr marL="914400" marR="0" indent="0" algn="ctr" rtl="0">
              <a:spcBef>
                <a:spcPts val="1000"/>
              </a:spcBef>
              <a:spcAft>
                <a:spcPts val="0"/>
              </a:spcAft>
              <a:buClr>
                <a:schemeClr val="accent1"/>
              </a:buClr>
              <a:buFont typeface="Noto Symbol"/>
              <a:buNone/>
              <a:defRPr/>
            </a:lvl3pPr>
            <a:lvl4pPr marL="1371600" marR="0" indent="0" algn="ctr" rtl="0">
              <a:spcBef>
                <a:spcPts val="1000"/>
              </a:spcBef>
              <a:spcAft>
                <a:spcPts val="0"/>
              </a:spcAft>
              <a:buClr>
                <a:schemeClr val="accent1"/>
              </a:buClr>
              <a:buFont typeface="Noto Symbol"/>
              <a:buNone/>
              <a:defRPr/>
            </a:lvl4pPr>
            <a:lvl5pPr marL="1828800" marR="0" indent="0" algn="ctr" rtl="0">
              <a:spcBef>
                <a:spcPts val="1000"/>
              </a:spcBef>
              <a:spcAft>
                <a:spcPts val="0"/>
              </a:spcAft>
              <a:buClr>
                <a:schemeClr val="accent1"/>
              </a:buClr>
              <a:buFont typeface="Noto Symbol"/>
              <a:buNone/>
              <a:defRPr/>
            </a:lvl5pPr>
            <a:lvl6pPr marL="2286000" marR="0" indent="0" algn="ctr" rtl="0">
              <a:spcBef>
                <a:spcPts val="1000"/>
              </a:spcBef>
              <a:spcAft>
                <a:spcPts val="0"/>
              </a:spcAft>
              <a:buClr>
                <a:schemeClr val="accent1"/>
              </a:buClr>
              <a:buFont typeface="Noto Symbol"/>
              <a:buNone/>
              <a:defRPr/>
            </a:lvl6pPr>
            <a:lvl7pPr marL="2743200" marR="0" indent="0" algn="ctr" rtl="0">
              <a:spcBef>
                <a:spcPts val="1000"/>
              </a:spcBef>
              <a:spcAft>
                <a:spcPts val="0"/>
              </a:spcAft>
              <a:buClr>
                <a:schemeClr val="accent1"/>
              </a:buClr>
              <a:buFont typeface="Noto Symbol"/>
              <a:buNone/>
              <a:defRPr/>
            </a:lvl7pPr>
            <a:lvl8pPr marL="3200400" marR="0" indent="0" algn="ctr" rtl="0">
              <a:spcBef>
                <a:spcPts val="1000"/>
              </a:spcBef>
              <a:spcAft>
                <a:spcPts val="0"/>
              </a:spcAft>
              <a:buClr>
                <a:schemeClr val="accent1"/>
              </a:buClr>
              <a:buFont typeface="Noto Symbol"/>
              <a:buNone/>
              <a:defRPr/>
            </a:lvl8pPr>
            <a:lvl9pPr marL="3657600" marR="0" indent="0" algn="ctr" rtl="0">
              <a:spcBef>
                <a:spcPts val="1000"/>
              </a:spcBef>
              <a:spcAft>
                <a:spcPts val="0"/>
              </a:spcAft>
              <a:buClr>
                <a:schemeClr val="accent1"/>
              </a:buClr>
              <a:buFont typeface="Noto Symbol"/>
              <a:buNone/>
              <a:defRPr/>
            </a:lvl9pPr>
          </a:lstStyle>
          <a:p>
            <a:endParaRPr/>
          </a:p>
        </p:txBody>
      </p:sp>
      <p:sp>
        <p:nvSpPr>
          <p:cNvPr id="35" name="Shape 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92" name="Shape 9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4" name="Shape 9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indent="0" rtl="0">
              <a:spcBef>
                <a:spcPts val="0"/>
              </a:spcBef>
              <a:buClr>
                <a:srgbClr val="7F7F7F"/>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8" name="Shape 98"/>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99" name="Shape 9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0" name="Shape 10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1" name="Shape 10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
        <p:nvSpPr>
          <p:cNvPr id="102" name="Shape 102"/>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
        <p:nvSpPr>
          <p:cNvPr id="103" name="Shape 103"/>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6" name="Shape 106"/>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07" name="Shape 10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8" name="Shape 10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9" name="Shape 10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2" name="Shape 11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spcBef>
                <a:spcPts val="0"/>
              </a:spcBef>
              <a:buClr>
                <a:srgbClr val="3F3F3F"/>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3" name="Shape 11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14" name="Shape 11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5" name="Shape 11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6" name="Shape 11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
        <p:nvSpPr>
          <p:cNvPr id="117" name="Shape 117"/>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
        <p:nvSpPr>
          <p:cNvPr id="118" name="Shape 118"/>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spcBef>
                <a:spcPts val="0"/>
              </a:spcBef>
              <a:buClr>
                <a:schemeClr val="accent1"/>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2" name="Shape 122"/>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23" name="Shape 12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4" name="Shape 12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5" name="Shape 12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129" name="Shape 12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0" name="Shape 13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1" name="Shape 13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135" name="Shape 1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6" name="Shape 1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7" name="Shape 13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77333" y="2117814"/>
            <a:ext cx="8596800" cy="3880799"/>
          </a:xfrm>
          <a:prstGeom prst="rect">
            <a:avLst/>
          </a:prstGeom>
          <a:noFill/>
          <a:ln>
            <a:noFill/>
          </a:ln>
        </p:spPr>
        <p:txBody>
          <a:bodyPr lIns="91425" tIns="91425" rIns="91425" bIns="91425" anchor="t" anchorCtr="0"/>
          <a:lstStyle>
            <a:lvl1pPr marL="342900" indent="-251459" rtl="0">
              <a:spcBef>
                <a:spcPts val="0"/>
              </a:spcBef>
              <a:buSzPct val="106666"/>
              <a:buChar char="●"/>
              <a:defRPr sz="1800">
                <a:solidFill>
                  <a:srgbClr val="404040"/>
                </a:solidFill>
                <a:latin typeface="Trebuchet MS"/>
                <a:ea typeface="Trebuchet MS"/>
                <a:cs typeface="Trebuchet MS"/>
                <a:sym typeface="Trebuchet MS"/>
              </a:defRPr>
            </a:lvl1pPr>
            <a:lvl2pPr marL="742950" indent="-204469" rtl="0">
              <a:spcBef>
                <a:spcPts val="0"/>
              </a:spcBef>
              <a:buClr>
                <a:schemeClr val="accent1"/>
              </a:buClr>
              <a:buFont typeface="Noto Symbol"/>
              <a:buChar char="○"/>
              <a:defRPr sz="1600">
                <a:latin typeface="Trebuchet MS"/>
                <a:ea typeface="Trebuchet MS"/>
                <a:cs typeface="Trebuchet MS"/>
                <a:sym typeface="Trebuchet MS"/>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41" name="Shape 4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47" name="Shape 4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53" name="Shape 53"/>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54" name="Shape 5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60" name="Shape 60"/>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61" name="Shape 61"/>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62" name="Shape 62"/>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63" name="Shape 6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78" name="Shape 78"/>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indent="0" rtl="0">
              <a:spcBef>
                <a:spcPts val="0"/>
              </a:spcBef>
              <a:buFont typeface="Trebuchet MS"/>
              <a:buNone/>
              <a:defRPr/>
            </a:lvl1pPr>
            <a:lvl2pPr marL="457063" indent="-12562" rtl="0">
              <a:spcBef>
                <a:spcPts val="0"/>
              </a:spcBef>
              <a:buFont typeface="Trebuchet MS"/>
              <a:buNone/>
              <a:defRPr/>
            </a:lvl2pPr>
            <a:lvl3pPr marL="914126" indent="-12425" rtl="0">
              <a:spcBef>
                <a:spcPts val="0"/>
              </a:spcBef>
              <a:buFont typeface="Trebuchet MS"/>
              <a:buNone/>
              <a:defRPr/>
            </a:lvl3pPr>
            <a:lvl4pPr marL="1371189" indent="-12288" rtl="0">
              <a:spcBef>
                <a:spcPts val="0"/>
              </a:spcBef>
              <a:buFont typeface="Trebuchet MS"/>
              <a:buNone/>
              <a:defRPr/>
            </a:lvl4pPr>
            <a:lvl5pPr marL="1828251" indent="-12151" rtl="0">
              <a:spcBef>
                <a:spcPts val="0"/>
              </a:spcBef>
              <a:buFont typeface="Trebuchet MS"/>
              <a:buNone/>
              <a:defRPr/>
            </a:lvl5pPr>
            <a:lvl6pPr marL="2285314" indent="-12013" rtl="0">
              <a:spcBef>
                <a:spcPts val="0"/>
              </a:spcBef>
              <a:buFont typeface="Trebuchet MS"/>
              <a:buNone/>
              <a:defRPr/>
            </a:lvl6pPr>
            <a:lvl7pPr marL="2742377" indent="-11876" rtl="0">
              <a:spcBef>
                <a:spcPts val="0"/>
              </a:spcBef>
              <a:buFont typeface="Trebuchet MS"/>
              <a:buNone/>
              <a:defRPr/>
            </a:lvl7pPr>
            <a:lvl8pPr marL="3199440" indent="-11739" rtl="0">
              <a:spcBef>
                <a:spcPts val="0"/>
              </a:spcBef>
              <a:buFont typeface="Trebuchet MS"/>
              <a:buNone/>
              <a:defRPr/>
            </a:lvl8pPr>
            <a:lvl9pPr marL="3656503" indent="-11603" rtl="0">
              <a:spcBef>
                <a:spcPts val="0"/>
              </a:spcBef>
              <a:buFont typeface="Trebuchet MS"/>
              <a:buNone/>
              <a:defRPr/>
            </a:lvl9pPr>
          </a:lstStyle>
          <a:p>
            <a:endParaRPr/>
          </a:p>
        </p:txBody>
      </p:sp>
      <p:sp>
        <p:nvSpPr>
          <p:cNvPr id="79" name="Shape 7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a:spLocks noGrp="1"/>
          </p:cNvSpPr>
          <p:nvPr>
            <p:ph type="pic" idx="2"/>
          </p:nvPr>
        </p:nvSpPr>
        <p:spPr>
          <a:xfrm>
            <a:off x="677333" y="609600"/>
            <a:ext cx="8596668" cy="3845718"/>
          </a:xfrm>
          <a:prstGeom prst="rect">
            <a:avLst/>
          </a:prstGeom>
          <a:noFill/>
          <a:ln>
            <a:noFill/>
          </a:ln>
        </p:spPr>
      </p:sp>
      <p:sp>
        <p:nvSpPr>
          <p:cNvPr id="85" name="Shape 85"/>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86" name="Shape 8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1" y="0"/>
              <a:ext cx="1219199" cy="6858000"/>
            </a:xfrm>
            <a:prstGeom prst="straightConnector1">
              <a:avLst/>
            </a:prstGeom>
            <a:noFill/>
            <a:ln w="9525" cap="flat">
              <a:solidFill>
                <a:srgbClr val="BFBFBF"/>
              </a:solidFill>
              <a:prstDash val="solid"/>
              <a:round/>
              <a:headEnd type="none" w="med" len="med"/>
              <a:tailEnd type="none" w="med" len="med"/>
            </a:ln>
          </p:spPr>
        </p:cxnSp>
        <p:cxnSp>
          <p:nvCxnSpPr>
            <p:cNvPr id="7" name="Shape 7"/>
            <p:cNvCxnSpPr/>
            <p:nvPr/>
          </p:nvCxnSpPr>
          <p:spPr>
            <a:xfrm flipH="1">
              <a:off x="7425266" y="3681412"/>
              <a:ext cx="4763558" cy="3176586"/>
            </a:xfrm>
            <a:prstGeom prst="straightConnector1">
              <a:avLst/>
            </a:prstGeom>
            <a:noFill/>
            <a:ln w="9525" cap="flat">
              <a:solidFill>
                <a:srgbClr val="D8D8D8"/>
              </a:solidFill>
              <a:prstDash val="solid"/>
              <a:round/>
              <a:headEnd type="none" w="med" len="med"/>
              <a:tailEnd type="none" w="med" len="med"/>
            </a:ln>
          </p:spPr>
        </p:cxnSp>
        <p:sp>
          <p:nvSpPr>
            <p:cNvPr id="8" name="Shape 8"/>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 name="Shape 9"/>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2" name="Shape 12"/>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3" name="Shape 13"/>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4" name="Shape 14"/>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a:spcBef>
                  <a:spcPts val="0"/>
                </a:spcBef>
                <a:buNone/>
              </a:pPr>
              <a:endParaRPr/>
            </a:p>
          </p:txBody>
        </p:sp>
      </p:grpSp>
      <p:sp>
        <p:nvSpPr>
          <p:cNvPr id="16" name="Shape 16"/>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indent="0" algn="l" rtl="0">
              <a:spcBef>
                <a:spcPts val="0"/>
              </a:spcBef>
              <a:buClr>
                <a:schemeClr val="accent1"/>
              </a:buClr>
              <a:buFont typeface="Trebuchet MS"/>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indent="-251459" algn="l" rtl="0">
              <a:spcBef>
                <a:spcPts val="1000"/>
              </a:spcBef>
              <a:spcAft>
                <a:spcPts val="0"/>
              </a:spcAft>
              <a:buClr>
                <a:schemeClr val="accent1"/>
              </a:buClr>
              <a:buFont typeface="Noto Symbol"/>
              <a:buChar char=""/>
              <a:defRPr/>
            </a:lvl1pPr>
            <a:lvl2pPr marL="742950" marR="0" indent="-204469" algn="l" rtl="0">
              <a:spcBef>
                <a:spcPts val="1000"/>
              </a:spcBef>
              <a:spcAft>
                <a:spcPts val="0"/>
              </a:spcAft>
              <a:buClr>
                <a:schemeClr val="accent1"/>
              </a:buClr>
              <a:buFont typeface="Noto Symbol"/>
              <a:buChar char=""/>
              <a:defRPr/>
            </a:lvl2pPr>
            <a:lvl3pPr marL="1143000" marR="0" indent="-157480" algn="l" rtl="0">
              <a:spcBef>
                <a:spcPts val="1000"/>
              </a:spcBef>
              <a:spcAft>
                <a:spcPts val="0"/>
              </a:spcAft>
              <a:buClr>
                <a:schemeClr val="accent1"/>
              </a:buClr>
              <a:buFont typeface="Noto Symbol"/>
              <a:buChar char=""/>
              <a:defRPr/>
            </a:lvl3pPr>
            <a:lvl4pPr marL="1600200" marR="0" indent="-167639" algn="l" rtl="0">
              <a:spcBef>
                <a:spcPts val="1000"/>
              </a:spcBef>
              <a:spcAft>
                <a:spcPts val="0"/>
              </a:spcAft>
              <a:buClr>
                <a:schemeClr val="accent1"/>
              </a:buClr>
              <a:buFont typeface="Noto Symbol"/>
              <a:buChar char=""/>
              <a:defRPr/>
            </a:lvl4pPr>
            <a:lvl5pPr marL="2057400" marR="0" indent="-167639" algn="l" rtl="0">
              <a:spcBef>
                <a:spcPts val="1000"/>
              </a:spcBef>
              <a:spcAft>
                <a:spcPts val="0"/>
              </a:spcAft>
              <a:buClr>
                <a:schemeClr val="accent1"/>
              </a:buClr>
              <a:buFont typeface="Noto Symbol"/>
              <a:buChar char=""/>
              <a:defRPr/>
            </a:lvl5pPr>
            <a:lvl6pPr marL="2514600" marR="0" indent="-167639" algn="l" rtl="0">
              <a:spcBef>
                <a:spcPts val="1000"/>
              </a:spcBef>
              <a:spcAft>
                <a:spcPts val="0"/>
              </a:spcAft>
              <a:buClr>
                <a:schemeClr val="accent1"/>
              </a:buClr>
              <a:buFont typeface="Noto Symbol"/>
              <a:buChar char=""/>
              <a:defRPr/>
            </a:lvl6pPr>
            <a:lvl7pPr marL="2971800" marR="0" indent="-167639" algn="l" rtl="0">
              <a:spcBef>
                <a:spcPts val="1000"/>
              </a:spcBef>
              <a:spcAft>
                <a:spcPts val="0"/>
              </a:spcAft>
              <a:buClr>
                <a:schemeClr val="accent1"/>
              </a:buClr>
              <a:buFont typeface="Noto Symbol"/>
              <a:buChar char=""/>
              <a:defRPr/>
            </a:lvl7pPr>
            <a:lvl8pPr marL="3429000" marR="0" indent="-167640" algn="l" rtl="0">
              <a:spcBef>
                <a:spcPts val="1000"/>
              </a:spcBef>
              <a:spcAft>
                <a:spcPts val="0"/>
              </a:spcAft>
              <a:buClr>
                <a:schemeClr val="accent1"/>
              </a:buClr>
              <a:buFont typeface="Noto Symbol"/>
              <a:buChar char=""/>
              <a:defRPr/>
            </a:lvl8pPr>
            <a:lvl9pPr marL="3886200" marR="0" indent="-167640" algn="l" rtl="0">
              <a:spcBef>
                <a:spcPts val="1000"/>
              </a:spcBef>
              <a:spcAft>
                <a:spcPts val="0"/>
              </a:spcAft>
              <a:buClr>
                <a:schemeClr val="accent1"/>
              </a:buClr>
              <a:buFont typeface="Noto Symbol"/>
              <a:buChar char=""/>
              <a:defRPr/>
            </a:lvl9pPr>
          </a:lstStyle>
          <a:p>
            <a:endParaRPr/>
          </a:p>
        </p:txBody>
      </p:sp>
      <p:sp>
        <p:nvSpPr>
          <p:cNvPr id="18" name="Shape 1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prakhardogra@gmail.com" TargetMode="External"/><Relationship Id="rId2" Type="http://schemas.openxmlformats.org/officeDocument/2006/relationships/hyperlink" Target="mailto:akshi.kumar@gmail.com" TargetMode="External"/><Relationship Id="rId1" Type="http://schemas.openxmlformats.org/officeDocument/2006/relationships/slideLayout" Target="../slideLayouts/slideLayout2.xml"/><Relationship Id="rId4" Type="http://schemas.openxmlformats.org/officeDocument/2006/relationships/hyperlink" Target="mailto:vikrantdabas@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936238" y="1939895"/>
            <a:ext cx="7130992" cy="1381705"/>
          </a:xfrm>
          <a:prstGeom prst="rect">
            <a:avLst/>
          </a:prstGeom>
          <a:noFill/>
          <a:ln>
            <a:noFill/>
          </a:ln>
        </p:spPr>
        <p:txBody>
          <a:bodyPr lIns="91425" tIns="45700" rIns="91425" bIns="45700" anchor="b" anchorCtr="0">
            <a:noAutofit/>
          </a:bodyPr>
          <a:lstStyle/>
          <a:p>
            <a:pPr marL="0" marR="0" lvl="0" indent="0" algn="l" rtl="0">
              <a:spcBef>
                <a:spcPts val="0"/>
              </a:spcBef>
              <a:buClr>
                <a:schemeClr val="accent1"/>
              </a:buClr>
              <a:buSzPct val="25000"/>
              <a:buFont typeface="Trebuchet MS"/>
              <a:buNone/>
            </a:pPr>
            <a:r>
              <a:rPr lang="en-US" sz="6000" b="0" i="0" u="none" strike="noStrike" cap="none" baseline="0" dirty="0">
                <a:solidFill>
                  <a:schemeClr val="accent1"/>
                </a:solidFill>
                <a:latin typeface="Trebuchet MS"/>
                <a:ea typeface="Trebuchet MS"/>
                <a:cs typeface="Trebuchet MS"/>
                <a:sym typeface="Trebuchet MS"/>
              </a:rPr>
              <a:t>Emotion </a:t>
            </a:r>
            <a:r>
              <a:rPr lang="en-US" sz="6000" b="0" i="0" u="none" strike="noStrike" cap="none" baseline="0" dirty="0" smtClean="0">
                <a:solidFill>
                  <a:schemeClr val="accent1"/>
                </a:solidFill>
                <a:latin typeface="Trebuchet MS"/>
                <a:ea typeface="Trebuchet MS"/>
                <a:cs typeface="Trebuchet MS"/>
                <a:sym typeface="Trebuchet MS"/>
              </a:rPr>
              <a:t>Analysis </a:t>
            </a:r>
            <a:r>
              <a:rPr lang="en-US" sz="5400" b="0" i="0" u="none" strike="noStrike" cap="none" baseline="0" dirty="0">
                <a:solidFill>
                  <a:schemeClr val="accent1"/>
                </a:solidFill>
                <a:latin typeface="Trebuchet MS"/>
                <a:ea typeface="Trebuchet MS"/>
                <a:cs typeface="Trebuchet MS"/>
                <a:sym typeface="Trebuchet MS"/>
              </a:rPr>
              <a:t/>
            </a:r>
            <a:br>
              <a:rPr lang="en-US" sz="5400" b="0" i="0" u="none" strike="noStrike" cap="none" baseline="0" dirty="0">
                <a:solidFill>
                  <a:schemeClr val="accent1"/>
                </a:solidFill>
                <a:latin typeface="Trebuchet MS"/>
                <a:ea typeface="Trebuchet MS"/>
                <a:cs typeface="Trebuchet MS"/>
                <a:sym typeface="Trebuchet MS"/>
              </a:rPr>
            </a:br>
            <a:r>
              <a:rPr lang="en-US" sz="1200" b="0" i="0" u="none" strike="noStrike" cap="none" baseline="0" dirty="0" smtClean="0">
                <a:solidFill>
                  <a:schemeClr val="accent1"/>
                </a:solidFill>
                <a:latin typeface="Trebuchet MS"/>
                <a:ea typeface="Trebuchet MS"/>
                <a:cs typeface="Trebuchet MS"/>
                <a:sym typeface="Trebuchet MS"/>
              </a:rPr>
              <a:t>                          </a:t>
            </a:r>
            <a:r>
              <a:rPr lang="en-US" sz="3200" b="0" i="0" u="none" strike="noStrike" cap="none" baseline="0" dirty="0" smtClean="0">
                <a:solidFill>
                  <a:schemeClr val="accent1"/>
                </a:solidFill>
                <a:latin typeface="Trebuchet MS"/>
                <a:ea typeface="Trebuchet MS"/>
                <a:cs typeface="Trebuchet MS"/>
                <a:sym typeface="Trebuchet MS"/>
              </a:rPr>
              <a:t>of Twitter using </a:t>
            </a:r>
            <a:r>
              <a:rPr lang="en-US" sz="3200" b="0" i="0" u="none" strike="noStrike" cap="none" baseline="0" dirty="0">
                <a:solidFill>
                  <a:schemeClr val="accent1"/>
                </a:solidFill>
                <a:latin typeface="Trebuchet MS"/>
                <a:ea typeface="Trebuchet MS"/>
                <a:cs typeface="Trebuchet MS"/>
                <a:sym typeface="Trebuchet MS"/>
              </a:rPr>
              <a:t>Opinion Mining</a:t>
            </a:r>
          </a:p>
        </p:txBody>
      </p:sp>
      <p:graphicFrame>
        <p:nvGraphicFramePr>
          <p:cNvPr id="3" name="Table 2"/>
          <p:cNvGraphicFramePr>
            <a:graphicFrameLocks noGrp="1"/>
          </p:cNvGraphicFramePr>
          <p:nvPr>
            <p:extLst>
              <p:ext uri="{D42A27DB-BD31-4B8C-83A1-F6EECF244321}">
                <p14:modId xmlns="" xmlns:p14="http://schemas.microsoft.com/office/powerpoint/2010/main" val="3003199370"/>
              </p:ext>
            </p:extLst>
          </p:nvPr>
        </p:nvGraphicFramePr>
        <p:xfrm>
          <a:off x="660994" y="3318142"/>
          <a:ext cx="9283701" cy="916940"/>
        </p:xfrm>
        <a:graphic>
          <a:graphicData uri="http://schemas.openxmlformats.org/drawingml/2006/table">
            <a:tbl>
              <a:tblPr firstRow="1" bandRow="1">
                <a:tableStyleId>{3B4B98B0-60AC-42C2-AFA5-B58CD77FA1E5}</a:tableStyleId>
              </a:tblPr>
              <a:tblGrid>
                <a:gridCol w="3094567"/>
                <a:gridCol w="3094567"/>
                <a:gridCol w="3094567"/>
              </a:tblGrid>
              <a:tr h="916940">
                <a:tc>
                  <a:txBody>
                    <a:bodyPr/>
                    <a:lstStyle/>
                    <a:p>
                      <a:pPr algn="ctr"/>
                      <a:r>
                        <a:rPr lang="en-IN" sz="2800" b="1" u="sng" dirty="0" err="1" smtClean="0">
                          <a:solidFill>
                            <a:schemeClr val="tx1"/>
                          </a:solidFill>
                        </a:rPr>
                        <a:t>Akshi</a:t>
                      </a:r>
                      <a:r>
                        <a:rPr lang="en-IN" sz="2800" b="1" u="sng" dirty="0" smtClean="0">
                          <a:solidFill>
                            <a:schemeClr val="tx1"/>
                          </a:solidFill>
                        </a:rPr>
                        <a:t> Kumar</a:t>
                      </a:r>
                      <a:endParaRPr lang="en-IN" sz="1200" b="1" u="sng" dirty="0" smtClean="0">
                        <a:solidFill>
                          <a:schemeClr val="tx1"/>
                        </a:solidFill>
                      </a:endParaRPr>
                    </a:p>
                    <a:p>
                      <a:pPr algn="ctr"/>
                      <a:r>
                        <a:rPr lang="en-IN" sz="1200" b="1" dirty="0" smtClean="0">
                          <a:solidFill>
                            <a:schemeClr val="tx1"/>
                          </a:solidFill>
                        </a:rPr>
                        <a:t>Delhi</a:t>
                      </a:r>
                      <a:r>
                        <a:rPr lang="en-IN" sz="1200" b="1" baseline="0" dirty="0" smtClean="0">
                          <a:solidFill>
                            <a:schemeClr val="tx1"/>
                          </a:solidFill>
                        </a:rPr>
                        <a:t> Technological University</a:t>
                      </a:r>
                      <a:endParaRPr lang="en-IN" sz="2800" b="1" dirty="0" smtClean="0">
                        <a:solidFill>
                          <a:schemeClr val="tx1"/>
                        </a:solidFill>
                      </a:endParaRPr>
                    </a:p>
                  </a:txBody>
                  <a:tcPr/>
                </a:tc>
                <a:tc>
                  <a:txBody>
                    <a:bodyPr/>
                    <a:lstStyle/>
                    <a:p>
                      <a:pPr algn="ctr"/>
                      <a:r>
                        <a:rPr lang="en-IN" sz="2800" b="1" u="sng" dirty="0" err="1" smtClean="0">
                          <a:solidFill>
                            <a:schemeClr val="tx1"/>
                          </a:solidFill>
                        </a:rPr>
                        <a:t>Prakhar</a:t>
                      </a:r>
                      <a:r>
                        <a:rPr lang="en-IN" sz="2800" b="1" u="sng" dirty="0" smtClean="0">
                          <a:solidFill>
                            <a:schemeClr val="tx1"/>
                          </a:solidFill>
                        </a:rPr>
                        <a:t> </a:t>
                      </a:r>
                      <a:r>
                        <a:rPr lang="en-IN" sz="2800" b="1" u="sng" dirty="0" err="1" smtClean="0">
                          <a:solidFill>
                            <a:schemeClr val="tx1"/>
                          </a:solidFill>
                        </a:rPr>
                        <a:t>Dogra</a:t>
                      </a:r>
                      <a:endParaRPr lang="en-IN" sz="2800" b="1" u="sng" dirty="0" smtClean="0">
                        <a:solidFill>
                          <a:schemeClr val="tx1"/>
                        </a:solidFill>
                      </a:endParaRPr>
                    </a:p>
                    <a:p>
                      <a:pPr algn="ctr"/>
                      <a:r>
                        <a:rPr lang="en-IN" sz="1200" b="1" dirty="0" smtClean="0">
                          <a:solidFill>
                            <a:schemeClr val="tx1"/>
                          </a:solidFill>
                        </a:rPr>
                        <a:t>Delhi Technological University</a:t>
                      </a:r>
                      <a:endParaRPr lang="en-IN" sz="1200" b="1" dirty="0">
                        <a:solidFill>
                          <a:schemeClr val="tx1"/>
                        </a:solidFill>
                      </a:endParaRPr>
                    </a:p>
                  </a:txBody>
                  <a:tcPr/>
                </a:tc>
                <a:tc>
                  <a:txBody>
                    <a:bodyPr/>
                    <a:lstStyle/>
                    <a:p>
                      <a:pPr algn="ctr"/>
                      <a:r>
                        <a:rPr lang="en-IN" sz="2800" b="1" u="sng" dirty="0" smtClean="0">
                          <a:solidFill>
                            <a:schemeClr val="tx1"/>
                          </a:solidFill>
                        </a:rPr>
                        <a:t>Vikrant </a:t>
                      </a:r>
                      <a:r>
                        <a:rPr lang="en-IN" sz="2800" b="1" u="sng" dirty="0" err="1" smtClean="0">
                          <a:solidFill>
                            <a:schemeClr val="tx1"/>
                          </a:solidFill>
                        </a:rPr>
                        <a:t>Dabas</a:t>
                      </a:r>
                      <a:endParaRPr lang="en-IN" sz="2800" b="1" u="sng" dirty="0" smtClean="0">
                        <a:solidFill>
                          <a:schemeClr val="tx1"/>
                        </a:solidFill>
                      </a:endParaRPr>
                    </a:p>
                    <a:p>
                      <a:pPr algn="ctr"/>
                      <a:r>
                        <a:rPr lang="en-IN" sz="1200" b="1" dirty="0" smtClean="0">
                          <a:solidFill>
                            <a:schemeClr val="tx1"/>
                          </a:solidFill>
                        </a:rPr>
                        <a:t>Delhi Technological University</a:t>
                      </a:r>
                      <a:endParaRPr lang="en-IN" sz="1200" b="1" dirty="0">
                        <a:solidFill>
                          <a:schemeClr val="tx1"/>
                        </a:solidFill>
                      </a:endParaRPr>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9" name="Picture 8" descr="C:\Users\toshiba\AppData\Local\Temp\Capture-1.PNG"/>
          <p:cNvPicPr/>
          <p:nvPr/>
        </p:nvPicPr>
        <p:blipFill>
          <a:blip r:embed="rId3">
            <a:duotone>
              <a:prstClr val="black"/>
              <a:schemeClr val="tx2">
                <a:tint val="45000"/>
                <a:satMod val="400000"/>
              </a:schemeClr>
            </a:duotone>
          </a:blip>
          <a:srcRect/>
          <a:stretch>
            <a:fillRect/>
          </a:stretch>
        </p:blipFill>
        <p:spPr bwMode="auto">
          <a:xfrm>
            <a:off x="3547691" y="111095"/>
            <a:ext cx="5092700" cy="6550352"/>
          </a:xfrm>
          <a:prstGeom prst="rect">
            <a:avLst/>
          </a:prstGeom>
          <a:noFill/>
          <a:ln w="9525">
            <a:noFill/>
            <a:miter lim="800000"/>
            <a:headEnd/>
            <a:tailEnd/>
          </a:ln>
        </p:spPr>
      </p:pic>
      <p:pic>
        <p:nvPicPr>
          <p:cNvPr id="5" name="Picture 4" descr="C:\Users\toshiba\AppData\Local\Temp\Capture-1.PNG"/>
          <p:cNvPicPr/>
          <p:nvPr/>
        </p:nvPicPr>
        <p:blipFill rotWithShape="1">
          <a:blip r:embed="rId4"/>
          <a:srcRect t="9074" b="54630"/>
          <a:stretch/>
        </p:blipFill>
        <p:spPr bwMode="auto">
          <a:xfrm>
            <a:off x="3547691" y="537411"/>
            <a:ext cx="5092700" cy="2377536"/>
          </a:xfrm>
          <a:prstGeom prst="rect">
            <a:avLst/>
          </a:prstGeom>
          <a:noFill/>
          <a:ln w="9525">
            <a:noFill/>
            <a:miter lim="800000"/>
            <a:headEnd/>
            <a:tailEnd/>
          </a:ln>
          <a:effectLst>
            <a:glow rad="101600">
              <a:schemeClr val="accent2">
                <a:satMod val="175000"/>
                <a:alpha val="40000"/>
              </a:schemeClr>
            </a:glow>
          </a:effectLst>
        </p:spPr>
      </p:pic>
    </p:spTree>
    <p:extLst>
      <p:ext uri="{BB962C8B-B14F-4D97-AF65-F5344CB8AC3E}">
        <p14:creationId xmlns="" xmlns:p14="http://schemas.microsoft.com/office/powerpoint/2010/main" val="315017537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534725" y="609600"/>
            <a:ext cx="8596800" cy="5981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a:solidFill>
                  <a:srgbClr val="90C226"/>
                </a:solidFill>
                <a:latin typeface="Trebuchet MS"/>
                <a:ea typeface="Trebuchet MS"/>
                <a:cs typeface="Trebuchet MS"/>
                <a:sym typeface="Trebuchet MS"/>
              </a:rPr>
              <a:t>Data Cleaning Process</a:t>
            </a:r>
          </a:p>
        </p:txBody>
      </p:sp>
      <p:sp>
        <p:nvSpPr>
          <p:cNvPr id="184" name="Shape 184"/>
          <p:cNvSpPr txBox="1">
            <a:spLocks noGrp="1"/>
          </p:cNvSpPr>
          <p:nvPr>
            <p:ph type="body" idx="1"/>
          </p:nvPr>
        </p:nvSpPr>
        <p:spPr>
          <a:xfrm>
            <a:off x="534724" y="1612900"/>
            <a:ext cx="9688775" cy="4889500"/>
          </a:xfrm>
          <a:prstGeom prst="rect">
            <a:avLst/>
          </a:prstGeom>
        </p:spPr>
        <p:txBody>
          <a:bodyPr lIns="91425" tIns="45700" rIns="91425" bIns="45700" anchor="t" anchorCtr="0">
            <a:noAutofit/>
          </a:bodyPr>
          <a:lstStyle/>
          <a:p>
            <a:pPr marL="0" lvl="0" indent="0" rtl="0">
              <a:spcBef>
                <a:spcPts val="0"/>
              </a:spcBef>
              <a:buNone/>
            </a:pPr>
            <a:r>
              <a:rPr lang="en-US" sz="2000" dirty="0" smtClean="0">
                <a:solidFill>
                  <a:schemeClr val="tx1"/>
                </a:solidFill>
              </a:rPr>
              <a:t>The </a:t>
            </a:r>
            <a:r>
              <a:rPr lang="en-US" sz="2000" dirty="0">
                <a:solidFill>
                  <a:schemeClr val="tx1"/>
                </a:solidFill>
              </a:rPr>
              <a:t>following strategy has been followed to </a:t>
            </a:r>
            <a:r>
              <a:rPr lang="en-US" sz="2000" dirty="0" smtClean="0">
                <a:solidFill>
                  <a:schemeClr val="tx1"/>
                </a:solidFill>
              </a:rPr>
              <a:t>clean </a:t>
            </a:r>
            <a:r>
              <a:rPr lang="en-US" sz="2000" dirty="0">
                <a:solidFill>
                  <a:schemeClr val="tx1"/>
                </a:solidFill>
              </a:rPr>
              <a:t>the downloaded twitter </a:t>
            </a:r>
            <a:r>
              <a:rPr lang="en-US" sz="2000" dirty="0" smtClean="0">
                <a:solidFill>
                  <a:schemeClr val="tx1"/>
                </a:solidFill>
              </a:rPr>
              <a:t>data:-</a:t>
            </a:r>
          </a:p>
          <a:p>
            <a:pPr marL="0" lvl="0" indent="0" rtl="0">
              <a:spcBef>
                <a:spcPts val="0"/>
              </a:spcBef>
              <a:buNone/>
            </a:pPr>
            <a:endParaRPr lang="en-US" sz="2000" dirty="0">
              <a:solidFill>
                <a:schemeClr val="tx1"/>
              </a:solidFill>
            </a:endParaRPr>
          </a:p>
          <a:p>
            <a:pPr lvl="1" rtl="0">
              <a:spcBef>
                <a:spcPts val="0"/>
              </a:spcBef>
              <a:buClr>
                <a:schemeClr val="accent1"/>
              </a:buClr>
              <a:buSzPct val="100000"/>
              <a:buFont typeface="Noto Symbol"/>
              <a:buChar char="○"/>
            </a:pPr>
            <a:r>
              <a:rPr lang="en-US" sz="2400" dirty="0">
                <a:solidFill>
                  <a:schemeClr val="tx1"/>
                </a:solidFill>
              </a:rPr>
              <a:t>For Removal of #tags, a substring removal python function is used.</a:t>
            </a:r>
          </a:p>
          <a:p>
            <a:pPr lvl="1" rtl="0">
              <a:spcBef>
                <a:spcPts val="0"/>
              </a:spcBef>
              <a:buClr>
                <a:schemeClr val="accent1"/>
              </a:buClr>
              <a:buSzPct val="100000"/>
              <a:buFont typeface="Noto Symbol"/>
              <a:buChar char="○"/>
            </a:pPr>
            <a:r>
              <a:rPr lang="en-US" sz="2400" dirty="0">
                <a:solidFill>
                  <a:schemeClr val="tx1"/>
                </a:solidFill>
              </a:rPr>
              <a:t>Similar to the removal of hashtags, substring removal function is used to remove the links in the tweets</a:t>
            </a:r>
            <a:r>
              <a:rPr lang="en-US" sz="2400" dirty="0" smtClean="0">
                <a:solidFill>
                  <a:schemeClr val="tx1"/>
                </a:solidFill>
              </a:rPr>
              <a:t>.</a:t>
            </a:r>
          </a:p>
          <a:p>
            <a:pPr lvl="1">
              <a:buSzPct val="100000"/>
            </a:pPr>
            <a:r>
              <a:rPr lang="en-US" sz="2400" dirty="0">
                <a:solidFill>
                  <a:schemeClr val="tx1"/>
                </a:solidFill>
              </a:rPr>
              <a:t>Emoticon processor: Emoticons are heavily used in tweets but since they are </a:t>
            </a:r>
            <a:r>
              <a:rPr lang="en-US" sz="2400" dirty="0" err="1">
                <a:solidFill>
                  <a:schemeClr val="tx1"/>
                </a:solidFill>
              </a:rPr>
              <a:t>non-english</a:t>
            </a:r>
            <a:r>
              <a:rPr lang="en-US" sz="2400" dirty="0">
                <a:solidFill>
                  <a:schemeClr val="tx1"/>
                </a:solidFill>
              </a:rPr>
              <a:t> words so they are removed in the cleaning module. So they need to be identified before that</a:t>
            </a:r>
            <a:r>
              <a:rPr lang="en-US" sz="2400" dirty="0" smtClean="0">
                <a:solidFill>
                  <a:schemeClr val="tx1"/>
                </a:solidFill>
              </a:rPr>
              <a:t>.</a:t>
            </a:r>
            <a:endParaRPr lang="en-US" sz="2400" dirty="0">
              <a:solidFill>
                <a:schemeClr val="tx1"/>
              </a:solidFill>
            </a:endParaRPr>
          </a:p>
          <a:p>
            <a:pPr lvl="1" rtl="0">
              <a:spcBef>
                <a:spcPts val="0"/>
              </a:spcBef>
              <a:buClr>
                <a:schemeClr val="accent1"/>
              </a:buClr>
              <a:buSzPct val="100000"/>
              <a:buFont typeface="Noto Symbol"/>
              <a:buChar char="○"/>
            </a:pPr>
            <a:r>
              <a:rPr lang="en-US" sz="2400" dirty="0">
                <a:solidFill>
                  <a:schemeClr val="tx1"/>
                </a:solidFill>
              </a:rPr>
              <a:t>Each punctuation is replaced by an empty substring </a:t>
            </a:r>
          </a:p>
          <a:p>
            <a:pPr lvl="1" rtl="0">
              <a:spcBef>
                <a:spcPts val="0"/>
              </a:spcBef>
              <a:buClr>
                <a:schemeClr val="accent1"/>
              </a:buClr>
              <a:buSzPct val="100000"/>
              <a:buFont typeface="Noto Symbol"/>
              <a:buChar char="○"/>
            </a:pPr>
            <a:r>
              <a:rPr lang="en-US" sz="2400" dirty="0">
                <a:solidFill>
                  <a:schemeClr val="tx1"/>
                </a:solidFill>
              </a:rPr>
              <a:t>Removal of strings generally present in tweets such as RT, @</a:t>
            </a:r>
            <a:r>
              <a:rPr lang="en-US" sz="2400" dirty="0" err="1">
                <a:solidFill>
                  <a:schemeClr val="tx1"/>
                </a:solidFill>
              </a:rPr>
              <a:t>someUser</a:t>
            </a:r>
            <a:r>
              <a:rPr lang="en-US" sz="2400" dirty="0">
                <a:solidFill>
                  <a:schemeClr val="tx1"/>
                </a:solidFill>
              </a:rPr>
              <a:t> etc. through the substring removal function</a:t>
            </a:r>
            <a:r>
              <a:rPr lang="en-US" sz="2400" dirty="0" smtClean="0">
                <a:solidFill>
                  <a:schemeClr val="tx1"/>
                </a:solidFill>
              </a:rPr>
              <a:t>.</a:t>
            </a:r>
            <a:endParaRPr lang="en-US" sz="24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07"/>
          <p:cNvSpPr txBox="1">
            <a:spLocks noGrp="1"/>
          </p:cNvSpPr>
          <p:nvPr>
            <p:ph type="title"/>
          </p:nvPr>
        </p:nvSpPr>
        <p:spPr>
          <a:xfrm>
            <a:off x="1481404" y="1672681"/>
            <a:ext cx="7790782" cy="2506212"/>
          </a:xfrm>
          <a:prstGeom prst="rect">
            <a:avLst/>
          </a:prstGeom>
        </p:spPr>
        <p:txBody>
          <a:bodyPr lIns="91425" tIns="91425" rIns="91425" bIns="91425" anchor="t" anchorCtr="0">
            <a:noAutofit/>
          </a:bodyPr>
          <a:lstStyle/>
          <a:p>
            <a:pPr algn="ctr">
              <a:spcBef>
                <a:spcPts val="0"/>
              </a:spcBef>
              <a:buNone/>
            </a:pPr>
            <a:r>
              <a:rPr lang="en-US" sz="7200" dirty="0">
                <a:solidFill>
                  <a:schemeClr val="accent1"/>
                </a:solidFill>
                <a:latin typeface="Trebuchet MS"/>
                <a:ea typeface="Trebuchet MS"/>
                <a:cs typeface="Trebuchet MS"/>
                <a:sym typeface="Trebuchet MS"/>
              </a:rPr>
              <a:t>Proposed Scoring </a:t>
            </a:r>
            <a:r>
              <a:rPr lang="en-US" sz="7200" dirty="0" smtClean="0">
                <a:solidFill>
                  <a:schemeClr val="accent1"/>
                </a:solidFill>
                <a:latin typeface="Trebuchet MS"/>
                <a:ea typeface="Trebuchet MS"/>
                <a:cs typeface="Trebuchet MS"/>
                <a:sym typeface="Trebuchet MS"/>
              </a:rPr>
              <a:t>Module</a:t>
            </a:r>
            <a:endParaRPr lang="en-US" sz="7200" dirty="0">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9" name="Picture 8" descr="C:\Users\toshiba\AppData\Local\Temp\Capture-1.PNG"/>
          <p:cNvPicPr/>
          <p:nvPr/>
        </p:nvPicPr>
        <p:blipFill>
          <a:blip r:embed="rId3">
            <a:duotone>
              <a:prstClr val="black"/>
              <a:schemeClr val="tx2">
                <a:tint val="45000"/>
                <a:satMod val="400000"/>
              </a:schemeClr>
            </a:duotone>
          </a:blip>
          <a:srcRect/>
          <a:stretch>
            <a:fillRect/>
          </a:stretch>
        </p:blipFill>
        <p:spPr bwMode="auto">
          <a:xfrm>
            <a:off x="3530600" y="102550"/>
            <a:ext cx="5092700" cy="6627263"/>
          </a:xfrm>
          <a:prstGeom prst="rect">
            <a:avLst/>
          </a:prstGeom>
          <a:noFill/>
          <a:ln w="9525">
            <a:noFill/>
            <a:miter lim="800000"/>
            <a:headEnd/>
            <a:tailEnd/>
          </a:ln>
        </p:spPr>
      </p:pic>
      <p:pic>
        <p:nvPicPr>
          <p:cNvPr id="5" name="Picture 4" descr="C:\Users\toshiba\AppData\Local\Temp\Capture-1.PNG"/>
          <p:cNvPicPr/>
          <p:nvPr/>
        </p:nvPicPr>
        <p:blipFill rotWithShape="1">
          <a:blip r:embed="rId4"/>
          <a:srcRect t="45370"/>
          <a:stretch/>
        </p:blipFill>
        <p:spPr bwMode="auto">
          <a:xfrm>
            <a:off x="3530600" y="3109364"/>
            <a:ext cx="5092700" cy="3620449"/>
          </a:xfrm>
          <a:prstGeom prst="rect">
            <a:avLst/>
          </a:prstGeom>
          <a:noFill/>
          <a:ln w="9525">
            <a:noFill/>
            <a:miter lim="800000"/>
            <a:headEnd/>
            <a:tailEnd/>
          </a:ln>
          <a:effectLst>
            <a:glow rad="101600">
              <a:schemeClr val="accent2">
                <a:satMod val="175000"/>
                <a:alpha val="40000"/>
              </a:schemeClr>
            </a:glow>
          </a:effectLst>
        </p:spPr>
      </p:pic>
    </p:spTree>
    <p:extLst>
      <p:ext uri="{BB962C8B-B14F-4D97-AF65-F5344CB8AC3E}">
        <p14:creationId xmlns="" xmlns:p14="http://schemas.microsoft.com/office/powerpoint/2010/main" val="321956233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797600" y="365175"/>
            <a:ext cx="8596800" cy="561899"/>
          </a:xfrm>
          <a:prstGeom prst="rect">
            <a:avLst/>
          </a:prstGeom>
        </p:spPr>
        <p:txBody>
          <a:bodyPr lIns="91425" tIns="91425" rIns="91425" bIns="91425" anchor="t" anchorCtr="0">
            <a:noAutofit/>
          </a:bodyPr>
          <a:lstStyle/>
          <a:p>
            <a:pPr algn="ctr">
              <a:spcBef>
                <a:spcPts val="0"/>
              </a:spcBef>
              <a:buNone/>
            </a:pPr>
            <a:r>
              <a:rPr lang="en-US" sz="3600" dirty="0">
                <a:solidFill>
                  <a:schemeClr val="accent1"/>
                </a:solidFill>
                <a:latin typeface="Trebuchet MS"/>
                <a:ea typeface="Trebuchet MS"/>
                <a:cs typeface="Trebuchet MS"/>
                <a:sym typeface="Trebuchet MS"/>
              </a:rPr>
              <a:t>Proposed Scoring </a:t>
            </a:r>
            <a:r>
              <a:rPr lang="en-US" sz="3600" dirty="0" smtClean="0">
                <a:solidFill>
                  <a:schemeClr val="accent1"/>
                </a:solidFill>
                <a:latin typeface="Trebuchet MS"/>
                <a:ea typeface="Trebuchet MS"/>
                <a:cs typeface="Trebuchet MS"/>
                <a:sym typeface="Trebuchet MS"/>
              </a:rPr>
              <a:t>Module</a:t>
            </a:r>
            <a:endParaRPr lang="en-US" sz="3600" dirty="0">
              <a:solidFill>
                <a:schemeClr val="accent1"/>
              </a:solidFill>
              <a:latin typeface="Trebuchet MS"/>
              <a:ea typeface="Trebuchet MS"/>
              <a:cs typeface="Trebuchet MS"/>
              <a:sym typeface="Trebuchet MS"/>
            </a:endParaRPr>
          </a:p>
        </p:txBody>
      </p:sp>
      <p:sp>
        <p:nvSpPr>
          <p:cNvPr id="208" name="Shape 208"/>
          <p:cNvSpPr txBox="1">
            <a:spLocks noGrp="1"/>
          </p:cNvSpPr>
          <p:nvPr>
            <p:ph type="body" idx="1"/>
          </p:nvPr>
        </p:nvSpPr>
        <p:spPr>
          <a:xfrm>
            <a:off x="504800" y="1018225"/>
            <a:ext cx="10932600" cy="5388300"/>
          </a:xfrm>
          <a:prstGeom prst="rect">
            <a:avLst/>
          </a:prstGeom>
        </p:spPr>
        <p:txBody>
          <a:bodyPr lIns="91425" tIns="91425" rIns="91425" bIns="91425" anchor="t" anchorCtr="0">
            <a:noAutofit/>
          </a:bodyPr>
          <a:lstStyle/>
          <a:p>
            <a:pPr rtl="0">
              <a:spcBef>
                <a:spcPts val="0"/>
              </a:spcBef>
              <a:buNone/>
            </a:pPr>
            <a:r>
              <a:rPr lang="en-US" dirty="0"/>
              <a:t>We have proposed several scoring methods/formulas to calculate the average emotion value of tweets of a handle(username) or hashtag:</a:t>
            </a:r>
          </a:p>
          <a:p>
            <a:pPr rtl="0">
              <a:spcBef>
                <a:spcPts val="0"/>
              </a:spcBef>
              <a:buNone/>
            </a:pPr>
            <a:endParaRPr dirty="0"/>
          </a:p>
          <a:p>
            <a:pPr marL="457200" lvl="0" indent="-350520" rtl="0">
              <a:spcBef>
                <a:spcPts val="0"/>
              </a:spcBef>
              <a:buClr>
                <a:schemeClr val="accent1"/>
              </a:buClr>
              <a:buSzPct val="106666"/>
              <a:buFont typeface="Trebuchet MS"/>
              <a:buAutoNum type="arabicPeriod"/>
            </a:pPr>
            <a:r>
              <a:rPr lang="en-US" dirty="0"/>
              <a:t>Emotion value = sum of adjective values + sum of adverb and verb values</a:t>
            </a:r>
          </a:p>
          <a:p>
            <a:pPr marL="1828800" indent="0" rtl="0">
              <a:spcBef>
                <a:spcPts val="0"/>
              </a:spcBef>
              <a:buNone/>
            </a:pPr>
            <a:r>
              <a:rPr lang="en-US" dirty="0"/>
              <a:t>	(no. of adjectives * 5) + no. of adverb and verb</a:t>
            </a:r>
          </a:p>
          <a:p>
            <a:pPr marL="0" indent="0" rtl="0">
              <a:spcBef>
                <a:spcPts val="0"/>
              </a:spcBef>
              <a:buNone/>
            </a:pPr>
            <a:endParaRPr dirty="0"/>
          </a:p>
          <a:p>
            <a:pPr marL="0" indent="0" rtl="0">
              <a:spcBef>
                <a:spcPts val="0"/>
              </a:spcBef>
              <a:buNone/>
            </a:pPr>
            <a:r>
              <a:rPr lang="en-US" dirty="0" smtClean="0">
                <a:solidFill>
                  <a:srgbClr val="90C226"/>
                </a:solidFill>
              </a:rPr>
              <a:t>2. </a:t>
            </a:r>
            <a:r>
              <a:rPr lang="en-US" dirty="0" smtClean="0">
                <a:solidFill>
                  <a:srgbClr val="434343"/>
                </a:solidFill>
              </a:rPr>
              <a:t>Multiply </a:t>
            </a:r>
            <a:r>
              <a:rPr lang="en-US" dirty="0">
                <a:solidFill>
                  <a:srgbClr val="434343"/>
                </a:solidFill>
              </a:rPr>
              <a:t>the value of adverb/verb with the upcoming adjective . If two verb /adverb are next to each other, simply multiply them. And then all these products are added. Further divided by 5*number of adjectives encountered.</a:t>
            </a:r>
          </a:p>
          <a:p>
            <a:pPr marL="0" indent="0" rtl="0">
              <a:spcBef>
                <a:spcPts val="0"/>
              </a:spcBef>
              <a:buNone/>
            </a:pPr>
            <a:endParaRPr dirty="0">
              <a:solidFill>
                <a:srgbClr val="434343"/>
              </a:solidFill>
            </a:endParaRPr>
          </a:p>
          <a:p>
            <a:pPr marL="0" indent="0" rtl="0">
              <a:spcBef>
                <a:spcPts val="0"/>
              </a:spcBef>
              <a:buNone/>
            </a:pPr>
            <a:r>
              <a:rPr lang="en-US" dirty="0">
                <a:solidFill>
                  <a:srgbClr val="90C226"/>
                </a:solidFill>
              </a:rPr>
              <a:t>3</a:t>
            </a:r>
            <a:r>
              <a:rPr lang="en-US" dirty="0" smtClean="0">
                <a:solidFill>
                  <a:srgbClr val="90C226"/>
                </a:solidFill>
              </a:rPr>
              <a:t>. </a:t>
            </a:r>
            <a:r>
              <a:rPr lang="en-US" sz="1100" dirty="0" smtClean="0">
                <a:solidFill>
                  <a:srgbClr val="141823"/>
                </a:solidFill>
              </a:rPr>
              <a:t> </a:t>
            </a:r>
            <a:r>
              <a:rPr lang="en-US" dirty="0">
                <a:solidFill>
                  <a:srgbClr val="434343"/>
                </a:solidFill>
              </a:rPr>
              <a:t>If the value of adverb/verb is less than 0 </a:t>
            </a:r>
            <a:r>
              <a:rPr lang="en-US" dirty="0" err="1">
                <a:solidFill>
                  <a:srgbClr val="434343"/>
                </a:solidFill>
              </a:rPr>
              <a:t>i.e</a:t>
            </a:r>
            <a:r>
              <a:rPr lang="en-US" dirty="0">
                <a:solidFill>
                  <a:srgbClr val="434343"/>
                </a:solidFill>
              </a:rPr>
              <a:t>, negative , then for the upcoming adjective, subtract its value from 5 instead of multiplying . And if value of verb/adverb is positive and &gt;= 0.5 then multiply it with the upcoming adjective else multiply 0.5 with upcoming adjective. Later these products are added and the sum is divided by 5*number of adjectives encountered.</a:t>
            </a:r>
          </a:p>
          <a:p>
            <a:pPr marL="0" indent="0" rtl="0">
              <a:spcBef>
                <a:spcPts val="0"/>
              </a:spcBef>
              <a:buNone/>
            </a:pPr>
            <a:endParaRPr dirty="0">
              <a:solidFill>
                <a:srgbClr val="434343"/>
              </a:solidFill>
            </a:endParaRPr>
          </a:p>
          <a:p>
            <a:pPr marL="0" lvl="0" indent="0">
              <a:spcBef>
                <a:spcPts val="0"/>
              </a:spcBef>
              <a:buNone/>
            </a:pPr>
            <a:r>
              <a:rPr lang="en-US" dirty="0" smtClean="0">
                <a:solidFill>
                  <a:srgbClr val="90C226"/>
                </a:solidFill>
              </a:rPr>
              <a:t>4. </a:t>
            </a:r>
            <a:r>
              <a:rPr lang="en-US" dirty="0" smtClean="0">
                <a:solidFill>
                  <a:srgbClr val="434343"/>
                </a:solidFill>
              </a:rPr>
              <a:t>Since </a:t>
            </a:r>
            <a:r>
              <a:rPr lang="en-US" dirty="0">
                <a:solidFill>
                  <a:srgbClr val="434343"/>
                </a:solidFill>
              </a:rPr>
              <a:t>the emotions are independent of each other, we should treat them independently and use a different formula for each emotion. We have used </a:t>
            </a:r>
            <a:r>
              <a:rPr lang="en-US" dirty="0" err="1">
                <a:solidFill>
                  <a:srgbClr val="434343"/>
                </a:solidFill>
              </a:rPr>
              <a:t>normalising</a:t>
            </a:r>
            <a:r>
              <a:rPr lang="en-US" dirty="0">
                <a:solidFill>
                  <a:srgbClr val="434343"/>
                </a:solidFill>
              </a:rPr>
              <a:t> values of different emotions. These predefined values are used to normalize the emotion values. In this method an assumption is taken that if an emotion is strong it’s respective value is &gt; 3 (out of a scale of 5).</a:t>
            </a:r>
          </a:p>
        </p:txBody>
      </p:sp>
      <p:cxnSp>
        <p:nvCxnSpPr>
          <p:cNvPr id="209" name="Shape 209"/>
          <p:cNvCxnSpPr/>
          <p:nvPr/>
        </p:nvCxnSpPr>
        <p:spPr>
          <a:xfrm>
            <a:off x="2743950" y="2194800"/>
            <a:ext cx="5923499" cy="13199"/>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Shape 251"/>
          <p:cNvSpPr txBox="1">
            <a:spLocks noGrp="1"/>
          </p:cNvSpPr>
          <p:nvPr>
            <p:ph type="body" idx="1"/>
          </p:nvPr>
        </p:nvSpPr>
        <p:spPr>
          <a:xfrm>
            <a:off x="677325" y="1495250"/>
            <a:ext cx="10623300" cy="4618499"/>
          </a:xfrm>
          <a:prstGeom prst="rect">
            <a:avLst/>
          </a:prstGeom>
        </p:spPr>
        <p:txBody>
          <a:bodyPr lIns="91425" tIns="91425" rIns="91425" bIns="91425" anchor="t" anchorCtr="0">
            <a:noAutofit/>
          </a:bodyPr>
          <a:lstStyle/>
          <a:p>
            <a:pPr marL="457200" lvl="0" indent="-381000" rtl="0">
              <a:spcBef>
                <a:spcPts val="0"/>
              </a:spcBef>
              <a:buClr>
                <a:schemeClr val="accent1"/>
              </a:buClr>
              <a:buSzPct val="100000"/>
              <a:buFont typeface="Noto Symbol"/>
              <a:buChar char="●"/>
            </a:pPr>
            <a:r>
              <a:rPr lang="en-US" sz="2400"/>
              <a:t>This algorithm is based on the idea that whenever there is an adverb/verb in front of an adjective there is bound to be an effect on the emotion expressed by the same adjective. It can be either negative or negative. Keeping this in mind we have created method to calculate the emotion values.</a:t>
            </a:r>
          </a:p>
          <a:p>
            <a:pPr marL="457200" lvl="0" indent="-381000" rtl="0">
              <a:spcBef>
                <a:spcPts val="0"/>
              </a:spcBef>
              <a:buClr>
                <a:srgbClr val="434343"/>
              </a:buClr>
              <a:buSzPct val="100000"/>
              <a:buFont typeface="Noto Symbol"/>
              <a:buChar char="●"/>
            </a:pPr>
            <a:r>
              <a:rPr lang="en-US" sz="2400">
                <a:solidFill>
                  <a:srgbClr val="434343"/>
                </a:solidFill>
              </a:rPr>
              <a:t>If the value of adverb/verb is less than 0 i.e, negative , then for the upcoming adjective, subtract its value from 5 instead of multiplying . And if value of verb/adverb is positive and &gt;= 0.5 then multiply it with the upcoming adjective else multiply 0.5 with upcoming adjective. Later these products are added and the sum is divided by 5*number of adjectives encountered.</a:t>
            </a:r>
          </a:p>
          <a:p>
            <a:pPr marL="457200" lvl="0" indent="-381000" rtl="0">
              <a:spcBef>
                <a:spcPts val="0"/>
              </a:spcBef>
              <a:buClr>
                <a:srgbClr val="434343"/>
              </a:buClr>
              <a:buFont typeface="Noto Symbol"/>
              <a:buChar char="●"/>
            </a:pPr>
            <a:endParaRPr sz="2400">
              <a:solidFill>
                <a:srgbClr val="434343"/>
              </a:solidFill>
            </a:endParaRPr>
          </a:p>
          <a:p>
            <a:pPr marL="457200" lvl="0" indent="-381000">
              <a:spcBef>
                <a:spcPts val="0"/>
              </a:spcBef>
              <a:buClr>
                <a:srgbClr val="434343"/>
              </a:buClr>
              <a:buSzPct val="100000"/>
              <a:buFont typeface="Noto Symbol"/>
              <a:buChar char="●"/>
            </a:pPr>
            <a:r>
              <a:rPr lang="en-US" sz="2400">
                <a:solidFill>
                  <a:srgbClr val="434343"/>
                </a:solidFill>
              </a:rPr>
              <a:t>And if there are more than 1 adverbs/verbs before an adjective then they are multiplied together.</a:t>
            </a:r>
          </a:p>
        </p:txBody>
      </p:sp>
      <p:sp>
        <p:nvSpPr>
          <p:cNvPr id="5" name="Shape 207"/>
          <p:cNvSpPr txBox="1">
            <a:spLocks noGrp="1"/>
          </p:cNvSpPr>
          <p:nvPr>
            <p:ph type="title"/>
          </p:nvPr>
        </p:nvSpPr>
        <p:spPr>
          <a:xfrm>
            <a:off x="1797600" y="365175"/>
            <a:ext cx="8596800" cy="561899"/>
          </a:xfrm>
          <a:prstGeom prst="rect">
            <a:avLst/>
          </a:prstGeom>
        </p:spPr>
        <p:txBody>
          <a:bodyPr lIns="91425" tIns="91425" rIns="91425" bIns="91425" anchor="t" anchorCtr="0">
            <a:noAutofit/>
          </a:bodyPr>
          <a:lstStyle/>
          <a:p>
            <a:pPr algn="ctr">
              <a:spcBef>
                <a:spcPts val="0"/>
              </a:spcBef>
              <a:buNone/>
            </a:pPr>
            <a:r>
              <a:rPr lang="en-US" sz="3600" dirty="0" smtClean="0">
                <a:solidFill>
                  <a:schemeClr val="accent1"/>
                </a:solidFill>
                <a:latin typeface="Trebuchet MS"/>
                <a:ea typeface="Trebuchet MS"/>
                <a:cs typeface="Trebuchet MS"/>
                <a:sym typeface="Trebuchet MS"/>
              </a:rPr>
              <a:t>Scoring Module</a:t>
            </a:r>
            <a:endParaRPr lang="en-US" sz="3600" dirty="0">
              <a:solidFill>
                <a:schemeClr val="accent1"/>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33" y="419100"/>
            <a:ext cx="8596668" cy="863600"/>
          </a:xfrm>
        </p:spPr>
        <p:txBody>
          <a:bodyPr/>
          <a:lstStyle/>
          <a:p>
            <a:r>
              <a:rPr lang="en-US" sz="3600" dirty="0" smtClean="0">
                <a:solidFill>
                  <a:schemeClr val="accent1"/>
                </a:solidFill>
                <a:latin typeface="Trebuchet MS" panose="020B0603020202020204" pitchFamily="34" charset="0"/>
              </a:rPr>
              <a:t>Example:</a:t>
            </a:r>
            <a:endParaRPr lang="en-US" sz="3600" dirty="0">
              <a:solidFill>
                <a:schemeClr val="accent1"/>
              </a:solidFill>
              <a:latin typeface="Trebuchet MS" panose="020B0603020202020204" pitchFamily="34" charset="0"/>
            </a:endParaRPr>
          </a:p>
        </p:txBody>
      </p:sp>
      <p:sp>
        <p:nvSpPr>
          <p:cNvPr id="3" name="Text Placeholder 2"/>
          <p:cNvSpPr>
            <a:spLocks noGrp="1"/>
          </p:cNvSpPr>
          <p:nvPr>
            <p:ph type="body" idx="1"/>
          </p:nvPr>
        </p:nvSpPr>
        <p:spPr>
          <a:xfrm>
            <a:off x="393701" y="1384300"/>
            <a:ext cx="10236199" cy="5334000"/>
          </a:xfrm>
        </p:spPr>
        <p:txBody>
          <a:bodyPr/>
          <a:lstStyle/>
          <a:p>
            <a:r>
              <a:rPr lang="en-US" sz="2000" dirty="0"/>
              <a:t>For </a:t>
            </a:r>
            <a:r>
              <a:rPr lang="en-US" sz="2000" dirty="0" smtClean="0"/>
              <a:t>example we have a tweet</a:t>
            </a:r>
            <a:r>
              <a:rPr lang="en-US" sz="2000" dirty="0"/>
              <a:t>: “</a:t>
            </a:r>
            <a:r>
              <a:rPr lang="en-US" sz="2000" dirty="0" smtClean="0"/>
              <a:t>She </a:t>
            </a:r>
            <a:r>
              <a:rPr lang="en-US" sz="2000" dirty="0"/>
              <a:t>is not very </a:t>
            </a:r>
            <a:r>
              <a:rPr lang="en-US" sz="2000" dirty="0" smtClean="0"/>
              <a:t>beautiful”</a:t>
            </a:r>
          </a:p>
          <a:p>
            <a:r>
              <a:rPr lang="en-US" sz="2000" dirty="0" smtClean="0"/>
              <a:t>This tweet is first converted to “not very beautiful” using the POS Tagger.</a:t>
            </a:r>
          </a:p>
          <a:p>
            <a:r>
              <a:rPr lang="en-US" sz="2000" dirty="0" smtClean="0"/>
              <a:t>In this string, words are processed one by one.</a:t>
            </a:r>
          </a:p>
          <a:p>
            <a:r>
              <a:rPr lang="en-US" sz="2000" dirty="0" smtClean="0"/>
              <a:t>In this example we see that the first word (“not”) encountered is an adverb. The score is assigned to the </a:t>
            </a:r>
            <a:r>
              <a:rPr lang="en-US" sz="2000" i="1" dirty="0" smtClean="0"/>
              <a:t>sum</a:t>
            </a:r>
            <a:r>
              <a:rPr lang="en-US" sz="2000" dirty="0" smtClean="0"/>
              <a:t> value. (sum = -0.8)</a:t>
            </a:r>
          </a:p>
          <a:p>
            <a:r>
              <a:rPr lang="en-US" sz="2000" dirty="0" smtClean="0"/>
              <a:t>Then second word is encountered. We see that it (“very”) is also an adverb.</a:t>
            </a:r>
          </a:p>
          <a:p>
            <a:r>
              <a:rPr lang="en-US" sz="2000" dirty="0" smtClean="0"/>
              <a:t>The new sum is an addition of the scores from the previous word and the present word. In this case the </a:t>
            </a:r>
            <a:r>
              <a:rPr lang="en-US" sz="2000" i="1" dirty="0" smtClean="0"/>
              <a:t>sum</a:t>
            </a:r>
            <a:r>
              <a:rPr lang="en-US" sz="2000" dirty="0" smtClean="0"/>
              <a:t> value is (sum = -0.8 + 0.4 = -0.4)</a:t>
            </a:r>
          </a:p>
          <a:p>
            <a:r>
              <a:rPr lang="en-US" sz="2000" dirty="0" smtClean="0"/>
              <a:t>Third word encountered is an adjective. So the sum produced is multiplied with the emotion scores of that adjective. If there are no adverbs or verbs before the adjective then no such sum is multiplied.</a:t>
            </a:r>
          </a:p>
          <a:p>
            <a:r>
              <a:rPr lang="en-US" sz="2000" dirty="0" smtClean="0"/>
              <a:t>In this case, the scores produced are </a:t>
            </a:r>
            <a:r>
              <a:rPr lang="en-US" sz="2000" dirty="0"/>
              <a:t>([&lt;Happiness&gt;, &lt;Anger&gt;, &lt;</a:t>
            </a:r>
            <a:r>
              <a:rPr lang="en-US" sz="2000" dirty="0" smtClean="0"/>
              <a:t>Sadness&gt;, &lt;Fear&gt;, &lt;</a:t>
            </a:r>
            <a:r>
              <a:rPr lang="en-US" sz="2000" dirty="0"/>
              <a:t>Disgust</a:t>
            </a:r>
            <a:r>
              <a:rPr lang="en-US" sz="2000" dirty="0" smtClean="0"/>
              <a:t>&gt;] = [</a:t>
            </a:r>
            <a:r>
              <a:rPr lang="en-US" sz="2000" dirty="0"/>
              <a:t>0.098, 0.756, 0.736, 0.738, </a:t>
            </a:r>
            <a:r>
              <a:rPr lang="en-US" sz="2000" dirty="0" smtClean="0"/>
              <a:t>0.764].</a:t>
            </a:r>
          </a:p>
          <a:p>
            <a:r>
              <a:rPr lang="en-US" sz="2000" dirty="0" smtClean="0"/>
              <a:t>In case of more than one adjective-adverb/verb set, the scores of these sets are averaged.</a:t>
            </a:r>
            <a:endParaRPr lang="en-US" sz="2000" dirty="0"/>
          </a:p>
        </p:txBody>
      </p:sp>
    </p:spTree>
    <p:extLst>
      <p:ext uri="{BB962C8B-B14F-4D97-AF65-F5344CB8AC3E}">
        <p14:creationId xmlns="" xmlns:p14="http://schemas.microsoft.com/office/powerpoint/2010/main" val="2132594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77325" y="247524"/>
            <a:ext cx="8596800" cy="7589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dirty="0">
                <a:solidFill>
                  <a:schemeClr val="accent1"/>
                </a:solidFill>
                <a:latin typeface="Trebuchet MS"/>
                <a:ea typeface="Trebuchet MS"/>
                <a:cs typeface="Trebuchet MS"/>
                <a:sym typeface="Trebuchet MS"/>
              </a:rPr>
              <a:t> Emotion Values when 1000 tweets are downloaded from #</a:t>
            </a:r>
            <a:r>
              <a:rPr lang="en-US" sz="2400" dirty="0" err="1">
                <a:solidFill>
                  <a:schemeClr val="accent1"/>
                </a:solidFill>
                <a:latin typeface="Trebuchet MS"/>
                <a:ea typeface="Trebuchet MS"/>
                <a:cs typeface="Trebuchet MS"/>
                <a:sym typeface="Trebuchet MS"/>
              </a:rPr>
              <a:t>AAPHelpLine</a:t>
            </a:r>
            <a:r>
              <a:rPr lang="en-US" sz="2400" dirty="0">
                <a:solidFill>
                  <a:schemeClr val="accent1"/>
                </a:solidFill>
                <a:latin typeface="Trebuchet MS"/>
                <a:ea typeface="Trebuchet MS"/>
                <a:cs typeface="Trebuchet MS"/>
                <a:sym typeface="Trebuchet MS"/>
              </a:rPr>
              <a:t> </a:t>
            </a:r>
          </a:p>
          <a:p>
            <a:pPr lvl="0" algn="ctr" rtl="0">
              <a:spcBef>
                <a:spcPts val="0"/>
              </a:spcBef>
              <a:buClr>
                <a:schemeClr val="dk1"/>
              </a:buClr>
              <a:buFont typeface="Arial"/>
              <a:buNone/>
            </a:pPr>
            <a:endParaRPr sz="1800" b="1">
              <a:solidFill>
                <a:schemeClr val="dk1"/>
              </a:solidFill>
            </a:endParaRPr>
          </a:p>
          <a:p>
            <a:pPr>
              <a:spcBef>
                <a:spcPts val="0"/>
              </a:spcBef>
              <a:buNone/>
            </a:pPr>
            <a:endParaRPr/>
          </a:p>
        </p:txBody>
      </p:sp>
      <p:pic>
        <p:nvPicPr>
          <p:cNvPr id="258" name="Shape 258"/>
          <p:cNvPicPr preferRelativeResize="0"/>
          <p:nvPr/>
        </p:nvPicPr>
        <p:blipFill>
          <a:blip r:embed="rId3">
            <a:alphaModFix/>
          </a:blip>
          <a:srcRect l="3195" t="4621"/>
          <a:stretch>
            <a:fillRect/>
          </a:stretch>
        </p:blipFill>
        <p:spPr>
          <a:xfrm>
            <a:off x="2709016" y="1273324"/>
            <a:ext cx="5752120" cy="509329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77325" y="145600"/>
            <a:ext cx="8596800" cy="861000"/>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when 1000 tweets are downloaded from #AAPHelpLine </a:t>
            </a:r>
          </a:p>
          <a:p>
            <a:pPr lvl="0" algn="ctr" rtl="0">
              <a:spcBef>
                <a:spcPts val="0"/>
              </a:spcBef>
              <a:buClr>
                <a:schemeClr val="dk1"/>
              </a:buClr>
              <a:buFont typeface="Arial"/>
              <a:buNone/>
            </a:pPr>
            <a:endParaRPr sz="1800" b="1">
              <a:solidFill>
                <a:schemeClr val="dk1"/>
              </a:solidFill>
            </a:endParaRPr>
          </a:p>
          <a:p>
            <a:pPr>
              <a:spcBef>
                <a:spcPts val="0"/>
              </a:spcBef>
              <a:buNone/>
            </a:pPr>
            <a:endParaRPr/>
          </a:p>
        </p:txBody>
      </p:sp>
      <p:sp>
        <p:nvSpPr>
          <p:cNvPr id="264" name="Shape 264"/>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65" name="Shape 265"/>
          <p:cNvPicPr preferRelativeResize="0"/>
          <p:nvPr/>
        </p:nvPicPr>
        <p:blipFill>
          <a:blip r:embed="rId3">
            <a:alphaModFix/>
          </a:blip>
          <a:srcRect l="1522" t="1030"/>
          <a:stretch>
            <a:fillRect/>
          </a:stretch>
        </p:blipFill>
        <p:spPr>
          <a:xfrm>
            <a:off x="2153540" y="1179320"/>
            <a:ext cx="6314185" cy="516910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77325" y="609600"/>
            <a:ext cx="8596800" cy="4400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Bar Graph and spider chart of emotion values</a:t>
            </a:r>
          </a:p>
          <a:p>
            <a:pPr lvl="0" rtl="0">
              <a:spcBef>
                <a:spcPts val="0"/>
              </a:spcBef>
              <a:buClr>
                <a:schemeClr val="dk1"/>
              </a:buClr>
              <a:buFont typeface="Arial"/>
              <a:buNone/>
            </a:pPr>
            <a:endParaRPr sz="1800" b="1">
              <a:solidFill>
                <a:schemeClr val="dk1"/>
              </a:solidFill>
            </a:endParaRPr>
          </a:p>
          <a:p>
            <a:pPr>
              <a:spcBef>
                <a:spcPts val="0"/>
              </a:spcBef>
              <a:buNone/>
            </a:pPr>
            <a:endParaRPr/>
          </a:p>
        </p:txBody>
      </p:sp>
      <p:sp>
        <p:nvSpPr>
          <p:cNvPr id="271" name="Shape 271"/>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72" name="Shape 272"/>
          <p:cNvPicPr preferRelativeResize="0"/>
          <p:nvPr/>
        </p:nvPicPr>
        <p:blipFill>
          <a:blip r:embed="rId3">
            <a:alphaModFix/>
          </a:blip>
          <a:stretch>
            <a:fillRect/>
          </a:stretch>
        </p:blipFill>
        <p:spPr>
          <a:xfrm>
            <a:off x="137400" y="1739650"/>
            <a:ext cx="5613549" cy="4672649"/>
          </a:xfrm>
          <a:prstGeom prst="rect">
            <a:avLst/>
          </a:prstGeom>
          <a:noFill/>
          <a:ln>
            <a:noFill/>
          </a:ln>
        </p:spPr>
      </p:pic>
      <p:pic>
        <p:nvPicPr>
          <p:cNvPr id="273" name="Shape 273"/>
          <p:cNvPicPr preferRelativeResize="0"/>
          <p:nvPr/>
        </p:nvPicPr>
        <p:blipFill>
          <a:blip r:embed="rId4">
            <a:alphaModFix/>
          </a:blip>
          <a:stretch>
            <a:fillRect/>
          </a:stretch>
        </p:blipFill>
        <p:spPr>
          <a:xfrm>
            <a:off x="6067250" y="1721900"/>
            <a:ext cx="6009724" cy="4672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77322" y="542701"/>
            <a:ext cx="8596800" cy="784100"/>
          </a:xfrm>
          <a:prstGeom prst="rect">
            <a:avLst/>
          </a:prstGeom>
        </p:spPr>
        <p:txBody>
          <a:bodyPr lIns="91425" tIns="91425" rIns="91425" bIns="91425" anchor="t" anchorCtr="0">
            <a:noAutofit/>
          </a:bodyPr>
          <a:lstStyle/>
          <a:p>
            <a:pPr>
              <a:spcBef>
                <a:spcPts val="0"/>
              </a:spcBef>
              <a:buNone/>
            </a:pPr>
            <a:r>
              <a:rPr lang="en-US" sz="3600">
                <a:solidFill>
                  <a:schemeClr val="accent1"/>
                </a:solidFill>
                <a:latin typeface="Trebuchet MS"/>
                <a:ea typeface="Trebuchet MS"/>
                <a:cs typeface="Trebuchet MS"/>
                <a:sym typeface="Trebuchet MS"/>
              </a:rPr>
              <a:t>Our Goal</a:t>
            </a:r>
          </a:p>
        </p:txBody>
      </p:sp>
      <p:sp>
        <p:nvSpPr>
          <p:cNvPr id="147" name="Shape 147"/>
          <p:cNvSpPr txBox="1">
            <a:spLocks noGrp="1"/>
          </p:cNvSpPr>
          <p:nvPr>
            <p:ph type="body" idx="1"/>
          </p:nvPr>
        </p:nvSpPr>
        <p:spPr>
          <a:xfrm>
            <a:off x="677322" y="1479200"/>
            <a:ext cx="10522499" cy="4007200"/>
          </a:xfrm>
          <a:prstGeom prst="rect">
            <a:avLst/>
          </a:prstGeom>
        </p:spPr>
        <p:txBody>
          <a:bodyPr lIns="91425" tIns="91425" rIns="91425" bIns="91425" anchor="t" anchorCtr="0">
            <a:noAutofit/>
          </a:bodyPr>
          <a:lstStyle/>
          <a:p>
            <a:pPr algn="just">
              <a:buSzPct val="120000"/>
              <a:buFont typeface="Arial" panose="020B0604020202020204" pitchFamily="34" charset="0"/>
              <a:buChar char="•"/>
            </a:pPr>
            <a:r>
              <a:rPr lang="en-US" sz="2400" dirty="0" smtClean="0">
                <a:solidFill>
                  <a:srgbClr val="434343"/>
                </a:solidFill>
              </a:rPr>
              <a:t>The </a:t>
            </a:r>
            <a:r>
              <a:rPr lang="en-US" sz="2400" dirty="0">
                <a:solidFill>
                  <a:srgbClr val="434343"/>
                </a:solidFill>
              </a:rPr>
              <a:t>goal of our </a:t>
            </a:r>
            <a:r>
              <a:rPr lang="en-US" sz="2400" dirty="0" smtClean="0">
                <a:solidFill>
                  <a:srgbClr val="434343"/>
                </a:solidFill>
              </a:rPr>
              <a:t>research was </a:t>
            </a:r>
            <a:r>
              <a:rPr lang="en-US" sz="2400" dirty="0">
                <a:solidFill>
                  <a:srgbClr val="434343"/>
                </a:solidFill>
              </a:rPr>
              <a:t>to do emotion analysis on tweets using opinion mining. </a:t>
            </a:r>
            <a:endParaRPr lang="en-US" sz="2400" dirty="0" smtClean="0">
              <a:solidFill>
                <a:srgbClr val="434343"/>
              </a:solidFill>
            </a:endParaRPr>
          </a:p>
          <a:p>
            <a:pPr algn="just">
              <a:buSzPct val="120000"/>
              <a:buFont typeface="Arial" panose="020B0604020202020204" pitchFamily="34" charset="0"/>
              <a:buChar char="•"/>
            </a:pPr>
            <a:r>
              <a:rPr lang="en-US" sz="2400" dirty="0" smtClean="0">
                <a:solidFill>
                  <a:srgbClr val="434343"/>
                </a:solidFill>
              </a:rPr>
              <a:t>The </a:t>
            </a:r>
            <a:r>
              <a:rPr lang="en-US" sz="2400" dirty="0">
                <a:solidFill>
                  <a:srgbClr val="434343"/>
                </a:solidFill>
              </a:rPr>
              <a:t>main idea of the </a:t>
            </a:r>
            <a:r>
              <a:rPr lang="en-US" sz="2400" dirty="0" smtClean="0">
                <a:solidFill>
                  <a:srgbClr val="434343"/>
                </a:solidFill>
              </a:rPr>
              <a:t>research was </a:t>
            </a:r>
            <a:r>
              <a:rPr lang="en-US" sz="2400" dirty="0">
                <a:solidFill>
                  <a:srgbClr val="434343"/>
                </a:solidFill>
              </a:rPr>
              <a:t>to create a model that is able to predict the type of emotion of a tweet using web mining to initially extract tweets using the Twitter API and then further using sentiment analysis to </a:t>
            </a:r>
            <a:r>
              <a:rPr lang="en-US" sz="2400" dirty="0" smtClean="0">
                <a:solidFill>
                  <a:srgbClr val="434343"/>
                </a:solidFill>
              </a:rPr>
              <a:t>analyze </a:t>
            </a:r>
            <a:r>
              <a:rPr lang="en-US" sz="2400" dirty="0">
                <a:solidFill>
                  <a:srgbClr val="434343"/>
                </a:solidFill>
              </a:rPr>
              <a:t>the emotions. </a:t>
            </a:r>
            <a:endParaRPr lang="en-US" sz="2400" dirty="0" smtClean="0">
              <a:solidFill>
                <a:srgbClr val="434343"/>
              </a:solidFill>
            </a:endParaRPr>
          </a:p>
          <a:p>
            <a:pPr algn="just">
              <a:buSzPct val="120000"/>
              <a:buFont typeface="Arial" panose="020B0604020202020204" pitchFamily="34" charset="0"/>
              <a:buChar char="•"/>
            </a:pPr>
            <a:r>
              <a:rPr lang="en-US" sz="2400" dirty="0" smtClean="0">
                <a:solidFill>
                  <a:srgbClr val="434343"/>
                </a:solidFill>
              </a:rPr>
              <a:t>The </a:t>
            </a:r>
            <a:r>
              <a:rPr lang="en-US" sz="2400" dirty="0">
                <a:solidFill>
                  <a:srgbClr val="434343"/>
                </a:solidFill>
              </a:rPr>
              <a:t>model is made </a:t>
            </a:r>
            <a:r>
              <a:rPr lang="en-US" sz="2400" dirty="0" smtClean="0">
                <a:solidFill>
                  <a:srgbClr val="434343"/>
                </a:solidFill>
              </a:rPr>
              <a:t>using two </a:t>
            </a:r>
            <a:r>
              <a:rPr lang="en-US" sz="2400" dirty="0">
                <a:solidFill>
                  <a:srgbClr val="434343"/>
                </a:solidFill>
              </a:rPr>
              <a:t>modules that are named as </a:t>
            </a:r>
            <a:r>
              <a:rPr lang="en-US" sz="2400" dirty="0" smtClean="0">
                <a:solidFill>
                  <a:srgbClr val="434343"/>
                </a:solidFill>
              </a:rPr>
              <a:t>follows:</a:t>
            </a:r>
          </a:p>
          <a:p>
            <a:pPr marL="948691" lvl="1" indent="-457200" algn="just">
              <a:buClr>
                <a:schemeClr val="dk1"/>
              </a:buClr>
              <a:buSzPct val="45833"/>
              <a:buFont typeface="+mj-lt"/>
              <a:buAutoNum type="arabicPeriod"/>
            </a:pPr>
            <a:r>
              <a:rPr lang="en-US" sz="2400" dirty="0" smtClean="0">
                <a:solidFill>
                  <a:srgbClr val="434343"/>
                </a:solidFill>
              </a:rPr>
              <a:t>Data </a:t>
            </a:r>
            <a:r>
              <a:rPr lang="en-US" sz="2400" dirty="0">
                <a:solidFill>
                  <a:srgbClr val="434343"/>
                </a:solidFill>
              </a:rPr>
              <a:t>cleaning </a:t>
            </a:r>
            <a:r>
              <a:rPr lang="en-US" sz="2400" dirty="0" smtClean="0">
                <a:solidFill>
                  <a:srgbClr val="434343"/>
                </a:solidFill>
              </a:rPr>
              <a:t>module</a:t>
            </a:r>
          </a:p>
          <a:p>
            <a:pPr marL="948691" lvl="1" indent="-457200" algn="just">
              <a:buClr>
                <a:schemeClr val="dk1"/>
              </a:buClr>
              <a:buSzPct val="45833"/>
              <a:buFont typeface="+mj-lt"/>
              <a:buAutoNum type="arabicPeriod"/>
            </a:pPr>
            <a:r>
              <a:rPr lang="en-US" sz="2400" dirty="0" smtClean="0">
                <a:solidFill>
                  <a:srgbClr val="434343"/>
                </a:solidFill>
              </a:rPr>
              <a:t>Scoring </a:t>
            </a:r>
            <a:r>
              <a:rPr lang="en-US" sz="2400" dirty="0">
                <a:solidFill>
                  <a:srgbClr val="434343"/>
                </a:solidFill>
              </a:rPr>
              <a:t>(emotion value) module</a:t>
            </a:r>
          </a:p>
          <a:p>
            <a:pPr lvl="0" rtl="0">
              <a:spcBef>
                <a:spcPts val="0"/>
              </a:spcBef>
              <a:buNone/>
            </a:pPr>
            <a:r>
              <a:rPr lang="en-US" sz="2400" dirty="0">
                <a:solidFill>
                  <a:srgbClr val="434343"/>
                </a:solidFill>
              </a:rPr>
              <a:t>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dirty="0">
                <a:solidFill>
                  <a:schemeClr val="accent1"/>
                </a:solidFill>
                <a:latin typeface="Trebuchet MS"/>
                <a:ea typeface="Trebuchet MS"/>
                <a:cs typeface="Trebuchet MS"/>
                <a:sym typeface="Trebuchet MS"/>
              </a:rPr>
              <a:t> Work Yet to be Done</a:t>
            </a:r>
          </a:p>
          <a:p>
            <a:pPr>
              <a:spcBef>
                <a:spcPts val="0"/>
              </a:spcBef>
              <a:buNone/>
            </a:pPr>
            <a:endParaRPr sz="3000" b="1"/>
          </a:p>
        </p:txBody>
      </p:sp>
      <p:sp>
        <p:nvSpPr>
          <p:cNvPr id="291" name="Shape 291"/>
          <p:cNvSpPr txBox="1">
            <a:spLocks noGrp="1"/>
          </p:cNvSpPr>
          <p:nvPr>
            <p:ph type="body" idx="1"/>
          </p:nvPr>
        </p:nvSpPr>
        <p:spPr>
          <a:xfrm>
            <a:off x="806725" y="1355825"/>
            <a:ext cx="10738200" cy="5114099"/>
          </a:xfrm>
          <a:prstGeom prst="rect">
            <a:avLst/>
          </a:prstGeom>
        </p:spPr>
        <p:txBody>
          <a:bodyPr lIns="91425" tIns="91425" rIns="91425" bIns="91425" anchor="t" anchorCtr="0">
            <a:noAutofit/>
          </a:bodyPr>
          <a:lstStyle/>
          <a:p>
            <a:pPr rtl="0">
              <a:spcBef>
                <a:spcPts val="0"/>
              </a:spcBef>
              <a:buNone/>
            </a:pPr>
            <a:r>
              <a:rPr lang="en-US" sz="2200" dirty="0"/>
              <a:t>Following is the list of functionalities/modules that haven’t been added in the model:</a:t>
            </a:r>
          </a:p>
          <a:p>
            <a:pPr marL="457200" indent="-368300">
              <a:buSzPct val="100000"/>
              <a:buFont typeface="Noto Symbol"/>
              <a:buAutoNum type="arabicPeriod"/>
            </a:pPr>
            <a:r>
              <a:rPr lang="en-US" sz="2200" u="sng" dirty="0" smtClean="0"/>
              <a:t>Sarcasm Detection module</a:t>
            </a:r>
            <a:r>
              <a:rPr lang="en-US" sz="2200" u="sng" dirty="0"/>
              <a:t>:</a:t>
            </a:r>
            <a:r>
              <a:rPr lang="en-US" sz="2200" dirty="0"/>
              <a:t> </a:t>
            </a:r>
            <a:r>
              <a:rPr lang="en-US" sz="2200" dirty="0" smtClean="0"/>
              <a:t>Many a times, people convey emotions through sarcasm. It has become popular and most of the times, the tweet that has been re-tweeted maximum number of times is a play on sarcasm only.</a:t>
            </a:r>
          </a:p>
          <a:p>
            <a:pPr marL="457200" lvl="0" indent="-368300" rtl="0">
              <a:spcBef>
                <a:spcPts val="0"/>
              </a:spcBef>
              <a:buClr>
                <a:schemeClr val="accent1"/>
              </a:buClr>
              <a:buSzPct val="100000"/>
              <a:buFont typeface="Noto Symbol"/>
              <a:buAutoNum type="arabicPeriod"/>
            </a:pPr>
            <a:r>
              <a:rPr lang="en-US" sz="2200" u="sng" dirty="0" smtClean="0"/>
              <a:t>Spell </a:t>
            </a:r>
            <a:r>
              <a:rPr lang="en-US" sz="2200" u="sng" dirty="0"/>
              <a:t>Correction module:</a:t>
            </a:r>
            <a:r>
              <a:rPr lang="en-US" sz="2200" dirty="0"/>
              <a:t> This module is required to convert the shorthand notations that usually used in tweets into proper words so as to make them visible to </a:t>
            </a:r>
            <a:r>
              <a:rPr lang="en-US" sz="2200" dirty="0" err="1"/>
              <a:t>POS_tag</a:t>
            </a:r>
            <a:r>
              <a:rPr lang="en-US" sz="2200" dirty="0"/>
              <a:t> function. This module has to be implemented before the usage of </a:t>
            </a:r>
            <a:r>
              <a:rPr lang="en-US" sz="2200" dirty="0" err="1"/>
              <a:t>POS_tagging</a:t>
            </a:r>
            <a:r>
              <a:rPr lang="en-US" sz="2200" dirty="0"/>
              <a:t>.</a:t>
            </a:r>
          </a:p>
          <a:p>
            <a:pPr marL="457200" lvl="0" indent="-368300" rtl="0">
              <a:spcBef>
                <a:spcPts val="0"/>
              </a:spcBef>
              <a:buClr>
                <a:schemeClr val="accent1"/>
              </a:buClr>
              <a:buSzPct val="100000"/>
              <a:buFont typeface="Noto Symbol"/>
              <a:buAutoNum type="arabicPeriod"/>
            </a:pPr>
            <a:r>
              <a:rPr lang="en-US" sz="2200" u="sng" dirty="0" err="1" smtClean="0"/>
              <a:t>Apriori</a:t>
            </a:r>
            <a:r>
              <a:rPr lang="en-US" sz="2200" u="sng" dirty="0" smtClean="0"/>
              <a:t> </a:t>
            </a:r>
            <a:r>
              <a:rPr lang="en-US" sz="2200" u="sng" dirty="0"/>
              <a:t>Association:</a:t>
            </a:r>
            <a:r>
              <a:rPr lang="en-US" sz="2200" dirty="0"/>
              <a:t> We haven’t used any association rule between adverb/verb-adjective pair (or triplet). This method will provide a method that shows how much the adverb/verb affects the following adjective.</a:t>
            </a:r>
          </a:p>
          <a:p>
            <a:pPr marL="457200" lvl="0" indent="-368300">
              <a:buSzPct val="100000"/>
              <a:buFont typeface="Noto Symbol"/>
              <a:buAutoNum type="arabicPeriod"/>
            </a:pPr>
            <a:r>
              <a:rPr lang="en-US" sz="2200" u="sng" dirty="0" smtClean="0"/>
              <a:t>Dictionary Expansion Module:</a:t>
            </a:r>
            <a:r>
              <a:rPr lang="en-US" sz="2200" dirty="0" smtClean="0"/>
              <a:t> It </a:t>
            </a:r>
            <a:r>
              <a:rPr lang="en-US" sz="2000" dirty="0">
                <a:solidFill>
                  <a:srgbClr val="434343"/>
                </a:solidFill>
              </a:rPr>
              <a:t>is used for creation and further expansion of an independent dictionary that stores the emotion values of adjectives, adverbs and verbs that are not </a:t>
            </a:r>
            <a:r>
              <a:rPr lang="en-US" sz="2000" dirty="0" smtClean="0">
                <a:solidFill>
                  <a:srgbClr val="434343"/>
                </a:solidFill>
              </a:rPr>
              <a:t>present in the </a:t>
            </a:r>
            <a:r>
              <a:rPr lang="en-US" sz="2000" dirty="0">
                <a:solidFill>
                  <a:srgbClr val="434343"/>
                </a:solidFill>
              </a:rPr>
              <a:t>original </a:t>
            </a:r>
            <a:r>
              <a:rPr lang="en-US" sz="2000" dirty="0" smtClean="0">
                <a:solidFill>
                  <a:srgbClr val="434343"/>
                </a:solidFill>
              </a:rPr>
              <a:t>dictionary.</a:t>
            </a:r>
            <a:endParaRPr lang="en-US" sz="22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1"/>
                </a:solidFill>
                <a:latin typeface="Trebuchet MS" panose="020B0603020202020204" pitchFamily="34" charset="0"/>
              </a:rPr>
              <a:t>Contact Information</a:t>
            </a:r>
            <a:endParaRPr lang="en-US" sz="3600" dirty="0">
              <a:solidFill>
                <a:schemeClr val="accent1"/>
              </a:solidFill>
              <a:latin typeface="Trebuchet MS" panose="020B0603020202020204" pitchFamily="34" charset="0"/>
            </a:endParaRPr>
          </a:p>
        </p:txBody>
      </p:sp>
      <p:sp>
        <p:nvSpPr>
          <p:cNvPr id="3" name="Text Placeholder 2"/>
          <p:cNvSpPr>
            <a:spLocks noGrp="1"/>
          </p:cNvSpPr>
          <p:nvPr>
            <p:ph type="body" idx="1"/>
          </p:nvPr>
        </p:nvSpPr>
        <p:spPr>
          <a:xfrm>
            <a:off x="677333" y="1612900"/>
            <a:ext cx="8596800" cy="4385713"/>
          </a:xfrm>
        </p:spPr>
        <p:txBody>
          <a:bodyPr/>
          <a:lstStyle/>
          <a:p>
            <a:r>
              <a:rPr lang="en-US" sz="2800" dirty="0" smtClean="0">
                <a:solidFill>
                  <a:schemeClr val="tx1"/>
                </a:solidFill>
              </a:rPr>
              <a:t>For further inquiries or discussion regarding our research you can contact on our emails:</a:t>
            </a:r>
          </a:p>
          <a:p>
            <a:endParaRPr lang="en-US" sz="2800" dirty="0" smtClean="0">
              <a:solidFill>
                <a:schemeClr val="tx1"/>
              </a:solidFill>
            </a:endParaRPr>
          </a:p>
          <a:p>
            <a:r>
              <a:rPr lang="en-US" sz="2800" dirty="0" err="1" smtClean="0">
                <a:solidFill>
                  <a:schemeClr val="tx1"/>
                </a:solidFill>
              </a:rPr>
              <a:t>Dr.Akshi</a:t>
            </a:r>
            <a:r>
              <a:rPr lang="en-US" sz="2800" dirty="0" smtClean="0">
                <a:solidFill>
                  <a:schemeClr val="tx1"/>
                </a:solidFill>
              </a:rPr>
              <a:t> </a:t>
            </a:r>
            <a:r>
              <a:rPr lang="en-US" sz="2800" dirty="0" smtClean="0">
                <a:solidFill>
                  <a:schemeClr val="tx1"/>
                </a:solidFill>
              </a:rPr>
              <a:t>Kumar : </a:t>
            </a:r>
            <a:r>
              <a:rPr lang="en-US" sz="2800" dirty="0" smtClean="0">
                <a:solidFill>
                  <a:schemeClr val="tx1"/>
                </a:solidFill>
                <a:hlinkClick r:id="rId2"/>
              </a:rPr>
              <a:t>akshi.kumar@gmail.com</a:t>
            </a:r>
            <a:endParaRPr lang="en-US" sz="2800" dirty="0">
              <a:solidFill>
                <a:schemeClr val="tx1"/>
              </a:solidFill>
            </a:endParaRPr>
          </a:p>
          <a:p>
            <a:r>
              <a:rPr lang="en-US" sz="2800" dirty="0" smtClean="0">
                <a:solidFill>
                  <a:schemeClr val="tx1"/>
                </a:solidFill>
              </a:rPr>
              <a:t>Prakhar Dogra : </a:t>
            </a:r>
            <a:r>
              <a:rPr lang="en-US" sz="2800" dirty="0" smtClean="0">
                <a:solidFill>
                  <a:schemeClr val="tx1"/>
                </a:solidFill>
                <a:hlinkClick r:id="rId3"/>
              </a:rPr>
              <a:t>prakhardogra@gmail.com</a:t>
            </a:r>
            <a:endParaRPr lang="en-US" sz="2800" dirty="0" smtClean="0">
              <a:solidFill>
                <a:schemeClr val="tx1"/>
              </a:solidFill>
            </a:endParaRPr>
          </a:p>
          <a:p>
            <a:r>
              <a:rPr lang="en-US" sz="2800" dirty="0" smtClean="0">
                <a:solidFill>
                  <a:schemeClr val="tx1"/>
                </a:solidFill>
              </a:rPr>
              <a:t>Vikrant </a:t>
            </a:r>
            <a:r>
              <a:rPr lang="en-US" sz="2800" dirty="0" err="1" smtClean="0">
                <a:solidFill>
                  <a:schemeClr val="tx1"/>
                </a:solidFill>
              </a:rPr>
              <a:t>Dabas</a:t>
            </a:r>
            <a:r>
              <a:rPr lang="en-US" sz="2800" dirty="0" smtClean="0">
                <a:solidFill>
                  <a:schemeClr val="tx1"/>
                </a:solidFill>
              </a:rPr>
              <a:t> : </a:t>
            </a:r>
            <a:r>
              <a:rPr lang="en-US" sz="2800" dirty="0" smtClean="0">
                <a:solidFill>
                  <a:schemeClr val="tx1"/>
                </a:solidFill>
                <a:hlinkClick r:id="rId4"/>
              </a:rPr>
              <a:t>vikrantdabas@hotmail.com</a:t>
            </a:r>
            <a:endParaRPr lang="en-US" sz="2800" dirty="0" smtClean="0">
              <a:solidFill>
                <a:schemeClr val="tx1"/>
              </a:solidFill>
            </a:endParaRPr>
          </a:p>
          <a:p>
            <a:endParaRPr lang="en-US" dirty="0">
              <a:solidFill>
                <a:schemeClr val="tx1"/>
              </a:solidFill>
            </a:endParaRPr>
          </a:p>
        </p:txBody>
      </p:sp>
    </p:spTree>
    <p:extLst>
      <p:ext uri="{BB962C8B-B14F-4D97-AF65-F5344CB8AC3E}">
        <p14:creationId xmlns="" xmlns:p14="http://schemas.microsoft.com/office/powerpoint/2010/main" val="2829309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p:txBody>
          <a:bodyPr/>
          <a:lstStyle/>
          <a:p>
            <a:pPr marL="91441" indent="0" algn="ctr">
              <a:buNone/>
            </a:pPr>
            <a:r>
              <a:rPr lang="en-US" sz="8800" b="1" dirty="0" smtClean="0">
                <a:solidFill>
                  <a:schemeClr val="accent2">
                    <a:lumMod val="50000"/>
                  </a:schemeClr>
                </a:solidFill>
              </a:rPr>
              <a:t>Thank You</a:t>
            </a:r>
            <a:endParaRPr lang="en-US" sz="8800" b="1" dirty="0">
              <a:solidFill>
                <a:schemeClr val="accent2">
                  <a:lumMod val="50000"/>
                </a:schemeClr>
              </a:solidFill>
            </a:endParaRPr>
          </a:p>
        </p:txBody>
      </p:sp>
    </p:spTree>
    <p:extLst>
      <p:ext uri="{BB962C8B-B14F-4D97-AF65-F5344CB8AC3E}">
        <p14:creationId xmlns="" xmlns:p14="http://schemas.microsoft.com/office/powerpoint/2010/main" val="363995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rtl="0">
              <a:spcBef>
                <a:spcPts val="0"/>
              </a:spcBef>
              <a:buClr>
                <a:schemeClr val="dk1"/>
              </a:buClr>
              <a:buSzPct val="27500"/>
              <a:buFont typeface="Arial"/>
              <a:buNone/>
            </a:pPr>
            <a:r>
              <a:rPr lang="en-US" sz="4000" dirty="0">
                <a:solidFill>
                  <a:schemeClr val="accent1"/>
                </a:solidFill>
                <a:latin typeface="Trebuchet MS"/>
                <a:ea typeface="Trebuchet MS"/>
                <a:cs typeface="Trebuchet MS"/>
                <a:sym typeface="Trebuchet MS"/>
              </a:rPr>
              <a:t>Why select a microblogging website like Twitter?</a:t>
            </a:r>
          </a:p>
          <a:p>
            <a:pPr>
              <a:spcBef>
                <a:spcPts val="0"/>
              </a:spcBef>
              <a:buNone/>
            </a:pPr>
            <a:endParaRPr dirty="0"/>
          </a:p>
        </p:txBody>
      </p:sp>
      <p:sp>
        <p:nvSpPr>
          <p:cNvPr id="172" name="Shape 172"/>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lvl="0" indent="0" rtl="0">
              <a:spcBef>
                <a:spcPts val="0"/>
              </a:spcBef>
              <a:buClr>
                <a:schemeClr val="accent1"/>
              </a:buClr>
              <a:buSzPct val="80000"/>
              <a:buFont typeface="Noto Symbol"/>
              <a:buChar char="●"/>
            </a:pPr>
            <a:r>
              <a:rPr lang="en-US" sz="2400" dirty="0">
                <a:solidFill>
                  <a:srgbClr val="3F3F3F"/>
                </a:solidFill>
                <a:latin typeface="Trebuchet MS"/>
                <a:ea typeface="Trebuchet MS"/>
                <a:cs typeface="Trebuchet MS"/>
                <a:sym typeface="Trebuchet MS"/>
              </a:rPr>
              <a:t>It is used by people of different domains to express their emotions, views and opinions.</a:t>
            </a:r>
          </a:p>
          <a:p>
            <a:pPr lvl="0" indent="0" rtl="0">
              <a:spcBef>
                <a:spcPts val="0"/>
              </a:spcBef>
              <a:buClr>
                <a:schemeClr val="accent1"/>
              </a:buClr>
              <a:buSzPct val="80000"/>
              <a:buFont typeface="Noto Symbol"/>
              <a:buChar char="●"/>
            </a:pPr>
            <a:r>
              <a:rPr lang="en-US" sz="2400" dirty="0">
                <a:solidFill>
                  <a:srgbClr val="3F3F3F"/>
                </a:solidFill>
                <a:latin typeface="Trebuchet MS"/>
                <a:ea typeface="Trebuchet MS"/>
                <a:cs typeface="Trebuchet MS"/>
                <a:sym typeface="Trebuchet MS"/>
              </a:rPr>
              <a:t>It contains sheer amount of text posts that grows at large rate everyday.</a:t>
            </a:r>
          </a:p>
          <a:p>
            <a:pPr lvl="0" indent="0" rtl="0">
              <a:spcBef>
                <a:spcPts val="0"/>
              </a:spcBef>
              <a:buClr>
                <a:schemeClr val="accent1"/>
              </a:buClr>
              <a:buSzPct val="80000"/>
              <a:buFont typeface="Noto Symbol"/>
              <a:buChar char="●"/>
            </a:pPr>
            <a:r>
              <a:rPr lang="en-US" sz="2400" dirty="0">
                <a:solidFill>
                  <a:srgbClr val="3F3F3F"/>
                </a:solidFill>
                <a:latin typeface="Trebuchet MS"/>
                <a:ea typeface="Trebuchet MS"/>
                <a:cs typeface="Trebuchet MS"/>
                <a:sym typeface="Trebuchet MS"/>
              </a:rPr>
              <a:t>It is used by people from many countries.</a:t>
            </a:r>
          </a:p>
          <a:p>
            <a:pPr lvl="0" indent="0" rtl="0">
              <a:spcBef>
                <a:spcPts val="0"/>
              </a:spcBef>
              <a:buClr>
                <a:schemeClr val="accent1"/>
              </a:buClr>
              <a:buSzPct val="80000"/>
              <a:buFont typeface="Noto Symbol"/>
              <a:buChar char="●"/>
            </a:pPr>
            <a:r>
              <a:rPr lang="en-US" sz="2400" dirty="0">
                <a:solidFill>
                  <a:srgbClr val="3F3F3F"/>
                </a:solidFill>
                <a:latin typeface="Trebuchet MS"/>
                <a:ea typeface="Trebuchet MS"/>
                <a:cs typeface="Trebuchet MS"/>
                <a:sym typeface="Trebuchet MS"/>
              </a:rPr>
              <a:t>It involves variety of people from ordinary users to celebrities of various fields like </a:t>
            </a:r>
            <a:r>
              <a:rPr lang="en-US" sz="2400" dirty="0">
                <a:solidFill>
                  <a:srgbClr val="3F3F3F"/>
                </a:solidFill>
              </a:rPr>
              <a:t>entertainment</a:t>
            </a:r>
            <a:r>
              <a:rPr lang="en-US" sz="2400" dirty="0">
                <a:solidFill>
                  <a:srgbClr val="3F3F3F"/>
                </a:solidFill>
                <a:latin typeface="Trebuchet MS"/>
                <a:ea typeface="Trebuchet MS"/>
                <a:cs typeface="Trebuchet MS"/>
                <a:sym typeface="Trebuchet MS"/>
              </a:rPr>
              <a:t>, sports, politics, </a:t>
            </a:r>
            <a:r>
              <a:rPr lang="en-US" sz="2400" dirty="0">
                <a:solidFill>
                  <a:srgbClr val="3F3F3F"/>
                </a:solidFill>
              </a:rPr>
              <a:t>education,</a:t>
            </a:r>
            <a:r>
              <a:rPr lang="en-US" sz="2400" dirty="0">
                <a:solidFill>
                  <a:srgbClr val="3F3F3F"/>
                </a:solidFill>
                <a:latin typeface="Trebuchet MS"/>
                <a:ea typeface="Trebuchet MS"/>
                <a:cs typeface="Trebuchet MS"/>
                <a:sym typeface="Trebuchet MS"/>
              </a:rPr>
              <a:t> etc.</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68" cy="800100"/>
          </a:xfrm>
        </p:spPr>
        <p:txBody>
          <a:bodyPr/>
          <a:lstStyle/>
          <a:p>
            <a:r>
              <a:rPr lang="en-US" sz="3600" dirty="0" smtClean="0">
                <a:solidFill>
                  <a:schemeClr val="accent1"/>
                </a:solidFill>
                <a:latin typeface="Trebuchet MS" panose="020B0603020202020204" pitchFamily="34" charset="0"/>
              </a:rPr>
              <a:t>Background work</a:t>
            </a:r>
            <a:endParaRPr lang="en-US" sz="3600" dirty="0">
              <a:solidFill>
                <a:schemeClr val="accent1"/>
              </a:solidFill>
              <a:latin typeface="Trebuchet MS" panose="020B0603020202020204" pitchFamily="34" charset="0"/>
            </a:endParaRPr>
          </a:p>
        </p:txBody>
      </p:sp>
      <p:sp>
        <p:nvSpPr>
          <p:cNvPr id="3" name="Text Placeholder 2"/>
          <p:cNvSpPr>
            <a:spLocks noGrp="1"/>
          </p:cNvSpPr>
          <p:nvPr>
            <p:ph type="body" idx="1"/>
          </p:nvPr>
        </p:nvSpPr>
        <p:spPr>
          <a:xfrm>
            <a:off x="791633" y="1625600"/>
            <a:ext cx="8596800" cy="4588913"/>
          </a:xfrm>
        </p:spPr>
        <p:txBody>
          <a:bodyPr/>
          <a:lstStyle/>
          <a:p>
            <a:r>
              <a:rPr lang="en-US" sz="2400" dirty="0" smtClean="0"/>
              <a:t>Kumar </a:t>
            </a:r>
            <a:r>
              <a:rPr lang="en-US" sz="2400" dirty="0"/>
              <a:t>and </a:t>
            </a:r>
            <a:r>
              <a:rPr lang="en-US" sz="2400" dirty="0" smtClean="0"/>
              <a:t>Sebastian [1</a:t>
            </a:r>
            <a:r>
              <a:rPr lang="en-US" sz="2400" dirty="0"/>
              <a:t>] introduced a hybrid approach which combines </a:t>
            </a:r>
            <a:r>
              <a:rPr lang="en-US" sz="2400" dirty="0" smtClean="0"/>
              <a:t>the advantages </a:t>
            </a:r>
            <a:r>
              <a:rPr lang="en-US" sz="2400" dirty="0"/>
              <a:t>of both dictionary &amp; corpus based methods </a:t>
            </a:r>
            <a:r>
              <a:rPr lang="en-US" sz="2400" dirty="0" smtClean="0"/>
              <a:t>along with </a:t>
            </a:r>
            <a:r>
              <a:rPr lang="en-US" sz="2400" dirty="0"/>
              <a:t>the combination of NLP &amp; ML based techniques </a:t>
            </a:r>
            <a:r>
              <a:rPr lang="en-US" sz="2400" dirty="0" smtClean="0"/>
              <a:t>to classify </a:t>
            </a:r>
            <a:r>
              <a:rPr lang="en-US" sz="2400" dirty="0"/>
              <a:t>tweets into positive, negative, neutral categories</a:t>
            </a:r>
            <a:r>
              <a:rPr lang="en-US" sz="2400" dirty="0" smtClean="0"/>
              <a:t>.</a:t>
            </a:r>
          </a:p>
          <a:p>
            <a:r>
              <a:rPr lang="en-US" sz="2400" dirty="0" err="1" smtClean="0">
                <a:solidFill>
                  <a:schemeClr val="tx1"/>
                </a:solidFill>
              </a:rPr>
              <a:t>EmpaTweet</a:t>
            </a:r>
            <a:r>
              <a:rPr lang="en-US" sz="2400" dirty="0" smtClean="0">
                <a:solidFill>
                  <a:schemeClr val="tx1"/>
                </a:solidFill>
              </a:rPr>
              <a:t> [2] describes an emotion corpus that is created from the micro-blogging service Twitter. The corpus contains 7 different emotions (Anger, Disgust, Fear, Joy, Love, Sadness and Happiness) annotated across 14 topics.</a:t>
            </a:r>
            <a:endParaRPr lang="en-US" sz="2400" dirty="0">
              <a:solidFill>
                <a:schemeClr val="tx1"/>
              </a:solidFill>
            </a:endParaRPr>
          </a:p>
        </p:txBody>
      </p:sp>
    </p:spTree>
    <p:extLst>
      <p:ext uri="{BB962C8B-B14F-4D97-AF65-F5344CB8AC3E}">
        <p14:creationId xmlns="" xmlns:p14="http://schemas.microsoft.com/office/powerpoint/2010/main" val="1883612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eliveryimages.acm.org/10.1145/2440000/2436274/figs/f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16558" y="1204571"/>
            <a:ext cx="7296150" cy="52197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5" name="Shape 171"/>
          <p:cNvSpPr txBox="1">
            <a:spLocks noGrp="1"/>
          </p:cNvSpPr>
          <p:nvPr>
            <p:ph type="title"/>
          </p:nvPr>
        </p:nvSpPr>
        <p:spPr>
          <a:xfrm>
            <a:off x="766233" y="355601"/>
            <a:ext cx="8596800" cy="850900"/>
          </a:xfrm>
          <a:prstGeom prst="rect">
            <a:avLst/>
          </a:prstGeom>
        </p:spPr>
        <p:txBody>
          <a:bodyPr lIns="91425" tIns="91425" rIns="91425" bIns="91425" anchor="t" anchorCtr="0">
            <a:noAutofit/>
          </a:bodyPr>
          <a:lstStyle/>
          <a:p>
            <a:pPr lvl="0" rtl="0">
              <a:spcBef>
                <a:spcPts val="0"/>
              </a:spcBef>
              <a:buClr>
                <a:schemeClr val="dk1"/>
              </a:buClr>
              <a:buSzPct val="27500"/>
              <a:buFont typeface="Arial"/>
              <a:buNone/>
            </a:pPr>
            <a:r>
              <a:rPr lang="en-US" sz="4000" dirty="0" smtClean="0">
                <a:solidFill>
                  <a:schemeClr val="accent1"/>
                </a:solidFill>
                <a:latin typeface="Trebuchet MS"/>
                <a:ea typeface="Trebuchet MS"/>
                <a:cs typeface="Trebuchet MS"/>
                <a:sym typeface="Trebuchet MS"/>
              </a:rPr>
              <a:t>Generic Sentiment Analysis Model</a:t>
            </a:r>
            <a:endParaRPr lang="en-US" sz="4000" dirty="0">
              <a:solidFill>
                <a:schemeClr val="accent1"/>
              </a:solidFill>
              <a:latin typeface="Trebuchet MS"/>
              <a:ea typeface="Trebuchet MS"/>
              <a:cs typeface="Trebuchet MS"/>
              <a:sym typeface="Trebuchet MS"/>
            </a:endParaRPr>
          </a:p>
          <a:p>
            <a:pPr>
              <a:spcBef>
                <a:spcPts val="0"/>
              </a:spcBef>
              <a:buNone/>
            </a:pPr>
            <a:endParaRPr dirty="0"/>
          </a:p>
        </p:txBody>
      </p:sp>
    </p:spTree>
    <p:extLst>
      <p:ext uri="{BB962C8B-B14F-4D97-AF65-F5344CB8AC3E}">
        <p14:creationId xmlns="" xmlns:p14="http://schemas.microsoft.com/office/powerpoint/2010/main" val="308256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77325" y="609600"/>
            <a:ext cx="8596800" cy="1115699"/>
          </a:xfrm>
          <a:prstGeom prst="rect">
            <a:avLst/>
          </a:prstGeom>
        </p:spPr>
        <p:txBody>
          <a:bodyPr lIns="91425" tIns="91425" rIns="91425" bIns="91425" anchor="t" anchorCtr="0">
            <a:noAutofit/>
          </a:bodyPr>
          <a:lstStyle/>
          <a:p>
            <a:pPr>
              <a:spcBef>
                <a:spcPts val="0"/>
              </a:spcBef>
              <a:buNone/>
            </a:pPr>
            <a:r>
              <a:rPr lang="en-US" sz="3600" dirty="0">
                <a:solidFill>
                  <a:srgbClr val="90C226"/>
                </a:solidFill>
                <a:latin typeface="Trebuchet MS"/>
                <a:ea typeface="Trebuchet MS"/>
                <a:cs typeface="Trebuchet MS"/>
                <a:sym typeface="Trebuchet MS"/>
              </a:rPr>
              <a:t>System Architecture</a:t>
            </a:r>
          </a:p>
        </p:txBody>
      </p:sp>
      <p:sp>
        <p:nvSpPr>
          <p:cNvPr id="153" name="Shape 153"/>
          <p:cNvSpPr txBox="1">
            <a:spLocks noGrp="1"/>
          </p:cNvSpPr>
          <p:nvPr>
            <p:ph type="body" idx="1"/>
          </p:nvPr>
        </p:nvSpPr>
        <p:spPr>
          <a:xfrm>
            <a:off x="591775" y="2003775"/>
            <a:ext cx="5110525" cy="3880799"/>
          </a:xfrm>
          <a:prstGeom prst="rect">
            <a:avLst/>
          </a:prstGeom>
        </p:spPr>
        <p:txBody>
          <a:bodyPr lIns="91425" tIns="91425" rIns="91425" bIns="91425" anchor="t" anchorCtr="0">
            <a:noAutofit/>
          </a:bodyPr>
          <a:lstStyle/>
          <a:p>
            <a:pPr marL="0" lvl="0" indent="0" rtl="0">
              <a:spcBef>
                <a:spcPts val="0"/>
              </a:spcBef>
              <a:buNone/>
            </a:pPr>
            <a:r>
              <a:rPr lang="en-US" sz="2400" dirty="0">
                <a:solidFill>
                  <a:srgbClr val="3F3F3F"/>
                </a:solidFill>
                <a:latin typeface="Trebuchet MS"/>
                <a:ea typeface="Trebuchet MS"/>
                <a:cs typeface="Trebuchet MS"/>
                <a:sym typeface="Trebuchet MS"/>
              </a:rPr>
              <a:t>We now present the architecture of the system proposed for our </a:t>
            </a:r>
            <a:r>
              <a:rPr lang="en-US" sz="2400" dirty="0">
                <a:solidFill>
                  <a:srgbClr val="3F3F3F"/>
                </a:solidFill>
              </a:rPr>
              <a:t>emotion </a:t>
            </a:r>
            <a:r>
              <a:rPr lang="en-US" sz="2400" dirty="0">
                <a:solidFill>
                  <a:srgbClr val="3F3F3F"/>
                </a:solidFill>
                <a:latin typeface="Trebuchet MS"/>
                <a:ea typeface="Trebuchet MS"/>
                <a:cs typeface="Trebuchet MS"/>
                <a:sym typeface="Trebuchet MS"/>
              </a:rPr>
              <a:t>analysis</a:t>
            </a:r>
            <a:r>
              <a:rPr lang="en-US" sz="2400" dirty="0" smtClean="0">
                <a:solidFill>
                  <a:srgbClr val="3F3F3F"/>
                </a:solidFill>
                <a:latin typeface="Trebuchet MS"/>
                <a:ea typeface="Trebuchet MS"/>
                <a:cs typeface="Trebuchet MS"/>
                <a:sym typeface="Trebuchet MS"/>
              </a:rPr>
              <a:t>. It </a:t>
            </a:r>
            <a:r>
              <a:rPr lang="en-US" sz="2400" dirty="0">
                <a:solidFill>
                  <a:srgbClr val="3F3F3F"/>
                </a:solidFill>
                <a:latin typeface="Trebuchet MS"/>
                <a:ea typeface="Trebuchet MS"/>
                <a:cs typeface="Trebuchet MS"/>
                <a:sym typeface="Trebuchet MS"/>
              </a:rPr>
              <a:t>mainly involves:</a:t>
            </a:r>
          </a:p>
          <a:p>
            <a:pPr marL="0" lvl="0" indent="0" rtl="0">
              <a:spcBef>
                <a:spcPts val="0"/>
              </a:spcBef>
              <a:buNone/>
            </a:pPr>
            <a:endParaRPr sz="2400" dirty="0">
              <a:solidFill>
                <a:srgbClr val="3F3F3F"/>
              </a:solidFill>
            </a:endParaRPr>
          </a:p>
          <a:p>
            <a:pPr marL="914400" lvl="1" indent="-381000" rtl="0">
              <a:spcBef>
                <a:spcPts val="0"/>
              </a:spcBef>
              <a:buSzPct val="120000"/>
              <a:buFont typeface="Arial" pitchFamily="34" charset="0"/>
              <a:buChar char="•"/>
            </a:pPr>
            <a:r>
              <a:rPr lang="en-US" sz="2400" dirty="0">
                <a:solidFill>
                  <a:srgbClr val="3F3F3F"/>
                </a:solidFill>
              </a:rPr>
              <a:t>Tweet r</a:t>
            </a:r>
            <a:r>
              <a:rPr lang="en-US" sz="2400" dirty="0">
                <a:solidFill>
                  <a:srgbClr val="3F3F3F"/>
                </a:solidFill>
                <a:latin typeface="Trebuchet MS"/>
                <a:ea typeface="Trebuchet MS"/>
                <a:cs typeface="Trebuchet MS"/>
                <a:sym typeface="Trebuchet MS"/>
              </a:rPr>
              <a:t>etrieval Module</a:t>
            </a:r>
          </a:p>
          <a:p>
            <a:pPr marL="914400" lvl="1" indent="-381000" rtl="0">
              <a:spcBef>
                <a:spcPts val="0"/>
              </a:spcBef>
              <a:buSzPct val="120000"/>
              <a:buFont typeface="Arial" pitchFamily="34" charset="0"/>
              <a:buChar char="•"/>
            </a:pPr>
            <a:r>
              <a:rPr lang="en-US" sz="2400" dirty="0">
                <a:solidFill>
                  <a:srgbClr val="3F3F3F"/>
                </a:solidFill>
                <a:latin typeface="Trebuchet MS"/>
                <a:ea typeface="Trebuchet MS"/>
                <a:cs typeface="Trebuchet MS"/>
                <a:sym typeface="Trebuchet MS"/>
              </a:rPr>
              <a:t>Preprocessing (cleaning) Module</a:t>
            </a:r>
          </a:p>
          <a:p>
            <a:pPr marL="914400" lvl="1" indent="-381000" rtl="0">
              <a:spcBef>
                <a:spcPts val="0"/>
              </a:spcBef>
              <a:buSzPct val="120000"/>
              <a:buFont typeface="Arial" pitchFamily="34" charset="0"/>
              <a:buChar char="•"/>
            </a:pPr>
            <a:r>
              <a:rPr lang="en-US" sz="2400" dirty="0">
                <a:solidFill>
                  <a:srgbClr val="3F3F3F"/>
                </a:solidFill>
              </a:rPr>
              <a:t>POS Tagging</a:t>
            </a:r>
          </a:p>
          <a:p>
            <a:pPr marL="914400" lvl="1" indent="-381000" rtl="0">
              <a:spcBef>
                <a:spcPts val="0"/>
              </a:spcBef>
              <a:buSzPct val="120000"/>
              <a:buFont typeface="Arial" pitchFamily="34" charset="0"/>
              <a:buChar char="•"/>
            </a:pPr>
            <a:r>
              <a:rPr lang="en-US" sz="2400" dirty="0">
                <a:solidFill>
                  <a:srgbClr val="3F3F3F"/>
                </a:solidFill>
              </a:rPr>
              <a:t>Emotion </a:t>
            </a:r>
            <a:r>
              <a:rPr lang="en-US" sz="2400" dirty="0">
                <a:solidFill>
                  <a:srgbClr val="3F3F3F"/>
                </a:solidFill>
                <a:latin typeface="Trebuchet MS"/>
                <a:ea typeface="Trebuchet MS"/>
                <a:cs typeface="Trebuchet MS"/>
                <a:sym typeface="Trebuchet MS"/>
              </a:rPr>
              <a:t>Scoring Module</a:t>
            </a:r>
          </a:p>
          <a:p>
            <a:pPr marL="533400" lvl="1" indent="0" rtl="0">
              <a:spcBef>
                <a:spcPts val="0"/>
              </a:spcBef>
              <a:buClr>
                <a:srgbClr val="3F3F3F"/>
              </a:buClr>
              <a:buSzPct val="100000"/>
              <a:buNone/>
            </a:pPr>
            <a:endParaRPr lang="en-US" sz="2400" dirty="0">
              <a:solidFill>
                <a:srgbClr val="3F3F3F"/>
              </a:solidFill>
            </a:endParaRPr>
          </a:p>
        </p:txBody>
      </p:sp>
      <p:pic>
        <p:nvPicPr>
          <p:cNvPr id="4" name="Picture 3" descr="C:\Users\toshiba\AppData\Local\Temp\Capture-1.PNG"/>
          <p:cNvPicPr/>
          <p:nvPr/>
        </p:nvPicPr>
        <p:blipFill>
          <a:blip r:embed="rId3"/>
          <a:srcRect/>
          <a:stretch>
            <a:fillRect/>
          </a:stretch>
        </p:blipFill>
        <p:spPr bwMode="auto">
          <a:xfrm>
            <a:off x="6743700" y="165100"/>
            <a:ext cx="4610100" cy="658607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3"/>
          <p:cNvSpPr txBox="1">
            <a:spLocks noGrp="1"/>
          </p:cNvSpPr>
          <p:nvPr>
            <p:ph type="title"/>
          </p:nvPr>
        </p:nvSpPr>
        <p:spPr>
          <a:xfrm>
            <a:off x="2090060" y="1814557"/>
            <a:ext cx="5891712" cy="2902721"/>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Trebuchet MS"/>
              <a:buNone/>
            </a:pPr>
            <a:r>
              <a:rPr lang="en-US" sz="7200" dirty="0" smtClean="0">
                <a:solidFill>
                  <a:srgbClr val="90C226"/>
                </a:solidFill>
                <a:latin typeface="Trebuchet MS"/>
                <a:ea typeface="Trebuchet MS"/>
                <a:cs typeface="Trebuchet MS"/>
                <a:sym typeface="Trebuchet MS"/>
              </a:rPr>
              <a:t>Retrieving Tweets</a:t>
            </a:r>
            <a:endParaRPr lang="en-US" sz="7200" dirty="0">
              <a:solidFill>
                <a:srgbClr val="90C226"/>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9" name="Picture 8" descr="C:\Users\toshiba\AppData\Local\Temp\Capture-1.PNG"/>
          <p:cNvPicPr/>
          <p:nvPr/>
        </p:nvPicPr>
        <p:blipFill>
          <a:blip r:embed="rId3">
            <a:duotone>
              <a:prstClr val="black"/>
              <a:schemeClr val="tx2">
                <a:tint val="45000"/>
                <a:satMod val="400000"/>
              </a:schemeClr>
            </a:duotone>
          </a:blip>
          <a:srcRect/>
          <a:stretch>
            <a:fillRect/>
          </a:stretch>
        </p:blipFill>
        <p:spPr bwMode="auto">
          <a:xfrm>
            <a:off x="3530600" y="115368"/>
            <a:ext cx="5092700" cy="6618718"/>
          </a:xfrm>
          <a:prstGeom prst="rect">
            <a:avLst/>
          </a:prstGeom>
          <a:noFill/>
          <a:ln w="9525">
            <a:noFill/>
            <a:miter lim="800000"/>
            <a:headEnd/>
            <a:tailEnd/>
          </a:ln>
        </p:spPr>
      </p:pic>
      <p:pic>
        <p:nvPicPr>
          <p:cNvPr id="7" name="Picture 6" descr="C:\Users\toshiba\AppData\Local\Temp\Capture-1.PNG"/>
          <p:cNvPicPr/>
          <p:nvPr/>
        </p:nvPicPr>
        <p:blipFill rotWithShape="1">
          <a:blip r:embed="rId4"/>
          <a:srcRect b="91111"/>
          <a:stretch/>
        </p:blipFill>
        <p:spPr bwMode="auto">
          <a:xfrm>
            <a:off x="3530600" y="115368"/>
            <a:ext cx="5092700" cy="598397"/>
          </a:xfrm>
          <a:prstGeom prst="rect">
            <a:avLst/>
          </a:prstGeom>
          <a:noFill/>
          <a:ln w="9525">
            <a:noFill/>
            <a:miter lim="800000"/>
            <a:headEnd/>
            <a:tailEnd/>
          </a:ln>
          <a:effectLst>
            <a:glow rad="101600">
              <a:schemeClr val="accent2">
                <a:satMod val="175000"/>
                <a:alpha val="40000"/>
              </a:schemeClr>
            </a:glow>
          </a:effectLst>
        </p:spPr>
      </p:pic>
    </p:spTree>
    <p:extLst>
      <p:ext uri="{BB962C8B-B14F-4D97-AF65-F5344CB8AC3E}">
        <p14:creationId xmlns="" xmlns:p14="http://schemas.microsoft.com/office/powerpoint/2010/main" val="43962950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3"/>
          <p:cNvSpPr txBox="1">
            <a:spLocks noGrp="1"/>
          </p:cNvSpPr>
          <p:nvPr>
            <p:ph type="title"/>
          </p:nvPr>
        </p:nvSpPr>
        <p:spPr>
          <a:xfrm>
            <a:off x="2090060" y="1814557"/>
            <a:ext cx="5891712" cy="2902721"/>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Trebuchet MS"/>
              <a:buNone/>
            </a:pPr>
            <a:r>
              <a:rPr lang="en-US" sz="7200" dirty="0">
                <a:solidFill>
                  <a:srgbClr val="90C226"/>
                </a:solidFill>
                <a:latin typeface="Trebuchet MS"/>
                <a:ea typeface="Trebuchet MS"/>
                <a:cs typeface="Trebuchet MS"/>
                <a:sym typeface="Trebuchet MS"/>
              </a:rPr>
              <a:t>Data Cleaning Process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1056</Words>
  <Application>Microsoft Office PowerPoint</Application>
  <PresentationFormat>Custom</PresentationFormat>
  <Paragraphs>86</Paragraphs>
  <Slides>22</Slides>
  <Notes>14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Emotion Analysis                            of Twitter using Opinion Mining</vt:lpstr>
      <vt:lpstr>Our Goal</vt:lpstr>
      <vt:lpstr>Why select a microblogging website like Twitter? </vt:lpstr>
      <vt:lpstr>Background work</vt:lpstr>
      <vt:lpstr>Generic Sentiment Analysis Model </vt:lpstr>
      <vt:lpstr>System Architecture</vt:lpstr>
      <vt:lpstr>Retrieving Tweets</vt:lpstr>
      <vt:lpstr>Slide 8</vt:lpstr>
      <vt:lpstr>Data Cleaning Process</vt:lpstr>
      <vt:lpstr>Slide 10</vt:lpstr>
      <vt:lpstr>Data Cleaning Process</vt:lpstr>
      <vt:lpstr>Proposed Scoring Module</vt:lpstr>
      <vt:lpstr>Slide 13</vt:lpstr>
      <vt:lpstr>Proposed Scoring Module</vt:lpstr>
      <vt:lpstr>Scoring Module</vt:lpstr>
      <vt:lpstr>Example:</vt:lpstr>
      <vt:lpstr> Emotion Values when 1000 tweets are downloaded from #AAPHelpLine   </vt:lpstr>
      <vt:lpstr> Emotion Values when 1000 tweets are downloaded from #AAPHelpLine   </vt:lpstr>
      <vt:lpstr>Bar Graph and spider chart of emotion values  </vt:lpstr>
      <vt:lpstr> Work Yet to be Done </vt:lpstr>
      <vt:lpstr>Contact Information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Analysis  using Opinion Mining</dc:title>
  <dc:creator>Vikrant</dc:creator>
  <cp:lastModifiedBy>Vikrant</cp:lastModifiedBy>
  <cp:revision>35</cp:revision>
  <dcterms:modified xsi:type="dcterms:W3CDTF">2015-08-16T08:59:38Z</dcterms:modified>
</cp:coreProperties>
</file>