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58" r:id="rId5"/>
    <p:sldId id="266" r:id="rId6"/>
    <p:sldId id="267" r:id="rId7"/>
    <p:sldId id="261" r:id="rId8"/>
    <p:sldId id="262" r:id="rId9"/>
    <p:sldId id="263" r:id="rId10"/>
    <p:sldId id="264" r:id="rId11"/>
    <p:sldId id="265" r:id="rId12"/>
    <p:sldId id="268" r:id="rId13"/>
    <p:sldId id="269" r:id="rId14"/>
    <p:sldId id="270" r:id="rId15"/>
    <p:sldId id="271" r:id="rId16"/>
    <p:sldId id="273" r:id="rId17"/>
    <p:sldId id="272" r:id="rId18"/>
    <p:sldId id="274" r:id="rId19"/>
    <p:sldId id="275" r:id="rId20"/>
    <p:sldId id="276"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653" autoAdjust="0"/>
    <p:restoredTop sz="94660"/>
  </p:normalViewPr>
  <p:slideViewPr>
    <p:cSldViewPr snapToGrid="0">
      <p:cViewPr>
        <p:scale>
          <a:sx n="75" d="100"/>
          <a:sy n="75" d="100"/>
        </p:scale>
        <p:origin x="485"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26463-6F06-E874-24CF-C60F8CD14A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8565AE8-B044-7BD2-7629-5EA94D4F4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0C64FF-C41A-677B-22BD-B6C0E1331774}"/>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CE6FFD9A-31AF-8B9D-2CF2-DC51F725F1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94220D-F2C7-4FEA-F056-89C95A4EFB97}"/>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2897579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8513-BDB7-64F4-FFD2-59C6F5019C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B5E21B-8BAB-4601-3B9E-4D5E57A72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BE317-432E-5EDF-1027-4C2EC6ABC465}"/>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95EAB8F2-1B40-5860-1BBD-2D7757D1BC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080B0-A27D-12EC-AAF7-3CA74EABD5AB}"/>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4079219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17017-5719-68D7-C013-6FFB5B2055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47300F-DF86-F872-B437-B800B6519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6489FB-5A4D-0858-8974-D401AA79F061}"/>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1CF52E46-28F2-E3EA-5AF2-CB8F0EB1A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14547-B9D7-379B-B163-FE9EFD3113DB}"/>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362167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F527-179D-1ADA-DCC0-DDF378EBD2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5B2DC-D0F7-F55C-FE86-D43D2334BE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519B1A-C9ED-3F34-4164-8228A78C6AC0}"/>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6AA86380-C2AE-178D-0B6A-A868B2A1A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7263AC-E18F-8797-A6AE-2C5A9A0FA91D}"/>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1358161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42F1-5635-E51C-C540-F4EE9359CE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979737-60A9-E00C-AA9F-DEA5052868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F9555-97C9-1E55-5C0D-84C0D221BE28}"/>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7E6B5C2D-2640-D38D-5400-906919ADF5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6D78DA-43AD-FF27-9D58-CD246B86055D}"/>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263645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2F1FE-EC81-2779-A190-578B8FDB08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3E56F6-E4B2-C73E-76AB-601F9C6B20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64D30E-E390-7740-1217-B463B762DF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36A9BEC-C312-3CB8-ADA3-86EEC14878F8}"/>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6" name="Footer Placeholder 5">
            <a:extLst>
              <a:ext uri="{FF2B5EF4-FFF2-40B4-BE49-F238E27FC236}">
                <a16:creationId xmlns:a16="http://schemas.microsoft.com/office/drawing/2014/main" id="{6C695C1E-61BA-F3FA-95C9-207BAD9391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6C83DA-BBDC-A7E3-9A84-BC0F32AEA1BD}"/>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3509271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6CAA7-366A-BF9B-5499-CAD8BD599D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0DDB8A-715B-51AC-337B-3CC85E8CF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2AD625-2708-3AAB-7CAF-729E1B95A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9FBE24-A9D5-0621-AF2E-31DC8DD3F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911057-3E0C-D053-EDE9-FB5E6AE04C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2BA092-3E87-01C7-EA47-9AF6A1284BBB}"/>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8" name="Footer Placeholder 7">
            <a:extLst>
              <a:ext uri="{FF2B5EF4-FFF2-40B4-BE49-F238E27FC236}">
                <a16:creationId xmlns:a16="http://schemas.microsoft.com/office/drawing/2014/main" id="{66D8E950-B766-0691-0E47-3B5D87CC9F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695CDD-BA07-9DA5-226F-6E077F93CC01}"/>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2228424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68ED3-1C66-6793-7CAA-9AA975D86A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B76DFD-66CB-9CDE-4675-56356670F875}"/>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4" name="Footer Placeholder 3">
            <a:extLst>
              <a:ext uri="{FF2B5EF4-FFF2-40B4-BE49-F238E27FC236}">
                <a16:creationId xmlns:a16="http://schemas.microsoft.com/office/drawing/2014/main" id="{4FC61C36-2EE2-3765-D41B-E525C42B6B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D995A3-58C7-6B2C-9B01-6B4A931BD12C}"/>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198905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BDEBA-FFD8-D72A-765B-696F0CC73D05}"/>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3" name="Footer Placeholder 2">
            <a:extLst>
              <a:ext uri="{FF2B5EF4-FFF2-40B4-BE49-F238E27FC236}">
                <a16:creationId xmlns:a16="http://schemas.microsoft.com/office/drawing/2014/main" id="{C362583F-E3B9-A08F-4362-6BF4D93B941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6E9AB7C-5AEB-EBB5-18CA-26B9B5AC4849}"/>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3716423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F94D-D179-6545-B432-BF3BF4175B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034EE3-F320-6890-57C8-4AA9A5A5C0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888857-915F-D18A-8043-1EED98541C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7F045-6043-5DCD-D875-5DE728A4B46C}"/>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6" name="Footer Placeholder 5">
            <a:extLst>
              <a:ext uri="{FF2B5EF4-FFF2-40B4-BE49-F238E27FC236}">
                <a16:creationId xmlns:a16="http://schemas.microsoft.com/office/drawing/2014/main" id="{D239525E-DFE5-D703-A926-79FF33D44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FF422C-8BDF-EE8D-2C76-CC552A860B11}"/>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783787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91E5-D617-92BD-9C2B-F8D8B595E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86BEF1-7D88-3E91-18CE-08C16225E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5E568C-208D-7230-0B4E-49D7502D5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62D52-6732-6E73-4FC0-F6D81C75B047}"/>
              </a:ext>
            </a:extLst>
          </p:cNvPr>
          <p:cNvSpPr>
            <a:spLocks noGrp="1"/>
          </p:cNvSpPr>
          <p:nvPr>
            <p:ph type="dt" sz="half" idx="10"/>
          </p:nvPr>
        </p:nvSpPr>
        <p:spPr/>
        <p:txBody>
          <a:bodyPr/>
          <a:lstStyle/>
          <a:p>
            <a:fld id="{5C6BFADA-3E1E-47C0-94DA-92E8AF9B9194}" type="datetimeFigureOut">
              <a:rPr lang="en-IN" smtClean="0"/>
              <a:t>19-04-2023</a:t>
            </a:fld>
            <a:endParaRPr lang="en-IN"/>
          </a:p>
        </p:txBody>
      </p:sp>
      <p:sp>
        <p:nvSpPr>
          <p:cNvPr id="6" name="Footer Placeholder 5">
            <a:extLst>
              <a:ext uri="{FF2B5EF4-FFF2-40B4-BE49-F238E27FC236}">
                <a16:creationId xmlns:a16="http://schemas.microsoft.com/office/drawing/2014/main" id="{9297F64C-7D81-F59D-024E-7F06DBB6E4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647E7-7885-7B7E-4866-18D8F080161A}"/>
              </a:ext>
            </a:extLst>
          </p:cNvPr>
          <p:cNvSpPr>
            <a:spLocks noGrp="1"/>
          </p:cNvSpPr>
          <p:nvPr>
            <p:ph type="sldNum" sz="quarter" idx="12"/>
          </p:nvPr>
        </p:nvSpPr>
        <p:spPr/>
        <p:txBody>
          <a:bodyPr/>
          <a:lstStyle/>
          <a:p>
            <a:fld id="{02C188EF-8885-4354-9ED6-BB03B5C11AF5}" type="slidenum">
              <a:rPr lang="en-IN" smtClean="0"/>
              <a:t>‹#›</a:t>
            </a:fld>
            <a:endParaRPr lang="en-IN"/>
          </a:p>
        </p:txBody>
      </p:sp>
    </p:spTree>
    <p:extLst>
      <p:ext uri="{BB962C8B-B14F-4D97-AF65-F5344CB8AC3E}">
        <p14:creationId xmlns:p14="http://schemas.microsoft.com/office/powerpoint/2010/main" val="1292097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42DA9E-A9CC-74E5-5E6C-4844C8480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6E3D7D-7A02-6D4D-E75C-9A67EBAAD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EF3D50-6A9D-4EDC-8619-6095820910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6BFADA-3E1E-47C0-94DA-92E8AF9B9194}" type="datetimeFigureOut">
              <a:rPr lang="en-IN" smtClean="0"/>
              <a:t>19-04-2023</a:t>
            </a:fld>
            <a:endParaRPr lang="en-IN"/>
          </a:p>
        </p:txBody>
      </p:sp>
      <p:sp>
        <p:nvSpPr>
          <p:cNvPr id="5" name="Footer Placeholder 4">
            <a:extLst>
              <a:ext uri="{FF2B5EF4-FFF2-40B4-BE49-F238E27FC236}">
                <a16:creationId xmlns:a16="http://schemas.microsoft.com/office/drawing/2014/main" id="{E9FC26A9-E394-8BCD-94B5-580EF2C66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40C8BFC-660A-9E08-3DCF-AC1F98F445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188EF-8885-4354-9ED6-BB03B5C11AF5}" type="slidenum">
              <a:rPr lang="en-IN" smtClean="0"/>
              <a:t>‹#›</a:t>
            </a:fld>
            <a:endParaRPr lang="en-IN"/>
          </a:p>
        </p:txBody>
      </p:sp>
    </p:spTree>
    <p:extLst>
      <p:ext uri="{BB962C8B-B14F-4D97-AF65-F5344CB8AC3E}">
        <p14:creationId xmlns:p14="http://schemas.microsoft.com/office/powerpoint/2010/main" val="10640354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F9054-7E43-5DAD-4C81-F373FD3AD444}"/>
              </a:ext>
            </a:extLst>
          </p:cNvPr>
          <p:cNvSpPr>
            <a:spLocks noGrp="1"/>
          </p:cNvSpPr>
          <p:nvPr>
            <p:ph type="ctrTitle"/>
          </p:nvPr>
        </p:nvSpPr>
        <p:spPr>
          <a:xfrm>
            <a:off x="1524000" y="1263079"/>
            <a:ext cx="9144000" cy="2387600"/>
          </a:xfrm>
        </p:spPr>
        <p:txBody>
          <a:bodyPr>
            <a:normAutofit/>
          </a:bodyPr>
          <a:lstStyle/>
          <a:p>
            <a:r>
              <a:rPr lang="en-US" i="0" cap="none" spc="0" dirty="0">
                <a:ln w="0"/>
                <a:effectLst>
                  <a:outerShdw blurRad="38100" dist="19050" dir="2700000" algn="tl" rotWithShape="0">
                    <a:schemeClr val="dk1">
                      <a:alpha val="40000"/>
                    </a:schemeClr>
                  </a:outerShdw>
                </a:effectLst>
                <a:latin typeface="zeitung"/>
              </a:rPr>
              <a:t>Covid-19 Visualizations and Machine Learning Prediction</a:t>
            </a:r>
            <a:endParaRPr lang="en-IN" dirty="0"/>
          </a:p>
        </p:txBody>
      </p:sp>
      <p:sp>
        <p:nvSpPr>
          <p:cNvPr id="3" name="Subtitle 2">
            <a:extLst>
              <a:ext uri="{FF2B5EF4-FFF2-40B4-BE49-F238E27FC236}">
                <a16:creationId xmlns:a16="http://schemas.microsoft.com/office/drawing/2014/main" id="{67BBD1AE-8855-8F63-C5FE-5B1B9A13B882}"/>
              </a:ext>
            </a:extLst>
          </p:cNvPr>
          <p:cNvSpPr>
            <a:spLocks noGrp="1"/>
          </p:cNvSpPr>
          <p:nvPr>
            <p:ph type="subTitle" idx="1"/>
          </p:nvPr>
        </p:nvSpPr>
        <p:spPr>
          <a:xfrm>
            <a:off x="1524000" y="4292939"/>
            <a:ext cx="9144000" cy="1655762"/>
          </a:xfrm>
        </p:spPr>
        <p:txBody>
          <a:bodyPr>
            <a:normAutofit lnSpcReduction="10000"/>
          </a:bodyPr>
          <a:lstStyle/>
          <a:p>
            <a:r>
              <a:rPr lang="en-US" sz="2400" dirty="0"/>
              <a:t>Under the guidance of : </a:t>
            </a:r>
          </a:p>
          <a:p>
            <a:r>
              <a:rPr lang="en-US" sz="2400" dirty="0"/>
              <a:t>Dr. </a:t>
            </a:r>
            <a:r>
              <a:rPr lang="en-US" sz="2400" dirty="0" err="1"/>
              <a:t>Uthama</a:t>
            </a:r>
            <a:r>
              <a:rPr lang="en-US" sz="2400" dirty="0"/>
              <a:t> Kumar A</a:t>
            </a:r>
          </a:p>
          <a:p>
            <a:r>
              <a:rPr lang="en-US" sz="2400" dirty="0"/>
              <a:t>                                                                                                         Yatin Kande </a:t>
            </a:r>
          </a:p>
          <a:p>
            <a:r>
              <a:rPr lang="en-US" sz="2400" dirty="0"/>
              <a:t>                                                                                                         20BSR18040</a:t>
            </a:r>
          </a:p>
          <a:p>
            <a:endParaRPr lang="en-IN" dirty="0"/>
          </a:p>
        </p:txBody>
      </p:sp>
      <p:pic>
        <p:nvPicPr>
          <p:cNvPr id="4" name="Picture 2" descr="Top Science Colleges in Bangalore, India – School of Sciences">
            <a:extLst>
              <a:ext uri="{FF2B5EF4-FFF2-40B4-BE49-F238E27FC236}">
                <a16:creationId xmlns:a16="http://schemas.microsoft.com/office/drawing/2014/main" id="{21346FB0-7464-6F97-F993-2C8A474D1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3362" y="472504"/>
            <a:ext cx="4105275"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44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C4B6E-B6E7-8054-D1A2-EE2D8F88F8A0}"/>
              </a:ext>
            </a:extLst>
          </p:cNvPr>
          <p:cNvSpPr>
            <a:spLocks noGrp="1"/>
          </p:cNvSpPr>
          <p:nvPr>
            <p:ph type="title"/>
          </p:nvPr>
        </p:nvSpPr>
        <p:spPr>
          <a:xfrm>
            <a:off x="4602480" y="-497840"/>
            <a:ext cx="1818640" cy="579120"/>
          </a:xfrm>
        </p:spPr>
        <p:txBody>
          <a:bodyPr anchor="b">
            <a:normAutofit fontScale="90000"/>
          </a:bodyPr>
          <a:lstStyle/>
          <a:p>
            <a:r>
              <a:rPr lang="en-US" sz="5400" dirty="0"/>
              <a:t>.</a:t>
            </a:r>
            <a:endParaRPr lang="en-IN" sz="5400" dirty="0"/>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C644D83-B3B5-1486-704B-7456F512D856}"/>
              </a:ext>
            </a:extLst>
          </p:cNvPr>
          <p:cNvSpPr>
            <a:spLocks noGrp="1"/>
          </p:cNvSpPr>
          <p:nvPr>
            <p:ph idx="1"/>
          </p:nvPr>
        </p:nvSpPr>
        <p:spPr>
          <a:xfrm>
            <a:off x="7632022" y="579120"/>
            <a:ext cx="3714496" cy="6136640"/>
          </a:xfrm>
        </p:spPr>
        <p:txBody>
          <a:bodyPr anchor="t">
            <a:normAutofit/>
          </a:bodyPr>
          <a:lstStyle/>
          <a:p>
            <a:r>
              <a:rPr lang="en-US" sz="2000" i="0" dirty="0">
                <a:effectLst/>
                <a:latin typeface="Söhne"/>
              </a:rPr>
              <a:t>Growth factor is a measure of the rate at which the number of new confirmed cases, deaths, or recoveries is increasing or decreasing over time.</a:t>
            </a:r>
          </a:p>
          <a:p>
            <a:r>
              <a:rPr lang="en-US" sz="2000" i="0" dirty="0">
                <a:effectLst/>
                <a:latin typeface="Söhne"/>
              </a:rPr>
              <a:t>The formula for calculating the growth factor is to divide the number of new confirmed, recovered, or deaths for each day by the number for the previous day.</a:t>
            </a:r>
          </a:p>
          <a:p>
            <a:r>
              <a:rPr lang="en-US" sz="2000" i="0" dirty="0">
                <a:effectLst/>
                <a:latin typeface="Söhne"/>
              </a:rPr>
              <a:t>If the growth factor is less than 1, it indicates a decrease in the number of cases, while a growth factor greater than 1 indicates an increase in the number of cases. A growth factor of 1 means no change.</a:t>
            </a:r>
            <a:br>
              <a:rPr lang="en-US" sz="2000" b="0" i="0" dirty="0">
                <a:solidFill>
                  <a:srgbClr val="D1D5DB"/>
                </a:solidFill>
                <a:effectLst/>
                <a:latin typeface="Söhne"/>
              </a:rPr>
            </a:br>
            <a:endParaRPr lang="en-US" sz="2200" dirty="0"/>
          </a:p>
        </p:txBody>
      </p:sp>
      <p:pic>
        <p:nvPicPr>
          <p:cNvPr id="4" name="Content Placeholder 3">
            <a:extLst>
              <a:ext uri="{FF2B5EF4-FFF2-40B4-BE49-F238E27FC236}">
                <a16:creationId xmlns:a16="http://schemas.microsoft.com/office/drawing/2014/main" id="{D21E3304-2979-EE6E-FBED-C9278230F8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81771" y="579120"/>
            <a:ext cx="6504770" cy="5577840"/>
          </a:xfrm>
          <a:prstGeom prst="rect">
            <a:avLst/>
          </a:prstGeom>
          <a:noFill/>
        </p:spPr>
      </p:pic>
    </p:spTree>
    <p:extLst>
      <p:ext uri="{BB962C8B-B14F-4D97-AF65-F5344CB8AC3E}">
        <p14:creationId xmlns:p14="http://schemas.microsoft.com/office/powerpoint/2010/main" val="7901323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E12F0-131A-FF13-5447-2EFBC4C6857A}"/>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Top 20 Countries as per Confirmed and Death cases</a:t>
            </a:r>
            <a:endParaRPr lang="en-IN" sz="2600" dirty="0"/>
          </a:p>
        </p:txBody>
      </p:sp>
      <p:pic>
        <p:nvPicPr>
          <p:cNvPr id="4" name="Content Placeholder 3" descr="Chart, bar chart&#10;&#10;Description automatically generated">
            <a:extLst>
              <a:ext uri="{FF2B5EF4-FFF2-40B4-BE49-F238E27FC236}">
                <a16:creationId xmlns:a16="http://schemas.microsoft.com/office/drawing/2014/main" id="{3077BB59-9D7D-C863-1B19-890A5CAC7FFB}"/>
              </a:ext>
            </a:extLst>
          </p:cNvPr>
          <p:cNvPicPr>
            <a:picLocks noGrp="1" noChangeAspect="1"/>
          </p:cNvPicPr>
          <p:nvPr>
            <p:ph idx="1"/>
          </p:nvPr>
        </p:nvPicPr>
        <p:blipFill>
          <a:blip r:embed="rId2"/>
          <a:stretch>
            <a:fillRect/>
          </a:stretch>
        </p:blipFill>
        <p:spPr>
          <a:xfrm>
            <a:off x="1832240" y="1829406"/>
            <a:ext cx="8527519" cy="4343776"/>
          </a:xfrm>
          <a:prstGeom prst="rect">
            <a:avLst/>
          </a:prstGeom>
          <a:ln>
            <a:solidFill>
              <a:schemeClr val="tx1"/>
            </a:solidFill>
          </a:ln>
        </p:spPr>
      </p:pic>
    </p:spTree>
    <p:extLst>
      <p:ext uri="{BB962C8B-B14F-4D97-AF65-F5344CB8AC3E}">
        <p14:creationId xmlns:p14="http://schemas.microsoft.com/office/powerpoint/2010/main" val="4219520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DB2DB-67C4-801B-EAE2-7722D8F76177}"/>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Rate of Doubling for confirmed around the world</a:t>
            </a:r>
            <a:endParaRPr lang="en-IN" sz="2600" dirty="0"/>
          </a:p>
        </p:txBody>
      </p:sp>
      <p:pic>
        <p:nvPicPr>
          <p:cNvPr id="4" name="Content Placeholder 3">
            <a:extLst>
              <a:ext uri="{FF2B5EF4-FFF2-40B4-BE49-F238E27FC236}">
                <a16:creationId xmlns:a16="http://schemas.microsoft.com/office/drawing/2014/main" id="{5686B983-78AA-53D6-AFB4-5C66E84E23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85161" y="1943715"/>
            <a:ext cx="3421677" cy="4115157"/>
          </a:xfrm>
          <a:prstGeom prst="rect">
            <a:avLst/>
          </a:prstGeom>
          <a:noFill/>
          <a:ln>
            <a:noFill/>
          </a:ln>
        </p:spPr>
      </p:pic>
    </p:spTree>
    <p:extLst>
      <p:ext uri="{BB962C8B-B14F-4D97-AF65-F5344CB8AC3E}">
        <p14:creationId xmlns:p14="http://schemas.microsoft.com/office/powerpoint/2010/main" val="1889874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27D5418-81DF-299D-B40F-EFAA918FBB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005" y="68489"/>
            <a:ext cx="5448403" cy="3360511"/>
          </a:xfrm>
          <a:prstGeom prst="rect">
            <a:avLst/>
          </a:prstGeom>
        </p:spPr>
      </p:pic>
      <p:pic>
        <p:nvPicPr>
          <p:cNvPr id="5" name="Picture 4">
            <a:extLst>
              <a:ext uri="{FF2B5EF4-FFF2-40B4-BE49-F238E27FC236}">
                <a16:creationId xmlns:a16="http://schemas.microsoft.com/office/drawing/2014/main" id="{49000709-1DD7-7B9C-DDBD-778B2457A5A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710" y="3561232"/>
            <a:ext cx="5032992" cy="3228279"/>
          </a:xfrm>
          <a:prstGeom prst="rect">
            <a:avLst/>
          </a:prstGeom>
        </p:spPr>
      </p:pic>
      <p:pic>
        <p:nvPicPr>
          <p:cNvPr id="6" name="Picture 5">
            <a:extLst>
              <a:ext uri="{FF2B5EF4-FFF2-40B4-BE49-F238E27FC236}">
                <a16:creationId xmlns:a16="http://schemas.microsoft.com/office/drawing/2014/main" id="{C68E98BA-C4EC-69A9-D611-7C44A46890B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4476" y="1171138"/>
            <a:ext cx="5951310" cy="3861464"/>
          </a:xfrm>
          <a:prstGeom prst="rect">
            <a:avLst/>
          </a:prstGeom>
        </p:spPr>
      </p:pic>
      <p:sp>
        <p:nvSpPr>
          <p:cNvPr id="2" name="Title 1">
            <a:extLst>
              <a:ext uri="{FF2B5EF4-FFF2-40B4-BE49-F238E27FC236}">
                <a16:creationId xmlns:a16="http://schemas.microsoft.com/office/drawing/2014/main" id="{B6301331-7B42-B351-0FBD-830EFEABD3E4}"/>
              </a:ext>
            </a:extLst>
          </p:cNvPr>
          <p:cNvSpPr>
            <a:spLocks noGrp="1"/>
          </p:cNvSpPr>
          <p:nvPr>
            <p:ph type="title"/>
          </p:nvPr>
        </p:nvSpPr>
        <p:spPr>
          <a:xfrm>
            <a:off x="11016342" y="-3341913"/>
            <a:ext cx="337457" cy="5032602"/>
          </a:xfrm>
        </p:spPr>
        <p:txBody>
          <a:bodyPr vert="horz" lIns="91440" tIns="45720" rIns="91440" bIns="45720" rtlCol="0" anchor="ctr">
            <a:normAutofit/>
          </a:bodyPr>
          <a:lstStyle/>
          <a:p>
            <a:r>
              <a:rPr lang="en-US" sz="5200" kern="1200" dirty="0">
                <a:solidFill>
                  <a:schemeClr val="tx1"/>
                </a:solidFill>
                <a:latin typeface="+mj-lt"/>
                <a:ea typeface="+mj-ea"/>
                <a:cs typeface="+mj-cs"/>
              </a:rPr>
              <a:t>.</a:t>
            </a:r>
          </a:p>
        </p:txBody>
      </p:sp>
    </p:spTree>
    <p:extLst>
      <p:ext uri="{BB962C8B-B14F-4D97-AF65-F5344CB8AC3E}">
        <p14:creationId xmlns:p14="http://schemas.microsoft.com/office/powerpoint/2010/main" val="3267127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F2D3-B9C3-47FB-5090-FED4BE03814B}"/>
              </a:ext>
            </a:extLst>
          </p:cNvPr>
          <p:cNvSpPr>
            <a:spLocks noGrp="1"/>
          </p:cNvSpPr>
          <p:nvPr>
            <p:ph type="title"/>
          </p:nvPr>
        </p:nvSpPr>
        <p:spPr/>
        <p:txBody>
          <a:bodyPr>
            <a:normAutofit/>
          </a:bodyPr>
          <a:lstStyle/>
          <a:p>
            <a:pPr algn="ctr"/>
            <a:r>
              <a:rPr lang="en-US" sz="2600" dirty="0">
                <a:effectLst/>
                <a:latin typeface="Times New Roman" panose="02020603050405020304" pitchFamily="18" charset="0"/>
                <a:ea typeface="Calibri" panose="020F0502020204030204" pitchFamily="34" charset="0"/>
              </a:rPr>
              <a:t>Top 25 countries with maximum survival probability having more than 1000 confirmed cases</a:t>
            </a:r>
            <a:endParaRPr lang="en-IN" sz="2600" dirty="0"/>
          </a:p>
        </p:txBody>
      </p:sp>
      <p:pic>
        <p:nvPicPr>
          <p:cNvPr id="4" name="Content Placeholder 3">
            <a:extLst>
              <a:ext uri="{FF2B5EF4-FFF2-40B4-BE49-F238E27FC236}">
                <a16:creationId xmlns:a16="http://schemas.microsoft.com/office/drawing/2014/main" id="{A0C22934-5B20-7730-C07A-60E943DB5F8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7511" y="1825625"/>
            <a:ext cx="7136977" cy="4351338"/>
          </a:xfrm>
          <a:prstGeom prst="rect">
            <a:avLst/>
          </a:prstGeom>
          <a:noFill/>
          <a:ln>
            <a:solidFill>
              <a:schemeClr val="tx1"/>
            </a:solidFill>
          </a:ln>
        </p:spPr>
      </p:pic>
    </p:spTree>
    <p:extLst>
      <p:ext uri="{BB962C8B-B14F-4D97-AF65-F5344CB8AC3E}">
        <p14:creationId xmlns:p14="http://schemas.microsoft.com/office/powerpoint/2010/main" val="229219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C954-6FE9-EE81-1482-DE405D83668F}"/>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Weekly Progress of Different Types of Cases in India</a:t>
            </a:r>
            <a:endParaRPr lang="en-IN" sz="2600" dirty="0"/>
          </a:p>
        </p:txBody>
      </p:sp>
      <p:pic>
        <p:nvPicPr>
          <p:cNvPr id="5" name="Content Placeholder 4" descr="Chart, line chart&#10;&#10;Description automatically generated">
            <a:extLst>
              <a:ext uri="{FF2B5EF4-FFF2-40B4-BE49-F238E27FC236}">
                <a16:creationId xmlns:a16="http://schemas.microsoft.com/office/drawing/2014/main" id="{777274D0-A8BF-B343-5EE0-D33441714F25}"/>
              </a:ext>
            </a:extLst>
          </p:cNvPr>
          <p:cNvPicPr>
            <a:picLocks noGrp="1" noChangeAspect="1"/>
          </p:cNvPicPr>
          <p:nvPr>
            <p:ph idx="1"/>
          </p:nvPr>
        </p:nvPicPr>
        <p:blipFill>
          <a:blip r:embed="rId2"/>
          <a:stretch>
            <a:fillRect/>
          </a:stretch>
        </p:blipFill>
        <p:spPr>
          <a:xfrm>
            <a:off x="3012346" y="1969680"/>
            <a:ext cx="6167308" cy="3898459"/>
          </a:xfrm>
          <a:prstGeom prst="rect">
            <a:avLst/>
          </a:prstGeom>
          <a:ln>
            <a:solidFill>
              <a:schemeClr val="tx1"/>
            </a:solidFill>
          </a:ln>
        </p:spPr>
      </p:pic>
    </p:spTree>
    <p:extLst>
      <p:ext uri="{BB962C8B-B14F-4D97-AF65-F5344CB8AC3E}">
        <p14:creationId xmlns:p14="http://schemas.microsoft.com/office/powerpoint/2010/main" val="32071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3CE75-63DD-8A34-E651-CB9BB10EDC3C}"/>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Weekly Progress of Different Types of Cases in China</a:t>
            </a:r>
            <a:endParaRPr lang="en-IN" sz="2600" dirty="0"/>
          </a:p>
        </p:txBody>
      </p:sp>
      <p:pic>
        <p:nvPicPr>
          <p:cNvPr id="4" name="Content Placeholder 3" descr="Graphical user interface, chart, application&#10;&#10;Description automatically generated">
            <a:extLst>
              <a:ext uri="{FF2B5EF4-FFF2-40B4-BE49-F238E27FC236}">
                <a16:creationId xmlns:a16="http://schemas.microsoft.com/office/drawing/2014/main" id="{115E206E-C612-DA14-777D-7DB513772DE5}"/>
              </a:ext>
            </a:extLst>
          </p:cNvPr>
          <p:cNvPicPr>
            <a:picLocks noGrp="1" noChangeAspect="1"/>
          </p:cNvPicPr>
          <p:nvPr>
            <p:ph idx="1"/>
          </p:nvPr>
        </p:nvPicPr>
        <p:blipFill>
          <a:blip r:embed="rId2"/>
          <a:stretch>
            <a:fillRect/>
          </a:stretch>
        </p:blipFill>
        <p:spPr>
          <a:xfrm>
            <a:off x="3167933" y="2029272"/>
            <a:ext cx="5856134" cy="3679070"/>
          </a:xfrm>
          <a:prstGeom prst="rect">
            <a:avLst/>
          </a:prstGeom>
          <a:ln>
            <a:solidFill>
              <a:schemeClr val="tx1"/>
            </a:solidFill>
          </a:ln>
        </p:spPr>
      </p:pic>
    </p:spTree>
    <p:extLst>
      <p:ext uri="{BB962C8B-B14F-4D97-AF65-F5344CB8AC3E}">
        <p14:creationId xmlns:p14="http://schemas.microsoft.com/office/powerpoint/2010/main" val="3359853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CE540-0A37-FA4F-D2DB-8C95C76ABAF8}"/>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Weekly Progress of Different Types of Cases in US</a:t>
            </a:r>
            <a:endParaRPr lang="en-IN" sz="2600" dirty="0"/>
          </a:p>
        </p:txBody>
      </p:sp>
      <p:pic>
        <p:nvPicPr>
          <p:cNvPr id="5" name="Content Placeholder 4">
            <a:extLst>
              <a:ext uri="{FF2B5EF4-FFF2-40B4-BE49-F238E27FC236}">
                <a16:creationId xmlns:a16="http://schemas.microsoft.com/office/drawing/2014/main" id="{41041D48-54D7-ABF6-D490-66B92E6CFDB9}"/>
              </a:ext>
            </a:extLst>
          </p:cNvPr>
          <p:cNvPicPr>
            <a:picLocks noGrp="1" noChangeAspect="1"/>
          </p:cNvPicPr>
          <p:nvPr>
            <p:ph idx="1"/>
          </p:nvPr>
        </p:nvPicPr>
        <p:blipFill>
          <a:blip r:embed="rId2"/>
          <a:stretch>
            <a:fillRect/>
          </a:stretch>
        </p:blipFill>
        <p:spPr>
          <a:xfrm>
            <a:off x="3006300" y="1732285"/>
            <a:ext cx="6179399" cy="3782931"/>
          </a:xfrm>
          <a:prstGeom prst="rect">
            <a:avLst/>
          </a:prstGeom>
          <a:ln>
            <a:solidFill>
              <a:schemeClr val="tx1"/>
            </a:solidFill>
          </a:ln>
        </p:spPr>
      </p:pic>
    </p:spTree>
    <p:extLst>
      <p:ext uri="{BB962C8B-B14F-4D97-AF65-F5344CB8AC3E}">
        <p14:creationId xmlns:p14="http://schemas.microsoft.com/office/powerpoint/2010/main" val="122634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812D-E4B0-7901-366E-FFF12CC84A89}"/>
              </a:ext>
            </a:extLst>
          </p:cNvPr>
          <p:cNvSpPr>
            <a:spLocks noGrp="1"/>
          </p:cNvSpPr>
          <p:nvPr>
            <p:ph type="title"/>
          </p:nvPr>
        </p:nvSpPr>
        <p:spPr/>
        <p:txBody>
          <a:bodyPr>
            <a:normAutofit/>
          </a:bodyPr>
          <a:lstStyle/>
          <a:p>
            <a:pPr algn="ctr"/>
            <a:r>
              <a:rPr lang="en-IN" sz="2800" dirty="0"/>
              <a:t>Elbow Method</a:t>
            </a:r>
          </a:p>
        </p:txBody>
      </p:sp>
      <p:pic>
        <p:nvPicPr>
          <p:cNvPr id="4" name="Content Placeholder 3" descr="Chart, line chart&#10;&#10;Description automatically generated">
            <a:extLst>
              <a:ext uri="{FF2B5EF4-FFF2-40B4-BE49-F238E27FC236}">
                <a16:creationId xmlns:a16="http://schemas.microsoft.com/office/drawing/2014/main" id="{617CE3DB-8126-29F6-23B4-73B13644ADC9}"/>
              </a:ext>
            </a:extLst>
          </p:cNvPr>
          <p:cNvPicPr>
            <a:picLocks noGrp="1" noChangeAspect="1"/>
          </p:cNvPicPr>
          <p:nvPr>
            <p:ph idx="1"/>
          </p:nvPr>
        </p:nvPicPr>
        <p:blipFill>
          <a:blip r:embed="rId2"/>
          <a:stretch>
            <a:fillRect/>
          </a:stretch>
        </p:blipFill>
        <p:spPr>
          <a:xfrm>
            <a:off x="838200" y="1528359"/>
            <a:ext cx="5074353" cy="3801282"/>
          </a:xfrm>
          <a:prstGeom prst="rect">
            <a:avLst/>
          </a:prstGeom>
          <a:ln>
            <a:solidFill>
              <a:schemeClr val="tx1"/>
            </a:solidFill>
          </a:ln>
        </p:spPr>
      </p:pic>
      <p:sp>
        <p:nvSpPr>
          <p:cNvPr id="5" name="TextBox 4">
            <a:extLst>
              <a:ext uri="{FF2B5EF4-FFF2-40B4-BE49-F238E27FC236}">
                <a16:creationId xmlns:a16="http://schemas.microsoft.com/office/drawing/2014/main" id="{8250D26A-67E7-9609-F666-62726A557363}"/>
              </a:ext>
            </a:extLst>
          </p:cNvPr>
          <p:cNvSpPr txBox="1"/>
          <p:nvPr/>
        </p:nvSpPr>
        <p:spPr>
          <a:xfrm>
            <a:off x="6847114" y="1528359"/>
            <a:ext cx="4506686"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The Elbow Method is then used to determine the optimal number of clusters to use for the K-Means clustering</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 am plotting the </a:t>
            </a:r>
            <a:r>
              <a:rPr lang="en-US" sz="1800" dirty="0">
                <a:effectLst/>
                <a:latin typeface="Times New Roman" panose="02020603050405020304" pitchFamily="18" charset="0"/>
                <a:ea typeface="Calibri" panose="020F0502020204030204" pitchFamily="34" charset="0"/>
              </a:rPr>
              <a:t>K-Means clustering on the Mortality and Recovery rates of each cluster. </a:t>
            </a:r>
            <a:endParaRPr lang="en-IN" dirty="0"/>
          </a:p>
        </p:txBody>
      </p:sp>
    </p:spTree>
    <p:extLst>
      <p:ext uri="{BB962C8B-B14F-4D97-AF65-F5344CB8AC3E}">
        <p14:creationId xmlns:p14="http://schemas.microsoft.com/office/powerpoint/2010/main" val="46317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96C3-BC97-232A-2A3A-CBD9096A1B9B}"/>
              </a:ext>
            </a:extLst>
          </p:cNvPr>
          <p:cNvSpPr>
            <a:spLocks noGrp="1"/>
          </p:cNvSpPr>
          <p:nvPr>
            <p:ph type="title"/>
          </p:nvPr>
        </p:nvSpPr>
        <p:spPr/>
        <p:txBody>
          <a:bodyPr>
            <a:normAutofit/>
          </a:bodyPr>
          <a:lstStyle/>
          <a:p>
            <a:pPr algn="ctr"/>
            <a:r>
              <a:rPr lang="en-IN" sz="2600" dirty="0" err="1"/>
              <a:t>Dendogram</a:t>
            </a:r>
            <a:endParaRPr lang="en-IN" sz="2600" dirty="0"/>
          </a:p>
        </p:txBody>
      </p:sp>
      <p:pic>
        <p:nvPicPr>
          <p:cNvPr id="4" name="Content Placeholder 3" descr="Chart, histogram&#10;&#10;Description automatically generated">
            <a:extLst>
              <a:ext uri="{FF2B5EF4-FFF2-40B4-BE49-F238E27FC236}">
                <a16:creationId xmlns:a16="http://schemas.microsoft.com/office/drawing/2014/main" id="{9CE1C6AB-ADBE-373B-9EA4-A78DFF95BBF4}"/>
              </a:ext>
            </a:extLst>
          </p:cNvPr>
          <p:cNvPicPr>
            <a:picLocks noGrp="1" noChangeAspect="1"/>
          </p:cNvPicPr>
          <p:nvPr>
            <p:ph idx="1"/>
          </p:nvPr>
        </p:nvPicPr>
        <p:blipFill>
          <a:blip r:embed="rId2"/>
          <a:stretch>
            <a:fillRect/>
          </a:stretch>
        </p:blipFill>
        <p:spPr>
          <a:xfrm>
            <a:off x="1014099" y="1426130"/>
            <a:ext cx="4340050" cy="4351338"/>
          </a:xfrm>
          <a:prstGeom prst="rect">
            <a:avLst/>
          </a:prstGeom>
          <a:ln>
            <a:solidFill>
              <a:schemeClr val="tx1"/>
            </a:solidFill>
          </a:ln>
        </p:spPr>
      </p:pic>
      <p:sp>
        <p:nvSpPr>
          <p:cNvPr id="5" name="TextBox 4">
            <a:extLst>
              <a:ext uri="{FF2B5EF4-FFF2-40B4-BE49-F238E27FC236}">
                <a16:creationId xmlns:a16="http://schemas.microsoft.com/office/drawing/2014/main" id="{7DA17DA6-7718-9569-3772-14BAB3BE3847}"/>
              </a:ext>
            </a:extLst>
          </p:cNvPr>
          <p:cNvSpPr txBox="1"/>
          <p:nvPr/>
        </p:nvSpPr>
        <p:spPr>
          <a:xfrm>
            <a:off x="6623657" y="1526959"/>
            <a:ext cx="4554244" cy="230832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Dendrograms are used in hierarchical clustering, which is a  type of unsupervised machine learning, to visualize the relationships among the clustered data points</a:t>
            </a: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rPr>
              <a:t>It </a:t>
            </a:r>
            <a:r>
              <a:rPr lang="en-US" sz="1800" dirty="0">
                <a:effectLst/>
                <a:latin typeface="Times New Roman" panose="02020603050405020304" pitchFamily="18" charset="0"/>
                <a:ea typeface="Calibri" panose="020F0502020204030204" pitchFamily="34" charset="0"/>
              </a:rPr>
              <a:t>is used to identify groups of countries with similar COVID-19 patterns based on their mortality and recovery rates</a:t>
            </a:r>
            <a:endParaRPr lang="en-IN" dirty="0"/>
          </a:p>
        </p:txBody>
      </p:sp>
    </p:spTree>
    <p:extLst>
      <p:ext uri="{BB962C8B-B14F-4D97-AF65-F5344CB8AC3E}">
        <p14:creationId xmlns:p14="http://schemas.microsoft.com/office/powerpoint/2010/main" val="517971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0486-4040-0658-DE2A-C137065420FE}"/>
              </a:ext>
            </a:extLst>
          </p:cNvPr>
          <p:cNvSpPr>
            <a:spLocks noGrp="1"/>
          </p:cNvSpPr>
          <p:nvPr>
            <p:ph type="title"/>
          </p:nvPr>
        </p:nvSpPr>
        <p:spPr/>
        <p:txBody>
          <a:bodyPr/>
          <a:lstStyle/>
          <a:p>
            <a:pPr algn="ctr"/>
            <a:r>
              <a:rPr lang="en-IN" sz="4400" dirty="0"/>
              <a:t>ABSTRACT</a:t>
            </a:r>
            <a:endParaRPr lang="en-IN" dirty="0"/>
          </a:p>
        </p:txBody>
      </p:sp>
      <p:sp>
        <p:nvSpPr>
          <p:cNvPr id="3" name="Content Placeholder 2">
            <a:extLst>
              <a:ext uri="{FF2B5EF4-FFF2-40B4-BE49-F238E27FC236}">
                <a16:creationId xmlns:a16="http://schemas.microsoft.com/office/drawing/2014/main" id="{499B821C-E6E1-5865-4A6F-7CB773D05C06}"/>
              </a:ext>
            </a:extLst>
          </p:cNvPr>
          <p:cNvSpPr>
            <a:spLocks noGrp="1"/>
          </p:cNvSpPr>
          <p:nvPr>
            <p:ph idx="1"/>
          </p:nvPr>
        </p:nvSpPr>
        <p:spPr/>
        <p:txBody>
          <a:bodyPr>
            <a:normAutofit/>
          </a:bodyPr>
          <a:lstStyle/>
          <a:p>
            <a:pPr marL="0" indent="0">
              <a:buNone/>
            </a:pPr>
            <a:r>
              <a:rPr lang="en-US" sz="2000" kern="100" dirty="0">
                <a:effectLst/>
                <a:latin typeface="Times New Roman" panose="02020603050405020304" pitchFamily="18" charset="0"/>
                <a:ea typeface="Calibri" panose="020F0502020204030204" pitchFamily="34" charset="0"/>
                <a:cs typeface="Arial" panose="020B0604020202020204" pitchFamily="34" charset="0"/>
              </a:rPr>
              <a:t>To contain the spread of the COVID-19 pandemic, effective prediction, and forecasting are required. Data analysis and data visualization are discussed as solutions to these problems. Machine learning (ML) algorithms have shown promise in accurately predicting and forecasting COVID-19 spread. The presentation provides an overview of COVID-19, its transmission, and the available data sources. COVID-19 prediction and forecasting make use of a variety of ML techniques such as time series forecasting and Linear regression. Data quality, data scarcity, and model interoperable are among the challenges that ML faces in COVID-19 prediction. The potential impact of machine learning on COVID-19 prediction and forecasting is discussed, including improving prediction accuracy and insights on assisting or decision-making processes.</a:t>
            </a:r>
            <a:endParaRPr lang="en-IN"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IN" sz="2000" dirty="0"/>
          </a:p>
        </p:txBody>
      </p:sp>
    </p:spTree>
    <p:extLst>
      <p:ext uri="{BB962C8B-B14F-4D97-AF65-F5344CB8AC3E}">
        <p14:creationId xmlns:p14="http://schemas.microsoft.com/office/powerpoint/2010/main" val="16895594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2DBF-1EC3-BDF4-EB2A-54E841904F1A}"/>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Cluster plot</a:t>
            </a:r>
            <a:endParaRPr lang="en-IN" sz="2600" dirty="0"/>
          </a:p>
        </p:txBody>
      </p:sp>
      <p:pic>
        <p:nvPicPr>
          <p:cNvPr id="8" name="Content Placeholder 7">
            <a:extLst>
              <a:ext uri="{FF2B5EF4-FFF2-40B4-BE49-F238E27FC236}">
                <a16:creationId xmlns:a16="http://schemas.microsoft.com/office/drawing/2014/main" id="{46658AA6-0382-3CAC-E6EB-2B618FE6191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4777" y="1858828"/>
            <a:ext cx="6008526" cy="3556551"/>
          </a:xfrm>
          <a:prstGeom prst="rect">
            <a:avLst/>
          </a:prstGeom>
          <a:noFill/>
          <a:ln>
            <a:solidFill>
              <a:schemeClr val="tx1"/>
            </a:solidFill>
          </a:ln>
        </p:spPr>
      </p:pic>
      <p:sp>
        <p:nvSpPr>
          <p:cNvPr id="9" name="TextBox 8">
            <a:extLst>
              <a:ext uri="{FF2B5EF4-FFF2-40B4-BE49-F238E27FC236}">
                <a16:creationId xmlns:a16="http://schemas.microsoft.com/office/drawing/2014/main" id="{135B052D-76C0-2346-88AD-036818F81D7C}"/>
              </a:ext>
            </a:extLst>
          </p:cNvPr>
          <p:cNvSpPr txBox="1"/>
          <p:nvPr/>
        </p:nvSpPr>
        <p:spPr>
          <a:xfrm>
            <a:off x="6738151" y="1979720"/>
            <a:ext cx="5033639" cy="3139321"/>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Cluster 0:  ['India', 'Brazil', 'Turkey', 'Russia', 'Italy', 'Argentina', 'Germany', 'Colombia', 'Iran', 'Poland’] (Low Mortality Rate and really High Recovery Rate)</a:t>
            </a: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Cluster 1:  ['US', 'France', 'UK', 'Spain', 'Netherlands', 'Sweden', 'Belgium', 'Serbia', 'Switzerland', 'Greece’] (Low Mortality Rate and really Low Recovery Rate)</a:t>
            </a:r>
            <a:endParaRPr lang="en-IN"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Cluster 2:  ['Yemen', 'MS Zaandam', 'Vanuatu’] (High Mortality Rate and considerably Good Recovery Rate)</a:t>
            </a:r>
            <a:endParaRPr lang="en-IN" dirty="0"/>
          </a:p>
        </p:txBody>
      </p:sp>
    </p:spTree>
    <p:extLst>
      <p:ext uri="{BB962C8B-B14F-4D97-AF65-F5344CB8AC3E}">
        <p14:creationId xmlns:p14="http://schemas.microsoft.com/office/powerpoint/2010/main" val="3414572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19C83-FE1E-C17B-3FC3-4DE4DE1CC74E}"/>
              </a:ext>
            </a:extLst>
          </p:cNvPr>
          <p:cNvSpPr>
            <a:spLocks noGrp="1"/>
          </p:cNvSpPr>
          <p:nvPr>
            <p:ph type="title"/>
          </p:nvPr>
        </p:nvSpPr>
        <p:spPr/>
        <p:txBody>
          <a:bodyPr>
            <a:normAutofit/>
          </a:bodyPr>
          <a:lstStyle/>
          <a:p>
            <a:pPr algn="ctr"/>
            <a:r>
              <a:rPr lang="en-IN" sz="2800" dirty="0"/>
              <a:t>Linear Regression</a:t>
            </a:r>
          </a:p>
        </p:txBody>
      </p:sp>
      <p:pic>
        <p:nvPicPr>
          <p:cNvPr id="4" name="Content Placeholder 3" descr="Chart, line chart&#10;&#10;Description automatically generated">
            <a:extLst>
              <a:ext uri="{FF2B5EF4-FFF2-40B4-BE49-F238E27FC236}">
                <a16:creationId xmlns:a16="http://schemas.microsoft.com/office/drawing/2014/main" id="{45AAD8BD-832B-DA1D-0778-A29D22CB4C1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145" y="1337353"/>
            <a:ext cx="6489709" cy="4351338"/>
          </a:xfrm>
          <a:prstGeom prst="rect">
            <a:avLst/>
          </a:prstGeom>
          <a:noFill/>
          <a:ln>
            <a:solidFill>
              <a:schemeClr val="tx1"/>
            </a:solidFill>
          </a:ln>
        </p:spPr>
      </p:pic>
      <p:sp>
        <p:nvSpPr>
          <p:cNvPr id="5" name="TextBox 4">
            <a:extLst>
              <a:ext uri="{FF2B5EF4-FFF2-40B4-BE49-F238E27FC236}">
                <a16:creationId xmlns:a16="http://schemas.microsoft.com/office/drawing/2014/main" id="{33D6C981-E5B1-D0F2-DCCD-4CD1E40CC21E}"/>
              </a:ext>
            </a:extLst>
          </p:cNvPr>
          <p:cNvSpPr txBox="1"/>
          <p:nvPr/>
        </p:nvSpPr>
        <p:spPr>
          <a:xfrm>
            <a:off x="2734322" y="5859262"/>
            <a:ext cx="7084382" cy="923330"/>
          </a:xfrm>
          <a:prstGeom prst="rect">
            <a:avLst/>
          </a:prstGeom>
          <a:noFill/>
        </p:spPr>
        <p:txBody>
          <a:bodyPr wrap="square" rtlCol="0">
            <a:spAutoFit/>
          </a:bodyPr>
          <a:lstStyle/>
          <a:p>
            <a:r>
              <a:rPr lang="en-US" b="0" i="0" dirty="0">
                <a:solidFill>
                  <a:srgbClr val="000000"/>
                </a:solidFill>
                <a:effectLst/>
                <a:latin typeface="Inter"/>
              </a:rPr>
              <a:t>The Linear Regression Model is absolutely falling apart. As it is clearly visible that the trend of Confirmed Cases is absolutely not Linear.</a:t>
            </a:r>
          </a:p>
          <a:p>
            <a:endParaRPr lang="en-IN" dirty="0"/>
          </a:p>
        </p:txBody>
      </p:sp>
    </p:spTree>
    <p:extLst>
      <p:ext uri="{BB962C8B-B14F-4D97-AF65-F5344CB8AC3E}">
        <p14:creationId xmlns:p14="http://schemas.microsoft.com/office/powerpoint/2010/main" val="108716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937D-62DA-0328-BC08-80E54853FEDD}"/>
              </a:ext>
            </a:extLst>
          </p:cNvPr>
          <p:cNvSpPr>
            <a:spLocks noGrp="1"/>
          </p:cNvSpPr>
          <p:nvPr>
            <p:ph type="title"/>
          </p:nvPr>
        </p:nvSpPr>
        <p:spPr/>
        <p:txBody>
          <a:bodyPr>
            <a:normAutofit/>
          </a:bodyPr>
          <a:lstStyle/>
          <a:p>
            <a:pPr algn="ctr"/>
            <a:r>
              <a:rPr lang="en-IN" sz="2800" dirty="0">
                <a:effectLst/>
                <a:latin typeface="Times New Roman" panose="02020603050405020304" pitchFamily="18" charset="0"/>
                <a:ea typeface="Calibri" panose="020F0502020204030204" pitchFamily="34" charset="0"/>
              </a:rPr>
              <a:t>Support Vector Machine Regressor</a:t>
            </a:r>
            <a:endParaRPr lang="en-IN" sz="2800" dirty="0"/>
          </a:p>
        </p:txBody>
      </p:sp>
      <p:pic>
        <p:nvPicPr>
          <p:cNvPr id="7" name="Content Placeholder 6">
            <a:extLst>
              <a:ext uri="{FF2B5EF4-FFF2-40B4-BE49-F238E27FC236}">
                <a16:creationId xmlns:a16="http://schemas.microsoft.com/office/drawing/2014/main" id="{1E857FC9-5BC1-4FDB-383E-10464022F8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1145" y="1468747"/>
            <a:ext cx="6489709" cy="4351338"/>
          </a:xfrm>
          <a:prstGeom prst="rect">
            <a:avLst/>
          </a:prstGeom>
          <a:noFill/>
          <a:ln>
            <a:solidFill>
              <a:schemeClr val="tx1"/>
            </a:solidFill>
          </a:ln>
        </p:spPr>
      </p:pic>
      <p:sp>
        <p:nvSpPr>
          <p:cNvPr id="8" name="TextBox 7">
            <a:extLst>
              <a:ext uri="{FF2B5EF4-FFF2-40B4-BE49-F238E27FC236}">
                <a16:creationId xmlns:a16="http://schemas.microsoft.com/office/drawing/2014/main" id="{9A5864C2-0C08-24AF-A840-C19B68B6F27F}"/>
              </a:ext>
            </a:extLst>
          </p:cNvPr>
          <p:cNvSpPr txBox="1"/>
          <p:nvPr/>
        </p:nvSpPr>
        <p:spPr>
          <a:xfrm>
            <a:off x="2760955" y="5938339"/>
            <a:ext cx="7102136" cy="923330"/>
          </a:xfrm>
          <a:prstGeom prst="rect">
            <a:avLst/>
          </a:prstGeom>
          <a:noFill/>
        </p:spPr>
        <p:txBody>
          <a:bodyPr wrap="square" rtlCol="0">
            <a:spAutoFit/>
          </a:bodyPr>
          <a:lstStyle/>
          <a:p>
            <a:r>
              <a:rPr lang="en-US" b="0" i="0" dirty="0">
                <a:solidFill>
                  <a:srgbClr val="000000"/>
                </a:solidFill>
                <a:effectLst/>
                <a:latin typeface="Inter"/>
              </a:rPr>
              <a:t>The support Vector Machine model isn't providing great results now, the predictions are either overshooting or really lower than what's expected</a:t>
            </a:r>
          </a:p>
          <a:p>
            <a:endParaRPr lang="en-IN" dirty="0"/>
          </a:p>
        </p:txBody>
      </p:sp>
    </p:spTree>
    <p:extLst>
      <p:ext uri="{BB962C8B-B14F-4D97-AF65-F5344CB8AC3E}">
        <p14:creationId xmlns:p14="http://schemas.microsoft.com/office/powerpoint/2010/main" val="599392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EC84-9B5C-CCFF-3720-A260912F91E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E9E48055-927C-AD63-3F37-1CE1C2CE79C8}"/>
              </a:ext>
            </a:extLst>
          </p:cNvPr>
          <p:cNvSpPr>
            <a:spLocks noGrp="1"/>
          </p:cNvSpPr>
          <p:nvPr>
            <p:ph idx="1"/>
          </p:nvPr>
        </p:nvSpPr>
        <p:spPr/>
        <p:txBody>
          <a:bodyPr/>
          <a:lstStyle/>
          <a:p>
            <a:r>
              <a:rPr lang="en-IN" dirty="0"/>
              <a:t>What I have understood from the analysis is how confirmed, death and recovered cases have changed over the 1 year period of time.</a:t>
            </a:r>
          </a:p>
          <a:p>
            <a:r>
              <a:rPr lang="en-IN" dirty="0"/>
              <a:t>It also gave me an analysis of Active and Closed cases</a:t>
            </a:r>
          </a:p>
          <a:p>
            <a:r>
              <a:rPr lang="en-IN" dirty="0"/>
              <a:t>I could also perform a few machine learning algorithms but couldn’t get the best results from them.</a:t>
            </a:r>
          </a:p>
        </p:txBody>
      </p:sp>
    </p:spTree>
    <p:extLst>
      <p:ext uri="{BB962C8B-B14F-4D97-AF65-F5344CB8AC3E}">
        <p14:creationId xmlns:p14="http://schemas.microsoft.com/office/powerpoint/2010/main" val="1716138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E9EA-81A0-AE3E-C965-F04097439F17}"/>
              </a:ext>
            </a:extLst>
          </p:cNvPr>
          <p:cNvSpPr>
            <a:spLocks noGrp="1"/>
          </p:cNvSpPr>
          <p:nvPr>
            <p:ph type="title"/>
          </p:nvPr>
        </p:nvSpPr>
        <p:spPr/>
        <p:txBody>
          <a:bodyPr/>
          <a:lstStyle/>
          <a:p>
            <a:pPr algn="ctr"/>
            <a:r>
              <a:rPr lang="en-IN" dirty="0"/>
              <a:t>Introduction</a:t>
            </a:r>
          </a:p>
        </p:txBody>
      </p:sp>
      <p:sp>
        <p:nvSpPr>
          <p:cNvPr id="3" name="Content Placeholder 2">
            <a:extLst>
              <a:ext uri="{FF2B5EF4-FFF2-40B4-BE49-F238E27FC236}">
                <a16:creationId xmlns:a16="http://schemas.microsoft.com/office/drawing/2014/main" id="{AAAB5AEE-E5D7-B5D8-BA48-C3716C1136EE}"/>
              </a:ext>
            </a:extLst>
          </p:cNvPr>
          <p:cNvSpPr>
            <a:spLocks noGrp="1"/>
          </p:cNvSpPr>
          <p:nvPr>
            <p:ph idx="1"/>
          </p:nvPr>
        </p:nvSpPr>
        <p:spPr/>
        <p:txBody>
          <a:bodyPr>
            <a:normAutofit/>
          </a:bodyPr>
          <a:lstStyle/>
          <a:p>
            <a:r>
              <a:rPr lang="en-IN" sz="1800" dirty="0"/>
              <a:t>The project is About The Analysis and Predictions of covid-19 diseases.</a:t>
            </a:r>
          </a:p>
          <a:p>
            <a:r>
              <a:rPr lang="en-IN" sz="1800" dirty="0"/>
              <a:t>I have performed the analysis on “</a:t>
            </a:r>
            <a:r>
              <a:rPr lang="en-IN" sz="1800" b="1" dirty="0" err="1"/>
              <a:t>Jupyter</a:t>
            </a:r>
            <a:r>
              <a:rPr lang="en-IN" sz="1800" b="1" dirty="0"/>
              <a:t> Platform</a:t>
            </a:r>
            <a:r>
              <a:rPr lang="en-IN" sz="1800" dirty="0"/>
              <a:t>” and I have used tools like matplotlib, </a:t>
            </a:r>
            <a:r>
              <a:rPr lang="en-IN" sz="1800" dirty="0" err="1"/>
              <a:t>sklearn</a:t>
            </a:r>
            <a:r>
              <a:rPr lang="en-IN" sz="1800" dirty="0"/>
              <a:t>, and </a:t>
            </a:r>
            <a:r>
              <a:rPr lang="en-IN" sz="1800" dirty="0" err="1"/>
              <a:t>plotly</a:t>
            </a:r>
            <a:r>
              <a:rPr lang="en-IN" sz="1800" dirty="0"/>
              <a:t>.</a:t>
            </a:r>
          </a:p>
          <a:p>
            <a:r>
              <a:rPr lang="en-US" sz="1800" b="0" i="0" dirty="0">
                <a:effectLst/>
                <a:latin typeface="Söhne"/>
              </a:rPr>
              <a:t>Why to perform analysis and predictions?</a:t>
            </a:r>
          </a:p>
          <a:p>
            <a:pPr marL="342900" indent="-342900">
              <a:buFont typeface="+mj-lt"/>
              <a:buAutoNum type="arabicPeriod"/>
            </a:pPr>
            <a:r>
              <a:rPr lang="en-US" sz="1800" b="0" i="0" dirty="0">
                <a:effectLst/>
                <a:latin typeface="Söhne"/>
              </a:rPr>
              <a:t>First, it helps us understand the nature of the disease, its transmission, and its impact on individuals and society. By analyzing data on infection rates, hospitalizations, and mortality rates, we can identify patterns and trends that can inform public health policies and interventions. </a:t>
            </a:r>
          </a:p>
          <a:p>
            <a:pPr marL="342900" indent="-342900">
              <a:buFont typeface="+mj-lt"/>
              <a:buAutoNum type="arabicPeriod"/>
            </a:pPr>
            <a:r>
              <a:rPr lang="en-US" sz="1800" b="0" i="0" dirty="0">
                <a:effectLst/>
                <a:latin typeface="Söhne"/>
              </a:rPr>
              <a:t>Second, COVID-19 analysis can help us track the progression of the pandemic, detect emerging hotspots, and identify populations that are particularly vulnerable. </a:t>
            </a:r>
          </a:p>
          <a:p>
            <a:pPr marL="342900" indent="-342900">
              <a:buFont typeface="+mj-lt"/>
              <a:buAutoNum type="arabicPeriod"/>
            </a:pPr>
            <a:r>
              <a:rPr lang="en-US" sz="1800" b="0" i="0" dirty="0">
                <a:effectLst/>
                <a:latin typeface="Söhne"/>
              </a:rPr>
              <a:t>Third, COVID-19 analysis can help us evaluate the effectiveness of interventions, such as vaccination campaigns or social distancing measures, and make informed decisions about how to allocate resources. Overall, COVID-19 analysis is critical for mitigating the spread of the disease and reducing its impact on individuals and society.</a:t>
            </a:r>
            <a:endParaRPr lang="en-IN" sz="1800" dirty="0"/>
          </a:p>
        </p:txBody>
      </p:sp>
    </p:spTree>
    <p:extLst>
      <p:ext uri="{BB962C8B-B14F-4D97-AF65-F5344CB8AC3E}">
        <p14:creationId xmlns:p14="http://schemas.microsoft.com/office/powerpoint/2010/main" val="236706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A6880-40D8-39A8-B4DB-7259F4416DB4}"/>
              </a:ext>
            </a:extLst>
          </p:cNvPr>
          <p:cNvSpPr>
            <a:spLocks noGrp="1"/>
          </p:cNvSpPr>
          <p:nvPr>
            <p:ph type="title"/>
          </p:nvPr>
        </p:nvSpPr>
        <p:spPr>
          <a:xfrm>
            <a:off x="838200" y="0"/>
            <a:ext cx="10515600" cy="1325563"/>
          </a:xfrm>
        </p:spPr>
        <p:txBody>
          <a:bodyPr>
            <a:normAutofit/>
          </a:bodyPr>
          <a:lstStyle/>
          <a:p>
            <a:pPr algn="ctr"/>
            <a:r>
              <a:rPr lang="en-US" sz="2600" dirty="0"/>
              <a:t>Dataset</a:t>
            </a:r>
            <a:endParaRPr lang="en-IN" sz="2600" dirty="0"/>
          </a:p>
        </p:txBody>
      </p:sp>
      <p:pic>
        <p:nvPicPr>
          <p:cNvPr id="4" name="Content Placeholder 3" descr="Table&#10;&#10;Description automatically generated">
            <a:extLst>
              <a:ext uri="{FF2B5EF4-FFF2-40B4-BE49-F238E27FC236}">
                <a16:creationId xmlns:a16="http://schemas.microsoft.com/office/drawing/2014/main" id="{C84E2198-A88B-6E2B-C5A3-DCF6D8A6D798}"/>
              </a:ext>
            </a:extLst>
          </p:cNvPr>
          <p:cNvPicPr>
            <a:picLocks noGrp="1" noChangeAspect="1"/>
          </p:cNvPicPr>
          <p:nvPr>
            <p:ph idx="1"/>
          </p:nvPr>
        </p:nvPicPr>
        <p:blipFill>
          <a:blip r:embed="rId2"/>
          <a:stretch>
            <a:fillRect/>
          </a:stretch>
        </p:blipFill>
        <p:spPr>
          <a:xfrm>
            <a:off x="2147420" y="871268"/>
            <a:ext cx="7727756" cy="4799432"/>
          </a:xfrm>
          <a:prstGeom prst="rect">
            <a:avLst/>
          </a:prstGeom>
          <a:ln>
            <a:solidFill>
              <a:schemeClr val="tx1"/>
            </a:solidFill>
          </a:ln>
        </p:spPr>
      </p:pic>
      <p:sp>
        <p:nvSpPr>
          <p:cNvPr id="5" name="TextBox 4">
            <a:extLst>
              <a:ext uri="{FF2B5EF4-FFF2-40B4-BE49-F238E27FC236}">
                <a16:creationId xmlns:a16="http://schemas.microsoft.com/office/drawing/2014/main" id="{A597F168-FAEF-1085-EC58-FDF1CE1ADA4F}"/>
              </a:ext>
            </a:extLst>
          </p:cNvPr>
          <p:cNvSpPr txBox="1"/>
          <p:nvPr/>
        </p:nvSpPr>
        <p:spPr>
          <a:xfrm>
            <a:off x="2147420" y="5817349"/>
            <a:ext cx="3628486" cy="1200329"/>
          </a:xfrm>
          <a:prstGeom prst="rect">
            <a:avLst/>
          </a:prstGeom>
          <a:noFill/>
        </p:spPr>
        <p:txBody>
          <a:bodyPr wrap="square" rtlCol="0">
            <a:spAutoFit/>
          </a:bodyPr>
          <a:lstStyle/>
          <a:p>
            <a:r>
              <a:rPr lang="en-IN" dirty="0"/>
              <a:t>Size – 3,06,500</a:t>
            </a:r>
          </a:p>
          <a:p>
            <a:r>
              <a:rPr lang="en-IN" dirty="0"/>
              <a:t>Data from 1/22/2020 - 05/29/2021</a:t>
            </a:r>
          </a:p>
          <a:p>
            <a:endParaRPr lang="en-IN" dirty="0"/>
          </a:p>
          <a:p>
            <a:endParaRPr lang="en-IN" dirty="0"/>
          </a:p>
        </p:txBody>
      </p:sp>
    </p:spTree>
    <p:extLst>
      <p:ext uri="{BB962C8B-B14F-4D97-AF65-F5344CB8AC3E}">
        <p14:creationId xmlns:p14="http://schemas.microsoft.com/office/powerpoint/2010/main" val="1525978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F1A7-8C55-1E5F-42AB-0108B4383F78}"/>
              </a:ext>
            </a:extLst>
          </p:cNvPr>
          <p:cNvSpPr>
            <a:spLocks noGrp="1"/>
          </p:cNvSpPr>
          <p:nvPr>
            <p:ph type="title"/>
          </p:nvPr>
        </p:nvSpPr>
        <p:spPr/>
        <p:txBody>
          <a:bodyPr>
            <a:normAutofit/>
          </a:bodyPr>
          <a:lstStyle/>
          <a:p>
            <a:pPr algn="ctr"/>
            <a:r>
              <a:rPr lang="en-US" sz="2600" dirty="0"/>
              <a:t>Distribution of the Number of Active cases</a:t>
            </a:r>
            <a:endParaRPr lang="en-IN" sz="2600" dirty="0"/>
          </a:p>
        </p:txBody>
      </p:sp>
      <p:sp>
        <p:nvSpPr>
          <p:cNvPr id="4" name="Content Placeholder 3">
            <a:extLst>
              <a:ext uri="{FF2B5EF4-FFF2-40B4-BE49-F238E27FC236}">
                <a16:creationId xmlns:a16="http://schemas.microsoft.com/office/drawing/2014/main" id="{D3638C8B-C77A-B44C-3FEC-D207E627709F}"/>
              </a:ext>
            </a:extLst>
          </p:cNvPr>
          <p:cNvSpPr>
            <a:spLocks noGrp="1"/>
          </p:cNvSpPr>
          <p:nvPr>
            <p:ph sz="half" idx="2"/>
          </p:nvPr>
        </p:nvSpPr>
        <p:spPr>
          <a:xfrm>
            <a:off x="7096665" y="2141537"/>
            <a:ext cx="4472796" cy="4351338"/>
          </a:xfrm>
        </p:spPr>
        <p:txBody>
          <a:bodyPr>
            <a:normAutofit/>
          </a:bodyPr>
          <a:lstStyle/>
          <a:p>
            <a:pPr algn="just">
              <a:buFont typeface="+mj-lt"/>
              <a:buAutoNum type="arabicPeriod"/>
            </a:pPr>
            <a:r>
              <a:rPr lang="en-US" sz="2000" b="0" i="0" dirty="0">
                <a:effectLst/>
                <a:latin typeface="Söhne"/>
              </a:rPr>
              <a:t>The formula to calculate active cases </a:t>
            </a:r>
            <a:r>
              <a:rPr lang="en-US" sz="2000" b="0" i="0" dirty="0" err="1">
                <a:effectLst/>
                <a:latin typeface="Söhne"/>
              </a:rPr>
              <a:t>is:Active</a:t>
            </a:r>
            <a:r>
              <a:rPr lang="en-US" sz="2000" b="0" i="0" dirty="0">
                <a:effectLst/>
                <a:latin typeface="Söhne"/>
              </a:rPr>
              <a:t> Cases = Number of Confirmed Cases - Number of Recovered Cases - Number of Death Cases.</a:t>
            </a:r>
          </a:p>
          <a:p>
            <a:pPr algn="just">
              <a:buFont typeface="+mj-lt"/>
              <a:buAutoNum type="arabicPeriod"/>
            </a:pPr>
            <a:r>
              <a:rPr lang="en-US" sz="2000" b="0" i="0" dirty="0">
                <a:effectLst/>
                <a:latin typeface="Söhne"/>
              </a:rPr>
              <a:t>If the number of active cases increases, it may indicate that the number of recovered cases or death cases is dropping in comparison to the number of confirmed cases.</a:t>
            </a:r>
          </a:p>
          <a:p>
            <a:pPr marL="0" indent="0" algn="just">
              <a:buNone/>
            </a:pPr>
            <a:endParaRPr lang="en-IN" sz="2000" dirty="0"/>
          </a:p>
        </p:txBody>
      </p:sp>
      <p:pic>
        <p:nvPicPr>
          <p:cNvPr id="5" name="Content Placeholder 3" descr="Chart">
            <a:extLst>
              <a:ext uri="{FF2B5EF4-FFF2-40B4-BE49-F238E27FC236}">
                <a16:creationId xmlns:a16="http://schemas.microsoft.com/office/drawing/2014/main" id="{30314AB1-07AE-EBFC-0B11-4C02405845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00177" y="2204938"/>
            <a:ext cx="6069554" cy="3238329"/>
          </a:xfrm>
          <a:prstGeom prst="rect">
            <a:avLst/>
          </a:prstGeom>
          <a:noFill/>
          <a:ln>
            <a:solidFill>
              <a:schemeClr val="tx1"/>
            </a:solidFill>
          </a:ln>
        </p:spPr>
      </p:pic>
    </p:spTree>
    <p:extLst>
      <p:ext uri="{BB962C8B-B14F-4D97-AF65-F5344CB8AC3E}">
        <p14:creationId xmlns:p14="http://schemas.microsoft.com/office/powerpoint/2010/main" val="1214686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8D889-927C-A8A8-8C23-78F463F908C3}"/>
              </a:ext>
            </a:extLst>
          </p:cNvPr>
          <p:cNvSpPr>
            <a:spLocks noGrp="1"/>
          </p:cNvSpPr>
          <p:nvPr>
            <p:ph type="title"/>
          </p:nvPr>
        </p:nvSpPr>
        <p:spPr/>
        <p:txBody>
          <a:bodyPr>
            <a:normAutofit/>
          </a:bodyPr>
          <a:lstStyle/>
          <a:p>
            <a:pPr algn="ctr"/>
            <a:r>
              <a:rPr lang="en-US" sz="2600" dirty="0"/>
              <a:t>Distribution of Number of Closed cases</a:t>
            </a:r>
            <a:endParaRPr lang="en-IN" sz="2600" dirty="0"/>
          </a:p>
        </p:txBody>
      </p:sp>
      <p:sp>
        <p:nvSpPr>
          <p:cNvPr id="4" name="Content Placeholder 3">
            <a:extLst>
              <a:ext uri="{FF2B5EF4-FFF2-40B4-BE49-F238E27FC236}">
                <a16:creationId xmlns:a16="http://schemas.microsoft.com/office/drawing/2014/main" id="{531A4D7E-26E8-A11C-9C12-5158D1A29139}"/>
              </a:ext>
            </a:extLst>
          </p:cNvPr>
          <p:cNvSpPr>
            <a:spLocks noGrp="1"/>
          </p:cNvSpPr>
          <p:nvPr>
            <p:ph sz="half" idx="2"/>
          </p:nvPr>
        </p:nvSpPr>
        <p:spPr>
          <a:xfrm>
            <a:off x="6543675" y="1919103"/>
            <a:ext cx="4810125" cy="4351338"/>
          </a:xfrm>
        </p:spPr>
        <p:txBody>
          <a:bodyPr>
            <a:normAutofit/>
          </a:bodyPr>
          <a:lstStyle/>
          <a:p>
            <a:pPr algn="just"/>
            <a:r>
              <a:rPr lang="en-US" sz="2000" b="0" i="0" dirty="0">
                <a:effectLst/>
                <a:latin typeface="Söhne"/>
              </a:rPr>
              <a:t>The equation "Closed Cases = Number of Recovered Cases + Number of Death Cases" is used to track the number of resolved cases of COVID-19.</a:t>
            </a:r>
          </a:p>
          <a:p>
            <a:pPr algn="just"/>
            <a:r>
              <a:rPr lang="en-US" sz="2000" b="0" i="0" dirty="0">
                <a:effectLst/>
                <a:latin typeface="Söhne"/>
              </a:rPr>
              <a:t>An increase in the number of closed cases means that either more patients are recovering from the disease or more people are dying due to COVID-19.</a:t>
            </a:r>
          </a:p>
          <a:p>
            <a:endParaRPr lang="en-IN" sz="2000" dirty="0"/>
          </a:p>
        </p:txBody>
      </p:sp>
      <p:pic>
        <p:nvPicPr>
          <p:cNvPr id="5" name="Content Placeholder 3" descr="Chart&#10;&#10;Description automatically generated">
            <a:extLst>
              <a:ext uri="{FF2B5EF4-FFF2-40B4-BE49-F238E27FC236}">
                <a16:creationId xmlns:a16="http://schemas.microsoft.com/office/drawing/2014/main" id="{A0075BCF-70F1-E0A1-5BF6-C524E4BEDB7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436045" y="1919103"/>
            <a:ext cx="5877715" cy="3135976"/>
          </a:xfrm>
          <a:prstGeom prst="rect">
            <a:avLst/>
          </a:prstGeom>
          <a:noFill/>
          <a:ln>
            <a:solidFill>
              <a:schemeClr val="tx1"/>
            </a:solidFill>
          </a:ln>
        </p:spPr>
      </p:pic>
    </p:spTree>
    <p:extLst>
      <p:ext uri="{BB962C8B-B14F-4D97-AF65-F5344CB8AC3E}">
        <p14:creationId xmlns:p14="http://schemas.microsoft.com/office/powerpoint/2010/main" val="185182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081E8-8BDB-1226-300C-CEA2A3A95C88}"/>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Weekly Growth of different types of Cases in India</a:t>
            </a:r>
            <a:endParaRPr lang="en-IN" sz="2600" dirty="0"/>
          </a:p>
        </p:txBody>
      </p:sp>
      <p:pic>
        <p:nvPicPr>
          <p:cNvPr id="4" name="Content Placeholder 3" descr="Chart, line chart&#10;&#10;Description automatically generated">
            <a:extLst>
              <a:ext uri="{FF2B5EF4-FFF2-40B4-BE49-F238E27FC236}">
                <a16:creationId xmlns:a16="http://schemas.microsoft.com/office/drawing/2014/main" id="{EFBE3C8C-6290-3669-F0C4-633F42527C6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9792" y="1825625"/>
            <a:ext cx="5072416" cy="4351338"/>
          </a:xfrm>
          <a:prstGeom prst="rect">
            <a:avLst/>
          </a:prstGeom>
          <a:noFill/>
          <a:ln>
            <a:solidFill>
              <a:schemeClr val="tx1"/>
            </a:solidFill>
          </a:ln>
        </p:spPr>
      </p:pic>
    </p:spTree>
    <p:extLst>
      <p:ext uri="{BB962C8B-B14F-4D97-AF65-F5344CB8AC3E}">
        <p14:creationId xmlns:p14="http://schemas.microsoft.com/office/powerpoint/2010/main" val="117235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CFE28-3C75-EF6B-782C-5AA725BCE25C}"/>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Growth of different types of cases</a:t>
            </a:r>
            <a:endParaRPr lang="en-IN" sz="2600" dirty="0"/>
          </a:p>
        </p:txBody>
      </p:sp>
      <p:pic>
        <p:nvPicPr>
          <p:cNvPr id="4" name="Content Placeholder 3" descr="Chart, line chart&#10;&#10;Description automatically generated">
            <a:extLst>
              <a:ext uri="{FF2B5EF4-FFF2-40B4-BE49-F238E27FC236}">
                <a16:creationId xmlns:a16="http://schemas.microsoft.com/office/drawing/2014/main" id="{83B53571-1268-4E86-6085-98D2EB30235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59792" y="1825625"/>
            <a:ext cx="5072416" cy="4351338"/>
          </a:xfrm>
          <a:prstGeom prst="rect">
            <a:avLst/>
          </a:prstGeom>
          <a:noFill/>
          <a:ln>
            <a:solidFill>
              <a:schemeClr val="tx1"/>
            </a:solidFill>
          </a:ln>
        </p:spPr>
      </p:pic>
    </p:spTree>
    <p:extLst>
      <p:ext uri="{BB962C8B-B14F-4D97-AF65-F5344CB8AC3E}">
        <p14:creationId xmlns:p14="http://schemas.microsoft.com/office/powerpoint/2010/main" val="7471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3B055-C8FF-9610-078D-1D1239418ACB}"/>
              </a:ext>
            </a:extLst>
          </p:cNvPr>
          <p:cNvSpPr>
            <a:spLocks noGrp="1"/>
          </p:cNvSpPr>
          <p:nvPr>
            <p:ph type="title"/>
          </p:nvPr>
        </p:nvSpPr>
        <p:spPr/>
        <p:txBody>
          <a:bodyPr>
            <a:normAutofit/>
          </a:bodyPr>
          <a:lstStyle/>
          <a:p>
            <a:pPr algn="ctr"/>
            <a:r>
              <a:rPr lang="en-IN" sz="2600" dirty="0">
                <a:effectLst/>
                <a:latin typeface="Times New Roman" panose="02020603050405020304" pitchFamily="18" charset="0"/>
                <a:ea typeface="Calibri" panose="020F0502020204030204" pitchFamily="34" charset="0"/>
              </a:rPr>
              <a:t>Recovery Rate and Mortality Rate</a:t>
            </a:r>
            <a:endParaRPr lang="en-IN" sz="2600" dirty="0"/>
          </a:p>
        </p:txBody>
      </p:sp>
      <p:pic>
        <p:nvPicPr>
          <p:cNvPr id="5" name="Content Placeholder 4">
            <a:extLst>
              <a:ext uri="{FF2B5EF4-FFF2-40B4-BE49-F238E27FC236}">
                <a16:creationId xmlns:a16="http://schemas.microsoft.com/office/drawing/2014/main" id="{8B0459B0-172B-C094-B530-3E6FD8FEFF85}"/>
              </a:ext>
            </a:extLst>
          </p:cNvPr>
          <p:cNvPicPr>
            <a:picLocks noGrp="1" noChangeAspect="1"/>
          </p:cNvPicPr>
          <p:nvPr>
            <p:ph idx="1"/>
          </p:nvPr>
        </p:nvPicPr>
        <p:blipFill>
          <a:blip r:embed="rId2"/>
          <a:stretch>
            <a:fillRect/>
          </a:stretch>
        </p:blipFill>
        <p:spPr>
          <a:xfrm>
            <a:off x="315641" y="1479708"/>
            <a:ext cx="5479255" cy="3589331"/>
          </a:xfrm>
          <a:ln>
            <a:solidFill>
              <a:schemeClr val="accent1"/>
            </a:solidFill>
          </a:ln>
        </p:spPr>
      </p:pic>
      <p:pic>
        <p:nvPicPr>
          <p:cNvPr id="7" name="Picture 6">
            <a:extLst>
              <a:ext uri="{FF2B5EF4-FFF2-40B4-BE49-F238E27FC236}">
                <a16:creationId xmlns:a16="http://schemas.microsoft.com/office/drawing/2014/main" id="{97E79B14-6A64-79DF-1184-83140C5BCF93}"/>
              </a:ext>
            </a:extLst>
          </p:cNvPr>
          <p:cNvPicPr>
            <a:picLocks noChangeAspect="1"/>
          </p:cNvPicPr>
          <p:nvPr/>
        </p:nvPicPr>
        <p:blipFill>
          <a:blip r:embed="rId3"/>
          <a:stretch>
            <a:fillRect/>
          </a:stretch>
        </p:blipFill>
        <p:spPr>
          <a:xfrm>
            <a:off x="6096000" y="1479708"/>
            <a:ext cx="5943532" cy="3589330"/>
          </a:xfrm>
          <a:prstGeom prst="rect">
            <a:avLst/>
          </a:prstGeom>
          <a:ln>
            <a:solidFill>
              <a:schemeClr val="accent1"/>
            </a:solidFill>
          </a:ln>
        </p:spPr>
      </p:pic>
      <p:sp>
        <p:nvSpPr>
          <p:cNvPr id="9" name="TextBox 8">
            <a:extLst>
              <a:ext uri="{FF2B5EF4-FFF2-40B4-BE49-F238E27FC236}">
                <a16:creationId xmlns:a16="http://schemas.microsoft.com/office/drawing/2014/main" id="{08874505-39CB-63CA-CBCF-81DC101D38BD}"/>
              </a:ext>
            </a:extLst>
          </p:cNvPr>
          <p:cNvSpPr txBox="1"/>
          <p:nvPr/>
        </p:nvSpPr>
        <p:spPr>
          <a:xfrm>
            <a:off x="6096000" y="5378292"/>
            <a:ext cx="5479255" cy="1477328"/>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öhne"/>
              </a:rPr>
              <a:t>Mortality rate = (Number of Death Cases / Number of Confirmed Cases) x 100</a:t>
            </a:r>
          </a:p>
          <a:p>
            <a:pPr marL="285750" indent="-285750">
              <a:buFont typeface="Arial" panose="020B0604020202020204" pitchFamily="34" charset="0"/>
              <a:buChar char="•"/>
            </a:pPr>
            <a:r>
              <a:rPr lang="en-US" b="0" i="0" dirty="0">
                <a:effectLst/>
                <a:latin typeface="Söhne"/>
              </a:rPr>
              <a:t>Mortality rate has been consistently decreasing for a significant period of time, indicating a positive trend.</a:t>
            </a:r>
          </a:p>
          <a:p>
            <a:pPr marL="285750" indent="-285750">
              <a:buFont typeface="Arial" panose="020B0604020202020204" pitchFamily="34" charset="0"/>
              <a:buChar char="•"/>
            </a:pPr>
            <a:endParaRPr lang="en-IN" dirty="0"/>
          </a:p>
        </p:txBody>
      </p:sp>
      <p:sp>
        <p:nvSpPr>
          <p:cNvPr id="10" name="TextBox 9">
            <a:extLst>
              <a:ext uri="{FF2B5EF4-FFF2-40B4-BE49-F238E27FC236}">
                <a16:creationId xmlns:a16="http://schemas.microsoft.com/office/drawing/2014/main" id="{70CFFE8E-CC13-B7ED-5350-77C856417FC2}"/>
              </a:ext>
            </a:extLst>
          </p:cNvPr>
          <p:cNvSpPr txBox="1"/>
          <p:nvPr/>
        </p:nvSpPr>
        <p:spPr>
          <a:xfrm>
            <a:off x="315641" y="5239793"/>
            <a:ext cx="5479255" cy="1754326"/>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Inter"/>
              </a:rPr>
              <a:t>Recovery Rate= (Number of </a:t>
            </a:r>
            <a:r>
              <a:rPr lang="en-US" b="0" i="0" dirty="0" err="1">
                <a:effectLst/>
                <a:latin typeface="Inter"/>
              </a:rPr>
              <a:t>Recoverd</a:t>
            </a:r>
            <a:r>
              <a:rPr lang="en-US" b="0" i="0" dirty="0">
                <a:effectLst/>
                <a:latin typeface="Inter"/>
              </a:rPr>
              <a:t> Cases / Number of Confirmed Cases) x 100</a:t>
            </a:r>
          </a:p>
          <a:p>
            <a:pPr marL="285750" indent="-285750">
              <a:buFont typeface="Arial" panose="020B0604020202020204" pitchFamily="34" charset="0"/>
              <a:buChar char="•"/>
            </a:pPr>
            <a:r>
              <a:rPr lang="en-US" b="0" i="0" dirty="0">
                <a:effectLst/>
                <a:latin typeface="Söhne"/>
              </a:rPr>
              <a:t>Recovery rate has started to increase again, which is also a positive sign as it means more people are overcoming illnesses and returning to good health.</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959376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787</TotalTime>
  <Words>1003</Words>
  <Application>Microsoft Office PowerPoint</Application>
  <PresentationFormat>Widescreen</PresentationFormat>
  <Paragraphs>59</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Inter</vt:lpstr>
      <vt:lpstr>Söhne</vt:lpstr>
      <vt:lpstr>Times New Roman</vt:lpstr>
      <vt:lpstr>zeitung</vt:lpstr>
      <vt:lpstr>Office Theme</vt:lpstr>
      <vt:lpstr>Covid-19 Visualizations and Machine Learning Prediction</vt:lpstr>
      <vt:lpstr>ABSTRACT</vt:lpstr>
      <vt:lpstr>Introduction</vt:lpstr>
      <vt:lpstr>Dataset</vt:lpstr>
      <vt:lpstr>Distribution of the Number of Active cases</vt:lpstr>
      <vt:lpstr>Distribution of Number of Closed cases</vt:lpstr>
      <vt:lpstr>Weekly Growth of different types of Cases in India</vt:lpstr>
      <vt:lpstr>Growth of different types of cases</vt:lpstr>
      <vt:lpstr>Recovery Rate and Mortality Rate</vt:lpstr>
      <vt:lpstr>.</vt:lpstr>
      <vt:lpstr>Top 20 Countries as per Confirmed and Death cases</vt:lpstr>
      <vt:lpstr>Rate of Doubling for confirmed around the world</vt:lpstr>
      <vt:lpstr>.</vt:lpstr>
      <vt:lpstr>Top 25 countries with maximum survival probability having more than 1000 confirmed cases</vt:lpstr>
      <vt:lpstr>Weekly Progress of Different Types of Cases in India</vt:lpstr>
      <vt:lpstr>Weekly Progress of Different Types of Cases in China</vt:lpstr>
      <vt:lpstr>Weekly Progress of Different Types of Cases in US</vt:lpstr>
      <vt:lpstr>Elbow Method</vt:lpstr>
      <vt:lpstr>Dendogram</vt:lpstr>
      <vt:lpstr>Cluster plot</vt:lpstr>
      <vt:lpstr>Linear Regression</vt:lpstr>
      <vt:lpstr>Support Vector Machine Regressor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Covid-19 Machine Learning Prediction &amp; Forecasting</dc:title>
  <dc:creator>Yatin Kande</dc:creator>
  <cp:lastModifiedBy>Yatin Kande</cp:lastModifiedBy>
  <cp:revision>2</cp:revision>
  <dcterms:created xsi:type="dcterms:W3CDTF">2023-04-19T17:13:15Z</dcterms:created>
  <dcterms:modified xsi:type="dcterms:W3CDTF">2023-04-20T06:21:10Z</dcterms:modified>
</cp:coreProperties>
</file>