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76" r:id="rId4"/>
    <p:sldId id="277" r:id="rId5"/>
    <p:sldId id="287" r:id="rId6"/>
    <p:sldId id="289" r:id="rId7"/>
  </p:sldIdLst>
  <p:sldSz cx="9144000" cy="5143500" type="screen16x9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A57"/>
    <a:srgbClr val="FFFF99"/>
    <a:srgbClr val="FFFF66"/>
    <a:srgbClr val="235F9C"/>
    <a:srgbClr val="06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79" autoAdjust="0"/>
    <p:restoredTop sz="86535" autoAdjust="0"/>
  </p:normalViewPr>
  <p:slideViewPr>
    <p:cSldViewPr snapToGrid="0" snapToObjects="1">
      <p:cViewPr varScale="1">
        <p:scale>
          <a:sx n="163" d="100"/>
          <a:sy n="163" d="100"/>
        </p:scale>
        <p:origin x="307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C088FE-D741-4AF4-8444-AB6953610F1B}" type="datetime1">
              <a:rPr lang="en-US" altLang="en-US"/>
              <a:pPr>
                <a:defRPr/>
              </a:pPr>
              <a:t>9/3/2020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A3DDFD-2EDB-46FE-B763-0E075352A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708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2A0B62-6C79-4FF3-903B-D98278DBDCB0}" type="datetime1">
              <a:rPr lang="en-US" altLang="en-US"/>
              <a:pPr>
                <a:defRPr/>
              </a:pPr>
              <a:t>9/3/2020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763DC-A653-4B99-B1B9-CB69E6C6CB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86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01E3AF-6D88-41F4-A09E-79F7ACAAD4A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99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Local Arrangement Co-chairs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Xiang Chen, </a:t>
            </a:r>
            <a:r>
              <a:rPr lang="en-US" sz="1200" i="1" dirty="0"/>
              <a:t>GMU</a:t>
            </a:r>
          </a:p>
          <a:p>
            <a:pPr>
              <a:spcBef>
                <a:spcPts val="0"/>
              </a:spcBef>
            </a:pPr>
            <a:r>
              <a:rPr lang="en-US" sz="1200" dirty="0" err="1"/>
              <a:t>Chenchen</a:t>
            </a:r>
            <a:r>
              <a:rPr lang="en-US" sz="1200" dirty="0"/>
              <a:t> Liu, </a:t>
            </a:r>
            <a:r>
              <a:rPr lang="en-US" sz="1200" i="1" dirty="0"/>
              <a:t>Clarkson Univ.</a:t>
            </a:r>
          </a:p>
          <a:p>
            <a:pPr>
              <a:spcBef>
                <a:spcPts val="0"/>
              </a:spcBef>
            </a:pPr>
            <a:r>
              <a:rPr lang="en-US" sz="1200" dirty="0" err="1"/>
              <a:t>Deliang</a:t>
            </a:r>
            <a:r>
              <a:rPr lang="en-US" sz="1200" dirty="0"/>
              <a:t> Fan, </a:t>
            </a:r>
            <a:r>
              <a:rPr lang="en-US" sz="1200" i="1" dirty="0"/>
              <a:t>Arizona State Univ.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9763DC-A653-4B99-B1B9-CB69E6C6CB8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53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3779838"/>
            <a:ext cx="868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ratt-Logo-RGB-Vertical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43" y="304938"/>
            <a:ext cx="1091157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994583"/>
            <a:ext cx="8229600" cy="676275"/>
          </a:xfrm>
        </p:spPr>
        <p:txBody>
          <a:bodyPr/>
          <a:lstStyle>
            <a:lvl1pPr>
              <a:defRPr sz="3600" spc="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57200" y="3885310"/>
            <a:ext cx="8229600" cy="881063"/>
          </a:xfrm>
        </p:spPr>
        <p:txBody>
          <a:bodyPr/>
          <a:lstStyle>
            <a:lvl1pPr marL="0" indent="0">
              <a:buNone/>
              <a:defRPr sz="25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6" descr="Image result for purdue university ece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2" b="21465"/>
          <a:stretch/>
        </p:blipFill>
        <p:spPr bwMode="auto">
          <a:xfrm>
            <a:off x="5936444" y="304938"/>
            <a:ext cx="137703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13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32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09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1972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1972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155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246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4688"/>
            <a:ext cx="4040188" cy="2436812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91246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44688"/>
            <a:ext cx="4041775" cy="2436812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470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55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31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08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735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898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235F9C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35F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35F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35F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35F9C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Arial" charset="0"/>
          <a:ea typeface="ＭＳ Ｐゴシック" pitchFamily="1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Arial" charset="0"/>
          <a:ea typeface="ＭＳ Ｐゴシック" pitchFamily="1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Arial" charset="0"/>
          <a:ea typeface="ＭＳ Ｐゴシック" pitchFamily="1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7F7F7F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Arial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Arial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Arial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1F310D-D2C5-4553-ADE8-D9D2CB04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pc="-150" dirty="0">
                <a:ln w="12700">
                  <a:solidFill>
                    <a:srgbClr val="001A57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aramond" panose="02020404030301010803" pitchFamily="18" charset="0"/>
                <a:ea typeface="ＭＳ Ｐゴシック" pitchFamily="1" charset="-128"/>
              </a:rPr>
              <a:t>AICAS 2021</a:t>
            </a:r>
            <a:endParaRPr lang="en-US" sz="6000" dirty="0">
              <a:ln>
                <a:solidFill>
                  <a:srgbClr val="001A57"/>
                </a:solidFill>
              </a:ln>
            </a:endParaRPr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i="1" dirty="0">
                <a:latin typeface="Arial" panose="020B0604020202020204" pitchFamily="34" charset="0"/>
              </a:rPr>
              <a:t>Washington D.C.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i="1" dirty="0">
                <a:latin typeface="Arial" panose="020B0604020202020204" pitchFamily="34" charset="0"/>
              </a:rPr>
              <a:t>USA  </a:t>
            </a:r>
            <a:r>
              <a:rPr lang="en-US" altLang="en-US" i="1" dirty="0">
                <a:latin typeface="Segoe UI Emoji" panose="020B0502040204020203" pitchFamily="34" charset="0"/>
                <a:ea typeface="Segoe UI Emoji" panose="020B0502040204020203" pitchFamily="34" charset="0"/>
              </a:rPr>
              <a:t>→ </a:t>
            </a:r>
            <a:r>
              <a:rPr lang="en-US" altLang="en-US" b="1" i="1" dirty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Virtual Conference</a:t>
            </a:r>
            <a:endParaRPr lang="en-US" altLang="en-US" b="1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March 28-30,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Committee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70149" y="1391246"/>
            <a:ext cx="4040188" cy="479822"/>
          </a:xfrm>
        </p:spPr>
        <p:txBody>
          <a:bodyPr/>
          <a:lstStyle/>
          <a:p>
            <a:pPr algn="ctr"/>
            <a:r>
              <a:rPr lang="en-US" dirty="0"/>
              <a:t>General Chairs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3986" y="1391246"/>
            <a:ext cx="4041775" cy="479822"/>
          </a:xfrm>
        </p:spPr>
        <p:txBody>
          <a:bodyPr/>
          <a:lstStyle/>
          <a:p>
            <a:pPr algn="ctr"/>
            <a:r>
              <a:rPr lang="en-US" dirty="0"/>
              <a:t>Technical Program Chairs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97717" y="2108051"/>
            <a:ext cx="3304456" cy="2301854"/>
            <a:chOff x="815219" y="2108051"/>
            <a:chExt cx="3304456" cy="2301854"/>
          </a:xfrm>
        </p:grpSpPr>
        <p:grpSp>
          <p:nvGrpSpPr>
            <p:cNvPr id="10" name="Group 9"/>
            <p:cNvGrpSpPr/>
            <p:nvPr/>
          </p:nvGrpSpPr>
          <p:grpSpPr>
            <a:xfrm>
              <a:off x="815219" y="2108051"/>
              <a:ext cx="1598515" cy="2301854"/>
              <a:chOff x="815219" y="2108051"/>
              <a:chExt cx="1598515" cy="2301854"/>
            </a:xfrm>
          </p:grpSpPr>
          <p:pic>
            <p:nvPicPr>
              <p:cNvPr id="1026" name="Picture 2" descr="Kaushik Roy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142" y="2108051"/>
                <a:ext cx="1414668" cy="1645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15219" y="3886685"/>
                <a:ext cx="1598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Kaushik Roy</a:t>
                </a:r>
              </a:p>
              <a:p>
                <a:pPr algn="ctr"/>
                <a:r>
                  <a:rPr lang="en-US" sz="1400" i="1" dirty="0">
                    <a:solidFill>
                      <a:schemeClr val="bg1"/>
                    </a:solidFill>
                  </a:rPr>
                  <a:t>Purdue University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79857" y="2108051"/>
              <a:ext cx="1439818" cy="2301854"/>
              <a:chOff x="2679857" y="2108051"/>
              <a:chExt cx="1439818" cy="2301854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120" y="2108051"/>
                <a:ext cx="1317293" cy="164592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679857" y="3886685"/>
                <a:ext cx="1439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Hai “Helen” Li</a:t>
                </a:r>
              </a:p>
              <a:p>
                <a:pPr algn="ctr"/>
                <a:r>
                  <a:rPr lang="en-US" sz="1400" i="1" dirty="0">
                    <a:solidFill>
                      <a:schemeClr val="bg1"/>
                    </a:solidFill>
                  </a:rPr>
                  <a:t>Duke University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788049" y="2108051"/>
            <a:ext cx="5193649" cy="2301854"/>
            <a:chOff x="4126709" y="2108051"/>
            <a:chExt cx="5193649" cy="2301854"/>
          </a:xfrm>
        </p:grpSpPr>
        <p:grpSp>
          <p:nvGrpSpPr>
            <p:cNvPr id="15" name="Group 14"/>
            <p:cNvGrpSpPr/>
            <p:nvPr/>
          </p:nvGrpSpPr>
          <p:grpSpPr>
            <a:xfrm>
              <a:off x="4126709" y="2108051"/>
              <a:ext cx="2527808" cy="2301854"/>
              <a:chOff x="4407315" y="2108051"/>
              <a:chExt cx="2527808" cy="2301854"/>
            </a:xfrm>
          </p:grpSpPr>
          <p:pic>
            <p:nvPicPr>
              <p:cNvPr id="1028" name="Picture 4" descr="https://www.ee.nthu.edu.tw/~mfchang/mfchang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421" y="2108051"/>
                <a:ext cx="1315597" cy="1645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407315" y="3886685"/>
                <a:ext cx="25278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bg1"/>
                    </a:solidFill>
                  </a:rPr>
                  <a:t>Meng</a:t>
                </a:r>
                <a:r>
                  <a:rPr lang="en-US" sz="1400" b="1" dirty="0">
                    <a:solidFill>
                      <a:schemeClr val="bg1"/>
                    </a:solidFill>
                  </a:rPr>
                  <a:t>-Fan Chang </a:t>
                </a:r>
              </a:p>
              <a:p>
                <a:pPr algn="ctr"/>
                <a:r>
                  <a:rPr lang="en-US" sz="1400" i="1" dirty="0">
                    <a:solidFill>
                      <a:schemeClr val="bg1"/>
                    </a:solidFill>
                  </a:rPr>
                  <a:t>National Tsing Hua University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665913" y="2108051"/>
              <a:ext cx="2654445" cy="2301854"/>
              <a:chOff x="6665913" y="2108051"/>
              <a:chExt cx="2654445" cy="230185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665913" y="3886685"/>
                <a:ext cx="2654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Arijit Raychowdhury</a:t>
                </a:r>
              </a:p>
              <a:p>
                <a:pPr algn="ctr"/>
                <a:r>
                  <a:rPr lang="en-US" sz="1400" i="1" dirty="0">
                    <a:solidFill>
                      <a:schemeClr val="bg1"/>
                    </a:solidFill>
                  </a:rPr>
                  <a:t>Georgia Institute of Technology</a:t>
                </a:r>
              </a:p>
            </p:txBody>
          </p:sp>
          <p:pic>
            <p:nvPicPr>
              <p:cNvPr id="1034" name="Picture 10" descr="https://www.ece.gatech.edu/sites/default/files/styles/personnel_photos/public/uploads/images/photos/arijit_raychowdhury.jpg?itok=zOrO1z5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5867" y="2108051"/>
                <a:ext cx="1094537" cy="1645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672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Committee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7201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Special Session Co-chairs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Weisheng Zhao, </a:t>
            </a:r>
            <a:r>
              <a:rPr lang="en-US" sz="1600" i="1" dirty="0" err="1"/>
              <a:t>Beihang</a:t>
            </a:r>
            <a:r>
              <a:rPr lang="en-US" sz="1600" i="1" dirty="0"/>
              <a:t> Univ.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Sungjoo Yoo, </a:t>
            </a:r>
            <a:r>
              <a:rPr lang="en-US" sz="1600" i="1" dirty="0"/>
              <a:t>Seoul National Univ.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Emre </a:t>
            </a:r>
            <a:r>
              <a:rPr lang="en-US" sz="1600" dirty="0" err="1"/>
              <a:t>Meftci</a:t>
            </a:r>
            <a:r>
              <a:rPr lang="en-US" sz="1600" dirty="0"/>
              <a:t>, </a:t>
            </a:r>
            <a:r>
              <a:rPr lang="en-US" sz="1600" i="1" dirty="0"/>
              <a:t>UC Irvine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Ulf Schlichtmann,</a:t>
            </a:r>
            <a:r>
              <a:rPr lang="en-US" sz="1600" i="1" dirty="0"/>
              <a:t> TUM, Germany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Tutorial Co-chairs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Chris </a:t>
            </a:r>
            <a:r>
              <a:rPr lang="en-US" sz="1600" dirty="0" err="1"/>
              <a:t>Hyung-il</a:t>
            </a:r>
            <a:r>
              <a:rPr lang="en-US" sz="1600" dirty="0"/>
              <a:t> Kim, </a:t>
            </a:r>
            <a:r>
              <a:rPr lang="en-US" sz="1600" i="1" dirty="0"/>
              <a:t>Univ. of Minnesota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Chia-Lin Yang, </a:t>
            </a:r>
            <a:r>
              <a:rPr lang="en-US" sz="1600" i="1" dirty="0"/>
              <a:t>National Taiwan Univ. </a:t>
            </a:r>
            <a:endParaRPr lang="en-US" sz="1600" dirty="0"/>
          </a:p>
          <a:p>
            <a:pPr lvl="0">
              <a:spcBef>
                <a:spcPts val="0"/>
              </a:spcBef>
            </a:pPr>
            <a:r>
              <a:rPr lang="en-US" sz="1600" dirty="0"/>
              <a:t>Takashi Sato, </a:t>
            </a:r>
            <a:r>
              <a:rPr lang="en-US" sz="1600" i="1" dirty="0"/>
              <a:t>Kyoto Univ.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Hao Yu, </a:t>
            </a:r>
            <a:r>
              <a:rPr lang="en-US" sz="1600" i="1" dirty="0"/>
              <a:t>Southern Univ. of S&amp;T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600" b="1" dirty="0"/>
              <a:t>Panel Co-chairs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Yiran Chen, </a:t>
            </a:r>
            <a:r>
              <a:rPr lang="en-US" sz="1600" i="1" dirty="0"/>
              <a:t>Duke Univ.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Shouyi Yin, </a:t>
            </a:r>
            <a:r>
              <a:rPr lang="en-US" sz="1600" i="1" dirty="0"/>
              <a:t>Tsinghua Univ.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Aida Todri-Sanial, </a:t>
            </a:r>
            <a:r>
              <a:rPr lang="en-US" sz="1600" i="1" dirty="0"/>
              <a:t>LIRMM, France</a:t>
            </a:r>
            <a:endParaRPr lang="en-US" sz="1600" dirty="0"/>
          </a:p>
          <a:p>
            <a:pPr lvl="0"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7201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Demo Co-chairs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Yung-Hsiang Lu, </a:t>
            </a:r>
            <a:r>
              <a:rPr lang="en-US" sz="1600" i="1" dirty="0"/>
              <a:t>Purdue Univ.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Jongsun</a:t>
            </a:r>
            <a:r>
              <a:rPr lang="en-US" sz="1600" dirty="0"/>
              <a:t> Park, </a:t>
            </a:r>
            <a:r>
              <a:rPr lang="en-US" sz="1600" i="1" dirty="0"/>
              <a:t>Korea Univ.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Arindam Basu, </a:t>
            </a:r>
            <a:r>
              <a:rPr lang="en-US" sz="1600" i="1" dirty="0"/>
              <a:t>NTU Singapore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Industrial Session Co-chairs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Jiun</a:t>
            </a:r>
            <a:r>
              <a:rPr lang="en-US" sz="1600" dirty="0"/>
              <a:t>-In Guo, </a:t>
            </a:r>
            <a:r>
              <a:rPr lang="en-US" sz="1600" i="1" dirty="0"/>
              <a:t>National </a:t>
            </a:r>
            <a:r>
              <a:rPr lang="en-US" sz="1600" i="1" dirty="0" err="1"/>
              <a:t>Chiao</a:t>
            </a:r>
            <a:r>
              <a:rPr lang="en-US" sz="1600" i="1" dirty="0"/>
              <a:t> Tung Univ.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Ambar Sarkar,</a:t>
            </a:r>
            <a:r>
              <a:rPr lang="en-US" sz="1600" i="1" dirty="0"/>
              <a:t> Nvidia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Exhibition Co-chairs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Jae-sun Seo, </a:t>
            </a:r>
            <a:r>
              <a:rPr lang="en-US" sz="1600" i="1" dirty="0"/>
              <a:t>Arizona State Univ.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Yongpan</a:t>
            </a:r>
            <a:r>
              <a:rPr lang="en-US" sz="1600" dirty="0"/>
              <a:t> Liu, </a:t>
            </a:r>
            <a:r>
              <a:rPr lang="en-US" sz="1600" i="1" dirty="0"/>
              <a:t>Tsinghua Univ.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Yuan-Hao Chang, </a:t>
            </a:r>
            <a:r>
              <a:rPr lang="en-US" sz="1600" i="1" dirty="0"/>
              <a:t>IIS, </a:t>
            </a:r>
            <a:r>
              <a:rPr lang="en-US" sz="1600" i="1" dirty="0" err="1"/>
              <a:t>Sinica</a:t>
            </a:r>
            <a:endParaRPr lang="en-US" sz="1600" i="1" dirty="0"/>
          </a:p>
          <a:p>
            <a:pPr>
              <a:spcBef>
                <a:spcPts val="0"/>
              </a:spcBef>
            </a:pPr>
            <a:r>
              <a:rPr lang="en-US" sz="1600" dirty="0"/>
              <a:t>Matthew Ziegler,</a:t>
            </a:r>
            <a:r>
              <a:rPr lang="en-US" sz="1600" i="1" dirty="0"/>
              <a:t> IBM, Zurich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600" b="1" dirty="0"/>
              <a:t>Publication Chairs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Wujie Wen, </a:t>
            </a:r>
            <a:r>
              <a:rPr lang="en-US" sz="1600" i="1" dirty="0"/>
              <a:t>Lehigh Univ.</a:t>
            </a:r>
          </a:p>
        </p:txBody>
      </p:sp>
    </p:spTree>
    <p:extLst>
      <p:ext uri="{BB962C8B-B14F-4D97-AF65-F5344CB8AC3E}">
        <p14:creationId xmlns:p14="http://schemas.microsoft.com/office/powerpoint/2010/main" val="327865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Committee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180784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1600" b="1" dirty="0"/>
              <a:t>Publicity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Sri </a:t>
            </a:r>
            <a:r>
              <a:rPr lang="en-US" sz="1600" dirty="0" err="1"/>
              <a:t>Parameswaran</a:t>
            </a:r>
            <a:r>
              <a:rPr lang="en-US" sz="1600" dirty="0"/>
              <a:t>, </a:t>
            </a:r>
            <a:r>
              <a:rPr lang="en-US" sz="1600" i="1" dirty="0"/>
              <a:t>Univ. of New South Wales, Australia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Yu Wang, </a:t>
            </a:r>
            <a:r>
              <a:rPr lang="en-US" sz="1600" i="1" dirty="0"/>
              <a:t>Tsinghua Univ.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Georgios Keramidas, </a:t>
            </a:r>
            <a:r>
              <a:rPr lang="en-US" sz="1600" i="1" dirty="0"/>
              <a:t>Think Silicon S.A. Mobile Graphic Solutions, Greece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/>
              <a:t>Finance Chair &amp; Secretary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Mattew</a:t>
            </a:r>
            <a:r>
              <a:rPr lang="en-US" sz="1600" dirty="0"/>
              <a:t> Novik, </a:t>
            </a:r>
            <a:r>
              <a:rPr lang="en-US" sz="1600" i="1" dirty="0"/>
              <a:t>Duke Univ.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68482" y="1200151"/>
            <a:ext cx="4336366" cy="3720192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b="1" dirty="0"/>
              <a:t>Advisory Board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Pamela Abshire, </a:t>
            </a:r>
            <a:r>
              <a:rPr lang="en-US" sz="1600" i="1" dirty="0"/>
              <a:t>Univ. of Maryland, USA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Krishnendu Chakrabarty,</a:t>
            </a:r>
            <a:r>
              <a:rPr lang="en-US" sz="1600" i="1" dirty="0"/>
              <a:t> Duke Univ., USA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Leland Chang, </a:t>
            </a:r>
            <a:r>
              <a:rPr lang="en-US" sz="1600" i="1" dirty="0"/>
              <a:t>IBM Watson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Robert Chen-Hao Chang, </a:t>
            </a:r>
            <a:r>
              <a:rPr lang="en-US" sz="1600" i="1" dirty="0"/>
              <a:t>National Chung </a:t>
            </a:r>
            <a:r>
              <a:rPr lang="en-US" sz="1600" i="1" dirty="0" err="1"/>
              <a:t>Hsing</a:t>
            </a:r>
            <a:r>
              <a:rPr lang="en-US" sz="1600" i="1" dirty="0"/>
              <a:t> University, Taiwan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Shao-Yi Chien, </a:t>
            </a:r>
            <a:r>
              <a:rPr lang="en-US" sz="1600" i="1" dirty="0"/>
              <a:t>National Taiwan University, Taiwan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Mike Davis,</a:t>
            </a:r>
            <a:r>
              <a:rPr lang="en-US" sz="1600" i="1" dirty="0"/>
              <a:t> Intel Corp.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Jörg</a:t>
            </a:r>
            <a:r>
              <a:rPr lang="en-US" sz="1600" dirty="0"/>
              <a:t> Henkel, </a:t>
            </a:r>
            <a:r>
              <a:rPr lang="en-US" sz="1600" i="1" dirty="0"/>
              <a:t>Karlsruhe Institute of Technology, Germany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Giacomo </a:t>
            </a:r>
            <a:r>
              <a:rPr lang="en-US" sz="1600" dirty="0" err="1"/>
              <a:t>Indiveri</a:t>
            </a:r>
            <a:r>
              <a:rPr lang="en-US" sz="1600" dirty="0"/>
              <a:t>, </a:t>
            </a:r>
            <a:r>
              <a:rPr lang="en-US" sz="1600" i="1" dirty="0"/>
              <a:t>Univ. of Zurich, Zurich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Yong Lian, </a:t>
            </a:r>
            <a:r>
              <a:rPr lang="en-US" sz="1600" i="1" dirty="0"/>
              <a:t>York University, Canada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Chiao</a:t>
            </a:r>
            <a:r>
              <a:rPr lang="en-US" sz="1600" dirty="0"/>
              <a:t> Liu, </a:t>
            </a:r>
            <a:r>
              <a:rPr lang="en-US" sz="1600" i="1" dirty="0"/>
              <a:t>Facebook </a:t>
            </a:r>
          </a:p>
          <a:p>
            <a:pPr>
              <a:spcBef>
                <a:spcPts val="0"/>
              </a:spcBef>
            </a:pPr>
            <a:endParaRPr lang="en-US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20E6F-5221-442A-BFB9-FBB1FD5FC3E7}"/>
              </a:ext>
            </a:extLst>
          </p:cNvPr>
          <p:cNvSpPr txBox="1"/>
          <p:nvPr/>
        </p:nvSpPr>
        <p:spPr>
          <a:xfrm>
            <a:off x="120884" y="3380935"/>
            <a:ext cx="4374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FFFF99"/>
                </a:solidFill>
              </a:rPr>
              <a:t>Other IEEE Organizational Units &amp; Entities 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99"/>
                </a:solidFill>
              </a:rPr>
              <a:t>IEEE Solid State Circuits Society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99"/>
                </a:solidFill>
              </a:rPr>
              <a:t>TCVLSI under the IEEE-CS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99"/>
                </a:solidFill>
              </a:rPr>
              <a:t>IEEE Council on EDA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99"/>
                </a:solidFill>
              </a:rPr>
              <a:t>WiCAS</a:t>
            </a:r>
            <a:r>
              <a:rPr lang="en-US" sz="1600" dirty="0">
                <a:solidFill>
                  <a:srgbClr val="FFFF99"/>
                </a:solidFill>
              </a:rPr>
              <a:t> and IEEE Young Professionals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99"/>
                </a:solidFill>
              </a:rPr>
              <a:t>ACM SIGDA</a:t>
            </a:r>
          </a:p>
        </p:txBody>
      </p:sp>
    </p:spTree>
    <p:extLst>
      <p:ext uri="{BB962C8B-B14F-4D97-AF65-F5344CB8AC3E}">
        <p14:creationId xmlns:p14="http://schemas.microsoft.com/office/powerpoint/2010/main" val="313208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8BD9-1216-4F82-8B2E-725E44E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FEA623-2E42-4574-B444-632E3F7DDE24}"/>
              </a:ext>
            </a:extLst>
          </p:cNvPr>
          <p:cNvGrpSpPr/>
          <p:nvPr/>
        </p:nvGrpSpPr>
        <p:grpSpPr>
          <a:xfrm>
            <a:off x="774070" y="843093"/>
            <a:ext cx="7595860" cy="4095274"/>
            <a:chOff x="717551" y="785286"/>
            <a:chExt cx="7595860" cy="40952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C315E0-D06E-4D01-821D-4A3AFB3A85D1}"/>
                </a:ext>
              </a:extLst>
            </p:cNvPr>
            <p:cNvCxnSpPr>
              <a:cxnSpLocks/>
            </p:cNvCxnSpPr>
            <p:nvPr/>
          </p:nvCxnSpPr>
          <p:spPr>
            <a:xfrm>
              <a:off x="1360787" y="1796954"/>
              <a:ext cx="109728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E99A10-E131-4D63-973D-BB9E7379D97A}"/>
                </a:ext>
              </a:extLst>
            </p:cNvPr>
            <p:cNvSpPr txBox="1"/>
            <p:nvPr/>
          </p:nvSpPr>
          <p:spPr>
            <a:xfrm>
              <a:off x="749081" y="1062285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99"/>
                  </a:solidFill>
                </a:rPr>
                <a:t>Aug. 28</a:t>
              </a:r>
            </a:p>
            <a:p>
              <a:pPr algn="ctr"/>
              <a:r>
                <a:rPr lang="en-US" b="1" dirty="0">
                  <a:solidFill>
                    <a:srgbClr val="FFFF99"/>
                  </a:solidFill>
                </a:rPr>
                <a:t>AICAS’20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6BA53A-C6F7-497E-A962-1A0CC2BAF4D4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67" y="1796954"/>
              <a:ext cx="41148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B45397-EC73-46BF-B25E-A9B5E4850DEB}"/>
                </a:ext>
              </a:extLst>
            </p:cNvPr>
            <p:cNvSpPr txBox="1"/>
            <p:nvPr/>
          </p:nvSpPr>
          <p:spPr>
            <a:xfrm>
              <a:off x="1961777" y="1954897"/>
              <a:ext cx="992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Sep. 14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CFP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A16CB7-8F44-4337-924A-8DCC4ABB8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642" y="1796954"/>
              <a:ext cx="100584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  <a:head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614B4A-8879-42B6-96D5-4683422DB3D8}"/>
                </a:ext>
              </a:extLst>
            </p:cNvPr>
            <p:cNvSpPr txBox="1"/>
            <p:nvPr/>
          </p:nvSpPr>
          <p:spPr>
            <a:xfrm>
              <a:off x="5821769" y="1907400"/>
              <a:ext cx="14916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Nov. 15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Paper Submission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9388E6-1343-4090-9028-D46A174F556D}"/>
                </a:ext>
              </a:extLst>
            </p:cNvPr>
            <p:cNvCxnSpPr>
              <a:cxnSpLocks/>
            </p:cNvCxnSpPr>
            <p:nvPr/>
          </p:nvCxnSpPr>
          <p:spPr>
            <a:xfrm>
              <a:off x="7399011" y="3808634"/>
              <a:ext cx="9144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E05A8A-20B2-4AB4-B444-AB59D534803E}"/>
                </a:ext>
              </a:extLst>
            </p:cNvPr>
            <p:cNvSpPr txBox="1"/>
            <p:nvPr/>
          </p:nvSpPr>
          <p:spPr>
            <a:xfrm>
              <a:off x="6732830" y="3915147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Jan. 11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Notification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86CF9-C47A-44BC-9913-67012CC8584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2" y="3808634"/>
              <a:ext cx="164592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B6D5FF-AE91-4952-ACD2-CEF64F3BD1CF}"/>
                </a:ext>
              </a:extLst>
            </p:cNvPr>
            <p:cNvSpPr txBox="1"/>
            <p:nvPr/>
          </p:nvSpPr>
          <p:spPr>
            <a:xfrm>
              <a:off x="4839221" y="3055791"/>
              <a:ext cx="1787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Jan. 31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Camera Ready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1D28B9-1607-4876-AFBD-A72687E2D766}"/>
                </a:ext>
              </a:extLst>
            </p:cNvPr>
            <p:cNvCxnSpPr>
              <a:cxnSpLocks/>
            </p:cNvCxnSpPr>
            <p:nvPr/>
          </p:nvCxnSpPr>
          <p:spPr>
            <a:xfrm>
              <a:off x="1877897" y="3808634"/>
              <a:ext cx="164592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B33066-86CD-4D45-A4DB-2A12C7D84D61}"/>
                </a:ext>
              </a:extLst>
            </p:cNvPr>
            <p:cNvSpPr txBox="1"/>
            <p:nvPr/>
          </p:nvSpPr>
          <p:spPr>
            <a:xfrm>
              <a:off x="2788689" y="3957230"/>
              <a:ext cx="14798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Feb. 28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Registration </a:t>
              </a:r>
              <a:br>
                <a:rPr lang="en-US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(Author)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063F0-73F4-4441-B2FC-F043AC7F3A50}"/>
                </a:ext>
              </a:extLst>
            </p:cNvPr>
            <p:cNvCxnSpPr>
              <a:cxnSpLocks/>
            </p:cNvCxnSpPr>
            <p:nvPr/>
          </p:nvCxnSpPr>
          <p:spPr>
            <a:xfrm>
              <a:off x="3523817" y="3808634"/>
              <a:ext cx="219456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032E9A-C8FC-4CAD-92A1-44BC37EAE5BC}"/>
                </a:ext>
              </a:extLst>
            </p:cNvPr>
            <p:cNvSpPr txBox="1"/>
            <p:nvPr/>
          </p:nvSpPr>
          <p:spPr>
            <a:xfrm>
              <a:off x="1144630" y="2763051"/>
              <a:ext cx="14798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March 21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Presentation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Upload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DBBE61-5B9F-4E8D-8B8F-A709E978BBA7}"/>
                </a:ext>
              </a:extLst>
            </p:cNvPr>
            <p:cNvCxnSpPr>
              <a:cxnSpLocks/>
            </p:cNvCxnSpPr>
            <p:nvPr/>
          </p:nvCxnSpPr>
          <p:spPr>
            <a:xfrm>
              <a:off x="1329257" y="3808634"/>
              <a:ext cx="54864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C15FC-981E-4085-B9A7-6DFABFF01E90}"/>
                </a:ext>
              </a:extLst>
            </p:cNvPr>
            <p:cNvSpPr txBox="1"/>
            <p:nvPr/>
          </p:nvSpPr>
          <p:spPr>
            <a:xfrm>
              <a:off x="717551" y="3915147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99"/>
                  </a:solidFill>
                </a:rPr>
                <a:t>March 28</a:t>
              </a:r>
            </a:p>
            <a:p>
              <a:pPr algn="ctr"/>
              <a:r>
                <a:rPr lang="en-US" b="1" dirty="0">
                  <a:solidFill>
                    <a:srgbClr val="FFFF99"/>
                  </a:solidFill>
                </a:rPr>
                <a:t>AICAS’21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8BDA22-E3B6-43A9-B7BD-164CA2478304}"/>
                </a:ext>
              </a:extLst>
            </p:cNvPr>
            <p:cNvSpPr txBox="1"/>
            <p:nvPr/>
          </p:nvSpPr>
          <p:spPr>
            <a:xfrm>
              <a:off x="6830178" y="785286"/>
              <a:ext cx="1441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Nov. 29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Submission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extension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F49BEB-3C96-42AE-ABF0-A1E86ED2DD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92033" y="2802794"/>
              <a:ext cx="2011680" cy="0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D8C106-9CB3-41C4-B829-AA531B761390}"/>
                </a:ext>
              </a:extLst>
            </p:cNvPr>
            <p:cNvCxnSpPr>
              <a:cxnSpLocks/>
            </p:cNvCxnSpPr>
            <p:nvPr/>
          </p:nvCxnSpPr>
          <p:spPr>
            <a:xfrm>
              <a:off x="7549482" y="1796954"/>
              <a:ext cx="731520" cy="0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754978-A26D-4379-9ACB-3F896A4E918B}"/>
                </a:ext>
              </a:extLst>
            </p:cNvPr>
            <p:cNvSpPr/>
            <p:nvPr/>
          </p:nvSpPr>
          <p:spPr>
            <a:xfrm>
              <a:off x="5369758" y="1751234"/>
              <a:ext cx="91440" cy="914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7FFDB2-8539-4465-A59F-0C329E9BC595}"/>
                </a:ext>
              </a:extLst>
            </p:cNvPr>
            <p:cNvSpPr txBox="1"/>
            <p:nvPr/>
          </p:nvSpPr>
          <p:spPr>
            <a:xfrm>
              <a:off x="4394613" y="785286"/>
              <a:ext cx="20337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Nov. </a:t>
              </a:r>
              <a:r>
                <a:rPr lang="en-US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SS/Tutorial/Demo</a:t>
              </a:r>
            </a:p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proposal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61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B657B27-A943-4769-BE55-C4EC39D6078E}"/>
              </a:ext>
            </a:extLst>
          </p:cNvPr>
          <p:cNvSpPr txBox="1">
            <a:spLocks/>
          </p:cNvSpPr>
          <p:nvPr/>
        </p:nvSpPr>
        <p:spPr bwMode="auto">
          <a:xfrm>
            <a:off x="492369" y="1610727"/>
            <a:ext cx="2867465" cy="190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DeflateInflat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 spc="300">
                <a:solidFill>
                  <a:srgbClr val="FFFFFF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defRPr/>
            </a:pPr>
            <a:r>
              <a:rPr lang="en-US" sz="4000" b="1" spc="-150" dirty="0">
                <a:ln w="12700">
                  <a:solidFill>
                    <a:srgbClr val="001A57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aramond" panose="02020404030301010803" pitchFamily="18" charset="0"/>
                <a:ea typeface="ＭＳ Ｐゴシック" pitchFamily="1" charset="-128"/>
              </a:rPr>
              <a:t>2021</a:t>
            </a:r>
            <a:br>
              <a:rPr lang="en-US" sz="4400" b="1" spc="-150" dirty="0">
                <a:ln w="12700">
                  <a:solidFill>
                    <a:srgbClr val="001A57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aramond" panose="02020404030301010803" pitchFamily="18" charset="0"/>
                <a:ea typeface="ＭＳ Ｐゴシック" pitchFamily="1" charset="-128"/>
              </a:rPr>
            </a:br>
            <a:r>
              <a:rPr lang="en-US" sz="4800" b="1" spc="-150" dirty="0">
                <a:ln w="12700">
                  <a:solidFill>
                    <a:srgbClr val="001A57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aramond" panose="02020404030301010803" pitchFamily="18" charset="0"/>
                <a:ea typeface="ＭＳ Ｐゴシック" pitchFamily="1" charset="-128"/>
              </a:rPr>
              <a:t>AICAS</a:t>
            </a:r>
            <a:endParaRPr lang="en-US" sz="4400" b="1" spc="-150" dirty="0">
              <a:ln w="12700">
                <a:solidFill>
                  <a:srgbClr val="001A57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Garamond" panose="02020404030301010803" pitchFamily="18" charset="0"/>
              <a:ea typeface="ＭＳ Ｐゴシック" pitchFamily="1" charset="-128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9721B27-155E-45B4-9F9A-9B40E77F90E0}"/>
              </a:ext>
            </a:extLst>
          </p:cNvPr>
          <p:cNvSpPr txBox="1">
            <a:spLocks/>
          </p:cNvSpPr>
          <p:nvPr/>
        </p:nvSpPr>
        <p:spPr>
          <a:xfrm>
            <a:off x="262759" y="3945769"/>
            <a:ext cx="8229600" cy="6762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235F9C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35F9C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7F7F7F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r>
              <a:rPr lang="en-US" sz="6000" b="1" spc="-150" dirty="0">
                <a:ln w="12700">
                  <a:solidFill>
                    <a:srgbClr val="001A57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aramond" panose="02020404030301010803" pitchFamily="18" charset="0"/>
                <a:ea typeface="ＭＳ Ｐゴシック" pitchFamily="1" charset="-128"/>
              </a:rPr>
              <a:t>AICAS 2021</a:t>
            </a:r>
            <a:endParaRPr lang="en-US" sz="6000" dirty="0">
              <a:ln>
                <a:solidFill>
                  <a:srgbClr val="001A57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529E0-A102-48A1-A39A-CB03485E98AF}"/>
              </a:ext>
            </a:extLst>
          </p:cNvPr>
          <p:cNvSpPr txBox="1"/>
          <p:nvPr/>
        </p:nvSpPr>
        <p:spPr>
          <a:xfrm>
            <a:off x="4209392" y="1229710"/>
            <a:ext cx="399949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600" b="1" spc="-150" dirty="0">
                <a:ln w="12700">
                  <a:solidFill>
                    <a:srgbClr val="001A57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aramond" panose="02020404030301010803" pitchFamily="18" charset="0"/>
                <a:ea typeface="ＭＳ Ｐゴシック" pitchFamily="1" charset="-128"/>
              </a:rPr>
              <a:t>AICAS 2021</a:t>
            </a:r>
            <a:endParaRPr lang="en-US" sz="6600" dirty="0">
              <a:ln>
                <a:solidFill>
                  <a:srgbClr val="001A57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6E7B2-B50C-4ADF-B674-581433B2A53A}"/>
              </a:ext>
            </a:extLst>
          </p:cNvPr>
          <p:cNvSpPr txBox="1"/>
          <p:nvPr/>
        </p:nvSpPr>
        <p:spPr>
          <a:xfrm>
            <a:off x="4652138" y="2390296"/>
            <a:ext cx="235641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600" b="1" spc="-150" dirty="0">
                <a:ln w="12700">
                  <a:solidFill>
                    <a:srgbClr val="001A57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aramond" panose="02020404030301010803" pitchFamily="18" charset="0"/>
                <a:ea typeface="ＭＳ Ｐゴシック" pitchFamily="1" charset="-128"/>
              </a:rPr>
              <a:t>AICAS</a:t>
            </a:r>
            <a:endParaRPr lang="en-US" sz="6600" dirty="0">
              <a:ln>
                <a:solidFill>
                  <a:srgbClr val="001A57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67799427"/>
      </p:ext>
    </p:extLst>
  </p:cSld>
  <p:clrMapOvr>
    <a:masterClrMapping/>
  </p:clrMapOvr>
</p:sld>
</file>

<file path=ppt/theme/theme1.xml><?xml version="1.0" encoding="utf-8"?>
<a:theme xmlns:a="http://schemas.openxmlformats.org/drawingml/2006/main" name="pratt-template-aerial-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pratt-template-aerial-wide.thmx</Template>
  <TotalTime>2385</TotalTime>
  <Words>424</Words>
  <Application>Microsoft Office PowerPoint</Application>
  <PresentationFormat>On-screen Show (16:9)</PresentationFormat>
  <Paragraphs>101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Segoe UI Emoji</vt:lpstr>
      <vt:lpstr>pratt-template-aerial-wide</vt:lpstr>
      <vt:lpstr>AICAS 2021</vt:lpstr>
      <vt:lpstr>Organization Committee</vt:lpstr>
      <vt:lpstr>Organization Committee</vt:lpstr>
      <vt:lpstr>Organization Committee</vt:lpstr>
      <vt:lpstr>Timeline</vt:lpstr>
      <vt:lpstr>PowerPoint Presentation</vt:lpstr>
    </vt:vector>
  </TitlesOfParts>
  <Company>Duke University - Pratt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aw162</dc:creator>
  <cp:lastModifiedBy>Hai Li, Ph.D.</cp:lastModifiedBy>
  <cp:revision>247</cp:revision>
  <cp:lastPrinted>2013-04-19T20:22:29Z</cp:lastPrinted>
  <dcterms:created xsi:type="dcterms:W3CDTF">2013-07-29T03:02:32Z</dcterms:created>
  <dcterms:modified xsi:type="dcterms:W3CDTF">2020-09-04T01:32:52Z</dcterms:modified>
</cp:coreProperties>
</file>