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notesMasterIdLst>
    <p:notesMasterId r:id="rId16"/>
  </p:notesMasterIdLst>
  <p:sldIdLst>
    <p:sldId id="256" r:id="rId2"/>
    <p:sldId id="271" r:id="rId3"/>
    <p:sldId id="264" r:id="rId4"/>
    <p:sldId id="260" r:id="rId5"/>
    <p:sldId id="259" r:id="rId6"/>
    <p:sldId id="272" r:id="rId7"/>
    <p:sldId id="267" r:id="rId8"/>
    <p:sldId id="268" r:id="rId9"/>
    <p:sldId id="261" r:id="rId10"/>
    <p:sldId id="262" r:id="rId11"/>
    <p:sldId id="270" r:id="rId12"/>
    <p:sldId id="269" r:id="rId13"/>
    <p:sldId id="263"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574C1-19CD-4D67-A433-6075A23C3474}" type="datetimeFigureOut">
              <a:rPr lang="en-IN" smtClean="0"/>
              <a:t>16-01-2024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5FBCE-D6E3-4F87-A260-69F7D3C4AED5}" type="slidenum">
              <a:rPr lang="en-IN" smtClean="0"/>
              <a:t>‹#›</a:t>
            </a:fld>
            <a:endParaRPr lang="en-IN"/>
          </a:p>
        </p:txBody>
      </p:sp>
    </p:spTree>
    <p:extLst>
      <p:ext uri="{BB962C8B-B14F-4D97-AF65-F5344CB8AC3E}">
        <p14:creationId xmlns:p14="http://schemas.microsoft.com/office/powerpoint/2010/main" val="145795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2354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E7C0-CB29-A2D3-199B-A38D825040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922E76-1133-73DF-38A2-8D58E62873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CFBD11-0414-F207-31A8-09298A9C69EB}"/>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5" name="Footer Placeholder 4">
            <a:extLst>
              <a:ext uri="{FF2B5EF4-FFF2-40B4-BE49-F238E27FC236}">
                <a16:creationId xmlns:a16="http://schemas.microsoft.com/office/drawing/2014/main" id="{588C4A31-E415-9260-7FB3-729E3CD9C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1898A5-DCBD-6D9A-BE73-26A589782CBB}"/>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408043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5DB2-B0D3-6900-A77C-F1B1DCD1EB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93239F-C99B-1C82-39C3-5E8CE7EBEC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016B3-8AB1-7B50-7A75-8A18A8D4B686}"/>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5" name="Footer Placeholder 4">
            <a:extLst>
              <a:ext uri="{FF2B5EF4-FFF2-40B4-BE49-F238E27FC236}">
                <a16:creationId xmlns:a16="http://schemas.microsoft.com/office/drawing/2014/main" id="{D8AE01A2-3F7F-34A3-CEEE-A2FAE27A6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51C686-7291-9BC6-82A1-1227EBFD32BB}"/>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16969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11A26-5CD1-1DB5-CD8B-D3DD826321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E8F740-2585-8B32-869E-8489D7885A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C4FB9-D49A-D20E-0FBB-6A0FEB6E7901}"/>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5" name="Footer Placeholder 4">
            <a:extLst>
              <a:ext uri="{FF2B5EF4-FFF2-40B4-BE49-F238E27FC236}">
                <a16:creationId xmlns:a16="http://schemas.microsoft.com/office/drawing/2014/main" id="{D0072B1F-7B38-151D-478D-EA8726D25C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656AC-82AB-0451-5D03-290032AD42B7}"/>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3340838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1A50-47C8-1D2E-3030-31AC0B816C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C4BEF9-EF46-086C-C55C-4E201E9C75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E24BF-0040-095C-6EA3-0D15CE47BBC7}"/>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5" name="Footer Placeholder 4">
            <a:extLst>
              <a:ext uri="{FF2B5EF4-FFF2-40B4-BE49-F238E27FC236}">
                <a16:creationId xmlns:a16="http://schemas.microsoft.com/office/drawing/2014/main" id="{47F0B713-0224-F089-AAD6-F1F936AC5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6CD93C-91C1-BB63-5E23-6BBF4B710EC8}"/>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218113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F10C-5184-1253-6756-2E7D5E87D8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6E167B-F83B-F298-ED8B-E44629377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1F221-9986-82FA-60F4-D5EC32CB20BA}"/>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5" name="Footer Placeholder 4">
            <a:extLst>
              <a:ext uri="{FF2B5EF4-FFF2-40B4-BE49-F238E27FC236}">
                <a16:creationId xmlns:a16="http://schemas.microsoft.com/office/drawing/2014/main" id="{220D1201-B481-29A0-3210-49AA0EEA72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67AC88-8581-706F-8200-5379A1CA6C95}"/>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14851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91F05-D175-29D9-3FE6-009C02868A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47CE8C-0A8C-2424-0F72-425EB812BE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EE5419-70C7-D3BB-FE17-6A71B1A060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90E9AF-2718-2AE5-0B9A-CF771FC64B93}"/>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6" name="Footer Placeholder 5">
            <a:extLst>
              <a:ext uri="{FF2B5EF4-FFF2-40B4-BE49-F238E27FC236}">
                <a16:creationId xmlns:a16="http://schemas.microsoft.com/office/drawing/2014/main" id="{3ACA2218-2948-F22F-9FFC-0D7EE94505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C6BD05-6DFB-EFAD-9B87-01488A1DF226}"/>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222586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976E-F411-1789-3940-B82E966E7F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9B4273-4F90-CF22-311D-64A4F8EB2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009CE5-6769-D9CF-8141-6C3B7D3D34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AD359C-4BD0-BEC0-2DDB-95C42A9D76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8745D-9679-38A6-3F5C-83F8B6803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E371EA-C8D3-EBAE-492D-F69020A136C9}"/>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8" name="Footer Placeholder 7">
            <a:extLst>
              <a:ext uri="{FF2B5EF4-FFF2-40B4-BE49-F238E27FC236}">
                <a16:creationId xmlns:a16="http://schemas.microsoft.com/office/drawing/2014/main" id="{5EB73DD2-08BF-CFD0-8FD9-C10C40C5B9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CD7561-E457-34A7-24A4-D0607993FC65}"/>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149737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E241-F259-C051-7702-87B5C0A6FF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DE715A-2D63-FD32-5B77-D8FA7A2AEE95}"/>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4" name="Footer Placeholder 3">
            <a:extLst>
              <a:ext uri="{FF2B5EF4-FFF2-40B4-BE49-F238E27FC236}">
                <a16:creationId xmlns:a16="http://schemas.microsoft.com/office/drawing/2014/main" id="{7313CFDA-A732-C4D7-969C-8BFBF6B388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51FF55-E8DB-F3D0-F422-3952F94E8B5D}"/>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298832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9334C-F361-3838-2B1C-F3A99F34D07F}"/>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3" name="Footer Placeholder 2">
            <a:extLst>
              <a:ext uri="{FF2B5EF4-FFF2-40B4-BE49-F238E27FC236}">
                <a16:creationId xmlns:a16="http://schemas.microsoft.com/office/drawing/2014/main" id="{57F2021B-FC68-916A-1779-2069765BA9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5D5B99-B8D4-4DC2-86F1-5225CD35D28B}"/>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187928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50D8-2A95-1457-49B5-7F865A803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1F26E4-9524-F43E-F40E-23A817F06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2A3B87-4CC9-E014-C2FD-10DAA8C88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3E13C-C583-CAE6-3AA4-D7FFD6DA2517}"/>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6" name="Footer Placeholder 5">
            <a:extLst>
              <a:ext uri="{FF2B5EF4-FFF2-40B4-BE49-F238E27FC236}">
                <a16:creationId xmlns:a16="http://schemas.microsoft.com/office/drawing/2014/main" id="{67187FE6-1DA6-FD59-4483-0E4A9BDBB5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400FE6-C975-CAD9-9589-2D3495BDE249}"/>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22133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B8D-FE5D-E97B-5928-40E7970CB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189D9B-4BCA-5E2E-30E0-86756D37B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A64700-E3BD-7474-B5C2-CEE20BD1D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973F72-2949-5360-6585-BC61C35C6596}"/>
              </a:ext>
            </a:extLst>
          </p:cNvPr>
          <p:cNvSpPr>
            <a:spLocks noGrp="1"/>
          </p:cNvSpPr>
          <p:nvPr>
            <p:ph type="dt" sz="half" idx="10"/>
          </p:nvPr>
        </p:nvSpPr>
        <p:spPr/>
        <p:txBody>
          <a:bodyPr/>
          <a:lstStyle/>
          <a:p>
            <a:fld id="{0C535DE0-3509-4B9C-9A70-5B73AE1471DB}" type="datetimeFigureOut">
              <a:rPr lang="en-IN" smtClean="0"/>
              <a:t>16-01-2024</a:t>
            </a:fld>
            <a:endParaRPr lang="en-IN"/>
          </a:p>
        </p:txBody>
      </p:sp>
      <p:sp>
        <p:nvSpPr>
          <p:cNvPr id="6" name="Footer Placeholder 5">
            <a:extLst>
              <a:ext uri="{FF2B5EF4-FFF2-40B4-BE49-F238E27FC236}">
                <a16:creationId xmlns:a16="http://schemas.microsoft.com/office/drawing/2014/main" id="{C3AA6F00-735E-5489-E4F6-93A592E79E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140DFD-9F13-E458-9A0E-797294BB925F}"/>
              </a:ext>
            </a:extLst>
          </p:cNvPr>
          <p:cNvSpPr>
            <a:spLocks noGrp="1"/>
          </p:cNvSpPr>
          <p:nvPr>
            <p:ph type="sldNum" sz="quarter" idx="12"/>
          </p:nvPr>
        </p:nvSpPr>
        <p:spPr/>
        <p:txBody>
          <a:bodyPr/>
          <a:lstStyle/>
          <a:p>
            <a:fld id="{729366AA-45F2-49CF-A364-C2A8FCFBA19E}" type="slidenum">
              <a:rPr lang="en-IN" smtClean="0"/>
              <a:t>‹#›</a:t>
            </a:fld>
            <a:endParaRPr lang="en-IN"/>
          </a:p>
        </p:txBody>
      </p:sp>
    </p:spTree>
    <p:extLst>
      <p:ext uri="{BB962C8B-B14F-4D97-AF65-F5344CB8AC3E}">
        <p14:creationId xmlns:p14="http://schemas.microsoft.com/office/powerpoint/2010/main" val="294141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0B5DEB-301F-0FCE-8F13-24FCD2242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18FC7F-9FC7-1F11-11DE-04D37D440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C1F6D-57BE-4885-7323-35F67A894F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35DE0-3509-4B9C-9A70-5B73AE1471DB}" type="datetimeFigureOut">
              <a:rPr lang="en-IN" smtClean="0"/>
              <a:t>16-01-2024</a:t>
            </a:fld>
            <a:endParaRPr lang="en-IN"/>
          </a:p>
        </p:txBody>
      </p:sp>
      <p:sp>
        <p:nvSpPr>
          <p:cNvPr id="5" name="Footer Placeholder 4">
            <a:extLst>
              <a:ext uri="{FF2B5EF4-FFF2-40B4-BE49-F238E27FC236}">
                <a16:creationId xmlns:a16="http://schemas.microsoft.com/office/drawing/2014/main" id="{7768E959-AB55-5CDB-6BB6-7C34A94FB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2D2CF2-BD05-24E5-2DE5-AD900E077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366AA-45F2-49CF-A364-C2A8FCFBA19E}" type="slidenum">
              <a:rPr lang="en-IN" smtClean="0"/>
              <a:t>‹#›</a:t>
            </a:fld>
            <a:endParaRPr lang="en-IN"/>
          </a:p>
        </p:txBody>
      </p:sp>
    </p:spTree>
    <p:extLst>
      <p:ext uri="{BB962C8B-B14F-4D97-AF65-F5344CB8AC3E}">
        <p14:creationId xmlns:p14="http://schemas.microsoft.com/office/powerpoint/2010/main" val="152112389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xfrm>
            <a:off x="0" y="2579571"/>
            <a:ext cx="9739532" cy="551481"/>
          </a:xfrm>
          <a:prstGeom prst="rect">
            <a:avLst/>
          </a:prstGeom>
        </p:spPr>
        <p:txBody>
          <a:bodyPr>
            <a:normAutofit fontScale="90000"/>
          </a:bodyPr>
          <a:lstStyle/>
          <a:p>
            <a:pPr defTabSz="530351">
              <a:defRPr sz="2200" b="1">
                <a:latin typeface="Comic Sans MS"/>
                <a:ea typeface="Comic Sans MS"/>
                <a:cs typeface="Comic Sans MS"/>
                <a:sym typeface="Comic Sans MS"/>
              </a:defRPr>
            </a:pPr>
            <a:br>
              <a:rPr b="0" dirty="0"/>
            </a:br>
            <a:br>
              <a:rPr b="0" dirty="0"/>
            </a:br>
            <a:r>
              <a:rPr b="0" dirty="0">
                <a:solidFill>
                  <a:schemeClr val="tx1"/>
                </a:solidFill>
              </a:rPr>
              <a:t>“</a:t>
            </a:r>
            <a:r>
              <a:rPr lang="en-IN" sz="2400" dirty="0">
                <a:solidFill>
                  <a:schemeClr val="tx1"/>
                </a:solidFill>
              </a:rPr>
              <a:t>Crop recommendation based on affecting parameters</a:t>
            </a:r>
            <a:r>
              <a:rPr dirty="0">
                <a:solidFill>
                  <a:schemeClr val="tx1"/>
                </a:solidFill>
              </a:rPr>
              <a:t>”</a:t>
            </a:r>
          </a:p>
        </p:txBody>
      </p:sp>
      <p:sp>
        <p:nvSpPr>
          <p:cNvPr id="95" name="Subtitle 2"/>
          <p:cNvSpPr txBox="1">
            <a:spLocks noGrp="1"/>
          </p:cNvSpPr>
          <p:nvPr>
            <p:ph type="subTitle" idx="1"/>
          </p:nvPr>
        </p:nvSpPr>
        <p:spPr>
          <a:xfrm>
            <a:off x="2022484" y="3441044"/>
            <a:ext cx="7764458" cy="3772622"/>
          </a:xfrm>
          <a:prstGeom prst="rect">
            <a:avLst/>
          </a:prstGeom>
        </p:spPr>
        <p:txBody>
          <a:bodyPr/>
          <a:lstStyle/>
          <a:p>
            <a:pPr>
              <a:lnSpc>
                <a:spcPct val="80000"/>
              </a:lnSpc>
              <a:spcBef>
                <a:spcPts val="600"/>
              </a:spcBef>
              <a:defRPr sz="2700" b="1">
                <a:solidFill>
                  <a:srgbClr val="000000"/>
                </a:solidFill>
                <a:latin typeface="Comic Sans MS"/>
                <a:ea typeface="Comic Sans MS"/>
                <a:cs typeface="Comic Sans MS"/>
                <a:sym typeface="Comic Sans MS"/>
              </a:defRPr>
            </a:pPr>
            <a:endParaRPr lang="en-IN" dirty="0"/>
          </a:p>
          <a:p>
            <a:pPr>
              <a:lnSpc>
                <a:spcPct val="80000"/>
              </a:lnSpc>
              <a:spcBef>
                <a:spcPts val="600"/>
              </a:spcBef>
              <a:defRPr sz="2700" b="1">
                <a:solidFill>
                  <a:srgbClr val="000000"/>
                </a:solidFill>
                <a:latin typeface="Comic Sans MS"/>
                <a:ea typeface="Comic Sans MS"/>
                <a:cs typeface="Comic Sans MS"/>
                <a:sym typeface="Comic Sans MS"/>
              </a:defRPr>
            </a:pPr>
            <a:endParaRPr lang="en-IN" dirty="0"/>
          </a:p>
          <a:p>
            <a:pPr>
              <a:lnSpc>
                <a:spcPct val="80000"/>
              </a:lnSpc>
              <a:spcBef>
                <a:spcPts val="600"/>
              </a:spcBef>
              <a:defRPr sz="2700" b="1">
                <a:solidFill>
                  <a:srgbClr val="000000"/>
                </a:solidFill>
                <a:latin typeface="Comic Sans MS"/>
                <a:ea typeface="Comic Sans MS"/>
                <a:cs typeface="Comic Sans MS"/>
                <a:sym typeface="Comic Sans MS"/>
              </a:defRPr>
            </a:pPr>
            <a:r>
              <a:rPr dirty="0"/>
              <a:t>By</a:t>
            </a:r>
            <a:r>
              <a:rPr b="0" dirty="0">
                <a:latin typeface="+mn-lt"/>
                <a:ea typeface="+mn-ea"/>
                <a:cs typeface="+mn-cs"/>
                <a:sym typeface="Calibri"/>
              </a:rPr>
              <a:t>:-</a:t>
            </a:r>
          </a:p>
          <a:p>
            <a:pPr>
              <a:lnSpc>
                <a:spcPct val="80000"/>
              </a:lnSpc>
              <a:spcBef>
                <a:spcPts val="600"/>
              </a:spcBef>
              <a:defRPr sz="2700">
                <a:solidFill>
                  <a:srgbClr val="000000"/>
                </a:solidFill>
              </a:defRPr>
            </a:pPr>
            <a:r>
              <a:rPr lang="en-IN" dirty="0"/>
              <a:t>Yatirajgouda Patil</a:t>
            </a:r>
            <a:endParaRPr dirty="0"/>
          </a:p>
          <a:p>
            <a:pPr>
              <a:lnSpc>
                <a:spcPct val="80000"/>
              </a:lnSpc>
              <a:spcBef>
                <a:spcPts val="600"/>
              </a:spcBef>
              <a:defRPr sz="2700">
                <a:solidFill>
                  <a:srgbClr val="000000"/>
                </a:solidFill>
              </a:defRPr>
            </a:pPr>
            <a:r>
              <a:rPr lang="en-IN" dirty="0"/>
              <a:t>Pratham Naik</a:t>
            </a:r>
            <a:endParaRPr dirty="0"/>
          </a:p>
          <a:p>
            <a:pPr>
              <a:lnSpc>
                <a:spcPct val="80000"/>
              </a:lnSpc>
              <a:spcBef>
                <a:spcPts val="600"/>
              </a:spcBef>
              <a:defRPr sz="2700">
                <a:solidFill>
                  <a:srgbClr val="000000"/>
                </a:solidFill>
              </a:defRPr>
            </a:pPr>
            <a:r>
              <a:rPr lang="en-IN" dirty="0"/>
              <a:t>Meghana</a:t>
            </a:r>
            <a:endParaRPr dirty="0"/>
          </a:p>
        </p:txBody>
      </p:sp>
      <p:pic>
        <p:nvPicPr>
          <p:cNvPr id="96" name="CEvKZ8CUsAAj3Ll.jpeg" descr="CEvKZ8CUsAAj3Ll.jpeg"/>
          <p:cNvPicPr>
            <a:picLocks noChangeAspect="1"/>
          </p:cNvPicPr>
          <p:nvPr/>
        </p:nvPicPr>
        <p:blipFill>
          <a:blip r:embed="rId3"/>
          <a:stretch>
            <a:fillRect/>
          </a:stretch>
        </p:blipFill>
        <p:spPr>
          <a:xfrm>
            <a:off x="2666198" y="23236"/>
            <a:ext cx="5744540" cy="1327797"/>
          </a:xfrm>
          <a:prstGeom prst="rect">
            <a:avLst/>
          </a:prstGeom>
          <a:ln w="12700">
            <a:miter lim="400000"/>
          </a:ln>
        </p:spPr>
      </p:pic>
      <p:sp>
        <p:nvSpPr>
          <p:cNvPr id="2" name="TextBox 1">
            <a:extLst>
              <a:ext uri="{FF2B5EF4-FFF2-40B4-BE49-F238E27FC236}">
                <a16:creationId xmlns:a16="http://schemas.microsoft.com/office/drawing/2014/main" id="{B34B0A21-7693-F8A4-C932-EBC417FDCF1C}"/>
              </a:ext>
            </a:extLst>
          </p:cNvPr>
          <p:cNvSpPr txBox="1"/>
          <p:nvPr/>
        </p:nvSpPr>
        <p:spPr>
          <a:xfrm>
            <a:off x="4629752" y="2055243"/>
            <a:ext cx="4793381" cy="461665"/>
          </a:xfrm>
          <a:prstGeom prst="rect">
            <a:avLst/>
          </a:prstGeom>
          <a:noFill/>
        </p:spPr>
        <p:txBody>
          <a:bodyPr wrap="square" rtlCol="0">
            <a:spAutoFit/>
          </a:bodyPr>
          <a:lstStyle/>
          <a:p>
            <a:r>
              <a:rPr lang="en-IN" sz="2400" b="1" dirty="0"/>
              <a:t>Team-21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63B8-C4CC-6199-7A39-680D84102F3A}"/>
              </a:ext>
            </a:extLst>
          </p:cNvPr>
          <p:cNvSpPr>
            <a:spLocks noGrp="1"/>
          </p:cNvSpPr>
          <p:nvPr>
            <p:ph type="title"/>
          </p:nvPr>
        </p:nvSpPr>
        <p:spPr>
          <a:xfrm>
            <a:off x="-817346" y="211120"/>
            <a:ext cx="10515600" cy="1325563"/>
          </a:xfrm>
        </p:spPr>
        <p:txBody>
          <a:bodyPr>
            <a:normAutofit/>
          </a:bodyPr>
          <a:lstStyle/>
          <a:p>
            <a:r>
              <a:rPr lang="en-IN" dirty="0">
                <a:latin typeface="Algerian" panose="04020705040A02060702" pitchFamily="82" charset="0"/>
              </a:rPr>
              <a:t>                       Implementation results</a:t>
            </a:r>
          </a:p>
        </p:txBody>
      </p:sp>
      <p:pic>
        <p:nvPicPr>
          <p:cNvPr id="5" name="Picture 4">
            <a:extLst>
              <a:ext uri="{FF2B5EF4-FFF2-40B4-BE49-F238E27FC236}">
                <a16:creationId xmlns:a16="http://schemas.microsoft.com/office/drawing/2014/main" id="{23C23A23-A626-4EB9-1EC2-C188A5B32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233" y="1212782"/>
            <a:ext cx="9452009" cy="5091765"/>
          </a:xfrm>
          <a:prstGeom prst="rect">
            <a:avLst/>
          </a:prstGeom>
        </p:spPr>
      </p:pic>
    </p:spTree>
    <p:extLst>
      <p:ext uri="{BB962C8B-B14F-4D97-AF65-F5344CB8AC3E}">
        <p14:creationId xmlns:p14="http://schemas.microsoft.com/office/powerpoint/2010/main" val="92889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AA4A00-7D52-0074-5AA6-8C9A51E30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59" y="731521"/>
            <a:ext cx="9490509" cy="568853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2510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72DF9C-6322-2039-DA22-D54A05B4F6D4}"/>
              </a:ext>
            </a:extLst>
          </p:cNvPr>
          <p:cNvSpPr txBox="1"/>
          <p:nvPr/>
        </p:nvSpPr>
        <p:spPr>
          <a:xfrm>
            <a:off x="587141" y="656831"/>
            <a:ext cx="11405937" cy="5544338"/>
          </a:xfrm>
          <a:prstGeom prst="rect">
            <a:avLst/>
          </a:prstGeom>
          <a:noFill/>
        </p:spPr>
        <p:txBody>
          <a:bodyPr wrap="square" rtlCol="0">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Performance Metrics: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Evaluation Metrics: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-Which metrics were used to evaluate the model's performance?</a:t>
            </a:r>
          </a:p>
          <a:p>
            <a:pPr>
              <a:lnSpc>
                <a:spcPct val="107000"/>
              </a:lnSpc>
              <a:spcAft>
                <a:spcPts val="800"/>
              </a:spcAft>
            </a:pPr>
            <a:r>
              <a:rPr lang="en-IN" sz="1800" kern="100" dirty="0">
                <a:effectLst/>
                <a:latin typeface="+mj-lt"/>
                <a:ea typeface="Calibri" panose="020F0502020204030204" pitchFamily="34" charset="0"/>
                <a:cs typeface="Times New Roman" panose="02020603050405020304" pitchFamily="18" charset="0"/>
                <a:sym typeface="Wingdings" panose="05000000000000000000" pitchFamily="2" charset="2"/>
              </a:rPr>
              <a:t></a:t>
            </a:r>
            <a:r>
              <a:rPr lang="en-IN" sz="1800" kern="100" dirty="0">
                <a:effectLst/>
                <a:latin typeface="+mj-lt"/>
                <a:ea typeface="Calibri" panose="020F0502020204030204" pitchFamily="34" charset="0"/>
                <a:cs typeface="Times New Roman" panose="02020603050405020304" pitchFamily="18" charset="0"/>
              </a:rPr>
              <a:t>Our proposed model is based on a neural network algorithm, it is evident to evaluate such models using metrics such as accuracy, precision, recall, F1-score. These metrics help in measuring the model performance and in identifying areas for improvement.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-Can you provide a detailed breakdown of how well the model performed based on these metrics?</a:t>
            </a:r>
          </a:p>
          <a:p>
            <a:pPr>
              <a:lnSpc>
                <a:spcPct val="107000"/>
              </a:lnSpc>
              <a:spcAft>
                <a:spcPts val="800"/>
              </a:spcAft>
            </a:pPr>
            <a:r>
              <a:rPr lang="en-IN" sz="1800" kern="100" dirty="0">
                <a:effectLst/>
                <a:latin typeface="+mj-lt"/>
                <a:ea typeface="Calibri" panose="020F0502020204030204" pitchFamily="34" charset="0"/>
                <a:cs typeface="Times New Roman" panose="02020603050405020304" pitchFamily="18" charset="0"/>
                <a:sym typeface="Wingdings" panose="05000000000000000000" pitchFamily="2" charset="2"/>
              </a:rPr>
              <a:t></a:t>
            </a:r>
            <a:r>
              <a:rPr lang="en-IN" sz="1800" kern="100" dirty="0">
                <a:effectLst/>
                <a:latin typeface="+mj-lt"/>
                <a:ea typeface="Calibri" panose="020F0502020204030204" pitchFamily="34" charset="0"/>
                <a:cs typeface="Times New Roman" panose="02020603050405020304" pitchFamily="18" charset="0"/>
              </a:rPr>
              <a:t>Precision, Recall, and F1-Score: For each class (crop), the model achieved perfect precision, recall, and F1-score, all equal to 1.00. This indicates that the model made no errors in classifying instances for any crop in the training set.</a:t>
            </a:r>
          </a:p>
          <a:p>
            <a:pPr>
              <a:lnSpc>
                <a:spcPct val="107000"/>
              </a:lnSpc>
              <a:spcAft>
                <a:spcPts val="800"/>
              </a:spcAft>
            </a:pPr>
            <a:r>
              <a:rPr lang="en-IN" sz="1800" kern="100" dirty="0">
                <a:effectLst/>
                <a:latin typeface="+mj-lt"/>
                <a:ea typeface="Calibri" panose="020F0502020204030204" pitchFamily="34" charset="0"/>
                <a:cs typeface="Times New Roman" panose="02020603050405020304" pitchFamily="18" charset="0"/>
              </a:rPr>
              <a:t>Accuracy: The overall accuracy of the model on the training set is 1.00, meaning that all instances in the training set were correctly classified.</a:t>
            </a:r>
          </a:p>
          <a:p>
            <a:endParaRPr lang="en-IN" dirty="0"/>
          </a:p>
        </p:txBody>
      </p:sp>
    </p:spTree>
    <p:extLst>
      <p:ext uri="{BB962C8B-B14F-4D97-AF65-F5344CB8AC3E}">
        <p14:creationId xmlns:p14="http://schemas.microsoft.com/office/powerpoint/2010/main" val="241466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AD8479-1163-F2A5-1AFF-FC2171E9A1D6}"/>
              </a:ext>
            </a:extLst>
          </p:cNvPr>
          <p:cNvSpPr txBox="1"/>
          <p:nvPr/>
        </p:nvSpPr>
        <p:spPr>
          <a:xfrm>
            <a:off x="3676851" y="2560320"/>
            <a:ext cx="9452008" cy="1107996"/>
          </a:xfrm>
          <a:prstGeom prst="rect">
            <a:avLst/>
          </a:prstGeom>
          <a:noFill/>
        </p:spPr>
        <p:txBody>
          <a:bodyPr wrap="square" rtlCol="0">
            <a:spAutoFit/>
          </a:bodyPr>
          <a:lstStyle/>
          <a:p>
            <a:r>
              <a:rPr lang="en-IN" sz="6600" dirty="0"/>
              <a:t>Thank You</a:t>
            </a:r>
          </a:p>
        </p:txBody>
      </p:sp>
    </p:spTree>
    <p:extLst>
      <p:ext uri="{BB962C8B-B14F-4D97-AF65-F5344CB8AC3E}">
        <p14:creationId xmlns:p14="http://schemas.microsoft.com/office/powerpoint/2010/main" val="229885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D661094-71A6-EDF7-67DD-071BC78895C5}"/>
              </a:ext>
            </a:extLst>
          </p:cNvPr>
          <p:cNvSpPr/>
          <p:nvPr/>
        </p:nvSpPr>
        <p:spPr>
          <a:xfrm>
            <a:off x="2616468" y="477196"/>
            <a:ext cx="2319688" cy="110867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n>
                  <a:solidFill>
                    <a:schemeClr val="accent4">
                      <a:lumMod val="75000"/>
                    </a:schemeClr>
                  </a:solidFill>
                </a:ln>
                <a:solidFill>
                  <a:schemeClr val="tx1"/>
                </a:solidFill>
                <a:latin typeface="Calibri" panose="020F0502020204030204" pitchFamily="34" charset="0"/>
                <a:ea typeface="Calibri" panose="020F0502020204030204" pitchFamily="34" charset="0"/>
                <a:cs typeface="Calibri" panose="020F0502020204030204" pitchFamily="34" charset="0"/>
              </a:rPr>
              <a:t>Agricultural Dataset</a:t>
            </a:r>
          </a:p>
        </p:txBody>
      </p:sp>
      <p:sp>
        <p:nvSpPr>
          <p:cNvPr id="6" name="Rectangle: Rounded Corners 5">
            <a:extLst>
              <a:ext uri="{FF2B5EF4-FFF2-40B4-BE49-F238E27FC236}">
                <a16:creationId xmlns:a16="http://schemas.microsoft.com/office/drawing/2014/main" id="{0186E548-7ED3-96D0-993D-CB09401E9281}"/>
              </a:ext>
            </a:extLst>
          </p:cNvPr>
          <p:cNvSpPr/>
          <p:nvPr/>
        </p:nvSpPr>
        <p:spPr>
          <a:xfrm>
            <a:off x="5301914" y="477197"/>
            <a:ext cx="2415941" cy="110867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n>
                  <a:solidFill>
                    <a:schemeClr val="accent4">
                      <a:lumMod val="75000"/>
                    </a:schemeClr>
                  </a:solidFill>
                </a:ln>
                <a:solidFill>
                  <a:schemeClr val="tx1"/>
                </a:solidFill>
                <a:latin typeface="Calibri" panose="020F0502020204030204" pitchFamily="34" charset="0"/>
                <a:ea typeface="Calibri" panose="020F0502020204030204" pitchFamily="34" charset="0"/>
                <a:cs typeface="Calibri" panose="020F0502020204030204" pitchFamily="34" charset="0"/>
              </a:rPr>
              <a:t>Data preprocessing</a:t>
            </a:r>
          </a:p>
          <a:p>
            <a:pPr algn="ctr"/>
            <a:endParaRPr lang="en-IN" dirty="0"/>
          </a:p>
        </p:txBody>
      </p:sp>
      <p:sp>
        <p:nvSpPr>
          <p:cNvPr id="7" name="Rectangle: Rounded Corners 6">
            <a:extLst>
              <a:ext uri="{FF2B5EF4-FFF2-40B4-BE49-F238E27FC236}">
                <a16:creationId xmlns:a16="http://schemas.microsoft.com/office/drawing/2014/main" id="{3746AF70-9DFF-6F2B-08BA-1D92A93C0A3B}"/>
              </a:ext>
            </a:extLst>
          </p:cNvPr>
          <p:cNvSpPr/>
          <p:nvPr/>
        </p:nvSpPr>
        <p:spPr>
          <a:xfrm>
            <a:off x="7358514" y="2320325"/>
            <a:ext cx="2319688" cy="110867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n>
                  <a:solidFill>
                    <a:schemeClr val="accent4">
                      <a:lumMod val="75000"/>
                    </a:schemeClr>
                  </a:solidFill>
                </a:ln>
                <a:solidFill>
                  <a:schemeClr val="tx1"/>
                </a:solidFill>
                <a:latin typeface="Calibri" panose="020F0502020204030204" pitchFamily="34" charset="0"/>
                <a:ea typeface="Calibri" panose="020F0502020204030204" pitchFamily="34" charset="0"/>
                <a:cs typeface="Calibri" panose="020F0502020204030204" pitchFamily="34" charset="0"/>
              </a:rPr>
              <a:t>Train and Test Agripredict model</a:t>
            </a:r>
          </a:p>
        </p:txBody>
      </p:sp>
      <p:sp>
        <p:nvSpPr>
          <p:cNvPr id="8" name="Rectangle: Rounded Corners 7">
            <a:extLst>
              <a:ext uri="{FF2B5EF4-FFF2-40B4-BE49-F238E27FC236}">
                <a16:creationId xmlns:a16="http://schemas.microsoft.com/office/drawing/2014/main" id="{BDC89754-FEE7-1475-7F2F-6E40CAF02F04}"/>
              </a:ext>
            </a:extLst>
          </p:cNvPr>
          <p:cNvSpPr/>
          <p:nvPr/>
        </p:nvSpPr>
        <p:spPr>
          <a:xfrm>
            <a:off x="7358514" y="3714580"/>
            <a:ext cx="2319688" cy="110867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n>
                  <a:solidFill>
                    <a:schemeClr val="accent4">
                      <a:lumMod val="75000"/>
                    </a:schemeClr>
                  </a:solidFill>
                </a:ln>
                <a:solidFill>
                  <a:schemeClr val="tx1"/>
                </a:solidFill>
                <a:latin typeface="Calibri" panose="020F0502020204030204" pitchFamily="34" charset="0"/>
                <a:ea typeface="Calibri" panose="020F0502020204030204" pitchFamily="34" charset="0"/>
                <a:cs typeface="Calibri" panose="020F0502020204030204" pitchFamily="34" charset="0"/>
              </a:rPr>
              <a:t>Crop Prediction</a:t>
            </a:r>
          </a:p>
        </p:txBody>
      </p:sp>
      <p:sp>
        <p:nvSpPr>
          <p:cNvPr id="9" name="Rectangle: Rounded Corners 8">
            <a:extLst>
              <a:ext uri="{FF2B5EF4-FFF2-40B4-BE49-F238E27FC236}">
                <a16:creationId xmlns:a16="http://schemas.microsoft.com/office/drawing/2014/main" id="{5542BF21-6598-7E0E-22D0-5E60E5DD52EB}"/>
              </a:ext>
            </a:extLst>
          </p:cNvPr>
          <p:cNvSpPr/>
          <p:nvPr/>
        </p:nvSpPr>
        <p:spPr>
          <a:xfrm>
            <a:off x="7358514" y="5251853"/>
            <a:ext cx="2319688" cy="110867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n>
                  <a:solidFill>
                    <a:schemeClr val="accent4">
                      <a:lumMod val="75000"/>
                    </a:schemeClr>
                  </a:solidFill>
                </a:ln>
                <a:solidFill>
                  <a:schemeClr val="tx1"/>
                </a:solidFill>
                <a:latin typeface="Calibri" panose="020F0502020204030204" pitchFamily="34" charset="0"/>
                <a:ea typeface="Calibri" panose="020F0502020204030204" pitchFamily="34" charset="0"/>
                <a:cs typeface="Calibri" panose="020F0502020204030204" pitchFamily="34" charset="0"/>
              </a:rPr>
              <a:t>Accuracy</a:t>
            </a:r>
          </a:p>
        </p:txBody>
      </p:sp>
      <p:sp>
        <p:nvSpPr>
          <p:cNvPr id="10" name="Rectangle: Rounded Corners 9">
            <a:extLst>
              <a:ext uri="{FF2B5EF4-FFF2-40B4-BE49-F238E27FC236}">
                <a16:creationId xmlns:a16="http://schemas.microsoft.com/office/drawing/2014/main" id="{C79A4076-85BC-1DC8-6786-F167DB0080BC}"/>
              </a:ext>
            </a:extLst>
          </p:cNvPr>
          <p:cNvSpPr/>
          <p:nvPr/>
        </p:nvSpPr>
        <p:spPr>
          <a:xfrm>
            <a:off x="2526633" y="2333741"/>
            <a:ext cx="4381098" cy="409386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dirty="0">
                <a:ln>
                  <a:solidFill>
                    <a:schemeClr val="accent4">
                      <a:lumMod val="75000"/>
                    </a:schemeClr>
                  </a:solidFill>
                </a:ln>
                <a:solidFill>
                  <a:schemeClr val="tx1"/>
                </a:solidFill>
                <a:latin typeface="Calibri" panose="020F0502020204030204" pitchFamily="34" charset="0"/>
                <a:ea typeface="Calibri" panose="020F0502020204030204" pitchFamily="34" charset="0"/>
                <a:cs typeface="Calibri" panose="020F0502020204030204" pitchFamily="34" charset="0"/>
              </a:rPr>
              <a:t>Machine Learning Algorithm</a:t>
            </a:r>
          </a:p>
          <a:p>
            <a:pPr algn="ctr"/>
            <a:endParaRPr lang="en-IN" dirty="0"/>
          </a:p>
        </p:txBody>
      </p:sp>
      <p:sp>
        <p:nvSpPr>
          <p:cNvPr id="11" name="Rectangle: Rounded Corners 10">
            <a:extLst>
              <a:ext uri="{FF2B5EF4-FFF2-40B4-BE49-F238E27FC236}">
                <a16:creationId xmlns:a16="http://schemas.microsoft.com/office/drawing/2014/main" id="{2178B5C4-8A19-73BF-E9B8-E4170D6EFD90}"/>
              </a:ext>
            </a:extLst>
          </p:cNvPr>
          <p:cNvSpPr/>
          <p:nvPr/>
        </p:nvSpPr>
        <p:spPr>
          <a:xfrm>
            <a:off x="3472313" y="4623971"/>
            <a:ext cx="2464067" cy="1324746"/>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n>
                  <a:solidFill>
                    <a:schemeClr val="accent4">
                      <a:lumMod val="75000"/>
                    </a:schemeClr>
                  </a:solidFill>
                </a:ln>
                <a:solidFill>
                  <a:schemeClr val="tx1"/>
                </a:solidFill>
                <a:latin typeface="Calibri" panose="020F0502020204030204" pitchFamily="34" charset="0"/>
                <a:ea typeface="Calibri" panose="020F0502020204030204" pitchFamily="34" charset="0"/>
                <a:cs typeface="Calibri" panose="020F0502020204030204" pitchFamily="34" charset="0"/>
              </a:rPr>
              <a:t>Neural Networks</a:t>
            </a:r>
          </a:p>
          <a:p>
            <a:pPr algn="ctr"/>
            <a:r>
              <a:rPr lang="en-IN" sz="2400" dirty="0">
                <a:ln>
                  <a:solidFill>
                    <a:schemeClr val="accent4">
                      <a:lumMod val="75000"/>
                    </a:schemeClr>
                  </a:solidFill>
                </a:ln>
                <a:solidFill>
                  <a:schemeClr val="tx1"/>
                </a:solidFill>
                <a:latin typeface="Calibri" panose="020F0502020204030204" pitchFamily="34" charset="0"/>
                <a:ea typeface="Calibri" panose="020F0502020204030204" pitchFamily="34" charset="0"/>
                <a:cs typeface="Calibri" panose="020F0502020204030204" pitchFamily="34" charset="0"/>
              </a:rPr>
              <a:t>(Deep Learning)</a:t>
            </a:r>
          </a:p>
        </p:txBody>
      </p:sp>
      <p:cxnSp>
        <p:nvCxnSpPr>
          <p:cNvPr id="15" name="Straight Arrow Connector 14">
            <a:extLst>
              <a:ext uri="{FF2B5EF4-FFF2-40B4-BE49-F238E27FC236}">
                <a16:creationId xmlns:a16="http://schemas.microsoft.com/office/drawing/2014/main" id="{1DB71389-6317-C7E3-23C6-3EBF564BF741}"/>
              </a:ext>
            </a:extLst>
          </p:cNvPr>
          <p:cNvCxnSpPr>
            <a:cxnSpLocks/>
          </p:cNvCxnSpPr>
          <p:nvPr/>
        </p:nvCxnSpPr>
        <p:spPr>
          <a:xfrm>
            <a:off x="4936156" y="1086630"/>
            <a:ext cx="3657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or: Elbow 20">
            <a:extLst>
              <a:ext uri="{FF2B5EF4-FFF2-40B4-BE49-F238E27FC236}">
                <a16:creationId xmlns:a16="http://schemas.microsoft.com/office/drawing/2014/main" id="{9B6D8427-4A2D-817E-7B3A-870D0A48CCBF}"/>
              </a:ext>
            </a:extLst>
          </p:cNvPr>
          <p:cNvCxnSpPr>
            <a:cxnSpLocks/>
            <a:stCxn id="6" idx="3"/>
            <a:endCxn id="7" idx="0"/>
          </p:cNvCxnSpPr>
          <p:nvPr/>
        </p:nvCxnSpPr>
        <p:spPr>
          <a:xfrm>
            <a:off x="7717855" y="1031534"/>
            <a:ext cx="800503" cy="1288791"/>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D5F854FE-B6D9-FF41-E37D-E68DE0E1D68E}"/>
              </a:ext>
            </a:extLst>
          </p:cNvPr>
          <p:cNvCxnSpPr>
            <a:cxnSpLocks/>
            <a:stCxn id="7" idx="2"/>
            <a:endCxn id="8" idx="0"/>
          </p:cNvCxnSpPr>
          <p:nvPr/>
        </p:nvCxnSpPr>
        <p:spPr>
          <a:xfrm>
            <a:off x="8518358" y="3429000"/>
            <a:ext cx="0" cy="2855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3C083F54-3641-FB4F-E0D6-04FD8C6373C5}"/>
              </a:ext>
            </a:extLst>
          </p:cNvPr>
          <p:cNvCxnSpPr>
            <a:cxnSpLocks/>
            <a:endCxn id="9" idx="0"/>
          </p:cNvCxnSpPr>
          <p:nvPr/>
        </p:nvCxnSpPr>
        <p:spPr>
          <a:xfrm>
            <a:off x="8507129" y="4823255"/>
            <a:ext cx="11229" cy="428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57FE1432-8D4C-D6A2-D020-8B9D0EBAED77}"/>
              </a:ext>
            </a:extLst>
          </p:cNvPr>
          <p:cNvCxnSpPr>
            <a:cxnSpLocks/>
          </p:cNvCxnSpPr>
          <p:nvPr/>
        </p:nvCxnSpPr>
        <p:spPr>
          <a:xfrm>
            <a:off x="4543124" y="1867301"/>
            <a:ext cx="3282215"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773E5C09-8458-E4A2-F6B6-65D335A0A407}"/>
              </a:ext>
            </a:extLst>
          </p:cNvPr>
          <p:cNvCxnSpPr>
            <a:cxnSpLocks/>
          </p:cNvCxnSpPr>
          <p:nvPr/>
        </p:nvCxnSpPr>
        <p:spPr>
          <a:xfrm>
            <a:off x="7825339" y="1867301"/>
            <a:ext cx="0" cy="428599"/>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7A5BA2E1-5B94-1656-31D1-F3820C4A8B52}"/>
              </a:ext>
            </a:extLst>
          </p:cNvPr>
          <p:cNvCxnSpPr>
            <a:cxnSpLocks/>
          </p:cNvCxnSpPr>
          <p:nvPr/>
        </p:nvCxnSpPr>
        <p:spPr>
          <a:xfrm flipH="1">
            <a:off x="4543123" y="1867301"/>
            <a:ext cx="1" cy="466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92664F7A-B3B1-4CCA-D360-369F1F4A3AF1}"/>
              </a:ext>
            </a:extLst>
          </p:cNvPr>
          <p:cNvCxnSpPr>
            <a:cxnSpLocks/>
          </p:cNvCxnSpPr>
          <p:nvPr/>
        </p:nvCxnSpPr>
        <p:spPr>
          <a:xfrm>
            <a:off x="6907731" y="4380672"/>
            <a:ext cx="4507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0AD7A90A-2C46-C416-206E-8F15DA71E4DC}"/>
              </a:ext>
            </a:extLst>
          </p:cNvPr>
          <p:cNvCxnSpPr>
            <a:cxnSpLocks/>
          </p:cNvCxnSpPr>
          <p:nvPr/>
        </p:nvCxnSpPr>
        <p:spPr>
          <a:xfrm>
            <a:off x="6907731" y="5806190"/>
            <a:ext cx="4507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3314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4E28-D302-4F40-0B2F-76BF75046660}"/>
              </a:ext>
            </a:extLst>
          </p:cNvPr>
          <p:cNvSpPr>
            <a:spLocks noGrp="1"/>
          </p:cNvSpPr>
          <p:nvPr>
            <p:ph type="title"/>
          </p:nvPr>
        </p:nvSpPr>
        <p:spPr>
          <a:xfrm>
            <a:off x="677334" y="1331495"/>
            <a:ext cx="8596668" cy="1320800"/>
          </a:xfrm>
        </p:spPr>
        <p:txBody>
          <a:bodyPr/>
          <a:lstStyle/>
          <a:p>
            <a:r>
              <a:rPr lang="en-IN" dirty="0">
                <a:latin typeface="Algerian" panose="04020705040A02060702" pitchFamily="82" charset="0"/>
              </a:rPr>
              <a:t>Contents</a:t>
            </a:r>
          </a:p>
        </p:txBody>
      </p:sp>
      <p:sp>
        <p:nvSpPr>
          <p:cNvPr id="3" name="Content Placeholder 2">
            <a:extLst>
              <a:ext uri="{FF2B5EF4-FFF2-40B4-BE49-F238E27FC236}">
                <a16:creationId xmlns:a16="http://schemas.microsoft.com/office/drawing/2014/main" id="{A9D81783-1C63-41E2-AB77-4F89D1AD47F6}"/>
              </a:ext>
            </a:extLst>
          </p:cNvPr>
          <p:cNvSpPr>
            <a:spLocks noGrp="1"/>
          </p:cNvSpPr>
          <p:nvPr>
            <p:ph idx="1"/>
          </p:nvPr>
        </p:nvSpPr>
        <p:spPr>
          <a:xfrm>
            <a:off x="677334" y="2367627"/>
            <a:ext cx="8596668" cy="3880773"/>
          </a:xfrm>
        </p:spPr>
        <p:txBody>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Overview of Crop recommendation</a:t>
            </a:r>
          </a:p>
          <a:p>
            <a:pPr>
              <a:buFont typeface="Wingdings" panose="05000000000000000000" pitchFamily="2" charset="2"/>
              <a:buChar char="Ø"/>
            </a:pPr>
            <a:r>
              <a:rPr lang="en-IN" dirty="0"/>
              <a:t>Data Collection</a:t>
            </a:r>
          </a:p>
          <a:p>
            <a:pPr>
              <a:buFont typeface="Wingdings" panose="05000000000000000000" pitchFamily="2" charset="2"/>
              <a:buChar char="Ø"/>
            </a:pPr>
            <a:r>
              <a:rPr lang="en-IN" dirty="0"/>
              <a:t>Model Selection</a:t>
            </a:r>
          </a:p>
          <a:p>
            <a:pPr>
              <a:buFont typeface="Wingdings" panose="05000000000000000000" pitchFamily="2" charset="2"/>
              <a:buChar char="Ø"/>
            </a:pPr>
            <a:r>
              <a:rPr lang="en-IN" dirty="0"/>
              <a:t>Training Strategy</a:t>
            </a:r>
          </a:p>
          <a:p>
            <a:pPr>
              <a:buFont typeface="Wingdings" panose="05000000000000000000" pitchFamily="2" charset="2"/>
              <a:buChar char="Ø"/>
            </a:pPr>
            <a:r>
              <a:rPr lang="en-IN" dirty="0"/>
              <a:t>Implementation</a:t>
            </a:r>
          </a:p>
          <a:p>
            <a:pPr>
              <a:buFont typeface="Wingdings" panose="05000000000000000000" pitchFamily="2" charset="2"/>
              <a:buChar char="Ø"/>
            </a:pPr>
            <a:r>
              <a:rPr lang="en-IN" dirty="0"/>
              <a:t>Performance metrics</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3132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45B265-365F-0BFC-BC99-B0A6B37E873B}"/>
              </a:ext>
            </a:extLst>
          </p:cNvPr>
          <p:cNvSpPr txBox="1"/>
          <p:nvPr/>
        </p:nvSpPr>
        <p:spPr>
          <a:xfrm>
            <a:off x="429929" y="163629"/>
            <a:ext cx="10818796" cy="6393289"/>
          </a:xfrm>
          <a:prstGeom prst="rect">
            <a:avLst/>
          </a:prstGeom>
          <a:noFill/>
        </p:spPr>
        <p:txBody>
          <a:bodyPr wrap="square" rtlCol="0">
            <a:spAutoFit/>
          </a:bodyPr>
          <a:lstStyle/>
          <a:p>
            <a:pPr>
              <a:lnSpc>
                <a:spcPct val="107000"/>
              </a:lnSpc>
              <a:spcAft>
                <a:spcPts val="800"/>
              </a:spcAft>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  Introduction</a:t>
            </a:r>
          </a:p>
          <a:p>
            <a:pPr marL="342900" indent="-342900">
              <a:lnSpc>
                <a:spcPct val="107000"/>
              </a:lnSpc>
              <a:spcAft>
                <a:spcPts val="800"/>
              </a:spcAft>
              <a:buFont typeface="Arial" panose="020B0604020202020204" pitchFamily="34" charset="0"/>
              <a:buChar char="•"/>
            </a:pPr>
            <a:r>
              <a:rPr lang="en-US" sz="2000" b="0" i="0" dirty="0">
                <a:solidFill>
                  <a:srgbClr val="374151"/>
                </a:solidFill>
                <a:effectLst/>
              </a:rPr>
              <a:t>By analyzing the dynamic interplay of factors such as soil quality, climate conditions, and crop history, a nuanced understanding emerges. This approach allows for a systematic classification of recommended crops, providing farmers with tailored insights. Harnessing this data-driven methodology enables informed decision-making, fostering sustainable agricultural practices.</a:t>
            </a:r>
            <a:endParaRPr lang="en-IN" sz="2000" b="1" kern="100" dirty="0">
              <a:ea typeface="Calibri" panose="020F0502020204030204" pitchFamily="34" charset="0"/>
              <a:cs typeface="Times New Roman" panose="02020603050405020304" pitchFamily="18" charset="0"/>
            </a:endParaRPr>
          </a:p>
          <a:p>
            <a:pPr>
              <a:lnSpc>
                <a:spcPct val="107000"/>
              </a:lnSpc>
              <a:spcAft>
                <a:spcPts val="800"/>
              </a:spcAft>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100" dirty="0">
                <a:latin typeface="Calibri" panose="020F0502020204030204" pitchFamily="34" charset="0"/>
                <a:ea typeface="Calibri" panose="020F0502020204030204" pitchFamily="34" charset="0"/>
                <a:cs typeface="Times New Roman" panose="02020603050405020304" pitchFamily="18" charset="0"/>
              </a:rPr>
              <a:t>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Objectives and Goals:</a:t>
            </a:r>
          </a:p>
          <a:p>
            <a:pPr marL="342900" indent="-342900">
              <a:lnSpc>
                <a:spcPct val="107000"/>
              </a:lnSpc>
              <a:spcAft>
                <a:spcPts val="800"/>
              </a:spcAft>
              <a:buFont typeface="Arial" panose="020B0604020202020204" pitchFamily="34" charset="0"/>
              <a:buChar char="•"/>
            </a:pPr>
            <a:r>
              <a:rPr lang="en-IN" sz="2000" kern="100" dirty="0">
                <a:effectLst/>
                <a:ea typeface="Calibri" panose="020F0502020204030204" pitchFamily="34" charset="0"/>
                <a:cs typeface="Times New Roman" panose="02020603050405020304" pitchFamily="18" charset="0"/>
              </a:rPr>
              <a:t>The project aims to address the challenge of recommending suitable crops to cultivate based on different environmental factors.</a:t>
            </a:r>
          </a:p>
          <a:p>
            <a:pPr marL="342900" indent="-342900">
              <a:lnSpc>
                <a:spcPct val="107000"/>
              </a:lnSpc>
              <a:spcAft>
                <a:spcPts val="800"/>
              </a:spcAft>
              <a:buFont typeface="Arial" panose="020B0604020202020204" pitchFamily="34" charset="0"/>
              <a:buChar char="•"/>
            </a:pPr>
            <a:r>
              <a:rPr lang="en-IN" sz="2000" kern="100" dirty="0">
                <a:effectLst/>
                <a:ea typeface="Calibri" panose="020F0502020204030204" pitchFamily="34" charset="0"/>
                <a:cs typeface="Times New Roman" panose="02020603050405020304" pitchFamily="18" charset="0"/>
              </a:rPr>
              <a:t>The objectives were defined to directly address the challenges faced by farmers in selecting crops. The key aim was to create a precise recommendation system capable of accurately suggesting crops based on various agricultural scenarios. </a:t>
            </a:r>
          </a:p>
          <a:p>
            <a:pPr marL="342900" indent="-342900">
              <a:lnSpc>
                <a:spcPct val="107000"/>
              </a:lnSpc>
              <a:spcAft>
                <a:spcPts val="800"/>
              </a:spcAft>
              <a:buFont typeface="Arial" panose="020B0604020202020204" pitchFamily="34" charset="0"/>
              <a:buChar char="•"/>
            </a:pPr>
            <a:r>
              <a:rPr lang="en-IN" sz="2000" kern="100" dirty="0">
                <a:effectLst/>
                <a:ea typeface="Calibri" panose="020F0502020204030204" pitchFamily="34" charset="0"/>
                <a:cs typeface="Times New Roman" panose="02020603050405020304" pitchFamily="18" charset="0"/>
              </a:rPr>
              <a:t>Therefore, the project objectives were crafted to directly contribute to the ultimate goal of optimizing agricultural productivity and support farming practices.</a:t>
            </a:r>
          </a:p>
          <a:p>
            <a:endParaRPr lang="en-IN" dirty="0"/>
          </a:p>
        </p:txBody>
      </p:sp>
    </p:spTree>
    <p:extLst>
      <p:ext uri="{BB962C8B-B14F-4D97-AF65-F5344CB8AC3E}">
        <p14:creationId xmlns:p14="http://schemas.microsoft.com/office/powerpoint/2010/main" val="201255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09DD-BCCB-3BCD-A31A-C2438A538155}"/>
              </a:ext>
            </a:extLst>
          </p:cNvPr>
          <p:cNvSpPr>
            <a:spLocks noGrp="1"/>
          </p:cNvSpPr>
          <p:nvPr>
            <p:ph type="title"/>
          </p:nvPr>
        </p:nvSpPr>
        <p:spPr>
          <a:xfrm>
            <a:off x="1119739" y="137476"/>
            <a:ext cx="10721740" cy="1325563"/>
          </a:xfrm>
        </p:spPr>
        <p:txBody>
          <a:bodyPr>
            <a:normAutofit/>
          </a:bodyPr>
          <a:lstStyle/>
          <a:p>
            <a:r>
              <a:rPr lang="en-IN" dirty="0">
                <a:latin typeface="Algerian" panose="04020705040A02060702" pitchFamily="82" charset="0"/>
              </a:rPr>
              <a:t>Overview of Crop recommendation</a:t>
            </a:r>
          </a:p>
        </p:txBody>
      </p:sp>
      <p:pic>
        <p:nvPicPr>
          <p:cNvPr id="4" name="Picture 3">
            <a:extLst>
              <a:ext uri="{FF2B5EF4-FFF2-40B4-BE49-F238E27FC236}">
                <a16:creationId xmlns:a16="http://schemas.microsoft.com/office/drawing/2014/main" id="{8F087EDB-4E0B-DCBF-E38C-8FD4F2AE2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1020278"/>
            <a:ext cx="9606012" cy="527046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9589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440B-B143-DBF7-A1B9-67C6F72E017C}"/>
              </a:ext>
            </a:extLst>
          </p:cNvPr>
          <p:cNvSpPr>
            <a:spLocks noGrp="1"/>
          </p:cNvSpPr>
          <p:nvPr>
            <p:ph type="title"/>
          </p:nvPr>
        </p:nvSpPr>
        <p:spPr>
          <a:xfrm>
            <a:off x="-1434563" y="692094"/>
            <a:ext cx="10515600" cy="1325563"/>
          </a:xfrm>
        </p:spPr>
        <p:txBody>
          <a:bodyPr>
            <a:normAutofit/>
          </a:bodyPr>
          <a:lstStyle/>
          <a:p>
            <a:r>
              <a:rPr lang="en-IN" dirty="0">
                <a:latin typeface="Algerian" panose="04020705040A02060702" pitchFamily="82" charset="0"/>
              </a:rPr>
              <a:t>                       Data collection</a:t>
            </a:r>
          </a:p>
        </p:txBody>
      </p:sp>
      <p:sp>
        <p:nvSpPr>
          <p:cNvPr id="3" name="Content Placeholder 2">
            <a:extLst>
              <a:ext uri="{FF2B5EF4-FFF2-40B4-BE49-F238E27FC236}">
                <a16:creationId xmlns:a16="http://schemas.microsoft.com/office/drawing/2014/main" id="{3676D521-A542-4128-80E2-6C76BC5F72AF}"/>
              </a:ext>
            </a:extLst>
          </p:cNvPr>
          <p:cNvSpPr>
            <a:spLocks noGrp="1"/>
          </p:cNvSpPr>
          <p:nvPr>
            <p:ph idx="1"/>
          </p:nvPr>
        </p:nvSpPr>
        <p:spPr>
          <a:xfrm>
            <a:off x="1229629" y="1944353"/>
            <a:ext cx="5187215" cy="4026535"/>
          </a:xfrm>
        </p:spPr>
        <p:txBody>
          <a:bodyPr>
            <a:normAutofit/>
          </a:bodyPr>
          <a:lstStyle/>
          <a:p>
            <a:pPr marL="0" indent="0">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most effective way to collect and measure the data from various sources, which includes government websites and online resources is through data collection. For our model we obtained the dataset  from kaggle.com. the datasets are cleaned and pre-processed. To get an approximate dataset for the system must contains the following attributes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i</a:t>
            </a:r>
            <a:r>
              <a:rPr lang="en-IN" sz="2000" kern="100" dirty="0">
                <a:effectLst/>
                <a:latin typeface="Calibri" panose="020F0502020204030204" pitchFamily="34" charset="0"/>
                <a:ea typeface="Calibri" panose="020F0502020204030204" pitchFamily="34" charset="0"/>
                <a:cs typeface="Calibri" panose="020F0502020204030204" pitchFamily="34" charset="0"/>
              </a:rPr>
              <a:t>) N P K values ii) soil PH iii) Temperature iv) Humidity v) rainfall vi) Crop name these parameters will be considered for crop prediction.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B5AB1400-5502-36B9-6770-AF45E8571E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3846" y="1145407"/>
            <a:ext cx="4936956" cy="4193439"/>
          </a:xfrm>
          <a:prstGeom prst="rect">
            <a:avLst/>
          </a:prstGeom>
        </p:spPr>
      </p:pic>
      <p:sp>
        <p:nvSpPr>
          <p:cNvPr id="5" name="TextBox 4">
            <a:extLst>
              <a:ext uri="{FF2B5EF4-FFF2-40B4-BE49-F238E27FC236}">
                <a16:creationId xmlns:a16="http://schemas.microsoft.com/office/drawing/2014/main" id="{9B947DBA-E1A5-D523-9F01-5D587E95170B}"/>
              </a:ext>
            </a:extLst>
          </p:cNvPr>
          <p:cNvSpPr txBox="1"/>
          <p:nvPr/>
        </p:nvSpPr>
        <p:spPr>
          <a:xfrm>
            <a:off x="7825339" y="6083166"/>
            <a:ext cx="5524901" cy="369332"/>
          </a:xfrm>
          <a:prstGeom prst="rect">
            <a:avLst/>
          </a:prstGeom>
          <a:noFill/>
        </p:spPr>
        <p:txBody>
          <a:bodyPr wrap="square" rtlCol="0">
            <a:spAutoFit/>
          </a:bodyPr>
          <a:lstStyle/>
          <a:p>
            <a:r>
              <a:rPr lang="en-IN" dirty="0"/>
              <a:t>Overview of Dataset</a:t>
            </a:r>
          </a:p>
        </p:txBody>
      </p:sp>
    </p:spTree>
    <p:extLst>
      <p:ext uri="{BB962C8B-B14F-4D97-AF65-F5344CB8AC3E}">
        <p14:creationId xmlns:p14="http://schemas.microsoft.com/office/powerpoint/2010/main" val="365508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C975-A6B1-60B6-C852-92886047118D}"/>
              </a:ext>
            </a:extLst>
          </p:cNvPr>
          <p:cNvSpPr>
            <a:spLocks noGrp="1"/>
          </p:cNvSpPr>
          <p:nvPr>
            <p:ph type="title"/>
          </p:nvPr>
        </p:nvSpPr>
        <p:spPr>
          <a:xfrm>
            <a:off x="510141" y="244375"/>
            <a:ext cx="10295466" cy="1320800"/>
          </a:xfrm>
        </p:spPr>
        <p:txBody>
          <a:bodyPr>
            <a:normAutofit/>
          </a:bodyPr>
          <a:lstStyle/>
          <a:p>
            <a:r>
              <a:rPr lang="en-IN" sz="3200" dirty="0">
                <a:latin typeface="Algerian" panose="04020705040A02060702" pitchFamily="82" charset="0"/>
              </a:rPr>
              <a:t>Correlation Between different features</a:t>
            </a:r>
          </a:p>
        </p:txBody>
      </p:sp>
      <p:pic>
        <p:nvPicPr>
          <p:cNvPr id="5" name="Picture 4">
            <a:extLst>
              <a:ext uri="{FF2B5EF4-FFF2-40B4-BE49-F238E27FC236}">
                <a16:creationId xmlns:a16="http://schemas.microsoft.com/office/drawing/2014/main" id="{B076D1DD-6A3E-4E1A-BAC9-F617ADE96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41" y="1010654"/>
            <a:ext cx="8596668" cy="57559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1002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DA3751B-400D-CC0F-B578-BA669F4D25D2}"/>
              </a:ext>
            </a:extLst>
          </p:cNvPr>
          <p:cNvSpPr txBox="1"/>
          <p:nvPr/>
        </p:nvSpPr>
        <p:spPr>
          <a:xfrm>
            <a:off x="306404" y="818148"/>
            <a:ext cx="11579192" cy="4914615"/>
          </a:xfrm>
          <a:prstGeom prst="rect">
            <a:avLst/>
          </a:prstGeom>
          <a:noFill/>
        </p:spPr>
        <p:txBody>
          <a:bodyPr wrap="square" rtlCol="0">
            <a:sp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Model Selection:</a:t>
            </a:r>
          </a:p>
          <a:p>
            <a:pPr>
              <a:lnSpc>
                <a:spcPct val="107000"/>
              </a:lnSpc>
              <a:spcAft>
                <a:spcPts val="800"/>
              </a:spcAft>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2000" b="1" i="0" dirty="0">
                <a:effectLst/>
                <a:latin typeface="+mj-lt"/>
              </a:rPr>
              <a:t>Choice of ML/DL Architecture:</a:t>
            </a:r>
          </a:p>
          <a:p>
            <a:pPr>
              <a:lnSpc>
                <a:spcPct val="107000"/>
              </a:lnSpc>
              <a:spcAft>
                <a:spcPts val="800"/>
              </a:spcAft>
            </a:pPr>
            <a:r>
              <a:rPr lang="en-US" sz="2000" b="1" kern="100" dirty="0">
                <a:latin typeface="+mj-lt"/>
                <a:ea typeface="Calibri" panose="020F0502020204030204" pitchFamily="34" charset="0"/>
                <a:cs typeface="Times New Roman" panose="02020603050405020304" pitchFamily="18" charset="0"/>
              </a:rPr>
              <a:t>      </a:t>
            </a:r>
            <a:r>
              <a:rPr lang="en-US" sz="2000" b="0" i="0" dirty="0">
                <a:solidFill>
                  <a:srgbClr val="374151"/>
                </a:solidFill>
                <a:effectLst/>
                <a:latin typeface="Söhne"/>
              </a:rPr>
              <a:t>Neural Network was selected for its potential to achieve higher accuracy with the given dataset.</a:t>
            </a:r>
          </a:p>
          <a:p>
            <a:pPr>
              <a:lnSpc>
                <a:spcPct val="107000"/>
              </a:lnSpc>
              <a:spcAft>
                <a:spcPts val="800"/>
              </a:spcAft>
            </a:pPr>
            <a:endParaRPr lang="en-US" sz="2000" b="0" i="0" dirty="0">
              <a:solidFill>
                <a:srgbClr val="374151"/>
              </a:solidFill>
              <a:effectLst/>
              <a:latin typeface="Söhne"/>
            </a:endParaRPr>
          </a:p>
          <a:p>
            <a:pPr marL="342900" indent="-342900">
              <a:lnSpc>
                <a:spcPct val="107000"/>
              </a:lnSpc>
              <a:spcAft>
                <a:spcPts val="800"/>
              </a:spcAft>
              <a:buFont typeface="Arial" panose="020B0604020202020204" pitchFamily="34" charset="0"/>
              <a:buChar char="•"/>
            </a:pPr>
            <a:r>
              <a:rPr lang="en-IN" sz="2000" b="1" i="0" dirty="0">
                <a:effectLst/>
                <a:latin typeface="+mj-lt"/>
              </a:rPr>
              <a:t>Consideration of Alternatives</a:t>
            </a:r>
          </a:p>
          <a:p>
            <a:pPr algn="l"/>
            <a:r>
              <a:rPr lang="en-US" sz="2000" dirty="0">
                <a:solidFill>
                  <a:srgbClr val="374151"/>
                </a:solidFill>
                <a:latin typeface="Söhne"/>
              </a:rPr>
              <a:t>       </a:t>
            </a:r>
            <a:r>
              <a:rPr lang="en-US" sz="2000" b="0" i="0" dirty="0">
                <a:solidFill>
                  <a:srgbClr val="374151"/>
                </a:solidFill>
                <a:effectLst/>
                <a:latin typeface="Söhne"/>
              </a:rPr>
              <a:t>We explored other ML techniques such as random forest, Naïve Bayes classification, and Linear Regression         initially, but  their lower accuracy led us to opt for deep learning.</a:t>
            </a:r>
          </a:p>
          <a:p>
            <a:pPr algn="l"/>
            <a:endParaRPr lang="en-US" sz="2000" dirty="0">
              <a:solidFill>
                <a:srgbClr val="374151"/>
              </a:solidFill>
              <a:latin typeface="Söhne"/>
            </a:endParaRPr>
          </a:p>
          <a:p>
            <a:pPr algn="l"/>
            <a:r>
              <a:rPr lang="en-US" sz="2000" b="1" i="0" dirty="0">
                <a:solidFill>
                  <a:srgbClr val="374151"/>
                </a:solidFill>
                <a:effectLst/>
              </a:rPr>
              <a:t>   </a:t>
            </a:r>
            <a:endParaRPr lang="en-US" sz="2000" b="0" i="0" dirty="0">
              <a:solidFill>
                <a:srgbClr val="374151"/>
              </a:solidFill>
              <a:effectLst/>
              <a:latin typeface="Söhne"/>
            </a:endParaRPr>
          </a:p>
          <a:p>
            <a:br>
              <a:rPr lang="en-US" dirty="0"/>
            </a:br>
            <a:endParaRPr lang="en-IN" sz="2000" b="1" kern="100" dirty="0">
              <a:effectLst/>
              <a:latin typeface="+mj-lt"/>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mj-lt"/>
                <a:ea typeface="Calibri" panose="020F0502020204030204" pitchFamily="34" charset="0"/>
                <a:cs typeface="Times New Roman" panose="02020603050405020304" pitchFamily="18" charset="0"/>
              </a:rPr>
              <a:t>.</a:t>
            </a:r>
            <a:endParaRPr lang="en-IN" dirty="0">
              <a:latin typeface="+mj-lt"/>
            </a:endParaRPr>
          </a:p>
        </p:txBody>
      </p:sp>
    </p:spTree>
    <p:extLst>
      <p:ext uri="{BB962C8B-B14F-4D97-AF65-F5344CB8AC3E}">
        <p14:creationId xmlns:p14="http://schemas.microsoft.com/office/powerpoint/2010/main" val="3325174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D0B9E7-5FEA-45C7-9D68-F965D3A992C5}"/>
              </a:ext>
            </a:extLst>
          </p:cNvPr>
          <p:cNvSpPr txBox="1"/>
          <p:nvPr/>
        </p:nvSpPr>
        <p:spPr>
          <a:xfrm>
            <a:off x="404261" y="336884"/>
            <a:ext cx="11309684" cy="5873659"/>
          </a:xfrm>
          <a:prstGeom prst="rect">
            <a:avLst/>
          </a:prstGeom>
          <a:noFill/>
        </p:spPr>
        <p:txBody>
          <a:bodyPr wrap="square" rtlCol="0">
            <a:spAutoFit/>
          </a:bodyPr>
          <a:lstStyle/>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Training Strategy: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Training Process: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-Describe the overall strategy for training the model, including key hyperparameters.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mj-lt"/>
                <a:ea typeface="Calibri" panose="020F0502020204030204" pitchFamily="34" charset="0"/>
                <a:cs typeface="Times New Roman" panose="02020603050405020304" pitchFamily="18" charset="0"/>
                <a:sym typeface="Wingdings" panose="05000000000000000000" pitchFamily="2" charset="2"/>
              </a:rPr>
              <a:t></a:t>
            </a:r>
            <a:r>
              <a:rPr lang="en-IN" sz="1800" kern="100" dirty="0">
                <a:effectLst/>
                <a:latin typeface="+mj-lt"/>
                <a:ea typeface="Calibri" panose="020F0502020204030204" pitchFamily="34" charset="0"/>
                <a:cs typeface="Times New Roman" panose="02020603050405020304" pitchFamily="18" charset="0"/>
              </a:rPr>
              <a:t>In our proposed model, we have implemented back propagation to train our neural network where eight hidden layers are used to calculate the total cost. since the dataset is large using minimum number of hidden layers may not give maximum accuracy. Within the hidden layer RELU activation function is employed which makes ANN work as nonlinear classifier. In the output layer a SoftMax activation function is applied which convert any input into probability distribution. For training 80 number of epochs are completed for results with more accuracy. For every epoch we calculated the loss.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-Were any specific optimization techniques employed during training?</a:t>
            </a:r>
          </a:p>
          <a:p>
            <a:pPr>
              <a:lnSpc>
                <a:spcPct val="107000"/>
              </a:lnSpc>
              <a:spcAft>
                <a:spcPts val="800"/>
              </a:spcAft>
            </a:pPr>
            <a:r>
              <a:rPr lang="en-IN" sz="1800" kern="100" dirty="0">
                <a:effectLst/>
                <a:latin typeface="+mj-lt"/>
                <a:ea typeface="Calibri" panose="020F0502020204030204" pitchFamily="34" charset="0"/>
                <a:cs typeface="Times New Roman" panose="02020603050405020304" pitchFamily="18" charset="0"/>
                <a:sym typeface="Wingdings" panose="05000000000000000000" pitchFamily="2" charset="2"/>
              </a:rPr>
              <a:t></a:t>
            </a:r>
            <a:r>
              <a:rPr lang="en-IN" sz="1800" kern="100" dirty="0">
                <a:effectLst/>
                <a:latin typeface="+mj-lt"/>
                <a:ea typeface="Calibri" panose="020F0502020204030204" pitchFamily="34" charset="0"/>
                <a:cs typeface="Times New Roman" panose="02020603050405020304" pitchFamily="18" charset="0"/>
              </a:rPr>
              <a:t>We used Adam optimiser to our model. This optimiser helped faster computation time and require fewer parameters for tuning to increase accuracy</a:t>
            </a:r>
          </a:p>
          <a:p>
            <a:endParaRPr lang="en-IN" dirty="0"/>
          </a:p>
        </p:txBody>
      </p:sp>
    </p:spTree>
    <p:extLst>
      <p:ext uri="{BB962C8B-B14F-4D97-AF65-F5344CB8AC3E}">
        <p14:creationId xmlns:p14="http://schemas.microsoft.com/office/powerpoint/2010/main" val="63339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05D2-335E-5475-7046-08F7A7516559}"/>
              </a:ext>
            </a:extLst>
          </p:cNvPr>
          <p:cNvSpPr>
            <a:spLocks noGrp="1"/>
          </p:cNvSpPr>
          <p:nvPr>
            <p:ph type="title"/>
          </p:nvPr>
        </p:nvSpPr>
        <p:spPr>
          <a:xfrm>
            <a:off x="2005416" y="750304"/>
            <a:ext cx="7958331" cy="1077229"/>
          </a:xfrm>
        </p:spPr>
        <p:txBody>
          <a:bodyPr>
            <a:normAutofit/>
          </a:bodyPr>
          <a:lstStyle/>
          <a:p>
            <a:r>
              <a:rPr lang="en-IN" sz="3600" dirty="0">
                <a:latin typeface="Algerian" panose="04020705040A02060702" pitchFamily="82" charset="0"/>
              </a:rPr>
              <a:t>          Reference Paper </a:t>
            </a:r>
          </a:p>
        </p:txBody>
      </p:sp>
      <p:sp>
        <p:nvSpPr>
          <p:cNvPr id="3" name="Content Placeholder 2">
            <a:extLst>
              <a:ext uri="{FF2B5EF4-FFF2-40B4-BE49-F238E27FC236}">
                <a16:creationId xmlns:a16="http://schemas.microsoft.com/office/drawing/2014/main" id="{8376D48F-CE83-D3C9-CDBE-F716DBCDCFAC}"/>
              </a:ext>
            </a:extLst>
          </p:cNvPr>
          <p:cNvSpPr>
            <a:spLocks noGrp="1"/>
          </p:cNvSpPr>
          <p:nvPr>
            <p:ph idx="1"/>
          </p:nvPr>
        </p:nvSpPr>
        <p:spPr>
          <a:xfrm>
            <a:off x="838200" y="2037381"/>
            <a:ext cx="10515600" cy="4351338"/>
          </a:xfrm>
        </p:spPr>
        <p:txBody>
          <a:bodyPr>
            <a:normAutofit/>
          </a:bodyPr>
          <a:lstStyle/>
          <a:p>
            <a:pPr marL="0" indent="0">
              <a:buNone/>
            </a:pPr>
            <a:r>
              <a:rPr lang="en-US" sz="2400" dirty="0"/>
              <a:t>In this study Farmers can predict or come to a decision the type of soil moisture values; Farmers can choose the type of crop they want to sow. In this paper, Author proposed decision tree supervised machine learning algorithm to improve the results for the prediction of crop yield based on soil moisture parameters to achieve better error rate and accuracy for economic growth. Using Decision tree algorithm they have achieved about 93% accuracy .</a:t>
            </a:r>
          </a:p>
          <a:p>
            <a:pPr marL="0" indent="0">
              <a:buNone/>
            </a:pPr>
            <a:endParaRPr lang="en-IN" sz="2400" dirty="0"/>
          </a:p>
        </p:txBody>
      </p:sp>
    </p:spTree>
    <p:extLst>
      <p:ext uri="{BB962C8B-B14F-4D97-AF65-F5344CB8AC3E}">
        <p14:creationId xmlns:p14="http://schemas.microsoft.com/office/powerpoint/2010/main" val="902285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772</Words>
  <Application>Microsoft Office PowerPoint</Application>
  <PresentationFormat>Widescreen</PresentationFormat>
  <Paragraphs>76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Calibri Light</vt:lpstr>
      <vt:lpstr>Söhne</vt:lpstr>
      <vt:lpstr>Wingdings</vt:lpstr>
      <vt:lpstr>Office Theme</vt:lpstr>
      <vt:lpstr>  “Crop recommendation based on affecting parameters”</vt:lpstr>
      <vt:lpstr>Contents</vt:lpstr>
      <vt:lpstr>PowerPoint Presentation</vt:lpstr>
      <vt:lpstr>Overview of Crop recommendation</vt:lpstr>
      <vt:lpstr>                       Data collection</vt:lpstr>
      <vt:lpstr>Correlation Between different features</vt:lpstr>
      <vt:lpstr>PowerPoint Presentation</vt:lpstr>
      <vt:lpstr>PowerPoint Presentation</vt:lpstr>
      <vt:lpstr>          Reference Paper </vt:lpstr>
      <vt:lpstr>                       Implementation results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TEAM-21</dc:title>
  <dc:creator>Yatirajgouda patil</dc:creator>
  <cp:lastModifiedBy>Yatirajgouda patil</cp:lastModifiedBy>
  <cp:revision>9</cp:revision>
  <dcterms:created xsi:type="dcterms:W3CDTF">2023-12-11T14:57:58Z</dcterms:created>
  <dcterms:modified xsi:type="dcterms:W3CDTF">2024-01-16T14:05:41Z</dcterms:modified>
</cp:coreProperties>
</file>