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D3510-7E0B-24AF-60E9-41858BFB5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027551-2CC3-C829-D5AE-EE41F2C6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FE86DA-0505-5DBB-43A3-83F73A7E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6670EC-E3E5-9D2E-473B-06620765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DDD41-91B9-3E5B-B55A-75A804F1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147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98969-60CF-94A1-1141-0BD82BC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006AEC-A50E-DA39-0F2E-2979CEBC4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12936B-3D6E-CC05-77F2-043CA313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C6A290-5EF0-13C0-8FF7-A9E9C70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E6AE30-4036-A578-8A3A-006BD4E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294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5A6EB67-BBC7-ED23-E798-E43CCC17E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B79A3C-AD58-DB59-A039-38DAF8A3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A13F9-C950-E7E8-2484-C78F590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4153E-D52E-0821-5CA2-20C1855D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988C9A-7E50-57C7-31EB-FDD7FC23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16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B716B-0BF4-A151-56F1-F8844DA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2AAFD-B3B9-809A-7A96-21019F74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BBC911-CD2A-925E-F7C7-3AB3251F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188D53-D7CD-83E2-0312-E7F5B26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48F4F1-AE32-D7FB-6C78-15FFE252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42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1D807-5F66-6268-B36B-4E429992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3E9001-8D8F-84E2-F390-849725DF1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5F7097-D619-2E22-B227-2322A862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7A5C72-910A-3226-A3BC-149D9F72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AAAF89-E421-0F3C-30A3-47DBFDE2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354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80725-0B64-EBA9-0ADB-7509340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3EFC6-05A3-2161-44B6-934ABD51D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3DE5E4-E88F-D112-756C-A8B79459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9166C6-7914-EF23-9CEE-264874E0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BF8AEC-5F19-D8A3-54F0-883FABF4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29AEC-B395-3EE4-489A-B391A5A9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67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80ECD-3608-82F3-6A44-099BCC17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22EC80-415E-FF32-5605-F6CD424D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6C5676-ABF8-4718-4974-F6BB7F1D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864C466-AAF7-6A21-718C-D8AF3A7D0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BC91A4-C8EB-B1AB-DAAA-1972969D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E8CE25-8B6E-D602-3441-CB393171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4470FB7-989D-058C-D398-CE0FAA6A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BF3462A-D3E6-E94F-77AE-07C72DA4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542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7634C-EF73-879A-0440-0BCE47E3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6DDC38-5EE0-C4BE-3287-F983EF6D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011D22-20B8-8F18-7B75-AEA1E004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A87E16-C5D9-2EB3-ECCF-BACF812F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AAFEEF2-F521-7B59-BF03-8618765C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EEC151-63A1-7C3B-96DE-BF61C6E8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6E764A-2975-B271-192A-4FFFD4ED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13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D0B4A9-3DA6-856C-5C56-F7AE7028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5F1021-ED34-318B-95AD-71549D3F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9AADD0-3827-B3F2-E7A4-73A76F03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FC7BC9-8DC5-249E-198B-DB4591B5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9D9955-B32F-C6FA-9872-4BD7A72F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5C7667-2CB3-2E7E-FE9A-6EE3C073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09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C23256-9E55-DA63-D701-55B50A9B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A4F341-B4A1-1CA0-570A-60D7FA107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36BA7B-BE7A-768C-C166-5BA15F27A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820F0A-9753-D0A7-E108-78E2E5B5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72FB1E-3D70-E661-44A2-8F61E225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6D23D0-6BBE-D912-410D-65AAAACB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279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B48947-E775-64B7-3880-148CB66D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347354-ECDC-73FE-7134-60A8D796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E6215E-D3A8-F830-243F-0FAAFF127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20FF-A2F4-4961-B619-50B97886007A}" type="datetimeFigureOut">
              <a:rPr lang="en-IN" smtClean="0"/>
              <a:pPr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57925-B3EE-05DF-F62F-0C07903DF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AFEB54-EBDB-8D8E-FC5C-3F012B2E1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920D-0B3B-4BA7-98CA-2C56A78DA2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993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9FA873-8F5E-6487-B76B-BF3BA736FB5D}"/>
              </a:ext>
            </a:extLst>
          </p:cNvPr>
          <p:cNvSpPr txBox="1"/>
          <p:nvPr/>
        </p:nvSpPr>
        <p:spPr>
          <a:xfrm>
            <a:off x="705492" y="1592495"/>
            <a:ext cx="11486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  </a:t>
            </a:r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Digital  System Design Using Verilog </a:t>
            </a:r>
          </a:p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                        Open ended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847493-E787-C4C9-49E1-A7B929D02DCF}"/>
              </a:ext>
            </a:extLst>
          </p:cNvPr>
          <p:cNvSpPr txBox="1"/>
          <p:nvPr/>
        </p:nvSpPr>
        <p:spPr>
          <a:xfrm>
            <a:off x="9082354" y="5311738"/>
            <a:ext cx="3893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</a:t>
            </a:r>
            <a:r>
              <a:rPr lang="en-IN" sz="2000" dirty="0">
                <a:solidFill>
                  <a:schemeClr val="tx2"/>
                </a:solidFill>
              </a:rPr>
              <a:t>Team 23:</a:t>
            </a:r>
          </a:p>
          <a:p>
            <a:r>
              <a:rPr lang="en-IN" sz="2000" dirty="0"/>
              <a:t> Yatirajgouda Patil          244</a:t>
            </a:r>
          </a:p>
          <a:p>
            <a:r>
              <a:rPr lang="en-IN" sz="2000" dirty="0"/>
              <a:t> Pratham Naik                 262</a:t>
            </a:r>
          </a:p>
          <a:p>
            <a:r>
              <a:rPr lang="en-IN" sz="2000" dirty="0"/>
              <a:t> Gajanan NP                    261</a:t>
            </a:r>
          </a:p>
          <a:p>
            <a:endParaRPr lang="en-IN" sz="2000" dirty="0"/>
          </a:p>
          <a:p>
            <a:r>
              <a:rPr lang="en-IN" sz="2000" dirty="0"/>
              <a:t> </a:t>
            </a:r>
          </a:p>
          <a:p>
            <a:r>
              <a:rPr lang="en-IN" dirty="0"/>
              <a:t>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11943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71A359-C5D4-E724-E305-328FEAB444AB}"/>
              </a:ext>
            </a:extLst>
          </p:cNvPr>
          <p:cNvSpPr txBox="1"/>
          <p:nvPr/>
        </p:nvSpPr>
        <p:spPr>
          <a:xfrm>
            <a:off x="914400" y="719190"/>
            <a:ext cx="12452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Subheading" pitchFamily="2" charset="0"/>
              </a:rPr>
              <a:t>                                       </a:t>
            </a:r>
            <a:r>
              <a:rPr lang="en-IN" sz="3600" b="1" u="sng" dirty="0">
                <a:solidFill>
                  <a:srgbClr val="FF0000"/>
                </a:solidFill>
                <a:latin typeface="Sitka Subheading" pitchFamily="2" charset="0"/>
              </a:rPr>
              <a:t>PROBLEM STATEMENT</a:t>
            </a:r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 Design and implement to find the square root of number </a:t>
            </a:r>
          </a:p>
          <a:p>
            <a:r>
              <a:rPr lang="en-IN" sz="3600" dirty="0"/>
              <a:t>                   using Newton Raphson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4980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CF64B-BD48-18A5-2FB9-50E014A0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                    </a:t>
            </a:r>
            <a:r>
              <a:rPr lang="en-IN" b="1" dirty="0">
                <a:latin typeface="Sitka Subheading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B2E1A9-21A2-6BC0-9A90-6C08CA9A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itka Subheading" pitchFamily="2" charset="0"/>
              </a:rPr>
              <a:t>The square root of a number is a fundamental mathematical operation used in various applications, and finding an efficient and accurate method for its computation is crucial in digital design. The Newton-Raphson method offers an iterative approach to approximate the square root of a given number.</a:t>
            </a:r>
            <a:endParaRPr lang="en-IN" dirty="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03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A6177-8D85-D87B-51B7-FF6ADBF6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</a:t>
            </a:r>
            <a:br>
              <a:rPr lang="en-IN" dirty="0"/>
            </a:br>
            <a:r>
              <a:rPr lang="en-IN" dirty="0"/>
              <a:t>                    </a:t>
            </a:r>
            <a:r>
              <a:rPr lang="en-IN" b="1" dirty="0">
                <a:latin typeface="Sitka Subheading" pitchFamily="2" charset="0"/>
              </a:rPr>
              <a:t>Working Principle</a:t>
            </a:r>
            <a:r>
              <a:rPr lang="en-IN" sz="4400" dirty="0">
                <a:latin typeface="Arial Rounded MT Bold" panose="020F0704030504030204" pitchFamily="34" charset="0"/>
              </a:rPr>
              <a:t/>
            </a:r>
            <a:br>
              <a:rPr lang="en-IN" sz="4400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188485-EF0B-24C4-F107-2BD9884F69F3}"/>
              </a:ext>
            </a:extLst>
          </p:cNvPr>
          <p:cNvSpPr txBox="1"/>
          <p:nvPr/>
        </p:nvSpPr>
        <p:spPr>
          <a:xfrm>
            <a:off x="1263721" y="1865349"/>
            <a:ext cx="9996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working principle of finding the square root of a number using the Newton-Raphson method in Verilog involves starting with an initial guess for the square root. The method iteratively refines the guess using the formula </a:t>
            </a:r>
          </a:p>
          <a:p>
            <a:r>
              <a:rPr lang="en-IN" sz="2400" b="1" i="0" dirty="0">
                <a:solidFill>
                  <a:srgbClr val="111827"/>
                </a:solidFill>
                <a:effectLst/>
                <a:latin typeface="Söhne Mono"/>
              </a:rPr>
              <a:t>y = (x + (</a:t>
            </a:r>
            <a:r>
              <a:rPr lang="en-IN" sz="2400" b="1" i="0" dirty="0" err="1">
                <a:solidFill>
                  <a:srgbClr val="111827"/>
                </a:solidFill>
                <a:effectLst/>
                <a:latin typeface="Söhne Mono"/>
              </a:rPr>
              <a:t>num</a:t>
            </a:r>
            <a:r>
              <a:rPr lang="en-IN" sz="2400" b="1" i="0" dirty="0">
                <a:solidFill>
                  <a:srgbClr val="111827"/>
                </a:solidFill>
                <a:effectLst/>
                <a:latin typeface="Söhne Mono"/>
              </a:rPr>
              <a:t> / x)) / 2 , 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where ‘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num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’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is the input number and ‘x’ is the current estimate. This process is repeated for a fixed number of iterations, resulting in an efficient and accurate approximation of the square root.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48024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261BFD-16F9-09B4-7DD3-36735BEB92B8}"/>
              </a:ext>
            </a:extLst>
          </p:cNvPr>
          <p:cNvSpPr txBox="1"/>
          <p:nvPr/>
        </p:nvSpPr>
        <p:spPr>
          <a:xfrm>
            <a:off x="1828800" y="339047"/>
            <a:ext cx="738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</a:t>
            </a:r>
            <a:r>
              <a:rPr lang="en-IN" sz="3200" b="1" dirty="0">
                <a:solidFill>
                  <a:schemeClr val="accent6"/>
                </a:solidFill>
              </a:rPr>
              <a:t>VERILOG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5E752-A616-A07C-AABF-BE673A0CAA06}"/>
              </a:ext>
            </a:extLst>
          </p:cNvPr>
          <p:cNvSpPr txBox="1"/>
          <p:nvPr/>
        </p:nvSpPr>
        <p:spPr>
          <a:xfrm>
            <a:off x="1058238" y="1140431"/>
            <a:ext cx="104282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root_newton</a:t>
            </a:r>
            <a:r>
              <a:rPr lang="en-IN" dirty="0"/>
              <a:t>(</a:t>
            </a:r>
            <a:r>
              <a:rPr lang="en-IN" dirty="0" err="1"/>
              <a:t>num,root</a:t>
            </a:r>
            <a:r>
              <a:rPr lang="en-IN" dirty="0"/>
              <a:t>);</a:t>
            </a:r>
          </a:p>
          <a:p>
            <a:r>
              <a:rPr lang="en-IN" dirty="0"/>
              <a:t>input[15:0]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r>
              <a:rPr lang="en-IN" dirty="0"/>
              <a:t>output reg [15:0]root;</a:t>
            </a:r>
          </a:p>
          <a:p>
            <a:r>
              <a:rPr lang="en-IN" dirty="0"/>
              <a:t>real </a:t>
            </a:r>
            <a:r>
              <a:rPr lang="en-IN" dirty="0" err="1"/>
              <a:t>x,y</a:t>
            </a:r>
            <a:r>
              <a:rPr lang="en-IN" dirty="0"/>
              <a:t>;</a:t>
            </a:r>
          </a:p>
          <a:p>
            <a:r>
              <a:rPr lang="en-IN" dirty="0"/>
              <a:t>always@(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if(</a:t>
            </a:r>
            <a:r>
              <a:rPr lang="en-IN" dirty="0" err="1"/>
              <a:t>num</a:t>
            </a:r>
            <a:r>
              <a:rPr lang="en-IN" dirty="0"/>
              <a:t>==16'd0 |</a:t>
            </a:r>
            <a:r>
              <a:rPr lang="en-IN" dirty="0" err="1"/>
              <a:t>num</a:t>
            </a:r>
            <a:r>
              <a:rPr lang="en-IN" dirty="0"/>
              <a:t>==16'd1) root=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x=</a:t>
            </a:r>
            <a:r>
              <a:rPr lang="en-IN" dirty="0" err="1"/>
              <a:t>num</a:t>
            </a:r>
            <a:r>
              <a:rPr lang="en-IN" dirty="0"/>
              <a:t>/2;</a:t>
            </a:r>
          </a:p>
          <a:p>
            <a:r>
              <a:rPr lang="en-IN" dirty="0"/>
              <a:t>repeat(10)begin</a:t>
            </a:r>
          </a:p>
          <a:p>
            <a:r>
              <a:rPr lang="en-IN" dirty="0"/>
              <a:t>y=(x+(</a:t>
            </a:r>
            <a:r>
              <a:rPr lang="en-IN" dirty="0" err="1"/>
              <a:t>num</a:t>
            </a:r>
            <a:r>
              <a:rPr lang="en-IN" dirty="0"/>
              <a:t>/x))/2;</a:t>
            </a:r>
          </a:p>
          <a:p>
            <a:r>
              <a:rPr lang="en-IN" dirty="0"/>
              <a:t>x=y;</a:t>
            </a:r>
          </a:p>
          <a:p>
            <a:r>
              <a:rPr lang="en-IN" dirty="0"/>
              <a:t>end;</a:t>
            </a:r>
          </a:p>
          <a:p>
            <a:r>
              <a:rPr lang="en-IN" dirty="0"/>
              <a:t>root=y;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end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29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198EDC-DFDB-9083-CCFE-42FCD68B2499}"/>
              </a:ext>
            </a:extLst>
          </p:cNvPr>
          <p:cNvSpPr txBox="1"/>
          <p:nvPr/>
        </p:nvSpPr>
        <p:spPr>
          <a:xfrm>
            <a:off x="224319" y="462337"/>
            <a:ext cx="888714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module </a:t>
            </a:r>
            <a:r>
              <a:rPr lang="en-IN" dirty="0" err="1"/>
              <a:t>root_newton_tb</a:t>
            </a:r>
            <a:r>
              <a:rPr lang="en-IN" dirty="0"/>
              <a:t>;</a:t>
            </a:r>
          </a:p>
          <a:p>
            <a:r>
              <a:rPr lang="en-IN" dirty="0"/>
              <a:t>	// Inputs</a:t>
            </a:r>
          </a:p>
          <a:p>
            <a:r>
              <a:rPr lang="en-IN" dirty="0"/>
              <a:t>	reg [15:0]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r>
              <a:rPr lang="en-IN" dirty="0"/>
              <a:t>	// Outputs</a:t>
            </a:r>
          </a:p>
          <a:p>
            <a:r>
              <a:rPr lang="en-IN" dirty="0"/>
              <a:t>	wire [15:0] root;</a:t>
            </a:r>
          </a:p>
          <a:p>
            <a:r>
              <a:rPr lang="en-IN" dirty="0"/>
              <a:t>	// Instantiate the Unit Under Test (UUT)</a:t>
            </a:r>
          </a:p>
          <a:p>
            <a:r>
              <a:rPr lang="en-IN" dirty="0"/>
              <a:t>	</a:t>
            </a:r>
            <a:r>
              <a:rPr lang="en-IN" dirty="0" err="1"/>
              <a:t>root_newton</a:t>
            </a:r>
            <a:r>
              <a:rPr lang="en-IN" dirty="0"/>
              <a:t> </a:t>
            </a:r>
            <a:r>
              <a:rPr lang="en-IN" dirty="0" err="1"/>
              <a:t>uut</a:t>
            </a:r>
            <a:r>
              <a:rPr lang="en-IN" dirty="0"/>
              <a:t> (</a:t>
            </a:r>
          </a:p>
          <a:p>
            <a:r>
              <a:rPr lang="en-IN" dirty="0"/>
              <a:t>		.</a:t>
            </a:r>
            <a:r>
              <a:rPr lang="en-IN" dirty="0" err="1"/>
              <a:t>num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), </a:t>
            </a:r>
          </a:p>
          <a:p>
            <a:r>
              <a:rPr lang="en-IN" dirty="0"/>
              <a:t>		.root(root)</a:t>
            </a:r>
          </a:p>
          <a:p>
            <a:r>
              <a:rPr lang="en-IN" dirty="0"/>
              <a:t>	);</a:t>
            </a:r>
          </a:p>
          <a:p>
            <a:r>
              <a:rPr lang="en-IN" dirty="0"/>
              <a:t>	initial begin</a:t>
            </a:r>
          </a:p>
          <a:p>
            <a:r>
              <a:rPr lang="en-IN" dirty="0"/>
              <a:t>		</a:t>
            </a:r>
            <a:r>
              <a:rPr lang="en-IN" dirty="0" err="1"/>
              <a:t>num</a:t>
            </a:r>
            <a:r>
              <a:rPr lang="en-IN" dirty="0"/>
              <a:t>=16'd144;</a:t>
            </a:r>
          </a:p>
          <a:p>
            <a:r>
              <a:rPr lang="en-IN" dirty="0"/>
              <a:t>		#50;</a:t>
            </a:r>
          </a:p>
          <a:p>
            <a:r>
              <a:rPr lang="en-IN" dirty="0"/>
              <a:t>		</a:t>
            </a:r>
            <a:r>
              <a:rPr lang="en-IN" dirty="0" err="1"/>
              <a:t>num</a:t>
            </a:r>
            <a:r>
              <a:rPr lang="en-IN" dirty="0"/>
              <a:t>=16'd121;</a:t>
            </a:r>
          </a:p>
          <a:p>
            <a:r>
              <a:rPr lang="en-IN" dirty="0"/>
              <a:t>		#50;</a:t>
            </a:r>
          </a:p>
          <a:p>
            <a:r>
              <a:rPr lang="en-IN" dirty="0"/>
              <a:t>		</a:t>
            </a:r>
            <a:r>
              <a:rPr lang="en-IN" dirty="0" err="1"/>
              <a:t>num</a:t>
            </a:r>
            <a:r>
              <a:rPr lang="en-IN" dirty="0"/>
              <a:t>=16'd64;</a:t>
            </a:r>
          </a:p>
          <a:p>
            <a:r>
              <a:rPr lang="en-IN" dirty="0"/>
              <a:t>		#50;</a:t>
            </a:r>
          </a:p>
          <a:p>
            <a:r>
              <a:rPr lang="en-IN" dirty="0"/>
              <a:t>		</a:t>
            </a:r>
            <a:r>
              <a:rPr lang="en-IN" dirty="0" err="1"/>
              <a:t>num</a:t>
            </a:r>
            <a:r>
              <a:rPr lang="en-IN" dirty="0"/>
              <a:t>=16'd400;</a:t>
            </a:r>
          </a:p>
          <a:p>
            <a:r>
              <a:rPr lang="en-IN" dirty="0"/>
              <a:t>		#50;</a:t>
            </a:r>
          </a:p>
          <a:p>
            <a:r>
              <a:rPr lang="en-IN" dirty="0"/>
              <a:t>		</a:t>
            </a:r>
            <a:r>
              <a:rPr lang="en-IN" dirty="0" err="1"/>
              <a:t>num</a:t>
            </a:r>
            <a:r>
              <a:rPr lang="en-IN" dirty="0"/>
              <a:t>=16'd225;</a:t>
            </a:r>
          </a:p>
          <a:p>
            <a:r>
              <a:rPr lang="en-IN" dirty="0"/>
              <a:t>		#50;</a:t>
            </a:r>
          </a:p>
          <a:p>
            <a:r>
              <a:rPr lang="en-IN" dirty="0"/>
              <a:t>	end</a:t>
            </a:r>
          </a:p>
          <a:p>
            <a:r>
              <a:rPr lang="en-IN" dirty="0"/>
              <a:t>                 </a:t>
            </a:r>
            <a:r>
              <a:rPr lang="en-IN" dirty="0" err="1"/>
              <a:t>endmodule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FB7161-B026-AF15-2B2F-60F5025D7D88}"/>
              </a:ext>
            </a:extLst>
          </p:cNvPr>
          <p:cNvSpPr txBox="1"/>
          <p:nvPr/>
        </p:nvSpPr>
        <p:spPr>
          <a:xfrm>
            <a:off x="4161035" y="0"/>
            <a:ext cx="5054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/>
                </a:solidFill>
              </a:rPr>
              <a:t>VERILOG TESTBENCH</a:t>
            </a:r>
          </a:p>
        </p:txBody>
      </p:sp>
    </p:spTree>
    <p:extLst>
      <p:ext uri="{BB962C8B-B14F-4D97-AF65-F5344CB8AC3E}">
        <p14:creationId xmlns:p14="http://schemas.microsoft.com/office/powerpoint/2010/main" xmlns="" val="97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C97D42-E29A-D5BE-D50C-8DB31D404912}"/>
              </a:ext>
            </a:extLst>
          </p:cNvPr>
          <p:cNvSpPr txBox="1"/>
          <p:nvPr/>
        </p:nvSpPr>
        <p:spPr>
          <a:xfrm>
            <a:off x="2537716" y="174663"/>
            <a:ext cx="628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</a:t>
            </a:r>
            <a:r>
              <a:rPr lang="en-IN" sz="2800" dirty="0" smtClean="0"/>
              <a:t>      </a:t>
            </a:r>
            <a:r>
              <a:rPr lang="en-IN" sz="3200" b="1" dirty="0" smtClean="0">
                <a:latin typeface="Sitka Subheading" pitchFamily="2" charset="0"/>
              </a:rPr>
              <a:t>SIMULATION </a:t>
            </a:r>
            <a:r>
              <a:rPr lang="en-IN" sz="3200" b="1" dirty="0">
                <a:latin typeface="Sitka Subheading" pitchFamily="2" charset="0"/>
              </a:rPr>
              <a:t>RESULTS</a:t>
            </a:r>
          </a:p>
        </p:txBody>
      </p:sp>
      <p:pic>
        <p:nvPicPr>
          <p:cNvPr id="3" name="Picture 2" descr="dsd_p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514" y="692331"/>
            <a:ext cx="11220994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054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3EB427-98E3-5863-7E35-967D74BE2A75}"/>
              </a:ext>
            </a:extLst>
          </p:cNvPr>
          <p:cNvSpPr txBox="1"/>
          <p:nvPr/>
        </p:nvSpPr>
        <p:spPr>
          <a:xfrm>
            <a:off x="3842536" y="123289"/>
            <a:ext cx="756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Sitka Subheading" pitchFamily="2" charset="0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1CE16E-F496-CDE2-E109-AC797368A31E}"/>
              </a:ext>
            </a:extLst>
          </p:cNvPr>
          <p:cNvSpPr txBox="1"/>
          <p:nvPr/>
        </p:nvSpPr>
        <p:spPr>
          <a:xfrm>
            <a:off x="1339065" y="1037690"/>
            <a:ext cx="951386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Digital Signal Processing (DSP):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 In DSP algorithms, calculating square roots is a common operation, especially in filtering, equalization, and modulation techniques. The Newton-Raphson method provides an efficient and accurate way to perform these computations in hardware.</a:t>
            </a: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*Mathematical Calculations: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 Numerous mathematical computations, such as solving equations, optimization problems, and numerical analysis, require square root calculations. The Newton-Raphson method is well-suited for these applications due to its iterative nature and fast convergence.</a:t>
            </a: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*Image and Audio Processing: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 Image and audio processing applications often involve complex mathematical operations that utilize square roots. Implementing the Newton-Raphson method in hardware accelerates these computations in real-time applications.</a:t>
            </a: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*Scientific and Engineering Simulations: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 In scientific simulations and engineering applications, square roots frequently appear in calculations involving physical properties like velocity, acceleration, and distance. The Newton-Raphson method enhances the efficiency of these simulations.</a:t>
            </a: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*Digital Control Systems: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 Control systems, such as PID (Proportional-Integral-Derivative) controllers, rely on mathematical operations, including square root computations. Utilizing the Newton-Raphson method in Verilog enables precise and high-speed control in hardware-based systems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9852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80277F-4074-945D-0C3B-CFE3E4EA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9C7681-83F4-E83B-9624-41AE6054D294}"/>
              </a:ext>
            </a:extLst>
          </p:cNvPr>
          <p:cNvSpPr txBox="1"/>
          <p:nvPr/>
        </p:nvSpPr>
        <p:spPr>
          <a:xfrm>
            <a:off x="3524036" y="2578815"/>
            <a:ext cx="9308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Sitka Subheading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35430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456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                    INTRODUCTION</vt:lpstr>
      <vt:lpstr>                                         Working Principle </vt:lpstr>
      <vt:lpstr>Slide 5</vt:lpstr>
      <vt:lpstr>Slide 6</vt:lpstr>
      <vt:lpstr>Slide 7</vt:lpstr>
      <vt:lpstr>Slide 8</vt:lpstr>
      <vt:lpstr>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Yatirajgouda patil</dc:creator>
  <cp:lastModifiedBy>student</cp:lastModifiedBy>
  <cp:revision>2</cp:revision>
  <dcterms:created xsi:type="dcterms:W3CDTF">2023-07-24T12:38:12Z</dcterms:created>
  <dcterms:modified xsi:type="dcterms:W3CDTF">2023-07-26T03:50:48Z</dcterms:modified>
</cp:coreProperties>
</file>