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000000"/>
          </p15:clr>
        </p15:guide>
        <p15:guide id="2" pos="280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c5juwX1jgc4J7KXoWMgbb7FID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B0A5DC-5DB4-43B3-BB2A-9243C0FA291A}">
  <a:tblStyle styleId="{96B0A5DC-5DB4-43B3-BB2A-9243C0FA291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>
        <p:guide orient="horz" pos="1679"/>
        <p:guide pos="2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body" idx="1"/>
          </p:nvPr>
        </p:nvSpPr>
        <p:spPr>
          <a:xfrm>
            <a:off x="1143000" y="548640"/>
            <a:ext cx="6400800" cy="260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>
            <a:spLocks noGrp="1"/>
          </p:cNvSpPr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2786332" y="1543050"/>
            <a:ext cx="3810000" cy="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"/>
          <p:cNvCxnSpPr/>
          <p:nvPr/>
        </p:nvCxnSpPr>
        <p:spPr>
          <a:xfrm>
            <a:off x="0" y="461434"/>
            <a:ext cx="91440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dt" idx="10"/>
          </p:nvPr>
        </p:nvSpPr>
        <p:spPr>
          <a:xfrm>
            <a:off x="152400" y="4892278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ftr" idx="11"/>
          </p:nvPr>
        </p:nvSpPr>
        <p:spPr>
          <a:xfrm>
            <a:off x="3239069" y="4892278"/>
            <a:ext cx="3352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050">
              <a:solidFill>
                <a:srgbClr val="002060"/>
              </a:solidFill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ldNum" idx="12"/>
          </p:nvPr>
        </p:nvSpPr>
        <p:spPr>
          <a:xfrm>
            <a:off x="6629400" y="487306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2514600" y="14488"/>
            <a:ext cx="4308591" cy="396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15096" y="484281"/>
            <a:ext cx="9144000" cy="4434256"/>
          </a:xfrm>
          <a:prstGeom prst="rect">
            <a:avLst/>
          </a:prstGeom>
          <a:solidFill>
            <a:srgbClr val="D8E2F3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590550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n-IN" sz="4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Digital Signal Processing: PBL approach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0" y="2343150"/>
            <a:ext cx="3766868" cy="258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Course: </a:t>
            </a:r>
            <a:r>
              <a:rPr lang="en-IN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Digital Signal Processing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Course Code: </a:t>
            </a:r>
            <a:r>
              <a:rPr lang="en-IN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23EECC303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Semester: </a:t>
            </a:r>
            <a:r>
              <a:rPr lang="en-IN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Credits: </a:t>
            </a:r>
            <a:r>
              <a:rPr lang="en-IN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 [2-0-2]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Hours/Week: </a:t>
            </a:r>
            <a:r>
              <a:rPr lang="en-IN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Faculty Mentor</a:t>
            </a:r>
            <a:r>
              <a:rPr lang="en-IN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Raghvendra Shet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p1"/>
          <p:cNvGraphicFramePr/>
          <p:nvPr/>
        </p:nvGraphicFramePr>
        <p:xfrm>
          <a:off x="4137804" y="3098635"/>
          <a:ext cx="4862425" cy="1369575"/>
        </p:xfrm>
        <a:graphic>
          <a:graphicData uri="http://schemas.openxmlformats.org/drawingml/2006/table">
            <a:tbl>
              <a:tblPr firstRow="1" bandRow="1">
                <a:noFill/>
                <a:tableStyleId>{96B0A5DC-5DB4-43B3-BB2A-9243C0FA291A}</a:tableStyleId>
              </a:tblPr>
              <a:tblGrid>
                <a:gridCol w="67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strike="noStrike" cap="none"/>
                        <a:t>Team Details</a:t>
                      </a:r>
                      <a:endParaRPr sz="12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Sl.No.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Roll No.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Div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SRN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Name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242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B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01FE21BEC081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Prateek R. Shettar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244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B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01FE21BEC083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Yatirajgouda Patil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262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B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01FE21BEC103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strike="noStrike" cap="none"/>
                        <a:t>Pratham Naik</a:t>
                      </a:r>
                      <a:endParaRPr sz="1000" u="none" strike="noStrike" cap="none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Google Shape;106;p1"/>
          <p:cNvSpPr/>
          <p:nvPr/>
        </p:nvSpPr>
        <p:spPr>
          <a:xfrm>
            <a:off x="381000" y="1352550"/>
            <a:ext cx="8458200" cy="78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lang="en-IN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Theme : Biosignal Processing</a:t>
            </a:r>
            <a:endParaRPr sz="20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lang="en-IN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Title :  ECG signal processing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10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0" name="Google Shape;230;p10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305027" y="575816"/>
            <a:ext cx="353949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Fourier Transform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381000" y="1065530"/>
            <a:ext cx="260731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domain sequence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228600" y="3392800"/>
            <a:ext cx="89136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samples: 5000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frequency coefficients (N): 5000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Computation time: 3.25s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Execution time: 6.35s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4538345" y="1065530"/>
            <a:ext cx="293941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t="2983" r="1836"/>
          <a:stretch/>
        </p:blipFill>
        <p:spPr>
          <a:xfrm>
            <a:off x="4292600" y="1806575"/>
            <a:ext cx="4849495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 l="1643" t="3699" r="3864" b="52804"/>
          <a:stretch/>
        </p:blipFill>
        <p:spPr>
          <a:xfrm>
            <a:off x="228600" y="1633855"/>
            <a:ext cx="3886200" cy="16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11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11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-306400" y="575825"/>
            <a:ext cx="4099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Fourier Transform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381000" y="1065530"/>
            <a:ext cx="260731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domain sequence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11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1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152400" y="3409950"/>
            <a:ext cx="8130000" cy="12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samples: 5000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frequency coefficients (N): 5000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Computation time: 0.42s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Execution time: 0.682s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4443095" y="1040130"/>
            <a:ext cx="29394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1643" t="3699" r="3864" b="52804"/>
          <a:stretch/>
        </p:blipFill>
        <p:spPr>
          <a:xfrm>
            <a:off x="91440" y="1580515"/>
            <a:ext cx="4099560" cy="170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 t="1784" r="1732" b="5948"/>
          <a:stretch/>
        </p:blipFill>
        <p:spPr>
          <a:xfrm>
            <a:off x="4292600" y="1629410"/>
            <a:ext cx="4782185" cy="150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12"/>
          <p:cNvGraphicFramePr/>
          <p:nvPr/>
        </p:nvGraphicFramePr>
        <p:xfrm>
          <a:off x="304165" y="1369060"/>
          <a:ext cx="8534400" cy="1929150"/>
        </p:xfrm>
        <a:graphic>
          <a:graphicData uri="http://schemas.openxmlformats.org/drawingml/2006/table">
            <a:tbl>
              <a:tblPr firstRow="1" bandRow="1">
                <a:noFill/>
                <a:tableStyleId>{96B0A5DC-5DB4-43B3-BB2A-9243C0FA291A}</a:tableStyleId>
              </a:tblPr>
              <a:tblGrid>
                <a:gridCol w="275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IN" sz="1350" u="none" strike="noStrike" cap="none"/>
                        <a:t>Dimension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IN" sz="1350" u="none" strike="noStrike" cap="none"/>
                        <a:t>DFT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IN" sz="1350" u="none" strike="noStrike" cap="none"/>
                        <a:t>DIT FFT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IN" sz="1350" b="1" u="none" strike="noStrike" cap="none"/>
                        <a:t>Time complexity</a:t>
                      </a:r>
                      <a:endParaRPr sz="135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IN" sz="1350" u="none" strike="noStrike" cap="none"/>
                        <a:t>3.25 s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IN" sz="1350" u="none" strike="noStrike" cap="none"/>
                        <a:t>0.42 s</a:t>
                      </a:r>
                      <a:endParaRPr sz="135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" name="Google Shape;264;p1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School of  ECE</a:t>
            </a:r>
            <a:endParaRPr/>
          </a:p>
        </p:txBody>
      </p:sp>
      <p:sp>
        <p:nvSpPr>
          <p:cNvPr id="266" name="Google Shape;266;p1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cxnSp>
        <p:nvCxnSpPr>
          <p:cNvPr id="267" name="Google Shape;267;p12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12"/>
          <p:cNvSpPr/>
          <p:nvPr/>
        </p:nvSpPr>
        <p:spPr>
          <a:xfrm>
            <a:off x="224354" y="644613"/>
            <a:ext cx="45624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DFT and FFT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2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2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13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6" name="Google Shape;276;p1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 txBox="1">
            <a:spLocks noGrp="1"/>
          </p:cNvSpPr>
          <p:nvPr>
            <p:ph type="dt" idx="10"/>
          </p:nvPr>
        </p:nvSpPr>
        <p:spPr>
          <a:xfrm>
            <a:off x="152400" y="4892278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ftr" idx="11"/>
          </p:nvPr>
        </p:nvSpPr>
        <p:spPr>
          <a:xfrm>
            <a:off x="3239069" y="4892278"/>
            <a:ext cx="3352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6629400" y="487306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04658" y="590421"/>
            <a:ext cx="270954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Filter Design 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3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477527" y="1242050"/>
            <a:ext cx="4451100" cy="13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band edge frequency: 8,49 Hz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Stop band edge frequency: 7,50 Hz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 band ripple: -1 dB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Stop band ripple: -20 dB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Sampling frequency: 500 Hz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14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9" name="Google Shape;289;p14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228141" y="575816"/>
            <a:ext cx="4749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IIR Butterworth Filter Design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304509" y="1036320"/>
            <a:ext cx="8222906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Response of the filter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" name="Google Shape;295;p14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4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6585" y="1378456"/>
            <a:ext cx="7887335" cy="313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p15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3" name="Google Shape;303;p15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1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330376" y="575816"/>
            <a:ext cx="454533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IIR Chebyshev Filter Design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329909" y="986790"/>
            <a:ext cx="8222906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Response of the filter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15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5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822" t="2101"/>
          <a:stretch/>
        </p:blipFill>
        <p:spPr>
          <a:xfrm>
            <a:off x="628650" y="1450340"/>
            <a:ext cx="7736840" cy="339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16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7" name="Google Shape;317;p16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271733" y="575816"/>
            <a:ext cx="31915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FIR Filter Design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6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6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381000" y="2034540"/>
            <a:ext cx="2355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Rectangular window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5075555" y="2114550"/>
            <a:ext cx="3576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Response of the filter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381000" y="923290"/>
            <a:ext cx="156908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Signal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5537200" y="3536950"/>
            <a:ext cx="357632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 of Output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381000" y="3562350"/>
            <a:ext cx="201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Signal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4978400" y="920750"/>
            <a:ext cx="3576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 of Input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1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t="27000" b="48851"/>
          <a:stretch/>
        </p:blipFill>
        <p:spPr>
          <a:xfrm>
            <a:off x="4374515" y="1327150"/>
            <a:ext cx="4658400" cy="8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850" y="2359700"/>
            <a:ext cx="3272776" cy="12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9550" y="2492892"/>
            <a:ext cx="3272776" cy="109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6"/>
          <p:cNvPicPr preferRelativeResize="0"/>
          <p:nvPr/>
        </p:nvPicPr>
        <p:blipFill rotWithShape="1">
          <a:blip r:embed="rId4">
            <a:alphaModFix/>
          </a:blip>
          <a:srcRect t="74880" r="1827" b="-262"/>
          <a:stretch/>
        </p:blipFill>
        <p:spPr>
          <a:xfrm>
            <a:off x="4853940" y="4010025"/>
            <a:ext cx="4087495" cy="66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7">
            <a:alphaModFix/>
          </a:blip>
          <a:srcRect l="392" t="227" r="1045" b="48245"/>
          <a:stretch/>
        </p:blipFill>
        <p:spPr>
          <a:xfrm>
            <a:off x="228600" y="1403350"/>
            <a:ext cx="4001135" cy="608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" y="3935730"/>
            <a:ext cx="4359910" cy="768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p17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1" name="Google Shape;341;p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1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271733" y="575816"/>
            <a:ext cx="31915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FIR Filter Design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17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7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381000" y="2101215"/>
            <a:ext cx="235521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Bartlett window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4618355" y="1924050"/>
            <a:ext cx="3576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Response of the filter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381000" y="1037590"/>
            <a:ext cx="156908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Signal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4622800" y="3689350"/>
            <a:ext cx="3576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 of Output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381000" y="3629025"/>
            <a:ext cx="201295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Signal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4521200" y="844550"/>
            <a:ext cx="3576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 of Input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4" name="Google Shape;354;p1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t="52173"/>
          <a:stretch/>
        </p:blipFill>
        <p:spPr>
          <a:xfrm>
            <a:off x="4432300" y="1207770"/>
            <a:ext cx="4676700" cy="7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7"/>
          <p:cNvPicPr preferRelativeResize="0"/>
          <p:nvPr/>
        </p:nvPicPr>
        <p:blipFill rotWithShape="1">
          <a:blip r:embed="rId5">
            <a:alphaModFix/>
          </a:blip>
          <a:srcRect l="9254" t="27653" r="8838" b="49383"/>
          <a:stretch/>
        </p:blipFill>
        <p:spPr>
          <a:xfrm>
            <a:off x="4166235" y="4013835"/>
            <a:ext cx="4866005" cy="753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8600" y="2456815"/>
            <a:ext cx="3554095" cy="121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7">
            <a:alphaModFix/>
          </a:blip>
          <a:srcRect l="392" t="227" r="1045" b="48245"/>
          <a:stretch/>
        </p:blipFill>
        <p:spPr>
          <a:xfrm>
            <a:off x="228600" y="1436370"/>
            <a:ext cx="3886200" cy="56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89950" y="2238725"/>
            <a:ext cx="3504699" cy="14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4073525"/>
            <a:ext cx="4145280" cy="72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18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18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1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1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271733" y="575816"/>
            <a:ext cx="31915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FIR Filter Design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18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8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228600" y="2068830"/>
            <a:ext cx="2355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Hanning window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5075555" y="1954530"/>
            <a:ext cx="3576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Response of the filter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228600" y="915670"/>
            <a:ext cx="1569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Signal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5232400" y="3613150"/>
            <a:ext cx="3576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 of Output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381000" y="3630930"/>
            <a:ext cx="201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Signal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5054600" y="996950"/>
            <a:ext cx="3576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 of Input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Google Shape;378;p1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l="392" t="227" r="1045" b="48245"/>
          <a:stretch/>
        </p:blipFill>
        <p:spPr>
          <a:xfrm>
            <a:off x="74295" y="1323340"/>
            <a:ext cx="4266565" cy="82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8"/>
          <p:cNvPicPr preferRelativeResize="0"/>
          <p:nvPr/>
        </p:nvPicPr>
        <p:blipFill rotWithShape="1">
          <a:blip r:embed="rId4">
            <a:alphaModFix/>
          </a:blip>
          <a:srcRect t="53158"/>
          <a:stretch/>
        </p:blipFill>
        <p:spPr>
          <a:xfrm>
            <a:off x="4341495" y="1435735"/>
            <a:ext cx="4691380" cy="6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8"/>
          <p:cNvPicPr preferRelativeResize="0"/>
          <p:nvPr/>
        </p:nvPicPr>
        <p:blipFill rotWithShape="1">
          <a:blip r:embed="rId5">
            <a:alphaModFix/>
          </a:blip>
          <a:srcRect l="1911" t="51152" r="1433" b="2763"/>
          <a:stretch/>
        </p:blipFill>
        <p:spPr>
          <a:xfrm>
            <a:off x="5007610" y="4004945"/>
            <a:ext cx="4025265" cy="52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4905375" y="2318385"/>
            <a:ext cx="3952875" cy="132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8"/>
          <p:cNvPicPr preferRelativeResize="0"/>
          <p:nvPr/>
        </p:nvPicPr>
        <p:blipFill rotWithShape="1">
          <a:blip r:embed="rId7">
            <a:alphaModFix/>
          </a:blip>
          <a:srcRect t="10075"/>
          <a:stretch/>
        </p:blipFill>
        <p:spPr>
          <a:xfrm>
            <a:off x="142875" y="4018915"/>
            <a:ext cx="4762500" cy="612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0325" y="2429625"/>
            <a:ext cx="3576300" cy="13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19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9" name="Google Shape;389;p19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271733" y="575816"/>
            <a:ext cx="31915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FIR Filter Design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19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9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350520" y="2023110"/>
            <a:ext cx="235521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Hamming window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4694555" y="1802130"/>
            <a:ext cx="3576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Response of the filter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381000" y="1037590"/>
            <a:ext cx="156908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Signal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19"/>
          <p:cNvSpPr/>
          <p:nvPr/>
        </p:nvSpPr>
        <p:spPr>
          <a:xfrm>
            <a:off x="4775200" y="3613150"/>
            <a:ext cx="3576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 of Output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228600" y="3562350"/>
            <a:ext cx="201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Signal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4673600" y="844550"/>
            <a:ext cx="3576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 of Input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2" name="Google Shape;402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2365" t="2335" r="1771" b="81946"/>
          <a:stretch/>
        </p:blipFill>
        <p:spPr>
          <a:xfrm>
            <a:off x="26035" y="1370965"/>
            <a:ext cx="4340225" cy="60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55575" y="2376799"/>
            <a:ext cx="3836700" cy="12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2000" y="2202175"/>
            <a:ext cx="3445499" cy="153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9"/>
          <p:cNvPicPr preferRelativeResize="0"/>
          <p:nvPr/>
        </p:nvPicPr>
        <p:blipFill rotWithShape="1">
          <a:blip r:embed="rId7">
            <a:alphaModFix/>
          </a:blip>
          <a:srcRect t="21894" r="4097"/>
          <a:stretch/>
        </p:blipFill>
        <p:spPr>
          <a:xfrm>
            <a:off x="0" y="3886200"/>
            <a:ext cx="4546600" cy="76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70400" y="1207775"/>
            <a:ext cx="4632385" cy="5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9"/>
          <p:cNvPicPr preferRelativeResize="0"/>
          <p:nvPr/>
        </p:nvPicPr>
        <p:blipFill rotWithShape="1">
          <a:blip r:embed="rId9">
            <a:alphaModFix/>
          </a:blip>
          <a:srcRect t="12447"/>
          <a:stretch/>
        </p:blipFill>
        <p:spPr>
          <a:xfrm>
            <a:off x="4546600" y="4011925"/>
            <a:ext cx="4597400" cy="5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2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dt" idx="10"/>
          </p:nvPr>
        </p:nvSpPr>
        <p:spPr>
          <a:xfrm>
            <a:off x="152400" y="4892278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ftr" idx="11"/>
          </p:nvPr>
        </p:nvSpPr>
        <p:spPr>
          <a:xfrm>
            <a:off x="3239069" y="4892278"/>
            <a:ext cx="3352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6629400" y="487306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304800" y="625302"/>
            <a:ext cx="12042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04509" y="934720"/>
            <a:ext cx="8222906" cy="286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Introduction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Literature Survey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Functional Block Diagram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Sets/Data Acquisition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Methodology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References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20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3" name="Google Shape;413;p20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2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271733" y="575816"/>
            <a:ext cx="31915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FIR Filter Design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20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0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381000" y="2045970"/>
            <a:ext cx="235521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Blackmann window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5456555" y="2023110"/>
            <a:ext cx="357632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Response of the filter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381000" y="1037590"/>
            <a:ext cx="156908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Signal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5537200" y="3636010"/>
            <a:ext cx="357632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 of Output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20"/>
          <p:cNvSpPr/>
          <p:nvPr/>
        </p:nvSpPr>
        <p:spPr>
          <a:xfrm>
            <a:off x="381000" y="3669030"/>
            <a:ext cx="201295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Signal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5588000" y="996950"/>
            <a:ext cx="357632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Spectrum of Input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6" name="Google Shape;42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392" t="227" r="1045" b="48245"/>
          <a:stretch/>
        </p:blipFill>
        <p:spPr>
          <a:xfrm>
            <a:off x="102870" y="1395730"/>
            <a:ext cx="4198620" cy="69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0" y="4105275"/>
            <a:ext cx="4248785" cy="66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395855"/>
            <a:ext cx="4425315" cy="126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07560" y="4082415"/>
            <a:ext cx="4556760" cy="53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81600" y="2341880"/>
            <a:ext cx="3851275" cy="131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0"/>
          <p:cNvPicPr preferRelativeResize="0"/>
          <p:nvPr/>
        </p:nvPicPr>
        <p:blipFill rotWithShape="1">
          <a:blip r:embed="rId9">
            <a:alphaModFix/>
          </a:blip>
          <a:srcRect t="10322"/>
          <a:stretch/>
        </p:blipFill>
        <p:spPr>
          <a:xfrm>
            <a:off x="4425315" y="1435735"/>
            <a:ext cx="4500880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6" name="Google Shape;436;p21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7" name="Google Shape;437;p21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>
            <a:spLocks noGrp="1"/>
          </p:cNvSpPr>
          <p:nvPr>
            <p:ph type="dt" idx="10"/>
          </p:nvPr>
        </p:nvSpPr>
        <p:spPr>
          <a:xfrm>
            <a:off x="152400" y="4892278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21"/>
          <p:cNvSpPr txBox="1">
            <a:spLocks noGrp="1"/>
          </p:cNvSpPr>
          <p:nvPr>
            <p:ph type="ftr" idx="11"/>
          </p:nvPr>
        </p:nvSpPr>
        <p:spPr>
          <a:xfrm>
            <a:off x="3239069" y="4892278"/>
            <a:ext cx="3352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1"/>
          <p:cNvSpPr txBox="1">
            <a:spLocks noGrp="1"/>
          </p:cNvSpPr>
          <p:nvPr>
            <p:ph type="sldNum" idx="12"/>
          </p:nvPr>
        </p:nvSpPr>
        <p:spPr>
          <a:xfrm>
            <a:off x="6629400" y="487306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284325" y="568425"/>
            <a:ext cx="1187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21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1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1"/>
          <p:cNvSpPr txBox="1"/>
          <p:nvPr/>
        </p:nvSpPr>
        <p:spPr>
          <a:xfrm>
            <a:off x="635" y="1399540"/>
            <a:ext cx="90258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project, we identified the precise R-peaks and heart rate using a bandpass filter with various window functions. We observed that all window techniques successfully extracted the exact R-peak.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addressing noise concerns, the bandpass filter with a 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Blackmann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 stood out, excelling in eliminating DC component noise and proving to be more effective than other window techniques.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filtering the heart rate was 105 bpm. After filtering the </a:t>
            </a: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calculated heart rate came to be 67 bpm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9" name="Google Shape;449;p22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0" name="Google Shape;450;p22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2"/>
          <p:cNvSpPr txBox="1">
            <a:spLocks noGrp="1"/>
          </p:cNvSpPr>
          <p:nvPr>
            <p:ph type="dt" idx="10"/>
          </p:nvPr>
        </p:nvSpPr>
        <p:spPr>
          <a:xfrm>
            <a:off x="152400" y="4892278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22"/>
          <p:cNvSpPr txBox="1">
            <a:spLocks noGrp="1"/>
          </p:cNvSpPr>
          <p:nvPr>
            <p:ph type="ftr" idx="11"/>
          </p:nvPr>
        </p:nvSpPr>
        <p:spPr>
          <a:xfrm>
            <a:off x="3239069" y="4892278"/>
            <a:ext cx="3352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6629400" y="487306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22"/>
          <p:cNvSpPr/>
          <p:nvPr/>
        </p:nvSpPr>
        <p:spPr>
          <a:xfrm>
            <a:off x="304800" y="569346"/>
            <a:ext cx="15877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22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2"/>
          <p:cNvSpPr/>
          <p:nvPr/>
        </p:nvSpPr>
        <p:spPr>
          <a:xfrm>
            <a:off x="463894" y="750027"/>
            <a:ext cx="8146706" cy="399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V.Almenar, A.Albiol, 1999. A new adaptive scheme for ECG enhancement, Signal Processing 75, pp: 253-265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Mallat S. G., and S. Zhong, 1992. Characterisation of signals from Multiscale edges IEEE Transactions on pattern analysis and machine intelligence,Vol. 14, No. 7, pp. 710-732.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P. S. Gokhale, “ECG Signal De-noising using Discrete Wavelet Transform for removal of 50Hz PLI noise,” Int. J. Emerg. Technol. Adv. Eng., vol. 2, no. 5, pp. 81–85, 2012.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N. V. Thakor and Y.-S. Zhu,Applications of adaptive filtering to ECG analysis: noise cancellation and arrhythmia detection,”. IEEE Transactionson Biomedical Engineering, vol. 38, no. 8, pp. 785-794, 1991.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J. A. Van Alste and T. S. Schilder, “Removal of base-line wander and power-line interference from the ECG by an efficient FIR filter with a reduced number of taps,” IEEE Transactions on Biomedical Engineering, Vol. 32, no. 12, pp. 1052–1060, 1985.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Sonal K. Jagtap, M. D. Uplane, “A real time Approach: ECG Noise Reduction in Chebyshev Type II Digital Filter,” International Journal of Computer applications, Vol. 49, no. 9, July 2012.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V.Almenar, A.Albiol, 1999. A new adaptive scheme for ECG enhancement, Signal Processing 75, pp: 253-265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 Harvard-MIT Division of Health Sciences and Technology Biomedical Engineering Center MIT-BIH Arrhythmia Database ( </a:t>
            </a:r>
            <a:r>
              <a:rPr lang="en-IN" sz="1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http://www.physionet.org/physiobank/database/</a:t>
            </a: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2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23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p2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3"/>
          <p:cNvSpPr txBox="1">
            <a:spLocks noGrp="1"/>
          </p:cNvSpPr>
          <p:nvPr>
            <p:ph type="dt" idx="10"/>
          </p:nvPr>
        </p:nvSpPr>
        <p:spPr>
          <a:xfrm>
            <a:off x="152400" y="4892278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23"/>
          <p:cNvSpPr txBox="1">
            <a:spLocks noGrp="1"/>
          </p:cNvSpPr>
          <p:nvPr>
            <p:ph type="ftr" idx="11"/>
          </p:nvPr>
        </p:nvSpPr>
        <p:spPr>
          <a:xfrm>
            <a:off x="3239069" y="4892278"/>
            <a:ext cx="3352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23"/>
          <p:cNvSpPr txBox="1">
            <a:spLocks noGrp="1"/>
          </p:cNvSpPr>
          <p:nvPr>
            <p:ph type="sldNum" idx="12"/>
          </p:nvPr>
        </p:nvSpPr>
        <p:spPr>
          <a:xfrm>
            <a:off x="6629400" y="487306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7" name="Google Shape;467;p23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3"/>
          <p:cNvSpPr/>
          <p:nvPr/>
        </p:nvSpPr>
        <p:spPr>
          <a:xfrm>
            <a:off x="3711059" y="2433251"/>
            <a:ext cx="17218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3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>
            <a:spLocks noGrp="1"/>
          </p:cNvSpPr>
          <p:nvPr>
            <p:ph type="dt" idx="10"/>
          </p:nvPr>
        </p:nvSpPr>
        <p:spPr>
          <a:xfrm>
            <a:off x="628650" y="49196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 txBox="1">
            <a:spLocks noGrp="1"/>
          </p:cNvSpPr>
          <p:nvPr>
            <p:ph type="ftr" idx="11"/>
          </p:nvPr>
        </p:nvSpPr>
        <p:spPr>
          <a:xfrm>
            <a:off x="3028950" y="49196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6534150" y="49196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226075" y="625302"/>
            <a:ext cx="28052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463894" y="1352550"/>
            <a:ext cx="8222906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 Design and implementation of ECG signal processing and denoising the signal and to predict the heartbeat rate ”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267325" y="1885950"/>
            <a:ext cx="2991485" cy="29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4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4"/>
          <p:cNvSpPr/>
          <p:nvPr/>
        </p:nvSpPr>
        <p:spPr>
          <a:xfrm>
            <a:off x="0" y="4914900"/>
            <a:ext cx="73026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dt" idx="10"/>
          </p:nvPr>
        </p:nvSpPr>
        <p:spPr>
          <a:xfrm>
            <a:off x="152400" y="4892278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ftr" idx="11"/>
          </p:nvPr>
        </p:nvSpPr>
        <p:spPr>
          <a:xfrm>
            <a:off x="3239069" y="4892278"/>
            <a:ext cx="3352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"/>
          <p:cNvSpPr txBox="1">
            <a:spLocks noGrp="1"/>
          </p:cNvSpPr>
          <p:nvPr>
            <p:ph type="sldNum" idx="12"/>
          </p:nvPr>
        </p:nvSpPr>
        <p:spPr>
          <a:xfrm>
            <a:off x="6629400" y="487306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304800" y="625302"/>
            <a:ext cx="17777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387700" y="1047750"/>
            <a:ext cx="8375100" cy="3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Electrocardiogram :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Diagnostic tool that graphically measures and records the electrical activity of the heart in detail.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it differ from EKG :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Derived from the German word Elektrokardiogramma First invented in the early 1900s.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ECG Operation :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electrical potential is generated in a section of the heart, an electrical current is conducted to the body surface in a specific area.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pulses that completes the ECG wave :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l. P wave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2. QRS Complex —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3. T wave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of ECG signal processing :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the extraction of vital characteristic parameters.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5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5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152400" y="4892278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ftr" idx="11"/>
          </p:nvPr>
        </p:nvSpPr>
        <p:spPr>
          <a:xfrm>
            <a:off x="3239069" y="4892278"/>
            <a:ext cx="3352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6629400" y="487306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228600" y="514350"/>
            <a:ext cx="23672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p5"/>
          <p:cNvGraphicFramePr/>
          <p:nvPr/>
        </p:nvGraphicFramePr>
        <p:xfrm>
          <a:off x="-6985" y="971550"/>
          <a:ext cx="9173200" cy="4203705"/>
        </p:xfrm>
        <a:graphic>
          <a:graphicData uri="http://schemas.openxmlformats.org/drawingml/2006/table">
            <a:tbl>
              <a:tblPr firstRow="1" bandRow="1">
                <a:noFill/>
                <a:tableStyleId>{96B0A5DC-5DB4-43B3-BB2A-9243C0FA291A}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7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Sl.No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Title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Methodology/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Algorithm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Merits 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Demerits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Gaps 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100" u="none" strike="noStrike" cap="none"/>
                        <a:t>ECG Signal Denoising By Wavelet Transform Thresholding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100" u="none" strike="noStrike" cap="none"/>
                        <a:t>Adaptive impulse correlated filter (AICF), the time- sequence adaptive filter (TSAF) and the signal-input adaptive filter (SIF)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100" u="none" strike="noStrike" cap="none"/>
                        <a:t>Effective ECG signal denoising achieved through wavelet transform thresholding.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strike="noStrike" cap="none"/>
                        <a:t>Limited exploration of potential challenges in threshold determination and reconstruction impact on ECG morphology.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100"/>
                        <a:t>Limits the generalizable Denoising function.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2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100" u="none" strike="noStrike" cap="none"/>
                        <a:t>Performance Study of Different Denoising 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100" u="none" strike="noStrike" cap="none"/>
                        <a:t>Methods for ECG Signals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100" u="none" strike="noStrike" cap="none"/>
                        <a:t>Discrete wavelet transform (universal and local thresholds), adaptive LMS filtering, adaptive RLS filtering, and Savitzky-Golay filtering.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100" u="none" strike="noStrike" cap="none"/>
                        <a:t>Comprehensive performance evaluation of various ECG signal denoising methods.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strike="noStrike" cap="none"/>
                        <a:t>Potential lack of depth in analyzing specific signal characteristics and contextual application scenarios for denoising methods.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100" u="none" strike="noStrike" cap="none"/>
                        <a:t>The research gap is the lack of investigation into the combined application of denoising methods</a:t>
                      </a:r>
                      <a:r>
                        <a:rPr lang="en-IN" sz="1100"/>
                        <a:t>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3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100"/>
                        <a:t>Denoising ECG signals using Adaptive filter algorithm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Adaptive Filter Algorithm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strike="noStrike" cap="none"/>
                        <a:t> Provides effective denoising of ECG signals through an adaptive filter algorithm, enhancing signal quality.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strike="noStrike" cap="none"/>
                        <a:t>Potential limitations may arise in handling non-stationary noise or adapting to varying ECG signal characteristics.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100" u="none" strike="noStrike" cap="none"/>
                        <a:t>The research gap is the limited exploration of the RLS algorithm's performance under varying noise levels and types</a:t>
                      </a:r>
                      <a:r>
                        <a:rPr lang="en-IN" sz="1100"/>
                        <a:t>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6"/>
          <p:cNvGraphicFramePr/>
          <p:nvPr/>
        </p:nvGraphicFramePr>
        <p:xfrm>
          <a:off x="0" y="971550"/>
          <a:ext cx="9135750" cy="4194180"/>
        </p:xfrm>
        <a:graphic>
          <a:graphicData uri="http://schemas.openxmlformats.org/drawingml/2006/table">
            <a:tbl>
              <a:tblPr firstRow="1" bandRow="1">
                <a:noFill/>
                <a:tableStyleId>{96B0A5DC-5DB4-43B3-BB2A-9243C0FA291A}</a:tableStyleId>
              </a:tblPr>
              <a:tblGrid>
                <a:gridCol w="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Sl.No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Title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Methodology/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Algorithm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Merits 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Demerits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/>
                        <a:t>Gaps 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4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Study and Analysis of ECG Signal Using MATLAB &amp; 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LABVIEW as Effective Tools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Adaptive filtering method,Non-adaptive filtering method.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100" u="none" strike="noStrike" cap="none"/>
                        <a:t>Provides a comprehensive study and analysis of ECG signals using MATLAB and LABVIEW as effective tools.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100" u="none" strike="noStrike" cap="none"/>
                        <a:t> Potential limitations in addressing the specificity and challenges of ECG signal analysis within the chosen software frameworks.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100" u="none" strike="noStrike" cap="none"/>
                        <a:t>The research gap involves the lack of in-depth exploration into the limitations and potential drawbacks of using simulation tools</a:t>
                      </a:r>
                      <a:r>
                        <a:rPr lang="en-IN" sz="1100"/>
                        <a:t>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5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Analysis of Butterworth and Chebyshev Filters for ECG Denoising Using Wavelets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100" u="none" strike="noStrike" cap="none"/>
                        <a:t> Daubechies wavelet decomposition, thresholding techniques, and Butterworth or Chebyshev filter for ECG denoising.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100" u="none" strike="noStrike" cap="none"/>
                        <a:t>In-depth analysis of Butterworth and Chebyshev filters for ECG denoising through wavelet techniques.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100" u="none" strike="noStrike" cap="none"/>
                        <a:t>Potential omission of comparative assessments with other denoising methods and limited exploration of filter parameter optimization.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100" u="none" strike="noStrike" cap="none"/>
                        <a:t>The research gap exists in the absence of a comprehensive comparison of the proposed hybrid denoising technique</a:t>
                      </a:r>
                      <a:r>
                        <a:rPr lang="en-IN" sz="1100"/>
                        <a:t>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6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Denoising of Electrocardiogram Data with Methods 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of Wavelet Transform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100" u="none" strike="noStrike" cap="none"/>
                        <a:t>Utilizes wavelet transform for denoising electrocardiogram data through wavelet decomposition</a:t>
                      </a:r>
                      <a:r>
                        <a:rPr lang="en-IN" sz="1100"/>
                        <a:t>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100" u="none" strike="noStrike" cap="none"/>
                        <a:t>Effective denoising of ECG data achieved through wavelet transform methods.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00" u="none" strike="noStrike" cap="none"/>
                        <a:t> Potential limited exploration of the impact on specific ECG features and variations in signal characteristics.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IN" sz="1100" u="none" strike="noStrike" cap="none"/>
                        <a:t>Possible gaps in the research paper may involve insufficient exploration of optimal thresholding techniques for wavelet transform</a:t>
                      </a:r>
                      <a:r>
                        <a:rPr lang="en-IN" sz="1100"/>
                        <a:t>.</a:t>
                      </a:r>
                      <a:endParaRPr sz="11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5" name="Google Shape;165;p6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6"/>
          <p:cNvSpPr/>
          <p:nvPr/>
        </p:nvSpPr>
        <p:spPr>
          <a:xfrm>
            <a:off x="228600" y="514350"/>
            <a:ext cx="23672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/>
          <p:nvPr/>
        </p:nvSpPr>
        <p:spPr>
          <a:xfrm>
            <a:off x="228600" y="83463"/>
            <a:ext cx="4953000" cy="93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298450" y="1217295"/>
            <a:ext cx="2230755" cy="735965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7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dt" idx="10"/>
          </p:nvPr>
        </p:nvSpPr>
        <p:spPr>
          <a:xfrm>
            <a:off x="152400" y="4892278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ftr" idx="11"/>
          </p:nvPr>
        </p:nvSpPr>
        <p:spPr>
          <a:xfrm>
            <a:off x="3239069" y="4892278"/>
            <a:ext cx="3352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7"/>
          <p:cNvSpPr txBox="1">
            <a:spLocks noGrp="1"/>
          </p:cNvSpPr>
          <p:nvPr>
            <p:ph type="sldNum" idx="12"/>
          </p:nvPr>
        </p:nvSpPr>
        <p:spPr>
          <a:xfrm>
            <a:off x="6629400" y="487306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152316" y="567778"/>
            <a:ext cx="34240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Block Diagram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3048000" y="1200150"/>
            <a:ext cx="1767205" cy="7683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5438140" y="2628900"/>
            <a:ext cx="3013075" cy="7696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7"/>
          <p:cNvCxnSpPr/>
          <p:nvPr/>
        </p:nvCxnSpPr>
        <p:spPr>
          <a:xfrm flipH="1">
            <a:off x="6553200" y="1990725"/>
            <a:ext cx="4445" cy="6502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5" name="Google Shape;185;p7"/>
          <p:cNvCxnSpPr>
            <a:stCxn id="173" idx="3"/>
            <a:endCxn id="182" idx="1"/>
          </p:cNvCxnSpPr>
          <p:nvPr/>
        </p:nvCxnSpPr>
        <p:spPr>
          <a:xfrm rot="10800000" flipH="1">
            <a:off x="2529205" y="1584378"/>
            <a:ext cx="518700" cy="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86" name="Google Shape;186;p7"/>
          <p:cNvSpPr txBox="1"/>
          <p:nvPr/>
        </p:nvSpPr>
        <p:spPr>
          <a:xfrm>
            <a:off x="664210" y="1416050"/>
            <a:ext cx="1426210" cy="4330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ECG signal 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360680" y="2635885"/>
            <a:ext cx="2230755" cy="735965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3152140" y="1289050"/>
            <a:ext cx="1558925" cy="541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Discrete Fourier Transform OR FFT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5791200" y="2842260"/>
            <a:ext cx="2329180" cy="3886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the filter to remove noise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454025" y="2770505"/>
            <a:ext cx="2113280" cy="4756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 rate prediction Based on R-Peaks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3139440" y="2647950"/>
            <a:ext cx="1767205" cy="713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3248660" y="2734310"/>
            <a:ext cx="1558925" cy="541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R-Peaks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7"/>
          <p:cNvCxnSpPr>
            <a:stCxn id="191" idx="1"/>
          </p:cNvCxnSpPr>
          <p:nvPr/>
        </p:nvCxnSpPr>
        <p:spPr>
          <a:xfrm flipH="1">
            <a:off x="2599140" y="3004820"/>
            <a:ext cx="540300" cy="1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4" name="Google Shape;194;p7"/>
          <p:cNvCxnSpPr/>
          <p:nvPr/>
        </p:nvCxnSpPr>
        <p:spPr>
          <a:xfrm flipH="1">
            <a:off x="4894580" y="2979420"/>
            <a:ext cx="540385" cy="10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5" name="Google Shape;195;p7"/>
          <p:cNvSpPr/>
          <p:nvPr/>
        </p:nvSpPr>
        <p:spPr>
          <a:xfrm>
            <a:off x="5330825" y="1250950"/>
            <a:ext cx="3007360" cy="7683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7"/>
          <p:cNvCxnSpPr>
            <a:endCxn id="195" idx="1"/>
          </p:cNvCxnSpPr>
          <p:nvPr/>
        </p:nvCxnSpPr>
        <p:spPr>
          <a:xfrm rot="10800000" flipH="1">
            <a:off x="4812125" y="1635125"/>
            <a:ext cx="518700" cy="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7" name="Google Shape;197;p7"/>
          <p:cNvSpPr txBox="1"/>
          <p:nvPr/>
        </p:nvSpPr>
        <p:spPr>
          <a:xfrm>
            <a:off x="5434965" y="1339850"/>
            <a:ext cx="2715895" cy="541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IDFT to convert back to time domain signal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8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8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 txBox="1">
            <a:spLocks noGrp="1"/>
          </p:cNvSpPr>
          <p:nvPr>
            <p:ph type="dt" idx="10"/>
          </p:nvPr>
        </p:nvSpPr>
        <p:spPr>
          <a:xfrm>
            <a:off x="152400" y="4892278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8"/>
          <p:cNvSpPr txBox="1">
            <a:spLocks noGrp="1"/>
          </p:cNvSpPr>
          <p:nvPr>
            <p:ph type="ftr" idx="11"/>
          </p:nvPr>
        </p:nvSpPr>
        <p:spPr>
          <a:xfrm>
            <a:off x="3239069" y="4892278"/>
            <a:ext cx="3352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8"/>
          <p:cNvSpPr txBox="1">
            <a:spLocks noGrp="1"/>
          </p:cNvSpPr>
          <p:nvPr>
            <p:ph type="sldNum" idx="12"/>
          </p:nvPr>
        </p:nvSpPr>
        <p:spPr>
          <a:xfrm>
            <a:off x="6629400" y="487306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152401" y="568413"/>
            <a:ext cx="36172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Sets/Data Acquisition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/>
          <p:nvPr/>
        </p:nvSpPr>
        <p:spPr>
          <a:xfrm>
            <a:off x="228600" y="83463"/>
            <a:ext cx="4953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381000" y="1809750"/>
            <a:ext cx="8305800" cy="2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Signal length: 5000 data points of 10 seconds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Amplitude range: -100 to 250 mV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Sampling frequency: 500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Frequency range: 0 - 250 Hz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368644" y="1136650"/>
            <a:ext cx="8222906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name:  ECG ID DATABASE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9"/>
          <p:cNvCxnSpPr/>
          <p:nvPr/>
        </p:nvCxnSpPr>
        <p:spPr>
          <a:xfrm>
            <a:off x="304800" y="475598"/>
            <a:ext cx="8534400" cy="0"/>
          </a:xfrm>
          <a:prstGeom prst="straightConnector1">
            <a:avLst/>
          </a:prstGeom>
          <a:noFill/>
          <a:ln w="38100" cap="flat" cmpd="thickThin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9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 txBox="1">
            <a:spLocks noGrp="1"/>
          </p:cNvSpPr>
          <p:nvPr>
            <p:ph type="dt" idx="10"/>
          </p:nvPr>
        </p:nvSpPr>
        <p:spPr>
          <a:xfrm>
            <a:off x="152400" y="4892278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25/01/2024</a:t>
            </a: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9"/>
          <p:cNvSpPr txBox="1">
            <a:spLocks noGrp="1"/>
          </p:cNvSpPr>
          <p:nvPr>
            <p:ph type="ftr" idx="11"/>
          </p:nvPr>
        </p:nvSpPr>
        <p:spPr>
          <a:xfrm>
            <a:off x="3239069" y="4892278"/>
            <a:ext cx="33528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 ECE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9"/>
          <p:cNvSpPr txBox="1">
            <a:spLocks noGrp="1"/>
          </p:cNvSpPr>
          <p:nvPr>
            <p:ph type="sldNum" idx="12"/>
          </p:nvPr>
        </p:nvSpPr>
        <p:spPr>
          <a:xfrm>
            <a:off x="6629400" y="487306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271733" y="575816"/>
            <a:ext cx="19763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63894" y="1047750"/>
            <a:ext cx="8222906" cy="316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Discrete Fourier Transform (DFT) involves transforming electrocardiogram (ECG) data into the frequency domain and then applying a mathematical approach to evaluate and filter specific frequency components.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involves identifying noise frequencies, using the proper filtering techniques for denoising, and using the DFT algorithm to break down the ECG signal into its frequency components.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 l="1673" t="18483" r="2921" b="16827"/>
          <a:stretch/>
        </p:blipFill>
        <p:spPr>
          <a:xfrm>
            <a:off x="5943600" y="71237"/>
            <a:ext cx="2895600" cy="3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"/>
          <p:cNvSpPr/>
          <p:nvPr/>
        </p:nvSpPr>
        <p:spPr>
          <a:xfrm>
            <a:off x="228600" y="83463"/>
            <a:ext cx="49530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n-IN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Title: ECG signal processing</a:t>
            </a:r>
            <a:endParaRPr sz="22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1708</Words>
  <Application>Microsoft Office PowerPoint</Application>
  <PresentationFormat>On-screen Show (16:9)</PresentationFormat>
  <Paragraphs>296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Yatirajgouda patil</cp:lastModifiedBy>
  <cp:revision>3</cp:revision>
  <dcterms:created xsi:type="dcterms:W3CDTF">2023-12-08T09:12:00Z</dcterms:created>
  <dcterms:modified xsi:type="dcterms:W3CDTF">2024-02-08T12:58:09Z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71A6F7433ECB4B2092B9D177D46B9ED7</vt:lpwstr>
  </property>
  <property fmtid="{D5CDD505-2E9C-101B-9397-08002B2CF9AE}" pid="3" name="KSOProductBuildVer">
    <vt:lpwstr>1033-11.2.0.11225</vt:lpwstr>
  </property>
</Properties>
</file>