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62" r:id="rId4"/>
    <p:sldId id="263" r:id="rId5"/>
    <p:sldId id="259" r:id="rId6"/>
    <p:sldId id="260"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482988-1F05-424A-A12A-382EECD946EE}"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F912696-BD7E-4053-B293-306684DD6532}" type="slidenum">
              <a:rPr lang="en-IN" smtClean="0"/>
              <a:t>‹#›</a:t>
            </a:fld>
            <a:endParaRPr lang="en-IN"/>
          </a:p>
        </p:txBody>
      </p:sp>
    </p:spTree>
    <p:extLst>
      <p:ext uri="{BB962C8B-B14F-4D97-AF65-F5344CB8AC3E}">
        <p14:creationId xmlns:p14="http://schemas.microsoft.com/office/powerpoint/2010/main" val="259700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82988-1F05-424A-A12A-382EECD946EE}"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912696-BD7E-4053-B293-306684DD6532}" type="slidenum">
              <a:rPr lang="en-IN" smtClean="0"/>
              <a:t>‹#›</a:t>
            </a:fld>
            <a:endParaRPr lang="en-IN"/>
          </a:p>
        </p:txBody>
      </p:sp>
    </p:spTree>
    <p:extLst>
      <p:ext uri="{BB962C8B-B14F-4D97-AF65-F5344CB8AC3E}">
        <p14:creationId xmlns:p14="http://schemas.microsoft.com/office/powerpoint/2010/main" val="1911323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82988-1F05-424A-A12A-382EECD946EE}"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912696-BD7E-4053-B293-306684DD653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5690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482988-1F05-424A-A12A-382EECD946EE}"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912696-BD7E-4053-B293-306684DD6532}" type="slidenum">
              <a:rPr lang="en-IN" smtClean="0"/>
              <a:t>‹#›</a:t>
            </a:fld>
            <a:endParaRPr lang="en-IN"/>
          </a:p>
        </p:txBody>
      </p:sp>
    </p:spTree>
    <p:extLst>
      <p:ext uri="{BB962C8B-B14F-4D97-AF65-F5344CB8AC3E}">
        <p14:creationId xmlns:p14="http://schemas.microsoft.com/office/powerpoint/2010/main" val="2569602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482988-1F05-424A-A12A-382EECD946EE}"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912696-BD7E-4053-B293-306684DD653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3341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482988-1F05-424A-A12A-382EECD946EE}"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912696-BD7E-4053-B293-306684DD6532}" type="slidenum">
              <a:rPr lang="en-IN" smtClean="0"/>
              <a:t>‹#›</a:t>
            </a:fld>
            <a:endParaRPr lang="en-IN"/>
          </a:p>
        </p:txBody>
      </p:sp>
    </p:spTree>
    <p:extLst>
      <p:ext uri="{BB962C8B-B14F-4D97-AF65-F5344CB8AC3E}">
        <p14:creationId xmlns:p14="http://schemas.microsoft.com/office/powerpoint/2010/main" val="3431715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82988-1F05-424A-A12A-382EECD946EE}"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912696-BD7E-4053-B293-306684DD6532}" type="slidenum">
              <a:rPr lang="en-IN" smtClean="0"/>
              <a:t>‹#›</a:t>
            </a:fld>
            <a:endParaRPr lang="en-IN"/>
          </a:p>
        </p:txBody>
      </p:sp>
    </p:spTree>
    <p:extLst>
      <p:ext uri="{BB962C8B-B14F-4D97-AF65-F5344CB8AC3E}">
        <p14:creationId xmlns:p14="http://schemas.microsoft.com/office/powerpoint/2010/main" val="265054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82988-1F05-424A-A12A-382EECD946EE}"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912696-BD7E-4053-B293-306684DD6532}" type="slidenum">
              <a:rPr lang="en-IN" smtClean="0"/>
              <a:t>‹#›</a:t>
            </a:fld>
            <a:endParaRPr lang="en-IN"/>
          </a:p>
        </p:txBody>
      </p:sp>
    </p:spTree>
    <p:extLst>
      <p:ext uri="{BB962C8B-B14F-4D97-AF65-F5344CB8AC3E}">
        <p14:creationId xmlns:p14="http://schemas.microsoft.com/office/powerpoint/2010/main" val="84479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82988-1F05-424A-A12A-382EECD946EE}"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912696-BD7E-4053-B293-306684DD6532}" type="slidenum">
              <a:rPr lang="en-IN" smtClean="0"/>
              <a:t>‹#›</a:t>
            </a:fld>
            <a:endParaRPr lang="en-IN"/>
          </a:p>
        </p:txBody>
      </p:sp>
    </p:spTree>
    <p:extLst>
      <p:ext uri="{BB962C8B-B14F-4D97-AF65-F5344CB8AC3E}">
        <p14:creationId xmlns:p14="http://schemas.microsoft.com/office/powerpoint/2010/main" val="3241041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82988-1F05-424A-A12A-382EECD946EE}"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912696-BD7E-4053-B293-306684DD6532}" type="slidenum">
              <a:rPr lang="en-IN" smtClean="0"/>
              <a:t>‹#›</a:t>
            </a:fld>
            <a:endParaRPr lang="en-IN"/>
          </a:p>
        </p:txBody>
      </p:sp>
    </p:spTree>
    <p:extLst>
      <p:ext uri="{BB962C8B-B14F-4D97-AF65-F5344CB8AC3E}">
        <p14:creationId xmlns:p14="http://schemas.microsoft.com/office/powerpoint/2010/main" val="161055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82988-1F05-424A-A12A-382EECD946EE}"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F912696-BD7E-4053-B293-306684DD6532}" type="slidenum">
              <a:rPr lang="en-IN" smtClean="0"/>
              <a:t>‹#›</a:t>
            </a:fld>
            <a:endParaRPr lang="en-IN"/>
          </a:p>
        </p:txBody>
      </p:sp>
    </p:spTree>
    <p:extLst>
      <p:ext uri="{BB962C8B-B14F-4D97-AF65-F5344CB8AC3E}">
        <p14:creationId xmlns:p14="http://schemas.microsoft.com/office/powerpoint/2010/main" val="3334590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82988-1F05-424A-A12A-382EECD946EE}" type="datetimeFigureOut">
              <a:rPr lang="en-IN" smtClean="0"/>
              <a:t>09-03-2023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F912696-BD7E-4053-B293-306684DD6532}" type="slidenum">
              <a:rPr lang="en-IN" smtClean="0"/>
              <a:t>‹#›</a:t>
            </a:fld>
            <a:endParaRPr lang="en-IN"/>
          </a:p>
        </p:txBody>
      </p:sp>
    </p:spTree>
    <p:extLst>
      <p:ext uri="{BB962C8B-B14F-4D97-AF65-F5344CB8AC3E}">
        <p14:creationId xmlns:p14="http://schemas.microsoft.com/office/powerpoint/2010/main" val="156184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482988-1F05-424A-A12A-382EECD946EE}" type="datetimeFigureOut">
              <a:rPr lang="en-IN" smtClean="0"/>
              <a:t>09-03-2023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F912696-BD7E-4053-B293-306684DD6532}" type="slidenum">
              <a:rPr lang="en-IN" smtClean="0"/>
              <a:t>‹#›</a:t>
            </a:fld>
            <a:endParaRPr lang="en-IN"/>
          </a:p>
        </p:txBody>
      </p:sp>
    </p:spTree>
    <p:extLst>
      <p:ext uri="{BB962C8B-B14F-4D97-AF65-F5344CB8AC3E}">
        <p14:creationId xmlns:p14="http://schemas.microsoft.com/office/powerpoint/2010/main" val="46648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82988-1F05-424A-A12A-382EECD946EE}" type="datetimeFigureOut">
              <a:rPr lang="en-IN" smtClean="0"/>
              <a:t>09-03-2023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F912696-BD7E-4053-B293-306684DD6532}" type="slidenum">
              <a:rPr lang="en-IN" smtClean="0"/>
              <a:t>‹#›</a:t>
            </a:fld>
            <a:endParaRPr lang="en-IN"/>
          </a:p>
        </p:txBody>
      </p:sp>
    </p:spTree>
    <p:extLst>
      <p:ext uri="{BB962C8B-B14F-4D97-AF65-F5344CB8AC3E}">
        <p14:creationId xmlns:p14="http://schemas.microsoft.com/office/powerpoint/2010/main" val="37471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482988-1F05-424A-A12A-382EECD946EE}"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F912696-BD7E-4053-B293-306684DD6532}" type="slidenum">
              <a:rPr lang="en-IN" smtClean="0"/>
              <a:t>‹#›</a:t>
            </a:fld>
            <a:endParaRPr lang="en-IN"/>
          </a:p>
        </p:txBody>
      </p:sp>
    </p:spTree>
    <p:extLst>
      <p:ext uri="{BB962C8B-B14F-4D97-AF65-F5344CB8AC3E}">
        <p14:creationId xmlns:p14="http://schemas.microsoft.com/office/powerpoint/2010/main" val="13768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482988-1F05-424A-A12A-382EECD946EE}"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912696-BD7E-4053-B293-306684DD6532}" type="slidenum">
              <a:rPr lang="en-IN" smtClean="0"/>
              <a:t>‹#›</a:t>
            </a:fld>
            <a:endParaRPr lang="en-IN"/>
          </a:p>
        </p:txBody>
      </p:sp>
    </p:spTree>
    <p:extLst>
      <p:ext uri="{BB962C8B-B14F-4D97-AF65-F5344CB8AC3E}">
        <p14:creationId xmlns:p14="http://schemas.microsoft.com/office/powerpoint/2010/main" val="27960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B482988-1F05-424A-A12A-382EECD946EE}" type="datetimeFigureOut">
              <a:rPr lang="en-IN" smtClean="0"/>
              <a:t>09-03-2023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F912696-BD7E-4053-B293-306684DD6532}" type="slidenum">
              <a:rPr lang="en-IN" smtClean="0"/>
              <a:t>‹#›</a:t>
            </a:fld>
            <a:endParaRPr lang="en-IN"/>
          </a:p>
        </p:txBody>
      </p:sp>
    </p:spTree>
    <p:extLst>
      <p:ext uri="{BB962C8B-B14F-4D97-AF65-F5344CB8AC3E}">
        <p14:creationId xmlns:p14="http://schemas.microsoft.com/office/powerpoint/2010/main" val="82651019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D1A127-B096-3A6E-AA31-D95C826B918D}"/>
              </a:ext>
            </a:extLst>
          </p:cNvPr>
          <p:cNvSpPr txBox="1"/>
          <p:nvPr/>
        </p:nvSpPr>
        <p:spPr>
          <a:xfrm>
            <a:off x="3226086" y="2721114"/>
            <a:ext cx="7756988" cy="707886"/>
          </a:xfrm>
          <a:prstGeom prst="rect">
            <a:avLst/>
          </a:prstGeom>
          <a:noFill/>
        </p:spPr>
        <p:txBody>
          <a:bodyPr wrap="square" rtlCol="0">
            <a:spAutoFit/>
          </a:bodyPr>
          <a:lstStyle/>
          <a:p>
            <a:r>
              <a:rPr lang="en-IN" sz="4000" b="1" dirty="0"/>
              <a:t>DC COURSE PROJECT</a:t>
            </a:r>
          </a:p>
        </p:txBody>
      </p:sp>
      <p:sp>
        <p:nvSpPr>
          <p:cNvPr id="5" name="TextBox 4">
            <a:extLst>
              <a:ext uri="{FF2B5EF4-FFF2-40B4-BE49-F238E27FC236}">
                <a16:creationId xmlns:a16="http://schemas.microsoft.com/office/drawing/2014/main" id="{842EE5A4-ACC9-F2FC-418C-10B80540A5C8}"/>
              </a:ext>
            </a:extLst>
          </p:cNvPr>
          <p:cNvSpPr txBox="1"/>
          <p:nvPr/>
        </p:nvSpPr>
        <p:spPr>
          <a:xfrm>
            <a:off x="7654248" y="5189482"/>
            <a:ext cx="5506948" cy="1477328"/>
          </a:xfrm>
          <a:prstGeom prst="rect">
            <a:avLst/>
          </a:prstGeom>
          <a:noFill/>
        </p:spPr>
        <p:txBody>
          <a:bodyPr wrap="square" rtlCol="0">
            <a:spAutoFit/>
          </a:bodyPr>
          <a:lstStyle/>
          <a:p>
            <a:r>
              <a:rPr lang="en-IN" dirty="0"/>
              <a:t>                            </a:t>
            </a:r>
            <a:r>
              <a:rPr lang="en-IN" b="1" dirty="0"/>
              <a:t>TEAM MEMBERS:-</a:t>
            </a:r>
          </a:p>
          <a:p>
            <a:r>
              <a:rPr lang="en-IN" dirty="0"/>
              <a:t>                            SUMANTH RAO</a:t>
            </a:r>
          </a:p>
          <a:p>
            <a:r>
              <a:rPr lang="en-IN" dirty="0"/>
              <a:t>                            PRATEEK SHETTAR</a:t>
            </a:r>
          </a:p>
          <a:p>
            <a:r>
              <a:rPr lang="en-IN" dirty="0"/>
              <a:t>                            JEEVAN   GOWDA</a:t>
            </a:r>
          </a:p>
          <a:p>
            <a:r>
              <a:rPr lang="en-IN" dirty="0"/>
              <a:t>                            YATIRAJGOUDA PATIL</a:t>
            </a:r>
          </a:p>
        </p:txBody>
      </p:sp>
    </p:spTree>
    <p:extLst>
      <p:ext uri="{BB962C8B-B14F-4D97-AF65-F5344CB8AC3E}">
        <p14:creationId xmlns:p14="http://schemas.microsoft.com/office/powerpoint/2010/main" val="200216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2A7E2C-876D-5528-A888-ABBF05C11C44}"/>
              </a:ext>
            </a:extLst>
          </p:cNvPr>
          <p:cNvSpPr txBox="1"/>
          <p:nvPr/>
        </p:nvSpPr>
        <p:spPr>
          <a:xfrm>
            <a:off x="2126750" y="791110"/>
            <a:ext cx="9524143" cy="523220"/>
          </a:xfrm>
          <a:prstGeom prst="rect">
            <a:avLst/>
          </a:prstGeom>
          <a:noFill/>
        </p:spPr>
        <p:txBody>
          <a:bodyPr wrap="square" rtlCol="0">
            <a:spAutoFit/>
          </a:bodyPr>
          <a:lstStyle/>
          <a:p>
            <a:r>
              <a:rPr lang="en-IN" sz="2800" b="1" dirty="0">
                <a:solidFill>
                  <a:schemeClr val="accent2">
                    <a:lumMod val="75000"/>
                  </a:schemeClr>
                </a:solidFill>
              </a:rPr>
              <a:t>PROBLEM STATEMENT:-</a:t>
            </a:r>
          </a:p>
        </p:txBody>
      </p:sp>
      <p:sp>
        <p:nvSpPr>
          <p:cNvPr id="5" name="TextBox 4">
            <a:extLst>
              <a:ext uri="{FF2B5EF4-FFF2-40B4-BE49-F238E27FC236}">
                <a16:creationId xmlns:a16="http://schemas.microsoft.com/office/drawing/2014/main" id="{897022E7-5899-0315-FFDA-93B8346A6F3B}"/>
              </a:ext>
            </a:extLst>
          </p:cNvPr>
          <p:cNvSpPr txBox="1"/>
          <p:nvPr/>
        </p:nvSpPr>
        <p:spPr>
          <a:xfrm>
            <a:off x="2126750" y="1695236"/>
            <a:ext cx="8733034" cy="923330"/>
          </a:xfrm>
          <a:prstGeom prst="rect">
            <a:avLst/>
          </a:prstGeom>
          <a:noFill/>
        </p:spPr>
        <p:txBody>
          <a:bodyPr wrap="square" rtlCol="0">
            <a:spAutoFit/>
          </a:bodyPr>
          <a:lstStyle/>
          <a:p>
            <a:r>
              <a:rPr lang="en-IN" dirty="0"/>
              <a:t>DESIGN AND IMPLEMENT A DIGITAL SYSTEM TO FILL THE N NUMBER OF COLD DRINK BOTTLES  CONTINUOSLY SUCH THAT IN ONE HOUR MACHINE CAN FILL 60 LITRES OF COLD DRINK.</a:t>
            </a:r>
          </a:p>
        </p:txBody>
      </p:sp>
      <p:sp>
        <p:nvSpPr>
          <p:cNvPr id="7" name="TextBox 6">
            <a:extLst>
              <a:ext uri="{FF2B5EF4-FFF2-40B4-BE49-F238E27FC236}">
                <a16:creationId xmlns:a16="http://schemas.microsoft.com/office/drawing/2014/main" id="{194AEF33-D219-A147-D919-C162596B6004}"/>
              </a:ext>
            </a:extLst>
          </p:cNvPr>
          <p:cNvSpPr txBox="1"/>
          <p:nvPr/>
        </p:nvSpPr>
        <p:spPr>
          <a:xfrm>
            <a:off x="2031715" y="3460763"/>
            <a:ext cx="6097712" cy="1292662"/>
          </a:xfrm>
          <a:prstGeom prst="rect">
            <a:avLst/>
          </a:prstGeom>
          <a:noFill/>
        </p:spPr>
        <p:txBody>
          <a:bodyPr wrap="square">
            <a:spAutoFit/>
          </a:bodyPr>
          <a:lstStyle/>
          <a:p>
            <a:r>
              <a:rPr lang="en-IN" sz="2400" b="1" dirty="0">
                <a:solidFill>
                  <a:schemeClr val="accent2">
                    <a:lumMod val="75000"/>
                  </a:schemeClr>
                </a:solidFill>
              </a:rPr>
              <a:t> FEATURES AND SPECIFICATIONS GIVEN</a:t>
            </a:r>
            <a:r>
              <a:rPr lang="en-IN" sz="2400" dirty="0"/>
              <a:t>:-</a:t>
            </a:r>
          </a:p>
          <a:p>
            <a:pPr marL="285750" indent="-285750">
              <a:buFont typeface="Arial" panose="020B0604020202020204" pitchFamily="34" charset="0"/>
              <a:buChar char="•"/>
            </a:pPr>
            <a:r>
              <a:rPr lang="en-IN" dirty="0"/>
              <a:t>TOUCH / SWITCH BASED INPUT  -&gt; SWITCH</a:t>
            </a:r>
          </a:p>
          <a:p>
            <a:pPr marL="285750" indent="-285750">
              <a:buFont typeface="Arial" panose="020B0604020202020204" pitchFamily="34" charset="0"/>
              <a:buChar char="•"/>
            </a:pPr>
            <a:r>
              <a:rPr lang="en-IN" dirty="0"/>
              <a:t>SIZE OF BOTTLE -&gt; 500ML</a:t>
            </a:r>
          </a:p>
          <a:p>
            <a:pPr marL="285750" indent="-285750">
              <a:buFont typeface="Arial" panose="020B0604020202020204" pitchFamily="34" charset="0"/>
              <a:buChar char="•"/>
            </a:pPr>
            <a:r>
              <a:rPr lang="en-IN" dirty="0"/>
              <a:t>DIGITAL DISPLAY-&gt; COMMON ANODE</a:t>
            </a:r>
          </a:p>
        </p:txBody>
      </p:sp>
    </p:spTree>
    <p:extLst>
      <p:ext uri="{BB962C8B-B14F-4D97-AF65-F5344CB8AC3E}">
        <p14:creationId xmlns:p14="http://schemas.microsoft.com/office/powerpoint/2010/main" val="153934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5BE684-BAFB-BBB4-AA8E-7622291699D2}"/>
              </a:ext>
            </a:extLst>
          </p:cNvPr>
          <p:cNvSpPr txBox="1"/>
          <p:nvPr/>
        </p:nvSpPr>
        <p:spPr>
          <a:xfrm>
            <a:off x="2568539" y="636997"/>
            <a:ext cx="8065213" cy="3508653"/>
          </a:xfrm>
          <a:prstGeom prst="rect">
            <a:avLst/>
          </a:prstGeom>
          <a:noFill/>
        </p:spPr>
        <p:txBody>
          <a:bodyPr wrap="square" rtlCol="0">
            <a:spAutoFit/>
          </a:bodyPr>
          <a:lstStyle/>
          <a:p>
            <a:r>
              <a:rPr lang="en-IN" sz="2000" b="1" dirty="0">
                <a:solidFill>
                  <a:schemeClr val="accent2">
                    <a:lumMod val="50000"/>
                  </a:schemeClr>
                </a:solidFill>
              </a:rPr>
              <a:t>UNDERSTANDING THE PROBLEM STATEMENT</a:t>
            </a:r>
            <a:r>
              <a:rPr lang="en-IN" sz="2800" b="1" dirty="0">
                <a:solidFill>
                  <a:schemeClr val="accent2">
                    <a:lumMod val="50000"/>
                  </a:schemeClr>
                </a:solidFill>
              </a:rPr>
              <a:t>:</a:t>
            </a:r>
          </a:p>
          <a:p>
            <a:endParaRPr lang="en-IN" b="1" dirty="0">
              <a:solidFill>
                <a:schemeClr val="accent2">
                  <a:lumMod val="50000"/>
                </a:schemeClr>
              </a:solidFill>
            </a:endParaRPr>
          </a:p>
          <a:p>
            <a:r>
              <a:rPr lang="en-IN" b="1" dirty="0">
                <a:solidFill>
                  <a:schemeClr val="accent2">
                    <a:lumMod val="50000"/>
                  </a:schemeClr>
                </a:solidFill>
              </a:rPr>
              <a:t>                             </a:t>
            </a:r>
            <a:r>
              <a:rPr lang="en-IN" sz="1600" dirty="0"/>
              <a:t>THE PROBLEM STATEMENT DESCRIBES THE NEED TO DESIGN DIGITAL SYSTEM THAT CAN FILL A SPECIFIC NUMBER OF COLD DRINK BOTTLES CONTINUOUSLY. THE SYSTEM SHOULD HAVE A SWITCH INPUT THAT ALLOWS THE USER TO SELECT THE NUMBER OF BOTTLES THEY WANT TO FILL.WE HAVE TO GENERATE CLOCK SIGNAL FOR CALCULATED TIME PERIOD .THE GIVEN TIME TO FILL 60LITRES OF COLD DRINK IS ONE HOUR , BECAUSE OF THE BOTTLE SIZE IS 500ML SO THE TOTAL BOTTLES REQUIRED TO FULL FILL THE NEED OF STATEMENT </a:t>
            </a:r>
          </a:p>
          <a:p>
            <a:r>
              <a:rPr lang="en-IN" sz="1600" dirty="0"/>
              <a:t>(THAT IS 60 LITRES )  120. 30 SECOND IS REQUIRED TO FILL ONE BOTTLE.   </a:t>
            </a:r>
            <a:endParaRPr lang="en-IN" sz="1600" b="1" dirty="0"/>
          </a:p>
          <a:p>
            <a:endParaRPr lang="en-IN" sz="2800" b="1" dirty="0">
              <a:solidFill>
                <a:schemeClr val="accent2">
                  <a:lumMod val="50000"/>
                </a:schemeClr>
              </a:solidFill>
            </a:endParaRPr>
          </a:p>
          <a:p>
            <a:endParaRPr lang="en-IN" dirty="0"/>
          </a:p>
        </p:txBody>
      </p:sp>
      <p:sp>
        <p:nvSpPr>
          <p:cNvPr id="7" name="TextBox 6">
            <a:extLst>
              <a:ext uri="{FF2B5EF4-FFF2-40B4-BE49-F238E27FC236}">
                <a16:creationId xmlns:a16="http://schemas.microsoft.com/office/drawing/2014/main" id="{694C571E-FB4F-B023-9A64-EAA774557E90}"/>
              </a:ext>
            </a:extLst>
          </p:cNvPr>
          <p:cNvSpPr txBox="1"/>
          <p:nvPr/>
        </p:nvSpPr>
        <p:spPr>
          <a:xfrm>
            <a:off x="2568539" y="3575407"/>
            <a:ext cx="5322014" cy="3077766"/>
          </a:xfrm>
          <a:prstGeom prst="rect">
            <a:avLst/>
          </a:prstGeom>
          <a:noFill/>
        </p:spPr>
        <p:txBody>
          <a:bodyPr wrap="square" rtlCol="0">
            <a:spAutoFit/>
          </a:bodyPr>
          <a:lstStyle/>
          <a:p>
            <a:r>
              <a:rPr lang="en-IN" b="1" dirty="0">
                <a:solidFill>
                  <a:schemeClr val="accent2">
                    <a:lumMod val="50000"/>
                  </a:schemeClr>
                </a:solidFill>
              </a:rPr>
              <a:t>COMPONENTS REQUIRED:        cost</a:t>
            </a:r>
          </a:p>
          <a:p>
            <a:r>
              <a:rPr lang="en-IN" sz="1600" dirty="0"/>
              <a:t>1) BREADBOARD          ---</a:t>
            </a:r>
            <a:r>
              <a:rPr lang="en-IN" sz="1600" dirty="0">
                <a:sym typeface="Wingdings" panose="05000000000000000000" pitchFamily="2" charset="2"/>
              </a:rPr>
              <a:t>&gt;&gt;   1     80</a:t>
            </a:r>
          </a:p>
          <a:p>
            <a:r>
              <a:rPr lang="en-IN" sz="1600" dirty="0">
                <a:sym typeface="Wingdings" panose="05000000000000000000" pitchFamily="2" charset="2"/>
              </a:rPr>
              <a:t>2) SWITCH                        ---&gt;&gt;   1  -&gt; 10</a:t>
            </a:r>
          </a:p>
          <a:p>
            <a:r>
              <a:rPr lang="en-IN" sz="1600" dirty="0"/>
              <a:t>3) 7 SEGMENT DISPLAY </a:t>
            </a:r>
            <a:r>
              <a:rPr lang="en-IN" sz="1600" dirty="0">
                <a:sym typeface="Wingdings" panose="05000000000000000000" pitchFamily="2" charset="2"/>
              </a:rPr>
              <a:t>---&gt;&gt; 3      -&gt; 30</a:t>
            </a:r>
          </a:p>
          <a:p>
            <a:r>
              <a:rPr lang="en-IN" sz="1600" dirty="0">
                <a:sym typeface="Wingdings" panose="05000000000000000000" pitchFamily="2" charset="2"/>
              </a:rPr>
              <a:t>4) IC: 7447                           ---&gt;&gt; 3  -&gt; 20</a:t>
            </a:r>
          </a:p>
          <a:p>
            <a:r>
              <a:rPr lang="en-IN" sz="1600" dirty="0">
                <a:sym typeface="Wingdings" panose="05000000000000000000" pitchFamily="2" charset="2"/>
              </a:rPr>
              <a:t>5) IC: 7490                            ---&gt;&gt; 3 -&gt;  40</a:t>
            </a:r>
          </a:p>
          <a:p>
            <a:r>
              <a:rPr lang="en-IN" sz="1600" dirty="0">
                <a:sym typeface="Wingdings" panose="05000000000000000000" pitchFamily="2" charset="2"/>
              </a:rPr>
              <a:t>6) IC: 555                               ---&gt;&gt; 1 -&gt; 25</a:t>
            </a:r>
          </a:p>
          <a:p>
            <a:r>
              <a:rPr lang="en-IN" sz="1600" dirty="0">
                <a:sym typeface="Wingdings" panose="05000000000000000000" pitchFamily="2" charset="2"/>
              </a:rPr>
              <a:t>7) REGISTORS                                    -&gt;10</a:t>
            </a:r>
          </a:p>
          <a:p>
            <a:r>
              <a:rPr lang="en-IN" sz="1600" dirty="0">
                <a:sym typeface="Wingdings" panose="05000000000000000000" pitchFamily="2" charset="2"/>
              </a:rPr>
              <a:t>8) SINGLE STRANDED WIRES        -&gt;    50</a:t>
            </a:r>
          </a:p>
          <a:p>
            <a:r>
              <a:rPr lang="en-IN" sz="1600" dirty="0">
                <a:sym typeface="Wingdings" panose="05000000000000000000" pitchFamily="2" charset="2"/>
              </a:rPr>
              <a:t>9) POWER SUPPLY                          -&gt;1200</a:t>
            </a:r>
          </a:p>
          <a:p>
            <a:r>
              <a:rPr lang="en-IN" sz="1600" dirty="0">
                <a:sym typeface="Wingdings" panose="05000000000000000000" pitchFamily="2" charset="2"/>
              </a:rPr>
              <a:t>10) PRINTED CIRCUIT BOARD(PCB) -&gt; 100</a:t>
            </a:r>
          </a:p>
          <a:p>
            <a:r>
              <a:rPr lang="en-IN" sz="1600" dirty="0">
                <a:sym typeface="Wingdings" panose="05000000000000000000" pitchFamily="2" charset="2"/>
              </a:rPr>
              <a:t>TOTAL COST OF THE CIRCUIT   = 500</a:t>
            </a:r>
            <a:endParaRPr lang="en-IN" sz="1600" dirty="0"/>
          </a:p>
        </p:txBody>
      </p:sp>
    </p:spTree>
    <p:extLst>
      <p:ext uri="{BB962C8B-B14F-4D97-AF65-F5344CB8AC3E}">
        <p14:creationId xmlns:p14="http://schemas.microsoft.com/office/powerpoint/2010/main" val="3296306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673700-8B9B-5EA7-7153-A10139AA34CB}"/>
              </a:ext>
            </a:extLst>
          </p:cNvPr>
          <p:cNvSpPr txBox="1"/>
          <p:nvPr/>
        </p:nvSpPr>
        <p:spPr>
          <a:xfrm>
            <a:off x="4880226" y="575353"/>
            <a:ext cx="8209051" cy="584775"/>
          </a:xfrm>
          <a:prstGeom prst="rect">
            <a:avLst/>
          </a:prstGeom>
          <a:noFill/>
        </p:spPr>
        <p:txBody>
          <a:bodyPr wrap="square" rtlCol="0">
            <a:spAutoFit/>
          </a:bodyPr>
          <a:lstStyle/>
          <a:p>
            <a:r>
              <a:rPr lang="en-IN" sz="3200" b="1" dirty="0"/>
              <a:t>CIRCUIT DIAGRAM</a:t>
            </a:r>
          </a:p>
        </p:txBody>
      </p:sp>
      <p:pic>
        <p:nvPicPr>
          <p:cNvPr id="6" name="Picture 5">
            <a:extLst>
              <a:ext uri="{FF2B5EF4-FFF2-40B4-BE49-F238E27FC236}">
                <a16:creationId xmlns:a16="http://schemas.microsoft.com/office/drawing/2014/main" id="{247022B8-542A-656B-EDE0-5164001EC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795" y="1283418"/>
            <a:ext cx="7818634" cy="53579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6903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8BA160-1797-94A2-8E00-6E25EAFE0EE9}"/>
              </a:ext>
            </a:extLst>
          </p:cNvPr>
          <p:cNvSpPr txBox="1"/>
          <p:nvPr/>
        </p:nvSpPr>
        <p:spPr>
          <a:xfrm>
            <a:off x="2815118" y="750012"/>
            <a:ext cx="8661115" cy="584775"/>
          </a:xfrm>
          <a:prstGeom prst="rect">
            <a:avLst/>
          </a:prstGeom>
          <a:noFill/>
        </p:spPr>
        <p:txBody>
          <a:bodyPr wrap="square" rtlCol="0">
            <a:spAutoFit/>
          </a:bodyPr>
          <a:lstStyle/>
          <a:p>
            <a:r>
              <a:rPr lang="en-IN" dirty="0"/>
              <a:t>                                   </a:t>
            </a:r>
            <a:r>
              <a:rPr lang="en-IN" sz="3200" b="1" dirty="0"/>
              <a:t>SIMULATION RESULTS</a:t>
            </a:r>
          </a:p>
        </p:txBody>
      </p:sp>
      <p:pic>
        <p:nvPicPr>
          <p:cNvPr id="3" name="Picture 2">
            <a:extLst>
              <a:ext uri="{FF2B5EF4-FFF2-40B4-BE49-F238E27FC236}">
                <a16:creationId xmlns:a16="http://schemas.microsoft.com/office/drawing/2014/main" id="{B64CD0C0-2F50-D284-C049-72B5867E1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134" y="1551398"/>
            <a:ext cx="8825501" cy="50137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4886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883064-0051-54A8-014F-D6904B7F8456}"/>
              </a:ext>
            </a:extLst>
          </p:cNvPr>
          <p:cNvSpPr txBox="1"/>
          <p:nvPr/>
        </p:nvSpPr>
        <p:spPr>
          <a:xfrm>
            <a:off x="4808307" y="703398"/>
            <a:ext cx="9400854" cy="523220"/>
          </a:xfrm>
          <a:prstGeom prst="rect">
            <a:avLst/>
          </a:prstGeom>
          <a:noFill/>
        </p:spPr>
        <p:txBody>
          <a:bodyPr wrap="square" rtlCol="0">
            <a:spAutoFit/>
          </a:bodyPr>
          <a:lstStyle/>
          <a:p>
            <a:r>
              <a:rPr lang="en-IN" sz="2800" b="1" dirty="0"/>
              <a:t>HARDWARE RESULTS</a:t>
            </a:r>
          </a:p>
        </p:txBody>
      </p:sp>
      <p:pic>
        <p:nvPicPr>
          <p:cNvPr id="9" name="Picture 8">
            <a:extLst>
              <a:ext uri="{FF2B5EF4-FFF2-40B4-BE49-F238E27FC236}">
                <a16:creationId xmlns:a16="http://schemas.microsoft.com/office/drawing/2014/main" id="{9ED3542F-5C17-6645-571F-9F714AE39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521" y="1417834"/>
            <a:ext cx="7736440" cy="50857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2250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9E86C5-DDF4-B89D-E0E4-8E2764139D9B}"/>
              </a:ext>
            </a:extLst>
          </p:cNvPr>
          <p:cNvSpPr txBox="1"/>
          <p:nvPr/>
        </p:nvSpPr>
        <p:spPr>
          <a:xfrm>
            <a:off x="4335695" y="657546"/>
            <a:ext cx="6852863" cy="523220"/>
          </a:xfrm>
          <a:prstGeom prst="rect">
            <a:avLst/>
          </a:prstGeom>
          <a:noFill/>
        </p:spPr>
        <p:txBody>
          <a:bodyPr wrap="square" rtlCol="0">
            <a:spAutoFit/>
          </a:bodyPr>
          <a:lstStyle/>
          <a:p>
            <a:r>
              <a:rPr lang="en-IN" sz="2800" b="1" dirty="0"/>
              <a:t>ALTERNATE DESIGN</a:t>
            </a:r>
          </a:p>
        </p:txBody>
      </p:sp>
      <p:pic>
        <p:nvPicPr>
          <p:cNvPr id="6" name="Picture 5">
            <a:extLst>
              <a:ext uri="{FF2B5EF4-FFF2-40B4-BE49-F238E27FC236}">
                <a16:creationId xmlns:a16="http://schemas.microsoft.com/office/drawing/2014/main" id="{5E0C5B7F-59A2-7BA3-82F4-DA162F669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106" y="1315093"/>
            <a:ext cx="9472773" cy="53322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4141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A55B00-A27A-2D58-78C7-3C0F858FF284}"/>
              </a:ext>
            </a:extLst>
          </p:cNvPr>
          <p:cNvSpPr txBox="1"/>
          <p:nvPr/>
        </p:nvSpPr>
        <p:spPr>
          <a:xfrm>
            <a:off x="3143892" y="2413397"/>
            <a:ext cx="8147407" cy="923330"/>
          </a:xfrm>
          <a:prstGeom prst="rect">
            <a:avLst/>
          </a:prstGeom>
          <a:noFill/>
        </p:spPr>
        <p:txBody>
          <a:bodyPr wrap="square" rtlCol="0">
            <a:spAutoFit/>
          </a:bodyPr>
          <a:lstStyle/>
          <a:p>
            <a:r>
              <a:rPr lang="en-IN" sz="5400" b="1" dirty="0"/>
              <a:t>THANK YOU….</a:t>
            </a:r>
          </a:p>
        </p:txBody>
      </p:sp>
    </p:spTree>
    <p:extLst>
      <p:ext uri="{BB962C8B-B14F-4D97-AF65-F5344CB8AC3E}">
        <p14:creationId xmlns:p14="http://schemas.microsoft.com/office/powerpoint/2010/main" val="4784608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48</TotalTime>
  <Words>286</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Yatirajgouda patil</dc:creator>
  <cp:lastModifiedBy>Yatirajgouda patil</cp:lastModifiedBy>
  <cp:revision>4</cp:revision>
  <dcterms:created xsi:type="dcterms:W3CDTF">2023-03-08T09:45:10Z</dcterms:created>
  <dcterms:modified xsi:type="dcterms:W3CDTF">2023-03-09T04:51:44Z</dcterms:modified>
</cp:coreProperties>
</file>