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notesMasterIdLst>
    <p:notesMasterId r:id="rId17"/>
  </p:notesMasterIdLst>
  <p:sldIdLst>
    <p:sldId id="263" r:id="rId2"/>
    <p:sldId id="264" r:id="rId3"/>
    <p:sldId id="262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6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3C952-4097-4C3E-93BE-A30DFB5610E1}" type="datetimeFigureOut">
              <a:rPr lang="en-US" smtClean="0"/>
              <a:t>13-Nov-19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359CC-E4FB-4EDE-BEC4-F0B19B14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4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13-Nov-19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’image 58" title="Bâtiments">
            <a:extLst>
              <a:ext uri="{FF2B5EF4-FFF2-40B4-BE49-F238E27FC236}">
                <a16:creationId xmlns:a16="http://schemas.microsoft.com/office/drawing/2014/main" id="{39043B1D-C33B-4935-923A-961A797B9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84" b="19303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8BBE3051-B0EF-473C-BF77-757D6C49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Tech companies effect city growth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70B2D8D-2280-4909-B252-C500B48DB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Yatish</a:t>
            </a:r>
            <a:r>
              <a:rPr lang="en-US" dirty="0"/>
              <a:t> </a:t>
            </a:r>
            <a:r>
              <a:rPr lang="en-US" dirty="0" err="1"/>
              <a:t>Mullaji</a:t>
            </a:r>
            <a:r>
              <a:rPr lang="en-US" dirty="0"/>
              <a:t>, Francisco Tang </a:t>
            </a:r>
            <a:r>
              <a:rPr lang="en-US" dirty="0" err="1"/>
              <a:t>Bustillos</a:t>
            </a:r>
            <a:r>
              <a:rPr lang="en-US" dirty="0"/>
              <a:t>, Irene Shtepa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0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1916F73-5948-4362-891B-92EB5E67E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5" t="7492" r="7116" b="6816"/>
          <a:stretch/>
        </p:blipFill>
        <p:spPr>
          <a:xfrm>
            <a:off x="0" y="308225"/>
            <a:ext cx="6113124" cy="5876818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13A3EFD-ED7C-4CFF-BFBC-5BEFEFA02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" t="7492" r="7591" b="6816"/>
          <a:stretch/>
        </p:blipFill>
        <p:spPr>
          <a:xfrm>
            <a:off x="6202166" y="308225"/>
            <a:ext cx="5989834" cy="587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5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796C58F-1039-4921-AF78-3A50E1843D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8" t="7266" r="7053" b="7266"/>
          <a:stretch/>
        </p:blipFill>
        <p:spPr>
          <a:xfrm>
            <a:off x="167811" y="552238"/>
            <a:ext cx="6085726" cy="5861407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EEC0D2C-6520-48DB-9AD5-66F7C1ACF0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5" t="7491" r="7203" b="7266"/>
          <a:stretch/>
        </p:blipFill>
        <p:spPr>
          <a:xfrm>
            <a:off x="6253537" y="552238"/>
            <a:ext cx="5938463" cy="584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66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3107155D-C15D-44CA-BE00-9B442B395E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5" t="8240" r="7504" b="6966"/>
          <a:stretch/>
        </p:blipFill>
        <p:spPr>
          <a:xfrm>
            <a:off x="3121631" y="287677"/>
            <a:ext cx="5948737" cy="581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04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3107155D-C15D-44CA-BE00-9B442B395E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5" t="8240" r="7504" b="6966"/>
          <a:stretch/>
        </p:blipFill>
        <p:spPr>
          <a:xfrm>
            <a:off x="318796" y="267798"/>
            <a:ext cx="5948737" cy="5815174"/>
          </a:xfrm>
          <a:prstGeom prst="rect">
            <a:avLst/>
          </a:prstGeom>
        </p:spPr>
      </p:pic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BF0FE0C-27B6-400A-802C-04F42A4DBC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" r="9022"/>
          <a:stretch/>
        </p:blipFill>
        <p:spPr>
          <a:xfrm>
            <a:off x="6267533" y="1131689"/>
            <a:ext cx="5724940" cy="416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35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63B4453-ED33-4676-97B5-D725EBC4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pic>
        <p:nvPicPr>
          <p:cNvPr id="11" name="Espace réservé d’image 12" title="Horizon">
            <a:extLst>
              <a:ext uri="{FF2B5EF4-FFF2-40B4-BE49-F238E27FC236}">
                <a16:creationId xmlns:a16="http://schemas.microsoft.com/office/drawing/2014/main" id="{765795EA-BA09-445B-884C-A788BF257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65" b="21567"/>
          <a:stretch/>
        </p:blipFill>
        <p:spPr>
          <a:xfrm>
            <a:off x="1097280" y="2108201"/>
            <a:ext cx="10058400" cy="3760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829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’image 12" title="Horizon">
            <a:extLst>
              <a:ext uri="{FF2B5EF4-FFF2-40B4-BE49-F238E27FC236}">
                <a16:creationId xmlns:a16="http://schemas.microsoft.com/office/drawing/2014/main" id="{294FFDA0-779B-4249-8627-A42042640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45" b="19541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546C7AF8-5CC4-4E47-9A2F-EF0C6FAE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5206866"/>
            <a:ext cx="10113645" cy="743682"/>
          </a:xfrm>
        </p:spPr>
        <p:txBody>
          <a:bodyPr/>
          <a:lstStyle/>
          <a:p>
            <a:pPr algn="ctr"/>
            <a:r>
              <a:rPr lang="en-US" dirty="0"/>
              <a:t>Thank you for your attention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F34F3-CD65-47B8-A359-C91A7C311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558" y="6098673"/>
            <a:ext cx="10113264" cy="609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72990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1700-0703-4A3A-A44B-B1CA19D4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 dirty="0">
                <a:solidFill>
                  <a:schemeClr val="tx1"/>
                </a:solidFill>
              </a:rPr>
              <a:t>Goal: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EBFF-C3FD-474A-B34D-AB4991830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162137" cy="3760891"/>
          </a:xfrm>
        </p:spPr>
        <p:txBody>
          <a:bodyPr>
            <a:normAutofit/>
          </a:bodyPr>
          <a:lstStyle/>
          <a:p>
            <a:br>
              <a:rPr lang="en-US" sz="2800" i="1" dirty="0">
                <a:solidFill>
                  <a:schemeClr val="tx1"/>
                </a:solidFill>
              </a:rPr>
            </a:br>
            <a:r>
              <a:rPr lang="en-CA" sz="2800" i="1" dirty="0">
                <a:solidFill>
                  <a:schemeClr val="tx1"/>
                </a:solidFill>
              </a:rPr>
              <a:t>Observe how number of Tech companies in the city effects population, employment and salaries in the city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Espace réservé d’image 58" title="Bâtiments">
            <a:extLst>
              <a:ext uri="{FF2B5EF4-FFF2-40B4-BE49-F238E27FC236}">
                <a16:creationId xmlns:a16="http://schemas.microsoft.com/office/drawing/2014/main" id="{39043B1D-C33B-4935-923A-961A797B95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92" r="13492"/>
          <a:stretch>
            <a:fillRect/>
          </a:stretch>
        </p:blipFill>
        <p:spPr>
          <a:xfrm>
            <a:off x="6170179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950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BDECA56-9EAA-43E1-90CE-EA668969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 dirty="0">
                <a:solidFill>
                  <a:schemeClr val="tx1"/>
                </a:solidFill>
              </a:rPr>
              <a:t>Scope of analysis: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EBFF-C3FD-474A-B34D-AB4991830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6357068" cy="3941970"/>
          </a:xfrm>
          <a:prstGeom prst="rect">
            <a:avLst/>
          </a:prstGeom>
        </p:spPr>
        <p:txBody>
          <a:bodyPr numCol="2">
            <a:normAutofit/>
          </a:bodyPr>
          <a:lstStyle/>
          <a:p>
            <a:r>
              <a:rPr lang="en-CA" i="1" dirty="0"/>
              <a:t>Cities: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i="1" dirty="0"/>
              <a:t>Austin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i="1" dirty="0"/>
              <a:t>Boston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i="1" dirty="0"/>
              <a:t>Chicago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i="1" dirty="0"/>
              <a:t>Detroit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i="1" dirty="0"/>
              <a:t>Houston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i="1" dirty="0"/>
              <a:t>New York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i="1" dirty="0"/>
              <a:t>San Francisco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CA" i="1" dirty="0"/>
              <a:t>Years: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CA" i="1" dirty="0"/>
              <a:t>2007 to 2016</a:t>
            </a:r>
            <a:endParaRPr lang="en-US" dirty="0"/>
          </a:p>
        </p:txBody>
      </p:sp>
      <p:pic>
        <p:nvPicPr>
          <p:cNvPr id="12" name="Espace réservé d’image 58" title="Bâtiments">
            <a:extLst>
              <a:ext uri="{FF2B5EF4-FFF2-40B4-BE49-F238E27FC236}">
                <a16:creationId xmlns:a16="http://schemas.microsoft.com/office/drawing/2014/main" id="{960CE1BF-5541-4608-834D-46CF1479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92" r="13492"/>
          <a:stretch>
            <a:fillRect/>
          </a:stretch>
        </p:blipFill>
        <p:spPr>
          <a:xfrm>
            <a:off x="6170179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6759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BDECA56-9EAA-43E1-90CE-EA668969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 dirty="0">
                <a:solidFill>
                  <a:schemeClr val="tx1"/>
                </a:solidFill>
              </a:rPr>
              <a:t>Data Sources: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EBFF-C3FD-474A-B34D-AB4991830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8146111" cy="3941970"/>
          </a:xfrm>
          <a:prstGeom prst="rect">
            <a:avLst/>
          </a:prstGeom>
        </p:spPr>
        <p:txBody>
          <a:bodyPr numCol="1">
            <a:normAutofit/>
          </a:bodyPr>
          <a:lstStyle/>
          <a:p>
            <a:pPr lvl="0"/>
            <a:r>
              <a:rPr lang="en-CA" sz="2000" u="sng" dirty="0"/>
              <a:t>US Government Census data:</a:t>
            </a:r>
            <a:endParaRPr lang="en-US" sz="1800" u="sng" dirty="0"/>
          </a:p>
          <a:p>
            <a:pPr lvl="1"/>
            <a:r>
              <a:rPr lang="en-CA" sz="1800" dirty="0"/>
              <a:t>Population of the Cities</a:t>
            </a:r>
            <a:endParaRPr lang="en-US" sz="1600" dirty="0"/>
          </a:p>
          <a:p>
            <a:pPr lvl="1"/>
            <a:r>
              <a:rPr lang="en-CA" sz="1800" dirty="0"/>
              <a:t>Payroll, yearly for metro area for the respective cities</a:t>
            </a:r>
            <a:endParaRPr lang="en-US" sz="1600" dirty="0"/>
          </a:p>
          <a:p>
            <a:pPr lvl="1"/>
            <a:r>
              <a:rPr lang="en-CA" sz="1800" dirty="0"/>
              <a:t>Establishments (count years) for manufacturing sector and tech sector for the metro area</a:t>
            </a:r>
            <a:endParaRPr lang="en-US" sz="1600" dirty="0"/>
          </a:p>
          <a:p>
            <a:pPr lvl="1"/>
            <a:r>
              <a:rPr lang="en-CA" sz="1800" dirty="0"/>
              <a:t>Employment (count years) for manufacturing sector and tech sector for the metro area</a:t>
            </a:r>
          </a:p>
          <a:p>
            <a:pPr lvl="1"/>
            <a:endParaRPr lang="en-CA" sz="1800" dirty="0"/>
          </a:p>
          <a:p>
            <a:pPr marL="201168" lvl="1" indent="0">
              <a:buNone/>
            </a:pPr>
            <a:r>
              <a:rPr lang="en-US" sz="2000" u="sng" dirty="0"/>
              <a:t>US Energy Information Administration:</a:t>
            </a:r>
          </a:p>
          <a:p>
            <a:pPr lvl="1"/>
            <a:r>
              <a:rPr lang="en-US" sz="1800" dirty="0"/>
              <a:t>Europe Brent and WTI (Western Texas Intermediate) Spot Prices</a:t>
            </a:r>
          </a:p>
          <a:p>
            <a:pPr marL="396875" lvl="1" indent="0">
              <a:buNone/>
            </a:pPr>
            <a:r>
              <a:rPr lang="en-US" sz="1800" dirty="0"/>
              <a:t>(daily)</a:t>
            </a:r>
          </a:p>
        </p:txBody>
      </p:sp>
      <p:pic>
        <p:nvPicPr>
          <p:cNvPr id="12" name="Espace réservé d’image 58" title="Bâtiments">
            <a:extLst>
              <a:ext uri="{FF2B5EF4-FFF2-40B4-BE49-F238E27FC236}">
                <a16:creationId xmlns:a16="http://schemas.microsoft.com/office/drawing/2014/main" id="{960CE1BF-5541-4608-834D-46CF1479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92" r="13492"/>
          <a:stretch>
            <a:fillRect/>
          </a:stretch>
        </p:blipFill>
        <p:spPr>
          <a:xfrm>
            <a:off x="6170179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5398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BDECA56-9EAA-43E1-90CE-EA668969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 dirty="0">
                <a:solidFill>
                  <a:schemeClr val="tx1"/>
                </a:solidFill>
              </a:rPr>
              <a:t>Factors considered: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EBFF-C3FD-474A-B34D-AB4991830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8146111" cy="3941970"/>
          </a:xfrm>
          <a:prstGeom prst="rect">
            <a:avLst/>
          </a:prstGeom>
        </p:spPr>
        <p:txBody>
          <a:bodyPr numCol="1">
            <a:normAutofit/>
          </a:bodyPr>
          <a:lstStyle/>
          <a:p>
            <a:pPr lvl="1"/>
            <a:r>
              <a:rPr lang="en-CA" sz="1800" b="1" dirty="0"/>
              <a:t>Data for Manufacturing &amp; Mining, quarrying and oil &amp; gas extractions </a:t>
            </a:r>
            <a:r>
              <a:rPr lang="en-CA" sz="1800" dirty="0"/>
              <a:t>were grouped together and considered under “manufacturing sector “ for the trend observations</a:t>
            </a:r>
          </a:p>
          <a:p>
            <a:pPr marL="201168" lvl="1" indent="0">
              <a:buNone/>
            </a:pPr>
            <a:endParaRPr lang="en-US" sz="1600" dirty="0"/>
          </a:p>
          <a:p>
            <a:pPr lvl="1"/>
            <a:r>
              <a:rPr lang="en-CA" sz="1800" b="1" dirty="0"/>
              <a:t>Data for Information and Professional, scientific and technical services </a:t>
            </a:r>
            <a:r>
              <a:rPr lang="en-CA" sz="1800" dirty="0"/>
              <a:t>were grouped together and considered under “Tech sector “ for the trend observations</a:t>
            </a:r>
            <a:endParaRPr lang="en-US" sz="1600" dirty="0"/>
          </a:p>
          <a:p>
            <a:pPr lvl="0"/>
            <a:endParaRPr lang="en-US" sz="1800" dirty="0"/>
          </a:p>
        </p:txBody>
      </p:sp>
      <p:pic>
        <p:nvPicPr>
          <p:cNvPr id="12" name="Espace réservé d’image 58" title="Bâtiments">
            <a:extLst>
              <a:ext uri="{FF2B5EF4-FFF2-40B4-BE49-F238E27FC236}">
                <a16:creationId xmlns:a16="http://schemas.microsoft.com/office/drawing/2014/main" id="{960CE1BF-5541-4608-834D-46CF1479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92" r="13492"/>
          <a:stretch>
            <a:fillRect/>
          </a:stretch>
        </p:blipFill>
        <p:spPr>
          <a:xfrm>
            <a:off x="6170179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366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481D2AB-CE29-4580-B425-F94FE9FA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" y="0"/>
            <a:ext cx="10058400" cy="875512"/>
          </a:xfrm>
        </p:spPr>
        <p:txBody>
          <a:bodyPr/>
          <a:lstStyle/>
          <a:p>
            <a:r>
              <a:rPr lang="en-US" dirty="0"/>
              <a:t>Cleaning data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CB79543-FD23-4389-8533-3FEE955E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099" y="936877"/>
            <a:ext cx="1665799" cy="393700"/>
          </a:xfrm>
          <a:prstGeom prst="rect">
            <a:avLst/>
          </a:prstGeom>
        </p:spPr>
        <p:txBody>
          <a:bodyPr numCol="1">
            <a:normAutofit lnSpcReduction="10000"/>
          </a:bodyPr>
          <a:lstStyle/>
          <a:p>
            <a:pPr marL="201168" lvl="1" indent="0" algn="ctr">
              <a:buNone/>
            </a:pPr>
            <a:r>
              <a:rPr lang="en-US" sz="1800" b="1" dirty="0">
                <a:solidFill>
                  <a:srgbClr val="FF0000"/>
                </a:solidFill>
              </a:rPr>
              <a:t>Before:</a:t>
            </a:r>
            <a:endParaRPr lang="en-US" sz="1600" dirty="0">
              <a:solidFill>
                <a:srgbClr val="FF0000"/>
              </a:solidFill>
            </a:endParaRPr>
          </a:p>
          <a:p>
            <a:pPr lvl="0"/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45EE97-D7B3-4D9E-9BED-F88593BDA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3997872"/>
            <a:ext cx="11096625" cy="240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6F3D28-40D0-4704-84FE-C1B148C9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30577"/>
            <a:ext cx="12192000" cy="209842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949F6B-EC23-477A-980C-4A22652A7DC2}"/>
              </a:ext>
            </a:extLst>
          </p:cNvPr>
          <p:cNvSpPr txBox="1">
            <a:spLocks/>
          </p:cNvSpPr>
          <p:nvPr/>
        </p:nvSpPr>
        <p:spPr>
          <a:xfrm>
            <a:off x="5263099" y="3625850"/>
            <a:ext cx="1665799" cy="393700"/>
          </a:xfrm>
          <a:prstGeom prst="rect">
            <a:avLst/>
          </a:prstGeom>
        </p:spPr>
        <p:txBody>
          <a:bodyPr vert="horz" lIns="0" tIns="45720" rIns="0" bIns="45720" numCol="1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ctr">
              <a:buFont typeface="Calibri" pitchFamily="34" charset="0"/>
              <a:buNone/>
            </a:pPr>
            <a:r>
              <a:rPr lang="en-US" sz="1800" b="1" dirty="0">
                <a:solidFill>
                  <a:srgbClr val="FF0000"/>
                </a:solidFill>
              </a:rPr>
              <a:t>After: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1309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481D2AB-CE29-4580-B425-F94FE9FA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" y="0"/>
            <a:ext cx="10058400" cy="875512"/>
          </a:xfrm>
        </p:spPr>
        <p:txBody>
          <a:bodyPr/>
          <a:lstStyle/>
          <a:p>
            <a:r>
              <a:rPr lang="en-US" dirty="0"/>
              <a:t>Cleaning data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CB79543-FD23-4389-8533-3FEE955E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099" y="936877"/>
            <a:ext cx="1665799" cy="393700"/>
          </a:xfrm>
          <a:prstGeom prst="rect">
            <a:avLst/>
          </a:prstGeom>
        </p:spPr>
        <p:txBody>
          <a:bodyPr numCol="1">
            <a:normAutofit lnSpcReduction="10000"/>
          </a:bodyPr>
          <a:lstStyle/>
          <a:p>
            <a:pPr marL="201168" lvl="1" indent="0" algn="ctr">
              <a:buNone/>
            </a:pPr>
            <a:r>
              <a:rPr lang="en-US" sz="1800" b="1" dirty="0">
                <a:solidFill>
                  <a:srgbClr val="FF0000"/>
                </a:solidFill>
              </a:rPr>
              <a:t>Before:</a:t>
            </a:r>
            <a:endParaRPr lang="en-US" sz="1600" dirty="0">
              <a:solidFill>
                <a:srgbClr val="FF0000"/>
              </a:solidFill>
            </a:endParaRPr>
          </a:p>
          <a:p>
            <a:pPr lvl="0"/>
            <a:endParaRPr lang="en-US" sz="1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949F6B-EC23-477A-980C-4A22652A7DC2}"/>
              </a:ext>
            </a:extLst>
          </p:cNvPr>
          <p:cNvSpPr txBox="1">
            <a:spLocks/>
          </p:cNvSpPr>
          <p:nvPr/>
        </p:nvSpPr>
        <p:spPr>
          <a:xfrm>
            <a:off x="5263099" y="3625850"/>
            <a:ext cx="1665799" cy="393700"/>
          </a:xfrm>
          <a:prstGeom prst="rect">
            <a:avLst/>
          </a:prstGeom>
        </p:spPr>
        <p:txBody>
          <a:bodyPr vert="horz" lIns="0" tIns="45720" rIns="0" bIns="45720" numCol="1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ctr">
              <a:buFont typeface="Calibri" pitchFamily="34" charset="0"/>
              <a:buNone/>
            </a:pPr>
            <a:r>
              <a:rPr lang="en-US" sz="1800" b="1" dirty="0">
                <a:solidFill>
                  <a:srgbClr val="FF0000"/>
                </a:solidFill>
              </a:rPr>
              <a:t>After: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9ACB0-C340-4920-991A-D026B2E4E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340"/>
            <a:ext cx="12192000" cy="1710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79F967-EF0C-4805-BC1E-C6DC78EC6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3" y="4082798"/>
            <a:ext cx="94297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6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63B4453-ED33-4676-97B5-D725EBC4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analysis</a:t>
            </a:r>
          </a:p>
        </p:txBody>
      </p:sp>
      <p:pic>
        <p:nvPicPr>
          <p:cNvPr id="11" name="Espace réservé d’image 12" title="Horizon">
            <a:extLst>
              <a:ext uri="{FF2B5EF4-FFF2-40B4-BE49-F238E27FC236}">
                <a16:creationId xmlns:a16="http://schemas.microsoft.com/office/drawing/2014/main" id="{765795EA-BA09-445B-884C-A788BF257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65" b="21567"/>
          <a:stretch/>
        </p:blipFill>
        <p:spPr>
          <a:xfrm>
            <a:off x="1097280" y="2108201"/>
            <a:ext cx="10058400" cy="3760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497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B3B550B0-3595-405D-9FF0-E56B9E315A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3" t="7041" r="7564" b="7116"/>
          <a:stretch/>
        </p:blipFill>
        <p:spPr>
          <a:xfrm>
            <a:off x="136989" y="231170"/>
            <a:ext cx="5959011" cy="5887094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3AFD5EA2-A188-4176-8F3F-23F1450E94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" t="7491" r="7953" b="6667"/>
          <a:stretch/>
        </p:blipFill>
        <p:spPr>
          <a:xfrm>
            <a:off x="6096000" y="256854"/>
            <a:ext cx="5959011" cy="588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5462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Bookman Old Style</vt:lpstr>
      <vt:lpstr>Calibri</vt:lpstr>
      <vt:lpstr>Franklin Gothic Book</vt:lpstr>
      <vt:lpstr>Wingdings</vt:lpstr>
      <vt:lpstr>1_RetrospectVTI</vt:lpstr>
      <vt:lpstr>How Tech companies effect city growth</vt:lpstr>
      <vt:lpstr>Goal:</vt:lpstr>
      <vt:lpstr>Scope of analysis:</vt:lpstr>
      <vt:lpstr>Data Sources:</vt:lpstr>
      <vt:lpstr>Factors considered:</vt:lpstr>
      <vt:lpstr>Cleaning data</vt:lpstr>
      <vt:lpstr>Cleaning data</vt:lpstr>
      <vt:lpstr>Trends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2019-11-13T21:40:02Z</dcterms:created>
  <dcterms:modified xsi:type="dcterms:W3CDTF">2019-11-13T23:55:31Z</dcterms:modified>
</cp:coreProperties>
</file>