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23"/>
  </p:notesMasterIdLst>
  <p:sldIdLst>
    <p:sldId id="256" r:id="rId2"/>
    <p:sldId id="257" r:id="rId3"/>
    <p:sldId id="260" r:id="rId4"/>
    <p:sldId id="259" r:id="rId5"/>
    <p:sldId id="258" r:id="rId6"/>
    <p:sldId id="340" r:id="rId7"/>
    <p:sldId id="341" r:id="rId8"/>
    <p:sldId id="343" r:id="rId9"/>
    <p:sldId id="345" r:id="rId10"/>
    <p:sldId id="346" r:id="rId11"/>
    <p:sldId id="347" r:id="rId12"/>
    <p:sldId id="348" r:id="rId13"/>
    <p:sldId id="349" r:id="rId14"/>
    <p:sldId id="350" r:id="rId15"/>
    <p:sldId id="342" r:id="rId16"/>
    <p:sldId id="344" r:id="rId17"/>
    <p:sldId id="351" r:id="rId18"/>
    <p:sldId id="352" r:id="rId19"/>
    <p:sldId id="353" r:id="rId20"/>
    <p:sldId id="354" r:id="rId21"/>
    <p:sldId id="263" r:id="rId22"/>
  </p:sldIdLst>
  <p:sldSz cx="9144000" cy="5143500" type="screen16x9"/>
  <p:notesSz cx="6858000" cy="9144000"/>
  <p:embeddedFontLst>
    <p:embeddedFont>
      <p:font typeface="Bookman Old Style" panose="02050604050505020204" pitchFamily="18" charset="0"/>
      <p:regular r:id="rId24"/>
      <p:bold r:id="rId25"/>
      <p:italic r:id="rId26"/>
      <p:boldItalic r:id="rId27"/>
    </p:embeddedFont>
    <p:embeddedFont>
      <p:font typeface="IBM Plex Sans" panose="020B0503050203000203" pitchFamily="34" charset="0"/>
      <p:regular r:id="rId28"/>
      <p:bold r:id="rId29"/>
      <p:italic r:id="rId30"/>
      <p:boldItalic r:id="rId31"/>
    </p:embeddedFont>
    <p:embeddedFont>
      <p:font typeface="IBM Plex Sans Medium" panose="020B0603050203000203" pitchFamily="34" charset="0"/>
      <p:regular r:id="rId32"/>
      <p:bold r:id="rId33"/>
      <p:italic r:id="rId34"/>
      <p:boldItalic r:id="rId35"/>
    </p:embeddedFont>
    <p:embeddedFont>
      <p:font typeface="Roboto Condensed Light" panose="02000000000000000000" pitchFamily="2" charset="0"/>
      <p:regular r:id="rId36"/>
      <p:italic r:id="rId37"/>
    </p:embeddedFont>
    <p:embeddedFont>
      <p:font typeface="Trebuchet MS" panose="020B0603020202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57C5ED-7B10-4585-B708-CCFF0BC06432}">
  <a:tblStyle styleId="{9957C5ED-7B10-4585-B708-CCFF0BC064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7" d="100"/>
          <a:sy n="107"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626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578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194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69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582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068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623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812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251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83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971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f38a009883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f38a009883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577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632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232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3434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Light"/>
              <a:buAutoNum type="alphaLcPeriod"/>
              <a:defRPr sz="1100"/>
            </a:lvl2pPr>
            <a:lvl3pPr marL="1371600" lvl="2" indent="-298450" rtl="0">
              <a:lnSpc>
                <a:spcPct val="100000"/>
              </a:lnSpc>
              <a:spcBef>
                <a:spcPts val="0"/>
              </a:spcBef>
              <a:spcAft>
                <a:spcPts val="0"/>
              </a:spcAft>
              <a:buSzPts val="1100"/>
              <a:buFont typeface="Roboto Condensed Light"/>
              <a:buAutoNum type="romanLcPeriod"/>
              <a:defRPr sz="1100"/>
            </a:lvl3pPr>
            <a:lvl4pPr marL="1828800" lvl="3" indent="-298450" rtl="0">
              <a:lnSpc>
                <a:spcPct val="100000"/>
              </a:lnSpc>
              <a:spcBef>
                <a:spcPts val="0"/>
              </a:spcBef>
              <a:spcAft>
                <a:spcPts val="0"/>
              </a:spcAft>
              <a:buSzPts val="1100"/>
              <a:buFont typeface="Roboto Condensed Light"/>
              <a:buAutoNum type="arabicPeriod"/>
              <a:defRPr sz="1100"/>
            </a:lvl4pPr>
            <a:lvl5pPr marL="2286000" lvl="4" indent="-298450" rtl="0">
              <a:lnSpc>
                <a:spcPct val="100000"/>
              </a:lnSpc>
              <a:spcBef>
                <a:spcPts val="0"/>
              </a:spcBef>
              <a:spcAft>
                <a:spcPts val="0"/>
              </a:spcAft>
              <a:buSzPts val="1100"/>
              <a:buFont typeface="Roboto Condensed Light"/>
              <a:buAutoNum type="alphaLcPeriod"/>
              <a:defRPr sz="1100"/>
            </a:lvl5pPr>
            <a:lvl6pPr marL="2743200" lvl="5" indent="-298450" rtl="0">
              <a:lnSpc>
                <a:spcPct val="100000"/>
              </a:lnSpc>
              <a:spcBef>
                <a:spcPts val="0"/>
              </a:spcBef>
              <a:spcAft>
                <a:spcPts val="0"/>
              </a:spcAft>
              <a:buSzPts val="1100"/>
              <a:buFont typeface="Roboto Condensed Light"/>
              <a:buAutoNum type="romanLcPeriod"/>
              <a:defRPr sz="1100"/>
            </a:lvl6pPr>
            <a:lvl7pPr marL="3200400" lvl="6" indent="-298450" rtl="0">
              <a:lnSpc>
                <a:spcPct val="100000"/>
              </a:lnSpc>
              <a:spcBef>
                <a:spcPts val="0"/>
              </a:spcBef>
              <a:spcAft>
                <a:spcPts val="0"/>
              </a:spcAft>
              <a:buSzPts val="1100"/>
              <a:buFont typeface="Roboto Condensed Light"/>
              <a:buAutoNum type="arabicPeriod"/>
              <a:defRPr sz="1100"/>
            </a:lvl7pPr>
            <a:lvl8pPr marL="3657600" lvl="7" indent="-298450" rtl="0">
              <a:lnSpc>
                <a:spcPct val="100000"/>
              </a:lnSpc>
              <a:spcBef>
                <a:spcPts val="0"/>
              </a:spcBef>
              <a:spcAft>
                <a:spcPts val="0"/>
              </a:spcAft>
              <a:buSzPts val="1100"/>
              <a:buFont typeface="Roboto Condensed Light"/>
              <a:buAutoNum type="alphaLcPeriod"/>
              <a:defRPr sz="1100"/>
            </a:lvl8pPr>
            <a:lvl9pPr marL="4114800" lvl="8" indent="-298450" rtl="0">
              <a:lnSpc>
                <a:spcPct val="100000"/>
              </a:lnSpc>
              <a:spcBef>
                <a:spcPts val="0"/>
              </a:spcBef>
              <a:spcAft>
                <a:spcPts val="0"/>
              </a:spcAft>
              <a:buSzPts val="1100"/>
              <a:buFont typeface="Roboto Condensed Light"/>
              <a:buAutoNum type="romanLcPeriod"/>
              <a:defRPr sz="1100"/>
            </a:lvl9pPr>
          </a:lstStyle>
          <a:p>
            <a:endParaRPr/>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9"/>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2"/>
          </p:nvPr>
        </p:nvSpPr>
        <p:spPr>
          <a:xfrm>
            <a:off x="2115300"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3"/>
          <p:cNvSpPr txBox="1">
            <a:spLocks noGrp="1"/>
          </p:cNvSpPr>
          <p:nvPr>
            <p:ph type="subTitle" idx="3"/>
          </p:nvPr>
        </p:nvSpPr>
        <p:spPr>
          <a:xfrm>
            <a:off x="2115300"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4"/>
          </p:nvPr>
        </p:nvSpPr>
        <p:spPr>
          <a:xfrm>
            <a:off x="5752775"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3"/>
          <p:cNvSpPr txBox="1">
            <a:spLocks noGrp="1"/>
          </p:cNvSpPr>
          <p:nvPr>
            <p:ph type="subTitle" idx="5"/>
          </p:nvPr>
        </p:nvSpPr>
        <p:spPr>
          <a:xfrm>
            <a:off x="5752775"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13"/>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8" hasCustomPrompt="1"/>
          </p:nvPr>
        </p:nvSpPr>
        <p:spPr>
          <a:xfrm>
            <a:off x="1212025"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a:spLocks noGrp="1"/>
          </p:cNvSpPr>
          <p:nvPr>
            <p:ph type="title" idx="9" hasCustomPrompt="1"/>
          </p:nvPr>
        </p:nvSpPr>
        <p:spPr>
          <a:xfrm>
            <a:off x="1212025"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a:spLocks noGrp="1"/>
          </p:cNvSpPr>
          <p:nvPr>
            <p:ph type="title" idx="13" hasCustomPrompt="1"/>
          </p:nvPr>
        </p:nvSpPr>
        <p:spPr>
          <a:xfrm>
            <a:off x="4849500"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a:spLocks noGrp="1"/>
          </p:cNvSpPr>
          <p:nvPr>
            <p:ph type="title" idx="14" hasCustomPrompt="1"/>
          </p:nvPr>
        </p:nvSpPr>
        <p:spPr>
          <a:xfrm>
            <a:off x="4849500"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BLANK_1_1_1_1_1_1_1">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4"/>
          <p:cNvSpPr/>
          <p:nvPr/>
        </p:nvSpPr>
        <p:spPr>
          <a:xfrm>
            <a:off x="5824775" y="-11995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4"/>
          <p:cNvGrpSpPr/>
          <p:nvPr/>
        </p:nvGrpSpPr>
        <p:grpSpPr>
          <a:xfrm flipH="1">
            <a:off x="191" y="180418"/>
            <a:ext cx="2598996" cy="484774"/>
            <a:chOff x="1298650" y="3255600"/>
            <a:chExt cx="3427850" cy="639375"/>
          </a:xfrm>
        </p:grpSpPr>
        <p:sp>
          <p:nvSpPr>
            <p:cNvPr id="131" name="Google Shape;131;p14"/>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4"/>
          <p:cNvSpPr txBox="1">
            <a:spLocks noGrp="1"/>
          </p:cNvSpPr>
          <p:nvPr>
            <p:ph type="title"/>
          </p:nvPr>
        </p:nvSpPr>
        <p:spPr>
          <a:xfrm>
            <a:off x="2092611"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14"/>
          <p:cNvSpPr txBox="1">
            <a:spLocks noGrp="1"/>
          </p:cNvSpPr>
          <p:nvPr>
            <p:ph type="subTitle" idx="1"/>
          </p:nvPr>
        </p:nvSpPr>
        <p:spPr>
          <a:xfrm>
            <a:off x="2092610"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4"/>
          <p:cNvSpPr txBox="1">
            <a:spLocks noGrp="1"/>
          </p:cNvSpPr>
          <p:nvPr>
            <p:ph type="title" idx="2"/>
          </p:nvPr>
        </p:nvSpPr>
        <p:spPr>
          <a:xfrm>
            <a:off x="3444597"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 name="Google Shape;136;p14"/>
          <p:cNvSpPr txBox="1">
            <a:spLocks noGrp="1"/>
          </p:cNvSpPr>
          <p:nvPr>
            <p:ph type="subTitle" idx="3"/>
          </p:nvPr>
        </p:nvSpPr>
        <p:spPr>
          <a:xfrm>
            <a:off x="344459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4"/>
          <p:cNvSpPr txBox="1">
            <a:spLocks noGrp="1"/>
          </p:cNvSpPr>
          <p:nvPr>
            <p:ph type="title" idx="4"/>
          </p:nvPr>
        </p:nvSpPr>
        <p:spPr>
          <a:xfrm>
            <a:off x="4796582"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8" name="Google Shape;138;p14"/>
          <p:cNvSpPr txBox="1">
            <a:spLocks noGrp="1"/>
          </p:cNvSpPr>
          <p:nvPr>
            <p:ph type="subTitle" idx="5"/>
          </p:nvPr>
        </p:nvSpPr>
        <p:spPr>
          <a:xfrm>
            <a:off x="4796579"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4"/>
          <p:cNvSpPr txBox="1">
            <a:spLocks noGrp="1"/>
          </p:cNvSpPr>
          <p:nvPr>
            <p:ph type="title" idx="6"/>
          </p:nvPr>
        </p:nvSpPr>
        <p:spPr>
          <a:xfrm>
            <a:off x="6148568"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0" name="Google Shape;140;p14"/>
          <p:cNvSpPr txBox="1">
            <a:spLocks noGrp="1"/>
          </p:cNvSpPr>
          <p:nvPr>
            <p:ph type="subTitle" idx="7"/>
          </p:nvPr>
        </p:nvSpPr>
        <p:spPr>
          <a:xfrm>
            <a:off x="614856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4"/>
          <p:cNvSpPr txBox="1">
            <a:spLocks noGrp="1"/>
          </p:cNvSpPr>
          <p:nvPr>
            <p:ph type="title" idx="8"/>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14"/>
          <p:cNvSpPr txBox="1">
            <a:spLocks noGrp="1"/>
          </p:cNvSpPr>
          <p:nvPr>
            <p:ph type="title" idx="9"/>
          </p:nvPr>
        </p:nvSpPr>
        <p:spPr>
          <a:xfrm>
            <a:off x="740625"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4"/>
          <p:cNvSpPr txBox="1">
            <a:spLocks noGrp="1"/>
          </p:cNvSpPr>
          <p:nvPr>
            <p:ph type="subTitle" idx="13"/>
          </p:nvPr>
        </p:nvSpPr>
        <p:spPr>
          <a:xfrm>
            <a:off x="740625"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4"/>
          <p:cNvSpPr txBox="1">
            <a:spLocks noGrp="1"/>
          </p:cNvSpPr>
          <p:nvPr>
            <p:ph type="title" idx="14" hasCustomPrompt="1"/>
          </p:nvPr>
        </p:nvSpPr>
        <p:spPr>
          <a:xfrm>
            <a:off x="142117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5" name="Google Shape;145;p14"/>
          <p:cNvSpPr txBox="1">
            <a:spLocks noGrp="1"/>
          </p:cNvSpPr>
          <p:nvPr>
            <p:ph type="title" idx="15" hasCustomPrompt="1"/>
          </p:nvPr>
        </p:nvSpPr>
        <p:spPr>
          <a:xfrm>
            <a:off x="4142300"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6" name="Google Shape;146;p14"/>
          <p:cNvSpPr txBox="1">
            <a:spLocks noGrp="1"/>
          </p:cNvSpPr>
          <p:nvPr>
            <p:ph type="title" idx="16" hasCustomPrompt="1"/>
          </p:nvPr>
        </p:nvSpPr>
        <p:spPr>
          <a:xfrm>
            <a:off x="686342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7" name="Google Shape;147;p14"/>
          <p:cNvSpPr txBox="1">
            <a:spLocks noGrp="1"/>
          </p:cNvSpPr>
          <p:nvPr>
            <p:ph type="title" idx="17" hasCustomPrompt="1"/>
          </p:nvPr>
        </p:nvSpPr>
        <p:spPr>
          <a:xfrm>
            <a:off x="5502863"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8" name="Google Shape;148;p14"/>
          <p:cNvSpPr txBox="1">
            <a:spLocks noGrp="1"/>
          </p:cNvSpPr>
          <p:nvPr>
            <p:ph type="title" idx="18" hasCustomPrompt="1"/>
          </p:nvPr>
        </p:nvSpPr>
        <p:spPr>
          <a:xfrm>
            <a:off x="2781738"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bg>
      <p:bgPr>
        <a:blipFill>
          <a:blip r:embed="rId2">
            <a:alphaModFix/>
          </a:blip>
          <a:stretch>
            <a:fillRect/>
          </a:stretch>
        </a:blipFill>
        <a:effectLst/>
      </p:bgPr>
    </p:bg>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4360800" y="1227300"/>
            <a:ext cx="4070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1" name="Google Shape;151;p15"/>
          <p:cNvSpPr txBox="1">
            <a:spLocks noGrp="1"/>
          </p:cNvSpPr>
          <p:nvPr>
            <p:ph type="subTitle" idx="1"/>
          </p:nvPr>
        </p:nvSpPr>
        <p:spPr>
          <a:xfrm>
            <a:off x="4360800" y="2069100"/>
            <a:ext cx="4070100" cy="184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52" name="Google Shape;152;p1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153" name="Google Shape;153;p1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61" r:id="rId7"/>
    <p:sldLayoutId id="2147483698" r:id="rId8"/>
    <p:sldLayoutId id="2147483699" r:id="rId9"/>
    <p:sldLayoutId id="2147483700" r:id="rId10"/>
    <p:sldLayoutId id="214748370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1"/>
          <p:cNvSpPr/>
          <p:nvPr/>
        </p:nvSpPr>
        <p:spPr>
          <a:xfrm rot="10800000" flipH="1">
            <a:off x="4104267" y="2857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1"/>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1"/>
          <p:cNvSpPr txBox="1">
            <a:spLocks noGrp="1"/>
          </p:cNvSpPr>
          <p:nvPr>
            <p:ph type="ctrTitle"/>
          </p:nvPr>
        </p:nvSpPr>
        <p:spPr>
          <a:xfrm>
            <a:off x="4572000" y="1094250"/>
            <a:ext cx="3640833" cy="159579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a:effectLst/>
                <a:latin typeface="Bookman Old Style" panose="02050604050505020204" pitchFamily="18" charset="0"/>
                <a:ea typeface="Calibri" panose="020F0502020204030204" pitchFamily="34" charset="0"/>
                <a:cs typeface="Arial" panose="020B0604020202020204" pitchFamily="34" charset="0"/>
              </a:rPr>
              <a:t>Improve Samples And Documentation For SDR Representation</a:t>
            </a:r>
            <a:br>
              <a:rPr lang="en-US" sz="2400" dirty="0">
                <a:effectLst/>
                <a:latin typeface="Bookman Old Style" panose="02050604050505020204" pitchFamily="18" charset="0"/>
                <a:ea typeface="Calibri" panose="020F0502020204030204" pitchFamily="34" charset="0"/>
                <a:cs typeface="Arial" panose="020B0604020202020204" pitchFamily="34" charset="0"/>
              </a:rPr>
            </a:br>
            <a:r>
              <a:rPr lang="en-US" sz="2400" dirty="0">
                <a:effectLst/>
                <a:latin typeface="Bookman Old Style" panose="02050604050505020204" pitchFamily="18" charset="0"/>
                <a:ea typeface="Calibri" panose="020F0502020204030204" pitchFamily="34" charset="0"/>
                <a:cs typeface="Arial" panose="020B0604020202020204" pitchFamily="34" charset="0"/>
              </a:rPr>
              <a:t>(SDR To Bitmap</a:t>
            </a:r>
            <a:r>
              <a:rPr lang="en-US" sz="2400" dirty="0">
                <a:latin typeface="Bookman Old Style" panose="02050604050505020204" pitchFamily="18" charset="0"/>
                <a:ea typeface="Calibri" panose="020F0502020204030204" pitchFamily="34" charset="0"/>
                <a:cs typeface="Arial" panose="020B0604020202020204" pitchFamily="34" charset="0"/>
              </a:rPr>
              <a:t>)</a:t>
            </a:r>
            <a:endParaRPr lang="en-US" sz="4800" b="0" dirty="0">
              <a:latin typeface="Bookman Old Style" panose="02050604050505020204" pitchFamily="18" charset="0"/>
            </a:endParaRPr>
          </a:p>
        </p:txBody>
      </p:sp>
      <p:sp>
        <p:nvSpPr>
          <p:cNvPr id="593" name="Google Shape;593;p61"/>
          <p:cNvSpPr txBox="1">
            <a:spLocks noGrp="1"/>
          </p:cNvSpPr>
          <p:nvPr>
            <p:ph type="subTitle" idx="1"/>
          </p:nvPr>
        </p:nvSpPr>
        <p:spPr>
          <a:xfrm>
            <a:off x="4954800" y="2746542"/>
            <a:ext cx="3835292" cy="13027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Group Name:  </a:t>
            </a:r>
            <a:r>
              <a:rPr lang="en-US" dirty="0" err="1"/>
              <a:t>Team_PY</a:t>
            </a:r>
            <a:endParaRPr lang="en-US" dirty="0"/>
          </a:p>
          <a:p>
            <a:pPr marL="0" lvl="0" indent="0" algn="ctr" rtl="0">
              <a:spcBef>
                <a:spcPts val="0"/>
              </a:spcBef>
              <a:spcAft>
                <a:spcPts val="0"/>
              </a:spcAft>
              <a:buNone/>
            </a:pPr>
            <a:endParaRPr lang="en-US" dirty="0"/>
          </a:p>
          <a:p>
            <a:pPr marL="0" lvl="0" indent="0" algn="l" rtl="0">
              <a:spcBef>
                <a:spcPts val="0"/>
              </a:spcBef>
              <a:spcAft>
                <a:spcPts val="0"/>
              </a:spcAft>
              <a:buNone/>
            </a:pPr>
            <a:r>
              <a:rPr lang="en-US" dirty="0">
                <a:latin typeface="Bookman Old Style" panose="02050604050505020204" pitchFamily="18" charset="0"/>
              </a:rPr>
              <a:t>Pranil Prakash Ghadi:  1441215</a:t>
            </a:r>
          </a:p>
          <a:p>
            <a:pPr marL="0" lvl="0" indent="0" algn="l" rtl="0">
              <a:spcBef>
                <a:spcPts val="0"/>
              </a:spcBef>
              <a:spcAft>
                <a:spcPts val="0"/>
              </a:spcAft>
              <a:buNone/>
            </a:pPr>
            <a:r>
              <a:rPr lang="en-US" dirty="0">
                <a:latin typeface="Bookman Old Style" panose="02050604050505020204" pitchFamily="18" charset="0"/>
              </a:rPr>
              <a:t>Yatish Sharma</a:t>
            </a:r>
            <a:r>
              <a:rPr lang="en-US">
                <a:latin typeface="Bookman Old Style" panose="02050604050505020204" pitchFamily="18" charset="0"/>
              </a:rPr>
              <a:t>: 1457597 </a:t>
            </a:r>
            <a:r>
              <a:rPr lang="en-US" dirty="0"/>
              <a:t>	</a:t>
            </a:r>
          </a:p>
        </p:txBody>
      </p:sp>
      <p:pic>
        <p:nvPicPr>
          <p:cNvPr id="594" name="Google Shape;594;p61"/>
          <p:cNvPicPr preferRelativeResize="0"/>
          <p:nvPr/>
        </p:nvPicPr>
        <p:blipFill>
          <a:blip r:embed="rId3">
            <a:alphaModFix/>
          </a:blip>
          <a:stretch>
            <a:fillRect/>
          </a:stretch>
        </p:blipFill>
        <p:spPr>
          <a:xfrm>
            <a:off x="516575" y="425075"/>
            <a:ext cx="4255050" cy="4293345"/>
          </a:xfrm>
          <a:prstGeom prst="rect">
            <a:avLst/>
          </a:prstGeom>
          <a:noFill/>
          <a:ln>
            <a:noFill/>
          </a:ln>
        </p:spPr>
      </p:pic>
      <p:pic>
        <p:nvPicPr>
          <p:cNvPr id="595" name="Google Shape;595;p61"/>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596" name="Google Shape;596;p61"/>
          <p:cNvPicPr preferRelativeResize="0"/>
          <p:nvPr/>
        </p:nvPicPr>
        <p:blipFill>
          <a:blip r:embed="rId4">
            <a:alphaModFix/>
          </a:blip>
          <a:stretch>
            <a:fillRect/>
          </a:stretch>
        </p:blipFill>
        <p:spPr>
          <a:xfrm>
            <a:off x="243067" y="3469125"/>
            <a:ext cx="2441750" cy="1479701"/>
          </a:xfrm>
          <a:prstGeom prst="rect">
            <a:avLst/>
          </a:prstGeom>
          <a:noFill/>
          <a:ln>
            <a:noFill/>
          </a:ln>
        </p:spPr>
      </p:pic>
      <p:grpSp>
        <p:nvGrpSpPr>
          <p:cNvPr id="597" name="Google Shape;597;p61"/>
          <p:cNvGrpSpPr/>
          <p:nvPr/>
        </p:nvGrpSpPr>
        <p:grpSpPr>
          <a:xfrm>
            <a:off x="3663700" y="4429725"/>
            <a:ext cx="3765075" cy="484600"/>
            <a:chOff x="198225" y="4390550"/>
            <a:chExt cx="3765075" cy="484600"/>
          </a:xfrm>
        </p:grpSpPr>
        <p:sp>
          <p:nvSpPr>
            <p:cNvPr id="598" name="Google Shape;598;p6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61"/>
          <p:cNvGrpSpPr/>
          <p:nvPr/>
        </p:nvGrpSpPr>
        <p:grpSpPr>
          <a:xfrm>
            <a:off x="5716150" y="279150"/>
            <a:ext cx="3427850" cy="639375"/>
            <a:chOff x="1298650" y="3255600"/>
            <a:chExt cx="3427850" cy="639375"/>
          </a:xfrm>
        </p:grpSpPr>
        <p:sp>
          <p:nvSpPr>
            <p:cNvPr id="601" name="Google Shape;601;p6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61"/>
          <p:cNvGrpSpPr/>
          <p:nvPr/>
        </p:nvGrpSpPr>
        <p:grpSpPr>
          <a:xfrm rot="5400000">
            <a:off x="314598" y="741345"/>
            <a:ext cx="871512" cy="467554"/>
            <a:chOff x="773350" y="518000"/>
            <a:chExt cx="2757950" cy="1479600"/>
          </a:xfrm>
        </p:grpSpPr>
        <p:sp>
          <p:nvSpPr>
            <p:cNvPr id="604" name="Google Shape;604;p61"/>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1"/>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1"/>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Scalar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23001" y="903779"/>
            <a:ext cx="8335237" cy="24622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DE" b="1" dirty="0">
                <a:solidFill>
                  <a:srgbClr val="ECECEC"/>
                </a:solidFill>
                <a:latin typeface="Times New Roman" panose="02020603050405020304" pitchFamily="18" charset="0"/>
                <a:cs typeface="Times New Roman" panose="02020603050405020304" pitchFamily="18" charset="0"/>
              </a:rPr>
              <a:t>Example</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dirty="0">
                <a:solidFill>
                  <a:srgbClr val="ECECEC"/>
                </a:solidFill>
                <a:latin typeface="Times New Roman" panose="02020603050405020304" pitchFamily="18" charset="0"/>
                <a:cs typeface="Times New Roman" panose="02020603050405020304" pitchFamily="18" charset="0"/>
              </a:rPr>
              <a:t>Scalar In this example, the value of N is set 20 while initializing the encoding parameters for the encoder. So, the size of SDR which is saved in result1 is 20.</a:t>
            </a:r>
            <a:endParaRPr lang="en-DE" dirty="0">
              <a:solidFill>
                <a:srgbClr val="ECECEC"/>
              </a:solidFill>
              <a:latin typeface="Times New Roman" panose="02020603050405020304" pitchFamily="18" charset="0"/>
              <a:cs typeface="Times New Roman" panose="02020603050405020304" pitchFamily="18" charset="0"/>
            </a:endParaRPr>
          </a:p>
          <a:p>
            <a:pPr algn="just"/>
            <a:r>
              <a:rPr lang="en-US" dirty="0">
                <a:solidFill>
                  <a:srgbClr val="ECECEC"/>
                </a:solidFill>
                <a:latin typeface="Times New Roman" panose="02020603050405020304" pitchFamily="18" charset="0"/>
                <a:cs typeface="Times New Roman" panose="02020603050405020304" pitchFamily="18" charset="0"/>
              </a:rPr>
              <a:t>As this value is then converted to 2-D Array, hence 20 is pa</a:t>
            </a:r>
            <a:r>
              <a:rPr lang="en-DE" dirty="0">
                <a:solidFill>
                  <a:srgbClr val="ECECEC"/>
                </a:solidFill>
                <a:latin typeface="Times New Roman" panose="02020603050405020304" pitchFamily="18" charset="0"/>
                <a:cs typeface="Times New Roman" panose="02020603050405020304" pitchFamily="18" charset="0"/>
              </a:rPr>
              <a:t>s</a:t>
            </a:r>
            <a:r>
              <a:rPr lang="en-US" dirty="0">
                <a:solidFill>
                  <a:srgbClr val="ECECEC"/>
                </a:solidFill>
                <a:latin typeface="Times New Roman" panose="02020603050405020304" pitchFamily="18" charset="0"/>
                <a:cs typeface="Times New Roman" panose="02020603050405020304" pitchFamily="18" charset="0"/>
              </a:rPr>
              <a:t>sed to the (int) Math.Sqrt(result1.Length) and (int) Math.Sqrt(result1.Length) This becomes (int) Math.Sqrt(20) = 4 and (int) Math.Sqrt(20) = 4</a:t>
            </a:r>
          </a:p>
          <a:p>
            <a:pPr algn="just"/>
            <a:r>
              <a:rPr lang="en-US" dirty="0">
                <a:solidFill>
                  <a:srgbClr val="ECECEC"/>
                </a:solidFill>
                <a:latin typeface="Times New Roman" panose="02020603050405020304" pitchFamily="18" charset="0"/>
                <a:cs typeface="Times New Roman" panose="02020603050405020304" pitchFamily="18" charset="0"/>
              </a:rPr>
              <a:t>These results are then transposed and passed to the DrawBitmap method. In this method In this method</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Height and Width of the Bit Map is set to 1024.</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The Path to the output folder is also mentioned. The generated Bit Maps will be saved in this folder.</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An active bit in the SDR is represented by Dark Orange color and an inactive bit is represented by Yellow color.</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We also see the value of </a:t>
            </a:r>
            <a:r>
              <a:rPr lang="en-US" dirty="0" err="1">
                <a:solidFill>
                  <a:srgbClr val="ECECEC"/>
                </a:solidFill>
                <a:latin typeface="Times New Roman" panose="02020603050405020304" pitchFamily="18" charset="0"/>
                <a:cs typeface="Times New Roman" panose="02020603050405020304" pitchFamily="18" charset="0"/>
              </a:rPr>
              <a:t>i</a:t>
            </a:r>
            <a:r>
              <a:rPr lang="en-US" dirty="0">
                <a:solidFill>
                  <a:srgbClr val="ECECEC"/>
                </a:solidFill>
                <a:latin typeface="Times New Roman" panose="02020603050405020304" pitchFamily="18" charset="0"/>
                <a:cs typeface="Times New Roman" panose="02020603050405020304" pitchFamily="18" charset="0"/>
              </a:rPr>
              <a:t> for which the Bit Map is generated in the top left corner of the Bit Map.</a:t>
            </a:r>
          </a:p>
        </p:txBody>
      </p:sp>
      <p:pic>
        <p:nvPicPr>
          <p:cNvPr id="3" name="Picture 2">
            <a:extLst>
              <a:ext uri="{FF2B5EF4-FFF2-40B4-BE49-F238E27FC236}">
                <a16:creationId xmlns:a16="http://schemas.microsoft.com/office/drawing/2014/main" id="{7C6E7C42-65D3-6F12-E4A4-53109087814E}"/>
              </a:ext>
            </a:extLst>
          </p:cNvPr>
          <p:cNvPicPr>
            <a:picLocks noChangeAspect="1"/>
          </p:cNvPicPr>
          <p:nvPr/>
        </p:nvPicPr>
        <p:blipFill>
          <a:blip r:embed="rId3"/>
          <a:stretch>
            <a:fillRect/>
          </a:stretch>
        </p:blipFill>
        <p:spPr>
          <a:xfrm>
            <a:off x="554850" y="3439844"/>
            <a:ext cx="7920000" cy="1395140"/>
          </a:xfrm>
          <a:prstGeom prst="rect">
            <a:avLst/>
          </a:prstGeom>
        </p:spPr>
      </p:pic>
    </p:spTree>
    <p:extLst>
      <p:ext uri="{BB962C8B-B14F-4D97-AF65-F5344CB8AC3E}">
        <p14:creationId xmlns:p14="http://schemas.microsoft.com/office/powerpoint/2010/main" val="248154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23001" y="308516"/>
            <a:ext cx="8000999"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a:t>
            </a:r>
            <a:r>
              <a:rPr lang="en-DE" sz="2400" dirty="0">
                <a:latin typeface="Bookman Old Style" panose="02050604050505020204" pitchFamily="18" charset="0"/>
                <a:ea typeface="Calibri" panose="020F0502020204030204" pitchFamily="34" charset="0"/>
                <a:cs typeface="Arial" panose="020B0604020202020204" pitchFamily="34" charset="0"/>
              </a:rPr>
              <a:t>DateTime</a:t>
            </a:r>
            <a:r>
              <a:rPr lang="en-IN" sz="2400" dirty="0">
                <a:latin typeface="Bookman Old Style" panose="02050604050505020204" pitchFamily="18" charset="0"/>
                <a:ea typeface="Calibri" panose="020F0502020204030204" pitchFamily="34" charset="0"/>
                <a:cs typeface="Arial" panose="020B0604020202020204" pitchFamily="34" charset="0"/>
              </a:rPr>
              <a:t>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505153" y="1491162"/>
            <a:ext cx="8000999"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DE" b="1" dirty="0">
                <a:solidFill>
                  <a:srgbClr val="ECECEC"/>
                </a:solidFill>
                <a:latin typeface="Times New Roman" panose="02020603050405020304" pitchFamily="18" charset="0"/>
                <a:cs typeface="Times New Roman" panose="02020603050405020304" pitchFamily="18" charset="0"/>
              </a:rPr>
              <a:t>DateTime</a:t>
            </a:r>
            <a:r>
              <a:rPr lang="en-DE" b="1" i="0" dirty="0">
                <a:solidFill>
                  <a:srgbClr val="ECECEC"/>
                </a:solidFill>
                <a:effectLst/>
                <a:latin typeface="Times New Roman" panose="02020603050405020304" pitchFamily="18" charset="0"/>
                <a:cs typeface="Times New Roman" panose="02020603050405020304" pitchFamily="18" charset="0"/>
              </a:rPr>
              <a:t> Encoder</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The DateTime Encoder serves as a crucial component for converting date and time information into Sparse Distributed Representations (SDRs). Initialized with specific settings such as width (W), number of bits (N), minimum and maximum values, periodicity, and padding, this encoder's Encode() method processes input date and time data, resulting in the generation of a one-dimensional array (1-D array) representing the Sparse Distributed Representation.</a:t>
            </a:r>
            <a:endParaRPr lang="en-DE" b="0" i="0" dirty="0">
              <a:solidFill>
                <a:srgbClr val="ECECEC"/>
              </a:solidFill>
              <a:effectLst/>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193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7"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a:t>
            </a:r>
            <a:r>
              <a:rPr lang="en-DE" sz="2400" dirty="0">
                <a:latin typeface="Bookman Old Style" panose="02050604050505020204" pitchFamily="18" charset="0"/>
                <a:ea typeface="Calibri" panose="020F0502020204030204" pitchFamily="34" charset="0"/>
                <a:cs typeface="Arial" panose="020B0604020202020204" pitchFamily="34" charset="0"/>
              </a:rPr>
              <a:t>DateTime</a:t>
            </a:r>
            <a:r>
              <a:rPr lang="en-IN" sz="2400" dirty="0">
                <a:latin typeface="Bookman Old Style" panose="02050604050505020204" pitchFamily="18" charset="0"/>
                <a:ea typeface="Calibri" panose="020F0502020204030204" pitchFamily="34" charset="0"/>
                <a:cs typeface="Arial" panose="020B0604020202020204" pitchFamily="34" charset="0"/>
              </a:rPr>
              <a:t>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15857" y="945510"/>
            <a:ext cx="8328093" cy="203132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DrawBitmap Sample for </a:t>
            </a:r>
            <a:r>
              <a:rPr lang="en-DE" b="1" dirty="0">
                <a:solidFill>
                  <a:srgbClr val="ECECEC"/>
                </a:solidFill>
                <a:latin typeface="Times New Roman" panose="02020603050405020304" pitchFamily="18" charset="0"/>
                <a:cs typeface="Times New Roman" panose="02020603050405020304" pitchFamily="18" charset="0"/>
              </a:rPr>
              <a:t>DateTime</a:t>
            </a:r>
            <a:r>
              <a:rPr lang="en-US" b="1" i="0" dirty="0">
                <a:solidFill>
                  <a:srgbClr val="ECECEC"/>
                </a:solidFill>
                <a:effectLst/>
                <a:latin typeface="Times New Roman" panose="02020603050405020304" pitchFamily="18" charset="0"/>
                <a:cs typeface="Times New Roman" panose="02020603050405020304" pitchFamily="18" charset="0"/>
              </a:rPr>
              <a:t>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To visualize the generated SDRs, the bitmap representation is employed, facilitating the conversion of SDRs into a two-dimensional array (</a:t>
            </a:r>
            <a:r>
              <a:rPr lang="en-US" b="0" i="0" dirty="0" err="1">
                <a:solidFill>
                  <a:srgbClr val="ECECEC"/>
                </a:solidFill>
                <a:effectLst/>
                <a:latin typeface="Times New Roman" panose="02020603050405020304" pitchFamily="18" charset="0"/>
                <a:cs typeface="Times New Roman" panose="02020603050405020304" pitchFamily="18" charset="0"/>
              </a:rPr>
              <a:t>twoDimArray</a:t>
            </a:r>
            <a:r>
              <a:rPr lang="en-US" b="0" i="0" dirty="0">
                <a:solidFill>
                  <a:srgbClr val="ECECEC"/>
                </a:solidFill>
                <a:effectLst/>
                <a:latin typeface="Times New Roman" panose="02020603050405020304" pitchFamily="18" charset="0"/>
                <a:cs typeface="Times New Roman" panose="02020603050405020304" pitchFamily="18" charset="0"/>
              </a:rPr>
              <a:t>). The resultant SDRs can then be further visualized using tools like DrawBitmap(), which generates bitmap images from the SDRs. In a practical example, the 1-D array (result2) is converted into a 2-D array (twoDimenArray2), followed by the transposition of the 2-D array. This transposed array is then passed to the DrawBitmap method, where width and height are set to 1024 pixels. Additionally, inactive cells are represented in yellow, while active cells are depicted in black, providing a clear visual representation of the encoded date and time information.</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FFB46D-0C1D-15FF-7788-73BF973DA960}"/>
              </a:ext>
            </a:extLst>
          </p:cNvPr>
          <p:cNvPicPr>
            <a:picLocks noChangeAspect="1"/>
          </p:cNvPicPr>
          <p:nvPr/>
        </p:nvPicPr>
        <p:blipFill>
          <a:blip r:embed="rId3"/>
          <a:stretch>
            <a:fillRect/>
          </a:stretch>
        </p:blipFill>
        <p:spPr>
          <a:xfrm>
            <a:off x="1260000" y="2883749"/>
            <a:ext cx="6624000" cy="1951235"/>
          </a:xfrm>
          <a:prstGeom prst="rect">
            <a:avLst/>
          </a:prstGeom>
        </p:spPr>
      </p:pic>
    </p:spTree>
    <p:extLst>
      <p:ext uri="{BB962C8B-B14F-4D97-AF65-F5344CB8AC3E}">
        <p14:creationId xmlns:p14="http://schemas.microsoft.com/office/powerpoint/2010/main" val="2761323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506447" y="308516"/>
            <a:ext cx="8131106"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Geo-Spatial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21482" y="1713748"/>
            <a:ext cx="8315324" cy="138499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IN" b="1" i="0" dirty="0">
                <a:solidFill>
                  <a:srgbClr val="ECECEC"/>
                </a:solidFill>
                <a:effectLst/>
                <a:latin typeface="Times New Roman" panose="02020603050405020304" pitchFamily="18" charset="0"/>
                <a:cs typeface="Times New Roman" panose="02020603050405020304" pitchFamily="18" charset="0"/>
              </a:rPr>
              <a:t>Geo-Spatial</a:t>
            </a:r>
            <a:r>
              <a:rPr lang="en-DE" b="1" i="0" dirty="0">
                <a:solidFill>
                  <a:srgbClr val="ECECEC"/>
                </a:solidFill>
                <a:effectLst/>
                <a:latin typeface="Times New Roman" panose="02020603050405020304" pitchFamily="18" charset="0"/>
                <a:cs typeface="Times New Roman" panose="02020603050405020304" pitchFamily="18" charset="0"/>
              </a:rPr>
              <a:t> Encoder</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The Geospatial Encoder is instrumental in converting geospatial data into binary arrays, enabling the visualization of geographical information as bitmap images. Through Sparse Distributed Representations (SDRs), encoded geographical coordinates are translated into visually interpretable bitmap images, allowing for insightful analysis of spatial information encoded within SDRs.</a:t>
            </a:r>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029847"/>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Geo-Spatial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15857" y="1067867"/>
            <a:ext cx="8328092"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just">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DrawBitmap Sample for </a:t>
            </a:r>
            <a:r>
              <a:rPr lang="en-IN" b="1" i="0" dirty="0">
                <a:solidFill>
                  <a:srgbClr val="ECECEC"/>
                </a:solidFill>
                <a:effectLst/>
                <a:latin typeface="Times New Roman" panose="02020603050405020304" pitchFamily="18" charset="0"/>
                <a:cs typeface="Times New Roman" panose="02020603050405020304" pitchFamily="18" charset="0"/>
              </a:rPr>
              <a:t>Geo-Spatial</a:t>
            </a:r>
            <a:r>
              <a:rPr lang="en-US" b="1" i="0" dirty="0">
                <a:solidFill>
                  <a:srgbClr val="ECECEC"/>
                </a:solidFill>
                <a:effectLst/>
                <a:latin typeface="Times New Roman" panose="02020603050405020304" pitchFamily="18" charset="0"/>
                <a:cs typeface="Times New Roman" panose="02020603050405020304" pitchFamily="18" charset="0"/>
              </a:rPr>
              <a:t>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In order to generate SDRs and bitmap images, specific parameters such as width (W), number of bits (N), minimum value (MinVal), and maximum value (MaxVal) are set to define the encoding of geospatial data into binary arrays. Using the DrawBitmap method, the encoded data is visualized as bitmap images. For example, by iterating through a loop of geospatial values within the specified range, corresponding SDRs are generated and converted into a two-dimensional array (twoDimenArray). This array is then transposed and passed to the DrawBitmap method, where the bitmap's height and width are set to 1024 pixels. Active and inactive cells are represented in black and red colors, respectively, providing clear visualizations of the encoded geospatial data.</a:t>
            </a:r>
          </a:p>
        </p:txBody>
      </p:sp>
      <p:pic>
        <p:nvPicPr>
          <p:cNvPr id="3" name="Picture 2">
            <a:extLst>
              <a:ext uri="{FF2B5EF4-FFF2-40B4-BE49-F238E27FC236}">
                <a16:creationId xmlns:a16="http://schemas.microsoft.com/office/drawing/2014/main" id="{766894B4-6AFE-5FF5-3706-DDA5A6F7B3F7}"/>
              </a:ext>
            </a:extLst>
          </p:cNvPr>
          <p:cNvPicPr>
            <a:picLocks noChangeAspect="1"/>
          </p:cNvPicPr>
          <p:nvPr/>
        </p:nvPicPr>
        <p:blipFill>
          <a:blip r:embed="rId3"/>
          <a:stretch>
            <a:fillRect/>
          </a:stretch>
        </p:blipFill>
        <p:spPr>
          <a:xfrm>
            <a:off x="1908903" y="2866563"/>
            <a:ext cx="5472000" cy="1968421"/>
          </a:xfrm>
          <a:prstGeom prst="rect">
            <a:avLst/>
          </a:prstGeom>
        </p:spPr>
      </p:pic>
    </p:spTree>
    <p:extLst>
      <p:ext uri="{BB962C8B-B14F-4D97-AF65-F5344CB8AC3E}">
        <p14:creationId xmlns:p14="http://schemas.microsoft.com/office/powerpoint/2010/main" val="4268857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CHANGES IN THE SIZE AND COLOR OF BITMAP</a:t>
            </a: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392906" y="1510997"/>
            <a:ext cx="8358187" cy="33239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b="1" i="0" dirty="0">
                <a:solidFill>
                  <a:srgbClr val="ECECEC"/>
                </a:solidFill>
                <a:effectLst/>
                <a:latin typeface="Times New Roman" panose="02020603050405020304" pitchFamily="18" charset="0"/>
                <a:cs typeface="Times New Roman" panose="02020603050405020304" pitchFamily="18" charset="0"/>
              </a:rPr>
              <a:t>Modification of Encoder Parameters:</a:t>
            </a: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Adjusting parameters such as width (W), total number of bits (N), minimum value (MinVal), and maximum value (MaxVal) of the encoder can significantly impact the resulting Sparse Distributed Representations (SDRs) and their bitmap representations.</a:t>
            </a: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For instance, modifying parameters to W = 21, N = 40, MinVal = 48.75, and MaxVal = 51.86 alters the size and characteristics of the generated SDRs.</a:t>
            </a: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endParaRPr lang="en-DE" dirty="0">
              <a:solidFill>
                <a:srgbClr val="ECECEC"/>
              </a:solidFill>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a:p>
            <a:pPr algn="l"/>
            <a:r>
              <a:rPr lang="en-US" b="1" i="0" dirty="0">
                <a:solidFill>
                  <a:srgbClr val="ECECEC"/>
                </a:solidFill>
                <a:effectLst/>
                <a:latin typeface="Times New Roman" panose="02020603050405020304" pitchFamily="18" charset="0"/>
                <a:cs typeface="Times New Roman" panose="02020603050405020304" pitchFamily="18" charset="0"/>
              </a:rPr>
              <a:t>Changes in Bitmap Representation:</a:t>
            </a: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The resulting 1-D array size becomes 40, subsequently converted into a 2-D array with dimensions 6x6, where each cell corresponds to 170 pixels in the bitmap.</a:t>
            </a: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By setting both the height and width of the bitmap to 1024 pixels, a detailed representation of the SDRs can be achieved.</a:t>
            </a: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Notably, the color scheme of the bitmap is modified, using red for inactive cells and green for active cells, providing clearer visual cues for interpretation.</a:t>
            </a:r>
          </a:p>
        </p:txBody>
      </p:sp>
    </p:spTree>
    <p:extLst>
      <p:ext uri="{BB962C8B-B14F-4D97-AF65-F5344CB8AC3E}">
        <p14:creationId xmlns:p14="http://schemas.microsoft.com/office/powerpoint/2010/main" val="329702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CHANGES IN THE SIZE AND COLOR OF BITMAP</a:t>
            </a: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07195" y="1436906"/>
            <a:ext cx="8343900"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b="1" i="0" dirty="0">
                <a:solidFill>
                  <a:srgbClr val="ECECEC"/>
                </a:solidFill>
                <a:effectLst/>
                <a:latin typeface="Trebuchet MS" panose="020B0603020202020204" pitchFamily="34" charset="0"/>
              </a:rPr>
              <a:t>Example SDR Generation:</a:t>
            </a:r>
            <a:endParaRPr lang="en-US" b="0" i="0" dirty="0">
              <a:solidFill>
                <a:srgbClr val="ECECEC"/>
              </a:solidFill>
              <a:effectLst/>
              <a:latin typeface="Trebuchet MS" panose="020B0603020202020204" pitchFamily="34" charset="0"/>
            </a:endParaRPr>
          </a:p>
          <a:p>
            <a:pPr marL="342900" indent="-342900" algn="just">
              <a:buClr>
                <a:schemeClr val="bg1"/>
              </a:buClr>
              <a:buFont typeface="Arial" panose="020B0604020202020204" pitchFamily="34" charset="0"/>
              <a:buChar char="•"/>
            </a:pPr>
            <a:r>
              <a:rPr lang="en-US" b="0" i="0" dirty="0">
                <a:solidFill>
                  <a:srgbClr val="ECECEC"/>
                </a:solidFill>
                <a:effectLst/>
                <a:latin typeface="Trebuchet MS" panose="020B0603020202020204" pitchFamily="34" charset="0"/>
              </a:rPr>
              <a:t>For instance, when encoding input 51.85, the resulting SDR is represented by a 1-D array with values indicating the activation status of each cell. In this example, the SDR exhibits a transition from inactive (0s) to active (1s) cells, indicative of the input value's representation within the SDR framework.</a:t>
            </a:r>
          </a:p>
        </p:txBody>
      </p:sp>
      <p:sp>
        <p:nvSpPr>
          <p:cNvPr id="3" name="AutoShape 4" descr="48">
            <a:extLst>
              <a:ext uri="{FF2B5EF4-FFF2-40B4-BE49-F238E27FC236}">
                <a16:creationId xmlns:a16="http://schemas.microsoft.com/office/drawing/2014/main" id="{915DE2F6-FCEA-F0B0-EA05-5F85E37A7B5F}"/>
              </a:ext>
            </a:extLst>
          </p:cNvPr>
          <p:cNvSpPr>
            <a:spLocks noChangeAspect="1" noChangeArrowheads="1"/>
          </p:cNvSpPr>
          <p:nvPr/>
        </p:nvSpPr>
        <p:spPr bwMode="auto">
          <a:xfrm>
            <a:off x="3150394" y="2419350"/>
            <a:ext cx="1574006" cy="15740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C8BD4A12-2F01-2E4A-6EE7-43A87B67E348}"/>
              </a:ext>
            </a:extLst>
          </p:cNvPr>
          <p:cNvPicPr>
            <a:picLocks noChangeAspect="1"/>
          </p:cNvPicPr>
          <p:nvPr/>
        </p:nvPicPr>
        <p:blipFill>
          <a:blip r:embed="rId5"/>
          <a:stretch>
            <a:fillRect/>
          </a:stretch>
        </p:blipFill>
        <p:spPr>
          <a:xfrm>
            <a:off x="929511" y="2583503"/>
            <a:ext cx="2124000" cy="2157011"/>
          </a:xfrm>
          <a:prstGeom prst="rect">
            <a:avLst/>
          </a:prstGeom>
        </p:spPr>
      </p:pic>
      <p:pic>
        <p:nvPicPr>
          <p:cNvPr id="8" name="Picture 7">
            <a:extLst>
              <a:ext uri="{FF2B5EF4-FFF2-40B4-BE49-F238E27FC236}">
                <a16:creationId xmlns:a16="http://schemas.microsoft.com/office/drawing/2014/main" id="{CB4EE728-D130-52B4-22D6-95EC04339768}"/>
              </a:ext>
            </a:extLst>
          </p:cNvPr>
          <p:cNvPicPr>
            <a:picLocks noChangeAspect="1"/>
          </p:cNvPicPr>
          <p:nvPr/>
        </p:nvPicPr>
        <p:blipFill>
          <a:blip r:embed="rId6"/>
          <a:stretch>
            <a:fillRect/>
          </a:stretch>
        </p:blipFill>
        <p:spPr>
          <a:xfrm>
            <a:off x="3561525" y="2571750"/>
            <a:ext cx="2160000" cy="2160000"/>
          </a:xfrm>
          <a:prstGeom prst="rect">
            <a:avLst/>
          </a:prstGeom>
        </p:spPr>
      </p:pic>
      <p:pic>
        <p:nvPicPr>
          <p:cNvPr id="10" name="Picture 9">
            <a:extLst>
              <a:ext uri="{FF2B5EF4-FFF2-40B4-BE49-F238E27FC236}">
                <a16:creationId xmlns:a16="http://schemas.microsoft.com/office/drawing/2014/main" id="{8E189ADA-2348-DE73-3030-B3C975606CB9}"/>
              </a:ext>
            </a:extLst>
          </p:cNvPr>
          <p:cNvPicPr>
            <a:picLocks noChangeAspect="1"/>
          </p:cNvPicPr>
          <p:nvPr/>
        </p:nvPicPr>
        <p:blipFill>
          <a:blip r:embed="rId7"/>
          <a:stretch>
            <a:fillRect/>
          </a:stretch>
        </p:blipFill>
        <p:spPr>
          <a:xfrm>
            <a:off x="6132656" y="2586303"/>
            <a:ext cx="2160000" cy="2154211"/>
          </a:xfrm>
          <a:prstGeom prst="rect">
            <a:avLst/>
          </a:prstGeom>
        </p:spPr>
      </p:pic>
    </p:spTree>
    <p:extLst>
      <p:ext uri="{BB962C8B-B14F-4D97-AF65-F5344CB8AC3E}">
        <p14:creationId xmlns:p14="http://schemas.microsoft.com/office/powerpoint/2010/main" val="3549091914"/>
      </p:ext>
    </p:extLst>
  </p:cSld>
  <p:clrMapOvr>
    <a:overrideClrMapping bg1="lt1" tx1="dk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506447" y="308516"/>
            <a:ext cx="8131106"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Spatial </a:t>
            </a:r>
            <a:r>
              <a:rPr lang="en-DE" sz="2400" dirty="0">
                <a:latin typeface="Bookman Old Style" panose="02050604050505020204" pitchFamily="18" charset="0"/>
                <a:ea typeface="Calibri" panose="020F0502020204030204" pitchFamily="34" charset="0"/>
                <a:cs typeface="Arial" panose="020B0604020202020204" pitchFamily="34" charset="0"/>
              </a:rPr>
              <a:t>Pooler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21482" y="1606027"/>
            <a:ext cx="8315324" cy="160043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IN" b="1" i="0" dirty="0">
                <a:solidFill>
                  <a:srgbClr val="ECECEC"/>
                </a:solidFill>
                <a:effectLst/>
                <a:latin typeface="Times New Roman" panose="02020603050405020304" pitchFamily="18" charset="0"/>
                <a:cs typeface="Times New Roman" panose="02020603050405020304" pitchFamily="18" charset="0"/>
              </a:rPr>
              <a:t>S</a:t>
            </a:r>
            <a:r>
              <a:rPr lang="en-DE" b="1" i="0" dirty="0">
                <a:solidFill>
                  <a:srgbClr val="ECECEC"/>
                </a:solidFill>
                <a:effectLst/>
                <a:latin typeface="Times New Roman" panose="02020603050405020304" pitchFamily="18" charset="0"/>
                <a:cs typeface="Times New Roman" panose="02020603050405020304" pitchFamily="18" charset="0"/>
              </a:rPr>
              <a:t>patial Pooler</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Utilizing Hierarchical Temporal Memory (HTM) principles, a Spatial Pooler (SP) is trained with input images to generate Sparse Distributed Representations (SDRs) for each image. The SP identifies patterns in the input images and produces corresponding SDRs that encapsulate these patterns. These SDRs are then translated into bitmap representations to visualize the activation patterns of the SP columns.</a:t>
            </a:r>
            <a:endParaRPr lang="en-DE"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54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Spatial </a:t>
            </a:r>
            <a:r>
              <a:rPr lang="en-DE" sz="2400" dirty="0">
                <a:latin typeface="Bookman Old Style" panose="02050604050505020204" pitchFamily="18" charset="0"/>
                <a:ea typeface="Calibri" panose="020F0502020204030204" pitchFamily="34" charset="0"/>
                <a:cs typeface="Arial" panose="020B0604020202020204" pitchFamily="34" charset="0"/>
              </a:rPr>
              <a:t>Pooler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41892287-6FB3-C9E6-02DA-0464458AEFCC}"/>
              </a:ext>
            </a:extLst>
          </p:cNvPr>
          <p:cNvSpPr txBox="1"/>
          <p:nvPr/>
        </p:nvSpPr>
        <p:spPr>
          <a:xfrm>
            <a:off x="415856" y="1017836"/>
            <a:ext cx="8328093" cy="3539430"/>
          </a:xfrm>
          <a:prstGeom prst="rect">
            <a:avLst/>
          </a:prstGeom>
          <a:noFill/>
        </p:spPr>
        <p:txBody>
          <a:bodyPr wrap="square">
            <a:spAutoFit/>
          </a:bodyPr>
          <a:lstStyle/>
          <a:p>
            <a:pPr algn="l"/>
            <a:r>
              <a:rPr lang="en-US" b="1" i="0" dirty="0">
                <a:solidFill>
                  <a:srgbClr val="ECECEC"/>
                </a:solidFill>
                <a:effectLst/>
                <a:latin typeface="Times New Roman" panose="02020603050405020304" pitchFamily="18" charset="0"/>
                <a:cs typeface="Times New Roman" panose="02020603050405020304" pitchFamily="18" charset="0"/>
              </a:rPr>
              <a:t>Process Overview:</a:t>
            </a:r>
            <a:endParaRPr lang="en-DE" b="1" i="0" dirty="0">
              <a:solidFill>
                <a:srgbClr val="ECECEC"/>
              </a:solidFill>
              <a:effectLst/>
              <a:latin typeface="Times New Roman" panose="02020603050405020304" pitchFamily="18" charset="0"/>
              <a:cs typeface="Times New Roman" panose="02020603050405020304" pitchFamily="18" charset="0"/>
            </a:endParaRPr>
          </a:p>
          <a:p>
            <a:pPr algn="l"/>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Initialization and Training:</a:t>
            </a:r>
            <a:r>
              <a:rPr lang="en-US" b="0" i="0" dirty="0">
                <a:solidFill>
                  <a:srgbClr val="ECECEC"/>
                </a:solidFill>
                <a:effectLst/>
                <a:latin typeface="Times New Roman" panose="02020603050405020304" pitchFamily="18" charset="0"/>
                <a:cs typeface="Times New Roman" panose="02020603050405020304" pitchFamily="18" charset="0"/>
              </a:rPr>
              <a:t> The SP is initialized with configurable parameters such as potential radius, percentage, global inhibition, and local area density. Training images are loaded from a specified directory, and each image's input vector is computed using image binarization techniques.</a:t>
            </a: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Computing SDRs:</a:t>
            </a:r>
            <a:r>
              <a:rPr lang="en-US" b="0" i="0" dirty="0">
                <a:solidFill>
                  <a:srgbClr val="ECECEC"/>
                </a:solidFill>
                <a:effectLst/>
                <a:latin typeface="Times New Roman" panose="02020603050405020304" pitchFamily="18" charset="0"/>
                <a:cs typeface="Times New Roman" panose="02020603050405020304" pitchFamily="18" charset="0"/>
              </a:rPr>
              <a:t> The input vectors are fed into the SP using the compute() method, which calculates active columns based on the input. These active columns are determined by finding indices where the value is equal to 1 in the output array of the SP.</a:t>
            </a: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SDR Visualization:</a:t>
            </a:r>
            <a:r>
              <a:rPr lang="en-US" b="0" i="0" dirty="0">
                <a:solidFill>
                  <a:srgbClr val="ECECEC"/>
                </a:solidFill>
                <a:effectLst/>
                <a:latin typeface="Times New Roman" panose="02020603050405020304" pitchFamily="18" charset="0"/>
                <a:cs typeface="Times New Roman" panose="02020603050405020304" pitchFamily="18" charset="0"/>
              </a:rPr>
              <a:t> Once the system converges to a stable state, the active columns obtained from the SP represent the SDR for the input image. These SDRs are stored in a dictionary with the image file name as the key. The </a:t>
            </a:r>
            <a:r>
              <a:rPr lang="en-US" b="0" i="0" dirty="0" err="1">
                <a:solidFill>
                  <a:srgbClr val="ECECEC"/>
                </a:solidFill>
                <a:effectLst/>
                <a:latin typeface="Times New Roman" panose="02020603050405020304" pitchFamily="18" charset="0"/>
                <a:cs typeface="Times New Roman" panose="02020603050405020304" pitchFamily="18" charset="0"/>
              </a:rPr>
              <a:t>activeArray</a:t>
            </a:r>
            <a:r>
              <a:rPr lang="en-US" b="0" i="0" dirty="0">
                <a:solidFill>
                  <a:srgbClr val="ECECEC"/>
                </a:solidFill>
                <a:effectLst/>
                <a:latin typeface="Times New Roman" panose="02020603050405020304" pitchFamily="18" charset="0"/>
                <a:cs typeface="Times New Roman" panose="02020603050405020304" pitchFamily="18" charset="0"/>
              </a:rPr>
              <a:t> computed by the spatial pooler is converted into a 2-dimensional array, which is then used as input for bitmap generation.</a:t>
            </a: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Bitmap Generation:</a:t>
            </a:r>
            <a:r>
              <a:rPr lang="en-US" b="0" i="0" dirty="0">
                <a:solidFill>
                  <a:srgbClr val="ECECEC"/>
                </a:solidFill>
                <a:effectLst/>
                <a:latin typeface="Times New Roman" panose="02020603050405020304" pitchFamily="18" charset="0"/>
                <a:cs typeface="Times New Roman" panose="02020603050405020304" pitchFamily="18" charset="0"/>
              </a:rPr>
              <a:t> The </a:t>
            </a:r>
            <a:r>
              <a:rPr lang="en-US" b="0" i="0" dirty="0" err="1">
                <a:solidFill>
                  <a:srgbClr val="ECECEC"/>
                </a:solidFill>
                <a:effectLst/>
                <a:latin typeface="Times New Roman" panose="02020603050405020304" pitchFamily="18" charset="0"/>
                <a:cs typeface="Times New Roman" panose="02020603050405020304" pitchFamily="18" charset="0"/>
              </a:rPr>
              <a:t>DrawBitmaps</a:t>
            </a:r>
            <a:r>
              <a:rPr lang="en-US" b="0" i="0" dirty="0">
                <a:solidFill>
                  <a:srgbClr val="ECECEC"/>
                </a:solidFill>
                <a:effectLst/>
                <a:latin typeface="Times New Roman" panose="02020603050405020304" pitchFamily="18" charset="0"/>
                <a:cs typeface="Times New Roman" panose="02020603050405020304" pitchFamily="18" charset="0"/>
              </a:rPr>
              <a:t> function from </a:t>
            </a:r>
            <a:r>
              <a:rPr lang="en-US" b="0" i="0" dirty="0" err="1">
                <a:solidFill>
                  <a:srgbClr val="ECECEC"/>
                </a:solidFill>
                <a:effectLst/>
                <a:latin typeface="Times New Roman" panose="02020603050405020304" pitchFamily="18" charset="0"/>
                <a:cs typeface="Times New Roman" panose="02020603050405020304" pitchFamily="18" charset="0"/>
              </a:rPr>
              <a:t>NeoCortexUtils</a:t>
            </a:r>
            <a:r>
              <a:rPr lang="en-US" b="0" i="0" dirty="0">
                <a:solidFill>
                  <a:srgbClr val="ECECEC"/>
                </a:solidFill>
                <a:effectLst/>
                <a:latin typeface="Times New Roman" panose="02020603050405020304" pitchFamily="18" charset="0"/>
                <a:cs typeface="Times New Roman" panose="02020603050405020304" pitchFamily="18" charset="0"/>
              </a:rPr>
              <a:t> is employed to construct bitmap representations of the SDRs. This function takes parameters such as arrays, output image file, colors for active and inactive cells, and image dimensions to generate visually interpretable bitmap images showcasing the activation patterns of the SP columns.</a:t>
            </a:r>
          </a:p>
        </p:txBody>
      </p:sp>
    </p:spTree>
    <p:extLst>
      <p:ext uri="{BB962C8B-B14F-4D97-AF65-F5344CB8AC3E}">
        <p14:creationId xmlns:p14="http://schemas.microsoft.com/office/powerpoint/2010/main" val="3130712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Spatial </a:t>
            </a:r>
            <a:r>
              <a:rPr lang="en-DE" sz="2400" dirty="0">
                <a:latin typeface="Bookman Old Style" panose="02050604050505020204" pitchFamily="18" charset="0"/>
                <a:ea typeface="Calibri" panose="020F0502020204030204" pitchFamily="34" charset="0"/>
                <a:cs typeface="Arial" panose="020B0604020202020204" pitchFamily="34" charset="0"/>
              </a:rPr>
              <a:t>Pooler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455EC35-B890-051A-928F-E802AF9B71DD}"/>
              </a:ext>
            </a:extLst>
          </p:cNvPr>
          <p:cNvPicPr>
            <a:picLocks noChangeAspect="1"/>
          </p:cNvPicPr>
          <p:nvPr/>
        </p:nvPicPr>
        <p:blipFill>
          <a:blip r:embed="rId3"/>
          <a:stretch>
            <a:fillRect/>
          </a:stretch>
        </p:blipFill>
        <p:spPr>
          <a:xfrm>
            <a:off x="522000" y="1462233"/>
            <a:ext cx="8100000" cy="3006180"/>
          </a:xfrm>
          <a:prstGeom prst="rect">
            <a:avLst/>
          </a:prstGeom>
        </p:spPr>
      </p:pic>
    </p:spTree>
    <p:extLst>
      <p:ext uri="{BB962C8B-B14F-4D97-AF65-F5344CB8AC3E}">
        <p14:creationId xmlns:p14="http://schemas.microsoft.com/office/powerpoint/2010/main" val="139332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ookman Old Style" panose="02050604050505020204" pitchFamily="18" charset="0"/>
              </a:rPr>
              <a:t>CONTENTS</a:t>
            </a:r>
            <a:endParaRPr dirty="0">
              <a:latin typeface="Bookman Old Style" panose="02050604050505020204" pitchFamily="18" charset="0"/>
            </a:endParaRPr>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171450" lvl="0" indent="-171450" algn="l" rtl="0">
              <a:lnSpc>
                <a:spcPct val="250000"/>
              </a:lnSpc>
              <a:spcBef>
                <a:spcPts val="0"/>
              </a:spcBef>
              <a:spcAft>
                <a:spcPts val="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Introduction</a:t>
            </a:r>
          </a:p>
          <a:p>
            <a:pPr marL="171450" lvl="0" indent="-171450" algn="l" rtl="0">
              <a:lnSpc>
                <a:spcPct val="250000"/>
              </a:lnSpc>
              <a:spcBef>
                <a:spcPts val="0"/>
              </a:spcBef>
              <a:spcAft>
                <a:spcPts val="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Encoders</a:t>
            </a:r>
          </a:p>
          <a:p>
            <a:pPr marL="171450" lvl="0" indent="-171450" algn="l" rtl="0">
              <a:lnSpc>
                <a:spcPct val="250000"/>
              </a:lnSpc>
              <a:spcBef>
                <a:spcPts val="0"/>
              </a:spcBef>
              <a:spcAft>
                <a:spcPts val="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Drawbitmap Method</a:t>
            </a:r>
          </a:p>
          <a:p>
            <a:pPr marL="171450" indent="-171450">
              <a:lnSpc>
                <a:spcPct val="250000"/>
              </a:lnSpc>
              <a:buFont typeface="Wingdings" panose="05000000000000000000" pitchFamily="2" charset="2"/>
              <a:buChar char="Ø"/>
            </a:pPr>
            <a:r>
              <a:rPr lang="en-US" sz="1400" i="0" dirty="0">
                <a:solidFill>
                  <a:srgbClr val="E6EDF3"/>
                </a:solidFill>
                <a:effectLst/>
                <a:latin typeface="Times New Roman" panose="02020603050405020304" pitchFamily="18" charset="0"/>
                <a:cs typeface="Times New Roman" panose="02020603050405020304" pitchFamily="18" charset="0"/>
              </a:rPr>
              <a:t>1-d Array And 2-d Array</a:t>
            </a:r>
          </a:p>
          <a:p>
            <a:pPr marL="171450" indent="-171450">
              <a:lnSpc>
                <a:spcPct val="250000"/>
              </a:lnSpc>
              <a:buFont typeface="Wingdings" panose="05000000000000000000" pitchFamily="2" charset="2"/>
              <a:buChar char="Ø"/>
            </a:pPr>
            <a:r>
              <a:rPr lang="en-IN" sz="1400" i="0" dirty="0">
                <a:solidFill>
                  <a:srgbClr val="E6EDF3"/>
                </a:solidFill>
                <a:effectLst/>
                <a:latin typeface="Times New Roman" panose="02020603050405020304" pitchFamily="18" charset="0"/>
                <a:cs typeface="Times New Roman" panose="02020603050405020304" pitchFamily="18" charset="0"/>
              </a:rPr>
              <a:t>SDR Generation Using Various Encoders</a:t>
            </a:r>
          </a:p>
          <a:p>
            <a:pPr marL="171450" indent="-171450">
              <a:lnSpc>
                <a:spcPct val="250000"/>
              </a:lnSpc>
              <a:buFont typeface="Wingdings" panose="05000000000000000000" pitchFamily="2" charset="2"/>
              <a:buChar char="Ø"/>
            </a:pPr>
            <a:r>
              <a:rPr lang="en-IN" sz="1400" i="0" dirty="0">
                <a:solidFill>
                  <a:srgbClr val="E6EDF3"/>
                </a:solidFill>
                <a:effectLst/>
                <a:latin typeface="Times New Roman" panose="02020603050405020304" pitchFamily="18" charset="0"/>
                <a:cs typeface="Times New Roman" panose="02020603050405020304" pitchFamily="18" charset="0"/>
              </a:rPr>
              <a:t>Conclusion</a:t>
            </a:r>
          </a:p>
          <a:p>
            <a:pPr marL="171450" indent="-171450">
              <a:buFont typeface="Wingdings" panose="05000000000000000000" pitchFamily="2" charset="2"/>
              <a:buChar char="Ø"/>
            </a:pPr>
            <a:endParaRPr lang="en-US" b="1" i="0" dirty="0">
              <a:solidFill>
                <a:srgbClr val="E6EDF3"/>
              </a:solidFill>
              <a:effectLst/>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Wingdings" panose="05000000000000000000" pitchFamily="2" charset="2"/>
              <a:buChar char="Ø"/>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CONCLUSION</a:t>
            </a:r>
          </a:p>
        </p:txBody>
      </p:sp>
      <p:sp>
        <p:nvSpPr>
          <p:cNvPr id="2" name="Rectangle 1">
            <a:extLst>
              <a:ext uri="{FF2B5EF4-FFF2-40B4-BE49-F238E27FC236}">
                <a16:creationId xmlns:a16="http://schemas.microsoft.com/office/drawing/2014/main" id="{8D922D0B-6A33-30E1-83C3-B2A35AD2BB6E}"/>
              </a:ext>
            </a:extLst>
          </p:cNvPr>
          <p:cNvSpPr>
            <a:spLocks noChangeArrowheads="1"/>
          </p:cNvSpPr>
          <p:nvPr/>
        </p:nvSpPr>
        <p:spPr bwMode="auto">
          <a:xfrm>
            <a:off x="415856" y="1096659"/>
            <a:ext cx="832809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ECECEC"/>
                </a:solidFill>
                <a:latin typeface="Times New Roman" panose="02020603050405020304" pitchFamily="18" charset="0"/>
                <a:cs typeface="Times New Roman" panose="02020603050405020304" pitchFamily="18" charset="0"/>
              </a:rPr>
              <a:t>In conclusion, our exploration of bitmap representation using various encoders and the Spatial Pooler demonstrates the power of Sparse Distributed Representations (SDRs) in capturing complex data patterns. By leveraging encoders such as Scalar Encoder, DateTime Encoder, and Geospatial Encoder, we efficiently convert continuous scalar values, date and time information, and geospatial data into binary arrays, respectively. These encoded representations are then processed by the Spatial Pooler, trained using HTM principles, to recognize patterns and generate corresponding SDRs. Visualizing these SDRs as bitmaps provides valuable insights into the activation patterns of the SP columns, facilitating pattern recognition and analysis tasks.</a:t>
            </a:r>
            <a:endParaRPr lang="en-DE" altLang="en-US"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ECECEC"/>
                </a:solidFill>
                <a:latin typeface="Times New Roman" panose="02020603050405020304" pitchFamily="18" charset="0"/>
                <a:cs typeface="Times New Roman" panose="02020603050405020304" pitchFamily="18" charset="0"/>
              </a:rPr>
              <a:t>Furthermore, our exploration underscores the importance of clear documentation and visualization techniques in understanding and utilizing SDR representations effectively. By improving documentation clarity and utilizing examples, we enhance comprehension and implementation of SDR techniques, thereby fostering innovation and advancement in data representation and analysis domains. As we continue to innovate and explore new encoding techniques, optimization algorithms, and visualization methodologies, we anticipate further advancements in bitmap representation techniques and their applications in diverse fields. Ultimately, the seamless integration of SDRs into emerging technologies promises to push the boundaries of intelligent systems and drive progress across a spectrum of domains.</a:t>
            </a:r>
          </a:p>
        </p:txBody>
      </p:sp>
    </p:spTree>
    <p:extLst>
      <p:ext uri="{BB962C8B-B14F-4D97-AF65-F5344CB8AC3E}">
        <p14:creationId xmlns:p14="http://schemas.microsoft.com/office/powerpoint/2010/main" val="2906712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68"/>
          <p:cNvSpPr/>
          <p:nvPr/>
        </p:nvSpPr>
        <p:spPr>
          <a:xfrm>
            <a:off x="-809975" y="-503500"/>
            <a:ext cx="4596300" cy="4596300"/>
          </a:xfrm>
          <a:prstGeom prst="ellipse">
            <a:avLst/>
          </a:prstGeom>
          <a:gradFill>
            <a:gsLst>
              <a:gs pos="0">
                <a:srgbClr val="FFFFFF">
                  <a:alpha val="29803"/>
                </a:srgbClr>
              </a:gs>
              <a:gs pos="7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8"/>
          <p:cNvSpPr txBox="1">
            <a:spLocks noGrp="1"/>
          </p:cNvSpPr>
          <p:nvPr>
            <p:ph type="title"/>
          </p:nvPr>
        </p:nvSpPr>
        <p:spPr>
          <a:xfrm>
            <a:off x="4321775" y="2150848"/>
            <a:ext cx="4070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DE" dirty="0">
                <a:latin typeface="Bookman Old Style" panose="02050604050505020204" pitchFamily="18" charset="0"/>
              </a:rPr>
              <a:t>THANK YOU</a:t>
            </a:r>
            <a:endParaRPr dirty="0">
              <a:latin typeface="Bookman Old Style" panose="02050604050505020204" pitchFamily="18" charset="0"/>
            </a:endParaRPr>
          </a:p>
        </p:txBody>
      </p:sp>
      <p:pic>
        <p:nvPicPr>
          <p:cNvPr id="734" name="Google Shape;734;p68"/>
          <p:cNvPicPr preferRelativeResize="0"/>
          <p:nvPr/>
        </p:nvPicPr>
        <p:blipFill>
          <a:blip r:embed="rId3">
            <a:alphaModFix/>
          </a:blip>
          <a:stretch>
            <a:fillRect/>
          </a:stretch>
        </p:blipFill>
        <p:spPr>
          <a:xfrm>
            <a:off x="406950" y="750263"/>
            <a:ext cx="3635700" cy="3642971"/>
          </a:xfrm>
          <a:prstGeom prst="rect">
            <a:avLst/>
          </a:prstGeom>
          <a:noFill/>
          <a:ln>
            <a:noFill/>
          </a:ln>
        </p:spPr>
      </p:pic>
      <p:grpSp>
        <p:nvGrpSpPr>
          <p:cNvPr id="735" name="Google Shape;735;p68"/>
          <p:cNvGrpSpPr/>
          <p:nvPr/>
        </p:nvGrpSpPr>
        <p:grpSpPr>
          <a:xfrm>
            <a:off x="4042650" y="590713"/>
            <a:ext cx="1154625" cy="430500"/>
            <a:chOff x="4042650" y="642025"/>
            <a:chExt cx="1154625" cy="430500"/>
          </a:xfrm>
        </p:grpSpPr>
        <p:sp>
          <p:nvSpPr>
            <p:cNvPr id="736" name="Google Shape;736;p6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68"/>
          <p:cNvGrpSpPr/>
          <p:nvPr/>
        </p:nvGrpSpPr>
        <p:grpSpPr>
          <a:xfrm>
            <a:off x="7486250" y="4122288"/>
            <a:ext cx="1154625" cy="430500"/>
            <a:chOff x="4042650" y="642025"/>
            <a:chExt cx="1154625" cy="430500"/>
          </a:xfrm>
        </p:grpSpPr>
        <p:sp>
          <p:nvSpPr>
            <p:cNvPr id="739" name="Google Shape;739;p6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851725" y="250031"/>
            <a:ext cx="7509356" cy="4443151"/>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851725" y="250031"/>
            <a:ext cx="7537769" cy="4443151"/>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086273" y="250031"/>
            <a:ext cx="6939375" cy="841800"/>
          </a:xfrm>
          <a:prstGeom prst="rect">
            <a:avLst/>
          </a:prstGeom>
        </p:spPr>
        <p:txBody>
          <a:bodyPr spcFirstLastPara="1" wrap="square" lIns="91425" tIns="91425" rIns="91425" bIns="91425" anchor="ctr"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INTRODUCTION</a:t>
            </a:r>
          </a:p>
        </p:txBody>
      </p:sp>
      <p:sp>
        <p:nvSpPr>
          <p:cNvPr id="691" name="Google Shape;691;p65"/>
          <p:cNvSpPr txBox="1">
            <a:spLocks noGrp="1"/>
          </p:cNvSpPr>
          <p:nvPr>
            <p:ph type="subTitle" idx="1"/>
          </p:nvPr>
        </p:nvSpPr>
        <p:spPr>
          <a:xfrm>
            <a:off x="1204500" y="1091831"/>
            <a:ext cx="7025100" cy="346588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b="0" i="0" dirty="0">
                <a:solidFill>
                  <a:srgbClr val="ECECEC"/>
                </a:solidFill>
                <a:effectLst/>
                <a:latin typeface="Times New Roman" panose="02020603050405020304" pitchFamily="18" charset="0"/>
                <a:cs typeface="Times New Roman" panose="02020603050405020304" pitchFamily="18" charset="0"/>
              </a:rPr>
              <a:t>Our project is dedicated to refining the documentation process for converting Sparse Distributed Representations (SDR) into bitmap images. We recognize the pivotal role that clear documentation plays in fostering comprehension and utilization of SDR techniques. Our approach focuses on leveraging diverse examples and specialized encoders to enrich the clarity and accessibility of documentation. By enhancing the documentation clarity, we aim to empower users with the knowledge and tools necessary for seamless implementation of SDR techniques, thereby driving innovation and progress in data representation and analysis.</a:t>
            </a:r>
            <a:endParaRPr dirty="0">
              <a:latin typeface="Times New Roman" panose="02020603050405020304" pitchFamily="18" charset="0"/>
              <a:cs typeface="Times New Roman" panose="02020603050405020304" pitchFamily="18" charset="0"/>
            </a:endParaRPr>
          </a:p>
        </p:txBody>
      </p:sp>
      <p:grpSp>
        <p:nvGrpSpPr>
          <p:cNvPr id="692" name="Google Shape;692;p65"/>
          <p:cNvGrpSpPr/>
          <p:nvPr/>
        </p:nvGrpSpPr>
        <p:grpSpPr>
          <a:xfrm rot="5400000">
            <a:off x="416740" y="982095"/>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idx="8"/>
          </p:nvPr>
        </p:nvSpPr>
        <p:spPr>
          <a:xfrm>
            <a:off x="720000" y="152686"/>
            <a:ext cx="7704000" cy="572700"/>
          </a:xfrm>
          <a:prstGeom prst="rect">
            <a:avLst/>
          </a:prstGeom>
        </p:spPr>
        <p:txBody>
          <a:bodyPr spcFirstLastPara="1" wrap="square" lIns="91425" tIns="91425" rIns="91425" bIns="91425" anchor="t" anchorCtr="0">
            <a:noAutofit/>
          </a:bodyPr>
          <a:lstStyle/>
          <a:p>
            <a:pPr marL="0" lvl="0" indent="0">
              <a:buClr>
                <a:srgbClr val="191919"/>
              </a:buClr>
              <a:buSzPts val="5200"/>
            </a:pPr>
            <a:r>
              <a:rPr lang="en" sz="2400" dirty="0">
                <a:latin typeface="Bookman Old Style" panose="02050604050505020204" pitchFamily="18" charset="0"/>
                <a:ea typeface="Calibri" panose="020F0502020204030204" pitchFamily="34" charset="0"/>
                <a:cs typeface="Arial" panose="020B0604020202020204" pitchFamily="34" charset="0"/>
              </a:rPr>
              <a:t>ENCODERS</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2" name="Google Shape;676;p64">
            <a:extLst>
              <a:ext uri="{FF2B5EF4-FFF2-40B4-BE49-F238E27FC236}">
                <a16:creationId xmlns:a16="http://schemas.microsoft.com/office/drawing/2014/main" id="{A4CE743C-6FFF-4DBD-3D46-C601AF0CA2C0}"/>
              </a:ext>
            </a:extLst>
          </p:cNvPr>
          <p:cNvSpPr txBox="1">
            <a:spLocks/>
          </p:cNvSpPr>
          <p:nvPr/>
        </p:nvSpPr>
        <p:spPr>
          <a:xfrm>
            <a:off x="874082" y="922328"/>
            <a:ext cx="8024756"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US" sz="1400" b="0" dirty="0">
                <a:solidFill>
                  <a:schemeClr val="tx2">
                    <a:lumMod val="20000"/>
                    <a:lumOff val="80000"/>
                  </a:schemeClr>
                </a:solidFill>
                <a:latin typeface="Times New Roman" panose="02020603050405020304" pitchFamily="18" charset="0"/>
                <a:cs typeface="Times New Roman" panose="02020603050405020304" pitchFamily="18" charset="0"/>
              </a:rPr>
              <a:t>Encoders serve as pivotal components in the conversion process of various data types into Sparse Distributed Representations (SDRs), contributing significantly to the efficacy of data representation and analysis</a:t>
            </a:r>
            <a:r>
              <a:rPr lang="en-US" sz="1400" b="0" dirty="0">
                <a:latin typeface="Times New Roman" panose="02020603050405020304" pitchFamily="18" charset="0"/>
                <a:cs typeface="Times New Roman" panose="02020603050405020304" pitchFamily="18" charset="0"/>
              </a:rPr>
              <a:t>. </a:t>
            </a:r>
            <a:endParaRPr lang="en" sz="5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CCC28DA-F1A4-CAD2-88B0-632A7B0DF73F}"/>
              </a:ext>
            </a:extLst>
          </p:cNvPr>
          <p:cNvSpPr txBox="1"/>
          <p:nvPr/>
        </p:nvSpPr>
        <p:spPr>
          <a:xfrm>
            <a:off x="78581" y="1604070"/>
            <a:ext cx="9065419" cy="3539430"/>
          </a:xfrm>
          <a:prstGeom prst="rect">
            <a:avLst/>
          </a:prstGeom>
          <a:noFill/>
        </p:spPr>
        <p:txBody>
          <a:bodyPr wrap="square">
            <a:spAutoFit/>
          </a:bodyPr>
          <a:lstStyle/>
          <a:p>
            <a:pPr algn="just"/>
            <a:r>
              <a:rPr lang="en-IN" b="1" i="0" dirty="0">
                <a:solidFill>
                  <a:srgbClr val="ECECEC"/>
                </a:solidFill>
                <a:effectLst/>
                <a:latin typeface="Times New Roman" panose="02020603050405020304" pitchFamily="18" charset="0"/>
                <a:cs typeface="Times New Roman" panose="02020603050405020304" pitchFamily="18" charset="0"/>
              </a:rPr>
              <a:t>Versatility : </a:t>
            </a:r>
            <a:r>
              <a:rPr lang="en-US" b="0" i="0" dirty="0">
                <a:solidFill>
                  <a:srgbClr val="ECECEC"/>
                </a:solidFill>
                <a:effectLst/>
                <a:latin typeface="Times New Roman" panose="02020603050405020304" pitchFamily="18" charset="0"/>
                <a:cs typeface="Times New Roman" panose="02020603050405020304" pitchFamily="18" charset="0"/>
              </a:rPr>
              <a:t>Encoders are versatile tools capable of handling a diverse range of data types, including scalar values, temporal information, geographical coordinates, and spatial patterns.</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Specialization:</a:t>
            </a:r>
            <a:r>
              <a:rPr lang="en-US" b="0" i="0" dirty="0">
                <a:solidFill>
                  <a:srgbClr val="ECECEC"/>
                </a:solidFill>
                <a:effectLst/>
                <a:latin typeface="Times New Roman" panose="02020603050405020304" pitchFamily="18" charset="0"/>
                <a:cs typeface="Times New Roman" panose="02020603050405020304" pitchFamily="18" charset="0"/>
              </a:rPr>
              <a:t> Each encoder is meticulously crafted to cater to specific data modalities, employing specialized algorithms and methodologies tailored to the unique characteristics of the input data.</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Sparsity:</a:t>
            </a:r>
            <a:r>
              <a:rPr lang="en-US" b="0" i="0" dirty="0">
                <a:solidFill>
                  <a:srgbClr val="ECECEC"/>
                </a:solidFill>
                <a:effectLst/>
                <a:latin typeface="Times New Roman" panose="02020603050405020304" pitchFamily="18" charset="0"/>
                <a:cs typeface="Times New Roman" panose="02020603050405020304" pitchFamily="18" charset="0"/>
              </a:rPr>
              <a:t> One of the fundamental characteristics ensured by encoders is sparsity, where only a small fraction of elements within the resulting binary vectors are active, thereby preserving relevant information while minimizing redundancy.</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Configurability:</a:t>
            </a:r>
            <a:r>
              <a:rPr lang="en-US" b="0" i="0" dirty="0">
                <a:solidFill>
                  <a:srgbClr val="ECECEC"/>
                </a:solidFill>
                <a:effectLst/>
                <a:latin typeface="Times New Roman" panose="02020603050405020304" pitchFamily="18" charset="0"/>
                <a:cs typeface="Times New Roman" panose="02020603050405020304" pitchFamily="18" charset="0"/>
              </a:rPr>
              <a:t> Many encoders offer configurable parameters, allowing users to fine-tune properties such as resolution, sparsity, and overlap to suit the specific requirements of their data and analytical objectives.</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Adaptability:</a:t>
            </a:r>
            <a:r>
              <a:rPr lang="en-US" b="0" i="0" dirty="0">
                <a:solidFill>
                  <a:srgbClr val="ECECEC"/>
                </a:solidFill>
                <a:effectLst/>
                <a:latin typeface="Times New Roman" panose="02020603050405020304" pitchFamily="18" charset="0"/>
                <a:cs typeface="Times New Roman" panose="02020603050405020304" pitchFamily="18" charset="0"/>
              </a:rPr>
              <a:t> Encoders possess the flexibility to accommodate diverse data modalities by utilizing specialized encoding techniques, ensuring efficient representation and analysis of complex data patterns across various domains.</a:t>
            </a:r>
          </a:p>
          <a:p>
            <a:pPr algn="l">
              <a:buFont typeface="Arial" panose="020B0604020202020204" pitchFamily="34" charset="0"/>
              <a:buChar char="•"/>
            </a:pPr>
            <a:endParaRPr lang="en-US" b="0" i="0" dirty="0">
              <a:solidFill>
                <a:srgbClr val="ECECEC"/>
              </a:solidFill>
              <a:effectLst/>
              <a:latin typeface="Söhne"/>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22" name="Google Shape;622;p6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p>
            <a:pPr>
              <a:buClr>
                <a:srgbClr val="191919"/>
              </a:buClr>
              <a:buSzPts val="5200"/>
            </a:pPr>
            <a:r>
              <a:rPr lang="en" sz="2400" dirty="0">
                <a:latin typeface="Bookman Old Style" panose="02050604050505020204" pitchFamily="18" charset="0"/>
                <a:ea typeface="Calibri" panose="020F0502020204030204" pitchFamily="34" charset="0"/>
                <a:cs typeface="Arial" panose="020B0604020202020204" pitchFamily="34" charset="0"/>
              </a:rPr>
              <a:t>TYPES OF ENCODERS</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623" name="Google Shape;623;p63"/>
          <p:cNvSpPr txBox="1">
            <a:spLocks noGrp="1"/>
          </p:cNvSpPr>
          <p:nvPr>
            <p:ph type="title"/>
          </p:nvPr>
        </p:nvSpPr>
        <p:spPr>
          <a:xfrm>
            <a:off x="695973" y="1273650"/>
            <a:ext cx="2418702" cy="527700"/>
          </a:xfrm>
          <a:prstGeom prst="rect">
            <a:avLst/>
          </a:prstGeom>
        </p:spPr>
        <p:txBody>
          <a:bodyPr spcFirstLastPara="1" wrap="square" lIns="91425" tIns="91425" rIns="91425" bIns="91425" anchor="ctr" anchorCtr="0">
            <a:noAutofit/>
          </a:bodyPr>
          <a:lstStyle/>
          <a:p>
            <a:pPr marL="0" lvl="0" indent="0"/>
            <a:r>
              <a:rPr lang="en-IN" dirty="0">
                <a:solidFill>
                  <a:srgbClr val="ECECEC"/>
                </a:solidFill>
                <a:latin typeface="Times New Roman" panose="02020603050405020304" pitchFamily="18" charset="0"/>
                <a:cs typeface="Times New Roman" panose="02020603050405020304" pitchFamily="18" charset="0"/>
              </a:rPr>
              <a:t>Scalar Encoder</a:t>
            </a:r>
            <a:endParaRPr dirty="0">
              <a:solidFill>
                <a:srgbClr val="ECECEC"/>
              </a:solidFill>
              <a:latin typeface="Times New Roman" panose="02020603050405020304" pitchFamily="18" charset="0"/>
              <a:cs typeface="Times New Roman" panose="02020603050405020304" pitchFamily="18" charset="0"/>
            </a:endParaRPr>
          </a:p>
        </p:txBody>
      </p:sp>
      <p:sp>
        <p:nvSpPr>
          <p:cNvPr id="624" name="Google Shape;624;p63"/>
          <p:cNvSpPr txBox="1">
            <a:spLocks noGrp="1"/>
          </p:cNvSpPr>
          <p:nvPr>
            <p:ph type="subTitle" idx="1"/>
          </p:nvPr>
        </p:nvSpPr>
        <p:spPr>
          <a:xfrm>
            <a:off x="336112" y="1855667"/>
            <a:ext cx="3456137" cy="862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ECECEC"/>
                </a:solidFill>
                <a:effectLst/>
                <a:latin typeface="Times New Roman" panose="02020603050405020304" pitchFamily="18" charset="0"/>
                <a:cs typeface="Times New Roman" panose="02020603050405020304" pitchFamily="18" charset="0"/>
              </a:rPr>
              <a:t>Converts continuous scalar values into Sparse Distributed Representations (SDRs), facilitating numerical data representation in neural network models</a:t>
            </a:r>
            <a:endParaRPr dirty="0">
              <a:latin typeface="Times New Roman" panose="02020603050405020304" pitchFamily="18" charset="0"/>
              <a:cs typeface="Times New Roman" panose="02020603050405020304" pitchFamily="18" charset="0"/>
            </a:endParaRPr>
          </a:p>
        </p:txBody>
      </p:sp>
      <p:grpSp>
        <p:nvGrpSpPr>
          <p:cNvPr id="635" name="Google Shape;635;p63"/>
          <p:cNvGrpSpPr/>
          <p:nvPr/>
        </p:nvGrpSpPr>
        <p:grpSpPr>
          <a:xfrm rot="5400000" flipH="1">
            <a:off x="7772276" y="3210773"/>
            <a:ext cx="2029024" cy="1088542"/>
            <a:chOff x="773350" y="518000"/>
            <a:chExt cx="2757950" cy="1479600"/>
          </a:xfrm>
        </p:grpSpPr>
        <p:sp>
          <p:nvSpPr>
            <p:cNvPr id="636" name="Google Shape;636;p6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623;p63">
            <a:extLst>
              <a:ext uri="{FF2B5EF4-FFF2-40B4-BE49-F238E27FC236}">
                <a16:creationId xmlns:a16="http://schemas.microsoft.com/office/drawing/2014/main" id="{85B1FB8E-A811-24C4-3751-971D6BB2284B}"/>
              </a:ext>
            </a:extLst>
          </p:cNvPr>
          <p:cNvSpPr txBox="1">
            <a:spLocks/>
          </p:cNvSpPr>
          <p:nvPr/>
        </p:nvSpPr>
        <p:spPr>
          <a:xfrm>
            <a:off x="5563253" y="1271766"/>
            <a:ext cx="293780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IN" dirty="0">
                <a:solidFill>
                  <a:srgbClr val="ECECEC"/>
                </a:solidFill>
                <a:latin typeface="Times New Roman" panose="02020603050405020304" pitchFamily="18" charset="0"/>
                <a:cs typeface="Times New Roman" panose="02020603050405020304" pitchFamily="18" charset="0"/>
              </a:rPr>
              <a:t>Date-Time Encoder</a:t>
            </a:r>
          </a:p>
        </p:txBody>
      </p:sp>
      <p:sp>
        <p:nvSpPr>
          <p:cNvPr id="21" name="Google Shape;624;p63">
            <a:extLst>
              <a:ext uri="{FF2B5EF4-FFF2-40B4-BE49-F238E27FC236}">
                <a16:creationId xmlns:a16="http://schemas.microsoft.com/office/drawing/2014/main" id="{0DC7ABEB-B807-5D77-A406-AB44864FF686}"/>
              </a:ext>
            </a:extLst>
          </p:cNvPr>
          <p:cNvSpPr txBox="1">
            <a:spLocks/>
          </p:cNvSpPr>
          <p:nvPr/>
        </p:nvSpPr>
        <p:spPr>
          <a:xfrm>
            <a:off x="5351751" y="1808378"/>
            <a:ext cx="3456137" cy="862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dirty="0">
                <a:solidFill>
                  <a:srgbClr val="ECECEC"/>
                </a:solidFill>
                <a:latin typeface="Times New Roman" panose="02020603050405020304" pitchFamily="18" charset="0"/>
                <a:cs typeface="Times New Roman" panose="02020603050405020304" pitchFamily="18" charset="0"/>
              </a:rPr>
              <a:t>Encodes date and time information into binary arrays, enabling temporal data representation suitable for analysis and prediction tasks.</a:t>
            </a:r>
          </a:p>
        </p:txBody>
      </p:sp>
      <p:sp>
        <p:nvSpPr>
          <p:cNvPr id="22" name="Google Shape;623;p63">
            <a:extLst>
              <a:ext uri="{FF2B5EF4-FFF2-40B4-BE49-F238E27FC236}">
                <a16:creationId xmlns:a16="http://schemas.microsoft.com/office/drawing/2014/main" id="{317C1DA9-C894-5B7F-6C92-D0D74A66254D}"/>
              </a:ext>
            </a:extLst>
          </p:cNvPr>
          <p:cNvSpPr txBox="1">
            <a:spLocks/>
          </p:cNvSpPr>
          <p:nvPr/>
        </p:nvSpPr>
        <p:spPr>
          <a:xfrm>
            <a:off x="357213" y="3036509"/>
            <a:ext cx="321466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IN" dirty="0">
                <a:solidFill>
                  <a:srgbClr val="ECECEC"/>
                </a:solidFill>
                <a:latin typeface="Times New Roman" panose="02020603050405020304" pitchFamily="18" charset="0"/>
                <a:cs typeface="Times New Roman" panose="02020603050405020304" pitchFamily="18" charset="0"/>
              </a:rPr>
              <a:t>Geo-Spatial Encoder</a:t>
            </a:r>
          </a:p>
        </p:txBody>
      </p:sp>
      <p:sp>
        <p:nvSpPr>
          <p:cNvPr id="23" name="Google Shape;624;p63">
            <a:extLst>
              <a:ext uri="{FF2B5EF4-FFF2-40B4-BE49-F238E27FC236}">
                <a16:creationId xmlns:a16="http://schemas.microsoft.com/office/drawing/2014/main" id="{18F06D68-5ED0-C44A-748F-6D06EBAF6AAA}"/>
              </a:ext>
            </a:extLst>
          </p:cNvPr>
          <p:cNvSpPr txBox="1">
            <a:spLocks/>
          </p:cNvSpPr>
          <p:nvPr/>
        </p:nvSpPr>
        <p:spPr>
          <a:xfrm>
            <a:off x="357213" y="3640332"/>
            <a:ext cx="3456137" cy="862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dirty="0">
                <a:solidFill>
                  <a:srgbClr val="ECECEC"/>
                </a:solidFill>
                <a:latin typeface="Times New Roman" panose="02020603050405020304" pitchFamily="18" charset="0"/>
                <a:cs typeface="Times New Roman" panose="02020603050405020304" pitchFamily="18" charset="0"/>
              </a:rPr>
              <a:t>Transforms geographical coordinates into binary arrays, facilitating spatial data representation and visualization in SDR format</a:t>
            </a:r>
          </a:p>
        </p:txBody>
      </p:sp>
      <p:sp>
        <p:nvSpPr>
          <p:cNvPr id="24" name="Google Shape;623;p63">
            <a:extLst>
              <a:ext uri="{FF2B5EF4-FFF2-40B4-BE49-F238E27FC236}">
                <a16:creationId xmlns:a16="http://schemas.microsoft.com/office/drawing/2014/main" id="{AA8DF174-8236-2A74-00A9-1CB5C850D64A}"/>
              </a:ext>
            </a:extLst>
          </p:cNvPr>
          <p:cNvSpPr txBox="1">
            <a:spLocks/>
          </p:cNvSpPr>
          <p:nvPr/>
        </p:nvSpPr>
        <p:spPr>
          <a:xfrm>
            <a:off x="5772283" y="2992201"/>
            <a:ext cx="3014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IN" b="1" i="0" dirty="0">
                <a:solidFill>
                  <a:srgbClr val="ECECEC"/>
                </a:solidFill>
                <a:effectLst/>
                <a:latin typeface="Times New Roman" panose="02020603050405020304" pitchFamily="18" charset="0"/>
                <a:cs typeface="Times New Roman" panose="02020603050405020304" pitchFamily="18" charset="0"/>
              </a:rPr>
              <a:t>Spatial Pooler</a:t>
            </a:r>
            <a:endParaRPr lang="en-IN" dirty="0">
              <a:latin typeface="Times New Roman" panose="02020603050405020304" pitchFamily="18" charset="0"/>
              <a:cs typeface="Times New Roman" panose="02020603050405020304" pitchFamily="18" charset="0"/>
            </a:endParaRPr>
          </a:p>
        </p:txBody>
      </p:sp>
      <p:sp>
        <p:nvSpPr>
          <p:cNvPr id="25" name="Google Shape;624;p63">
            <a:extLst>
              <a:ext uri="{FF2B5EF4-FFF2-40B4-BE49-F238E27FC236}">
                <a16:creationId xmlns:a16="http://schemas.microsoft.com/office/drawing/2014/main" id="{E1E2F73D-3B27-708E-FAA0-239E16C32E9D}"/>
              </a:ext>
            </a:extLst>
          </p:cNvPr>
          <p:cNvSpPr txBox="1">
            <a:spLocks/>
          </p:cNvSpPr>
          <p:nvPr/>
        </p:nvSpPr>
        <p:spPr>
          <a:xfrm>
            <a:off x="5351751" y="3640331"/>
            <a:ext cx="3456137" cy="862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dirty="0">
                <a:solidFill>
                  <a:srgbClr val="ECECEC"/>
                </a:solidFill>
                <a:latin typeface="Times New Roman" panose="02020603050405020304" pitchFamily="18" charset="0"/>
                <a:cs typeface="Times New Roman" panose="02020603050405020304" pitchFamily="18" charset="0"/>
              </a:rPr>
              <a:t>Organizes input data into sparse distributed representations (SDRs) by selecting a subset of active columns, enhancing data representation efficiency and pattern recognition capabilities in neural networks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809296" y="458535"/>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 sz="2400" dirty="0">
                <a:latin typeface="Bookman Old Style" panose="02050604050505020204" pitchFamily="18" charset="0"/>
                <a:ea typeface="Calibri" panose="020F0502020204030204" pitchFamily="34" charset="0"/>
                <a:cs typeface="Arial" panose="020B0604020202020204" pitchFamily="34" charset="0"/>
              </a:rPr>
              <a:t>DRAWBITMAP METHOD</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2" name="Google Shape;676;p64">
            <a:extLst>
              <a:ext uri="{FF2B5EF4-FFF2-40B4-BE49-F238E27FC236}">
                <a16:creationId xmlns:a16="http://schemas.microsoft.com/office/drawing/2014/main" id="{A4CE743C-6FFF-4DBD-3D46-C601AF0CA2C0}"/>
              </a:ext>
            </a:extLst>
          </p:cNvPr>
          <p:cNvSpPr txBox="1">
            <a:spLocks/>
          </p:cNvSpPr>
          <p:nvPr/>
        </p:nvSpPr>
        <p:spPr>
          <a:xfrm>
            <a:off x="809296" y="1509865"/>
            <a:ext cx="7704000" cy="935832"/>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pPr algn="just"/>
            <a:r>
              <a:rPr lang="en-US" sz="1400" b="0" dirty="0">
                <a:solidFill>
                  <a:schemeClr val="accent1">
                    <a:lumMod val="20000"/>
                    <a:lumOff val="80000"/>
                  </a:schemeClr>
                </a:solidFill>
                <a:latin typeface="Times New Roman" panose="02020603050405020304" pitchFamily="18" charset="0"/>
                <a:cs typeface="Times New Roman" panose="02020603050405020304" pitchFamily="18" charset="0"/>
              </a:rPr>
              <a:t>Encoders The DrawBitmap method plays a crucial role in visualizing Sparse Distributed Representations (SDRs) by generating bitmap images from encoded data. This method accepts parameters such as the array of active columns, output width and height, file path for saving the bitmap, colors for inactive and active cells, and optional text to be written with the bitmap</a:t>
            </a:r>
            <a:endParaRPr lang="en" sz="5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8BB47E-C4DA-94F8-808E-677DDAD22ECB}"/>
              </a:ext>
            </a:extLst>
          </p:cNvPr>
          <p:cNvSpPr txBox="1"/>
          <p:nvPr/>
        </p:nvSpPr>
        <p:spPr>
          <a:xfrm>
            <a:off x="392907" y="2697804"/>
            <a:ext cx="8308182" cy="1815882"/>
          </a:xfrm>
          <a:prstGeom prst="rect">
            <a:avLst/>
          </a:prstGeom>
          <a:noFill/>
        </p:spPr>
        <p:txBody>
          <a:bodyPr wrap="square">
            <a:spAutoFit/>
          </a:bodyPr>
          <a:lstStyle/>
          <a:p>
            <a:pPr algn="just"/>
            <a:r>
              <a:rPr lang="en-US" b="1" i="0" dirty="0">
                <a:solidFill>
                  <a:srgbClr val="ECECEC"/>
                </a:solidFill>
                <a:effectLst/>
                <a:latin typeface="Times New Roman" panose="02020603050405020304" pitchFamily="18" charset="0"/>
                <a:cs typeface="Times New Roman" panose="02020603050405020304" pitchFamily="18" charset="0"/>
              </a:rPr>
              <a:t>Generating Bitmaps:</a:t>
            </a:r>
            <a:r>
              <a:rPr lang="en-US" b="0" i="0" dirty="0">
                <a:solidFill>
                  <a:srgbClr val="ECECEC"/>
                </a:solidFill>
                <a:effectLst/>
                <a:latin typeface="Times New Roman" panose="02020603050405020304" pitchFamily="18" charset="0"/>
                <a:cs typeface="Times New Roman" panose="02020603050405020304" pitchFamily="18" charset="0"/>
              </a:rPr>
              <a:t> The primary function of the DrawBitmap method is to convert encoded SDRs into bitmap images, facilitating visual </a:t>
            </a:r>
            <a:r>
              <a:rPr lang="en-US" dirty="0">
                <a:solidFill>
                  <a:srgbClr val="ECECEC"/>
                </a:solidFill>
                <a:latin typeface="Times New Roman" panose="02020603050405020304" pitchFamily="18" charset="0"/>
                <a:cs typeface="Times New Roman" panose="02020603050405020304" pitchFamily="18" charset="0"/>
                <a:sym typeface="IBM Plex Sans"/>
              </a:rPr>
              <a:t>interpretation</a:t>
            </a:r>
            <a:r>
              <a:rPr lang="en-US" b="0" i="0" dirty="0">
                <a:solidFill>
                  <a:srgbClr val="ECECEC"/>
                </a:solidFill>
                <a:effectLst/>
                <a:latin typeface="Times New Roman" panose="02020603050405020304" pitchFamily="18" charset="0"/>
                <a:cs typeface="Times New Roman" panose="02020603050405020304" pitchFamily="18" charset="0"/>
              </a:rPr>
              <a:t> and analysis of the data.</a:t>
            </a:r>
          </a:p>
          <a:p>
            <a:pPr algn="just"/>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Customization:</a:t>
            </a:r>
            <a:r>
              <a:rPr lang="en-US" b="0" i="0" dirty="0">
                <a:solidFill>
                  <a:srgbClr val="ECECEC"/>
                </a:solidFill>
                <a:effectLst/>
                <a:latin typeface="Times New Roman" panose="02020603050405020304" pitchFamily="18" charset="0"/>
                <a:cs typeface="Times New Roman" panose="02020603050405020304" pitchFamily="18" charset="0"/>
              </a:rPr>
              <a:t> Users can customize various aspects of the bitmap image, including the colors used for representing active and inactive cells, as well as the addition of optional text for contextual information.</a:t>
            </a:r>
          </a:p>
          <a:p>
            <a:pPr algn="just"/>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Scalability:</a:t>
            </a:r>
            <a:r>
              <a:rPr lang="en-US" b="0" i="0" dirty="0">
                <a:solidFill>
                  <a:srgbClr val="ECECEC"/>
                </a:solidFill>
                <a:effectLst/>
                <a:latin typeface="Times New Roman" panose="02020603050405020304" pitchFamily="18" charset="0"/>
                <a:cs typeface="Times New Roman" panose="02020603050405020304" pitchFamily="18" charset="0"/>
              </a:rPr>
              <a:t> The method is designed to handle bitmap generation for varying sizes of input data, ensuring scalability and adaptability to different datasets and visualization requirements.</a:t>
            </a:r>
          </a:p>
        </p:txBody>
      </p:sp>
    </p:spTree>
    <p:extLst>
      <p:ext uri="{BB962C8B-B14F-4D97-AF65-F5344CB8AC3E}">
        <p14:creationId xmlns:p14="http://schemas.microsoft.com/office/powerpoint/2010/main" val="180889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809296" y="458535"/>
            <a:ext cx="7704000" cy="572700"/>
          </a:xfrm>
          <a:prstGeom prst="rect">
            <a:avLst/>
          </a:prstGeom>
        </p:spPr>
        <p:txBody>
          <a:bodyPr spcFirstLastPara="1" wrap="square" lIns="91425" tIns="91425" rIns="91425" bIns="91425" anchor="t" anchorCtr="0">
            <a:noAutofit/>
          </a:bodyPr>
          <a:lstStyle/>
          <a:p>
            <a:pPr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1-D ARRAYs &amp; 2-D ARRAYs</a:t>
            </a:r>
          </a:p>
        </p:txBody>
      </p:sp>
      <p:sp>
        <p:nvSpPr>
          <p:cNvPr id="5" name="TextBox 4">
            <a:extLst>
              <a:ext uri="{FF2B5EF4-FFF2-40B4-BE49-F238E27FC236}">
                <a16:creationId xmlns:a16="http://schemas.microsoft.com/office/drawing/2014/main" id="{828BB47E-C4DA-94F8-808E-677DDAD22ECB}"/>
              </a:ext>
            </a:extLst>
          </p:cNvPr>
          <p:cNvSpPr txBox="1"/>
          <p:nvPr/>
        </p:nvSpPr>
        <p:spPr>
          <a:xfrm>
            <a:off x="414339" y="1031235"/>
            <a:ext cx="8329612" cy="3754874"/>
          </a:xfrm>
          <a:prstGeom prst="rect">
            <a:avLst/>
          </a:prstGeom>
          <a:noFill/>
        </p:spPr>
        <p:txBody>
          <a:bodyPr wrap="square">
            <a:spAutoFit/>
          </a:bodyPr>
          <a:lstStyle/>
          <a:p>
            <a:pPr algn="l"/>
            <a:r>
              <a:rPr lang="en-US" b="1" i="0" dirty="0">
                <a:solidFill>
                  <a:srgbClr val="ECECEC"/>
                </a:solidFill>
                <a:effectLst/>
                <a:latin typeface="Times New Roman" panose="02020603050405020304" pitchFamily="18" charset="0"/>
                <a:cs typeface="Times New Roman" panose="02020603050405020304" pitchFamily="18" charset="0"/>
              </a:rPr>
              <a:t>1-D Arrays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Linear collection of elements stored in contiguous memory.</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Accessed using a single index.</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Example: </a:t>
            </a:r>
            <a:r>
              <a:rPr kumimoji="0" lang="en-US" altLang="en-US"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int[] temperatures = { 70, 72, 68, 74, 75, 71, 73 }</a:t>
            </a: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Accessing specific values, such as Tuesday's temperature (72), is achieved with indices (temperatures[1]).</a:t>
            </a:r>
          </a:p>
          <a:p>
            <a:pPr algn="l"/>
            <a:endParaRPr lang="en-US" b="0" i="0" dirty="0">
              <a:solidFill>
                <a:srgbClr val="ECECEC"/>
              </a:solidFill>
              <a:effectLst/>
              <a:latin typeface="Times New Roman" panose="02020603050405020304" pitchFamily="18" charset="0"/>
              <a:cs typeface="Times New Roman" panose="02020603050405020304" pitchFamily="18" charset="0"/>
            </a:endParaRPr>
          </a:p>
          <a:p>
            <a:pPr algn="l"/>
            <a:r>
              <a:rPr lang="en-IN" b="1" i="0" dirty="0">
                <a:solidFill>
                  <a:srgbClr val="ECECEC"/>
                </a:solidFill>
                <a:effectLst/>
                <a:latin typeface="Times New Roman" panose="02020603050405020304" pitchFamily="18" charset="0"/>
                <a:cs typeface="Times New Roman" panose="02020603050405020304" pitchFamily="18" charset="0"/>
              </a:rPr>
              <a:t>2-D Arrays (Matrices):</a:t>
            </a:r>
            <a:endParaRPr lang="en-DE" b="1"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Elements organized in rows and columns.</a:t>
            </a:r>
          </a:p>
          <a:p>
            <a:pPr marL="285750" indent="-285750" algn="l">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Accessed using two indices: one for the row and one for the column.</a:t>
            </a: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IN" b="0" i="0" dirty="0">
                <a:solidFill>
                  <a:srgbClr val="ECECEC"/>
                </a:solidFill>
                <a:effectLst/>
                <a:latin typeface="Times New Roman" panose="02020603050405020304" pitchFamily="18" charset="0"/>
                <a:cs typeface="Times New Roman" panose="02020603050405020304" pitchFamily="18" charset="0"/>
              </a:rPr>
              <a:t>Example:</a:t>
            </a:r>
            <a:endParaRPr lang="en-DE" b="0" i="0" dirty="0">
              <a:solidFill>
                <a:srgbClr val="ECECEC"/>
              </a:solidFill>
              <a:effectLst/>
              <a:latin typeface="Times New Roman" panose="02020603050405020304" pitchFamily="18" charset="0"/>
              <a:cs typeface="Times New Roman" panose="02020603050405020304" pitchFamily="18" charset="0"/>
            </a:endParaRPr>
          </a:p>
          <a:p>
            <a:pPr>
              <a:buClr>
                <a:schemeClr val="bg1"/>
              </a:buClr>
            </a:pP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int[,] pixels = {</a:t>
            </a:r>
          </a:p>
          <a:p>
            <a:pPr>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    </a:t>
            </a: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 255, 255, 255 },</a:t>
            </a:r>
          </a:p>
          <a:p>
            <a:pPr>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    </a:t>
            </a: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 0, 0, 0 },</a:t>
            </a:r>
          </a:p>
          <a:p>
            <a:pPr>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    </a:t>
            </a: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 255, 255, 255 }</a:t>
            </a:r>
          </a:p>
          <a:p>
            <a:pPr>
              <a:buClr>
                <a:schemeClr val="bg1"/>
              </a:buClr>
            </a:pP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a:t>
            </a: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Accessing specific pixels, like row 1, column 1 (0), is done using two indices (pixels[1, 1]).</a:t>
            </a:r>
          </a:p>
          <a:p>
            <a:pPr algn="l"/>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68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809296" y="458535"/>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1-D ARRAYs &amp; 2-D ARRAYs</a:t>
            </a: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512297" y="1376930"/>
            <a:ext cx="8000999" cy="22467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DE" altLang="en-US" sz="1200" b="1" dirty="0">
              <a:solidFill>
                <a:srgbClr val="ECECEC"/>
              </a:solidFill>
              <a:latin typeface="Times New Roman" panose="02020603050405020304" pitchFamily="18" charset="0"/>
              <a:cs typeface="Times New Roman" panose="02020603050405020304" pitchFamily="18" charset="0"/>
            </a:endParaRPr>
          </a:p>
          <a:p>
            <a:pPr marL="0" lvl="0" indent="0" defTabSz="914400" eaLnBrk="0" fontAlgn="base" latinLnBrk="0" hangingPunct="0">
              <a:buSzTx/>
              <a:buFont typeface="Arial"/>
              <a:buNone/>
              <a:tabLst/>
            </a:pPr>
            <a:r>
              <a:rPr lang="en-US" altLang="en-US" b="1" dirty="0">
                <a:solidFill>
                  <a:srgbClr val="ECECEC"/>
                </a:solidFill>
                <a:latin typeface="Times New Roman" panose="02020603050405020304" pitchFamily="18" charset="0"/>
                <a:cs typeface="Times New Roman" panose="02020603050405020304" pitchFamily="18" charset="0"/>
              </a:rPr>
              <a:t>Encoding Process:</a:t>
            </a:r>
            <a:endParaRPr lang="en-DE" altLang="en-US" b="1" dirty="0">
              <a:solidFill>
                <a:srgbClr val="ECECEC"/>
              </a:solidFill>
              <a:latin typeface="Times New Roman" panose="02020603050405020304" pitchFamily="18" charset="0"/>
              <a:cs typeface="Times New Roman" panose="02020603050405020304" pitchFamily="18" charset="0"/>
            </a:endParaRPr>
          </a:p>
          <a:p>
            <a:pPr marL="0" lvl="0" indent="0" defTabSz="914400" eaLnBrk="0" fontAlgn="base" latinLnBrk="0" hangingPunct="0">
              <a:buSzTx/>
              <a:buFont typeface="Arial"/>
              <a:buNone/>
              <a:tabLst/>
            </a:pPr>
            <a:endParaRPr lang="en-US" altLang="en-US" b="1" dirty="0">
              <a:solidFill>
                <a:srgbClr val="ECECEC"/>
              </a:solidFill>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ECECEC"/>
                </a:solidFill>
                <a:latin typeface="Times New Roman" panose="02020603050405020304" pitchFamily="18" charset="0"/>
                <a:cs typeface="Times New Roman" panose="02020603050405020304" pitchFamily="18" charset="0"/>
              </a:rPr>
              <a:t>The Encode() method processes inputs, generating 1-D arrays, often Sparse Distributed Representations (SDRs).</a:t>
            </a: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ECECEC"/>
                </a:solidFill>
                <a:latin typeface="Times New Roman" panose="02020603050405020304" pitchFamily="18" charset="0"/>
                <a:cs typeface="Times New Roman" panose="02020603050405020304" pitchFamily="18" charset="0"/>
              </a:rPr>
              <a:t>These SDRs can be converted into 2-D arrays, possibly for visualization or further processing.</a:t>
            </a: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ECECEC"/>
                </a:solidFill>
                <a:latin typeface="Times New Roman" panose="02020603050405020304" pitchFamily="18" charset="0"/>
                <a:cs typeface="Times New Roman" panose="02020603050405020304" pitchFamily="18" charset="0"/>
              </a:rPr>
              <a:t>Example: int[,] twoDimenArray2 = ArrayUtils.Make2DArray&lt;int&gt;(result2, (int)Math.Sqrt(result2.Length), (int)Math.Sqrt(result2.Length)).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58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Scalar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392907" y="1208032"/>
            <a:ext cx="8379618" cy="35394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DE" b="1" i="0" dirty="0">
                <a:solidFill>
                  <a:srgbClr val="ECECEC"/>
                </a:solidFill>
                <a:effectLst/>
                <a:latin typeface="Times New Roman" panose="02020603050405020304" pitchFamily="18" charset="0"/>
                <a:cs typeface="Times New Roman" panose="02020603050405020304" pitchFamily="18" charset="0"/>
              </a:rPr>
              <a:t>Scalar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Scalar encoding is a pivotal technique employed to convert continuous scalar values into Sparse Distributed Representations (SDRs), widely utilized in neural network models. By discretizing the input range into smaller bins and selectively activating specific bits within each bin, scalar encoding generates binary vectors representing numerical values while preserving semantic information in a high-dimensional space.</a:t>
            </a:r>
            <a:endParaRPr lang="en-DE" dirty="0">
              <a:solidFill>
                <a:srgbClr val="ECECEC"/>
              </a:solidFill>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DrawBitmap Sample for Scalar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Initially, scalar encoders are configured with predefined settings via their constructors, including parameters such as width (W), total number of bits (N), minimum value (MinVal), and maximum value (MaxVal). Once initialized, the Encode() method is invoked with input values to commence the encoding process, yielding binary arrays that signify the encoded values. Subsequently, to visualize the encoded data, the printBitMap function is utilized within the Test Method, exemplified by TestMethod9 in a unit test scenario. This method encodes input data, yielding a 1-D array (result1), subsequently transformed into a 2-D array. The resulting 2-D array is transposed and passed to the DrawBitmap method, where each SDR is represented as a bitmap image. Notably, active bits are depicted in dark orange, while inactive bits are represented in yellow, facilitating visual interpretation of the generated SDRs.</a:t>
            </a:r>
          </a:p>
        </p:txBody>
      </p:sp>
    </p:spTree>
    <p:extLst>
      <p:ext uri="{BB962C8B-B14F-4D97-AF65-F5344CB8AC3E}">
        <p14:creationId xmlns:p14="http://schemas.microsoft.com/office/powerpoint/2010/main" val="3054465294"/>
      </p:ext>
    </p:extLst>
  </p:cSld>
  <p:clrMapOvr>
    <a:masterClrMapping/>
  </p:clrMapOvr>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themeOverride>
</file>

<file path=ppt/theme/themeOverride2.xml><?xml version="1.0" encoding="utf-8"?>
<a:themeOverride xmlns:a="http://schemas.openxmlformats.org/drawingml/2006/main">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710</TotalTime>
  <Words>2469</Words>
  <Application>Microsoft Office PowerPoint</Application>
  <PresentationFormat>On-screen Show (16:9)</PresentationFormat>
  <Paragraphs>126</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Roboto Condensed Light</vt:lpstr>
      <vt:lpstr>Bookman Old Style</vt:lpstr>
      <vt:lpstr>Times New Roman</vt:lpstr>
      <vt:lpstr>Wingdings</vt:lpstr>
      <vt:lpstr>IBM Plex Sans</vt:lpstr>
      <vt:lpstr>Söhne</vt:lpstr>
      <vt:lpstr>Arial</vt:lpstr>
      <vt:lpstr>Trebuchet MS</vt:lpstr>
      <vt:lpstr>IBM Plex Sans Medium</vt:lpstr>
      <vt:lpstr>Korean AI Agency Pitch Deck XL by Slidesgo</vt:lpstr>
      <vt:lpstr>Improve Samples And Documentation For SDR Representation (SDR To Bitmap)</vt:lpstr>
      <vt:lpstr>CONTENTS</vt:lpstr>
      <vt:lpstr>INTRODUCTION</vt:lpstr>
      <vt:lpstr>ENCODERS</vt:lpstr>
      <vt:lpstr>TYPES OF ENCODERS</vt:lpstr>
      <vt:lpstr>DRAWBITMAP METHOD</vt:lpstr>
      <vt:lpstr>1-D ARRAYs &amp; 2-D ARRAYs</vt:lpstr>
      <vt:lpstr>1-D ARRAYs &amp; 2-D ARRAYs</vt:lpstr>
      <vt:lpstr>SDR Generation Using Scalar Encoder</vt:lpstr>
      <vt:lpstr>SDR Generation Using Scalar Encoder</vt:lpstr>
      <vt:lpstr>SDR Generation Using DateTime Encoder</vt:lpstr>
      <vt:lpstr>SDR Generation Using DateTime Encoder</vt:lpstr>
      <vt:lpstr>SDR Generation Using Geo-Spatial Encoder</vt:lpstr>
      <vt:lpstr>SDR Generation Using Geo-Spatial Encoder</vt:lpstr>
      <vt:lpstr>CHANGES IN THE SIZE AND COLOR OF BITMAP</vt:lpstr>
      <vt:lpstr>CHANGES IN THE SIZE AND COLOR OF BITMAP</vt:lpstr>
      <vt:lpstr>SDR Generation Using Spatial Pooler</vt:lpstr>
      <vt:lpstr>SDR Generation Using Spatial Pooler</vt:lpstr>
      <vt:lpstr>SDR Generation Using Spatial Pooler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Samples And Documentation For SDR Representation (SDR To Bitmap)</dc:title>
  <dc:creator>Pranil</dc:creator>
  <cp:lastModifiedBy>Pranil Ghadi</cp:lastModifiedBy>
  <cp:revision>5</cp:revision>
  <dcterms:modified xsi:type="dcterms:W3CDTF">2024-03-28T13:45:25Z</dcterms:modified>
</cp:coreProperties>
</file>