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58" r:id="rId3"/>
    <p:sldId id="257" r:id="rId4"/>
    <p:sldId id="273" r:id="rId5"/>
    <p:sldId id="262" r:id="rId6"/>
    <p:sldId id="259" r:id="rId7"/>
    <p:sldId id="260" r:id="rId8"/>
    <p:sldId id="264" r:id="rId9"/>
    <p:sldId id="261" r:id="rId10"/>
    <p:sldId id="263" r:id="rId11"/>
    <p:sldId id="265" r:id="rId12"/>
    <p:sldId id="266" r:id="rId13"/>
    <p:sldId id="267" r:id="rId14"/>
    <p:sldId id="285" r:id="rId15"/>
    <p:sldId id="286" r:id="rId16"/>
    <p:sldId id="287" r:id="rId17"/>
    <p:sldId id="288" r:id="rId18"/>
    <p:sldId id="280" r:id="rId19"/>
    <p:sldId id="293" r:id="rId20"/>
    <p:sldId id="294" r:id="rId21"/>
    <p:sldId id="289" r:id="rId22"/>
    <p:sldId id="290" r:id="rId23"/>
    <p:sldId id="281" r:id="rId24"/>
    <p:sldId id="277" r:id="rId25"/>
    <p:sldId id="271" r:id="rId26"/>
    <p:sldId id="272"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65972A"/>
    <a:srgbClr val="8DD53C"/>
    <a:srgbClr val="566A2A"/>
    <a:srgbClr val="ACBE88"/>
    <a:srgbClr val="415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1199" autoAdjust="0"/>
  </p:normalViewPr>
  <p:slideViewPr>
    <p:cSldViewPr snapToGrid="0" snapToObjects="1">
      <p:cViewPr varScale="1">
        <p:scale>
          <a:sx n="88" d="100"/>
          <a:sy n="88" d="100"/>
        </p:scale>
        <p:origin x="-22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390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ACB31-AC11-5A4E-89F3-6138819E7583}" type="datetimeFigureOut">
              <a:rPr lang="en-US" smtClean="0"/>
              <a:t>4/15/15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DCE5F8-2AA5-1342-9435-0A8E9BBB8E54}" type="slidenum">
              <a:rPr lang="en-US" smtClean="0"/>
              <a:t>‹#›</a:t>
            </a:fld>
            <a:endParaRPr lang="en-US"/>
          </a:p>
        </p:txBody>
      </p:sp>
    </p:spTree>
    <p:extLst>
      <p:ext uri="{BB962C8B-B14F-4D97-AF65-F5344CB8AC3E}">
        <p14:creationId xmlns:p14="http://schemas.microsoft.com/office/powerpoint/2010/main" val="1277220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F34C6C-4226-8244-ADC0-DB1501456BD5}" type="datetimeFigureOut">
              <a:rPr lang="en-US" smtClean="0"/>
              <a:t>4/15/15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573A36-FEE1-4F48-8285-EB388CF53203}" type="slidenum">
              <a:rPr lang="en-US" smtClean="0"/>
              <a:t>‹#›</a:t>
            </a:fld>
            <a:endParaRPr lang="en-US"/>
          </a:p>
        </p:txBody>
      </p:sp>
    </p:spTree>
    <p:extLst>
      <p:ext uri="{BB962C8B-B14F-4D97-AF65-F5344CB8AC3E}">
        <p14:creationId xmlns:p14="http://schemas.microsoft.com/office/powerpoint/2010/main" val="4242473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Webserver</a:t>
            </a:r>
            <a:r>
              <a:rPr lang="en-US" baseline="0" dirty="0" smtClean="0"/>
              <a:t> called BiLink –</a:t>
            </a:r>
            <a:r>
              <a:rPr lang="en-US" baseline="0" dirty="0" err="1" smtClean="0"/>
              <a:t>bioinfo</a:t>
            </a:r>
            <a:r>
              <a:rPr lang="en-US" baseline="0" dirty="0" smtClean="0"/>
              <a:t>. Link (short form blink)</a:t>
            </a:r>
          </a:p>
          <a:p>
            <a:r>
              <a:rPr lang="en-US" baseline="0" dirty="0" smtClean="0"/>
              <a:t> </a:t>
            </a:r>
            <a:r>
              <a:rPr lang="en-US" sz="1200" kern="1200" dirty="0" smtClean="0">
                <a:solidFill>
                  <a:schemeClr val="tx1"/>
                </a:solidFill>
                <a:effectLst/>
                <a:latin typeface="+mn-lt"/>
                <a:ea typeface="+mn-ea"/>
                <a:cs typeface="+mn-cs"/>
              </a:rPr>
              <a:t>	-link all concepts together as bioinformatics is vast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BiLink or “blink”</a:t>
            </a:r>
          </a:p>
          <a:p>
            <a:r>
              <a:rPr lang="en-US" sz="1200" kern="1200" dirty="0" smtClean="0">
                <a:solidFill>
                  <a:schemeClr val="tx1"/>
                </a:solidFill>
                <a:effectLst/>
                <a:latin typeface="+mn-lt"/>
                <a:ea typeface="+mn-ea"/>
                <a:cs typeface="+mn-cs"/>
              </a:rPr>
              <a:t>	-Tool comparison: platform to compare tools</a:t>
            </a:r>
          </a:p>
          <a:p>
            <a:r>
              <a:rPr lang="en-US" sz="1200" kern="1200" dirty="0" smtClean="0">
                <a:solidFill>
                  <a:schemeClr val="tx1"/>
                </a:solidFill>
                <a:effectLst/>
                <a:latin typeface="+mn-lt"/>
                <a:ea typeface="+mn-ea"/>
                <a:cs typeface="+mn-cs"/>
              </a:rPr>
              <a:t>	-Format conversion: page to convert different formats</a:t>
            </a:r>
          </a:p>
          <a:p>
            <a:r>
              <a:rPr lang="en-US" sz="1200" kern="1200" dirty="0" smtClean="0">
                <a:solidFill>
                  <a:schemeClr val="tx1"/>
                </a:solidFill>
                <a:effectLst/>
                <a:latin typeface="+mn-lt"/>
                <a:ea typeface="+mn-ea"/>
                <a:cs typeface="+mn-cs"/>
              </a:rPr>
              <a:t>	-Workflow creation: promote standardization and sharing of workflows</a:t>
            </a:r>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a:t>
            </a:fld>
            <a:endParaRPr lang="en-US"/>
          </a:p>
        </p:txBody>
      </p:sp>
    </p:spTree>
    <p:extLst>
      <p:ext uri="{BB962C8B-B14F-4D97-AF65-F5344CB8AC3E}">
        <p14:creationId xmlns:p14="http://schemas.microsoft.com/office/powerpoint/2010/main" val="197778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Fred</a:t>
            </a:r>
            <a:r>
              <a:rPr lang="en-US" baseline="0" dirty="0" smtClean="0"/>
              <a:t> knows his file is in </a:t>
            </a:r>
            <a:r>
              <a:rPr lang="en-US" baseline="0" dirty="0" err="1" smtClean="0"/>
              <a:t>genbank</a:t>
            </a:r>
            <a:r>
              <a:rPr lang="en-US" baseline="0" dirty="0" smtClean="0"/>
              <a:t> format but discovered from the details page that this format is not supported by </a:t>
            </a:r>
            <a:r>
              <a:rPr lang="en-US" baseline="0" dirty="0" err="1" smtClean="0"/>
              <a:t>Clustal</a:t>
            </a:r>
            <a:r>
              <a:rPr lang="en-US" baseline="0" dirty="0" smtClean="0"/>
              <a:t> Omega. And he doesn’t know </a:t>
            </a:r>
            <a:r>
              <a:rPr lang="en-US" baseline="0" dirty="0" err="1" smtClean="0"/>
              <a:t>perl</a:t>
            </a:r>
            <a:r>
              <a:rPr lang="en-US" baseline="0" dirty="0" smtClean="0"/>
              <a:t> well enough to convert formats, so he uses the format conversion tool to convert the </a:t>
            </a:r>
            <a:r>
              <a:rPr lang="en-US" baseline="0" dirty="0" err="1" smtClean="0"/>
              <a:t>genbank</a:t>
            </a:r>
            <a:r>
              <a:rPr lang="en-US" baseline="0" dirty="0" smtClean="0"/>
              <a:t> file into a </a:t>
            </a:r>
            <a:r>
              <a:rPr lang="en-US" baseline="0" dirty="0" err="1" smtClean="0"/>
              <a:t>fasta</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Fred is happy with his </a:t>
            </a:r>
            <a:r>
              <a:rPr lang="en-US" baseline="0" dirty="0" err="1" smtClean="0"/>
              <a:t>fasta</a:t>
            </a:r>
            <a:r>
              <a:rPr lang="en-US" baseline="0" dirty="0" smtClean="0"/>
              <a:t> output, uses </a:t>
            </a:r>
            <a:r>
              <a:rPr lang="en-US" baseline="0" dirty="0" err="1" smtClean="0"/>
              <a:t>Clustal</a:t>
            </a:r>
            <a:r>
              <a:rPr lang="en-US" baseline="0" dirty="0" smtClean="0"/>
              <a:t> Omega and then goes back to the interactive workflow designer to find the next step. Once he is done with his phylogenetic analysis, he saves his workflow, and is able to use it in the future or share it with his employer!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10</a:t>
            </a:fld>
            <a:endParaRPr lang="en-US"/>
          </a:p>
        </p:txBody>
      </p:sp>
    </p:spTree>
    <p:extLst>
      <p:ext uri="{BB962C8B-B14F-4D97-AF65-F5344CB8AC3E}">
        <p14:creationId xmlns:p14="http://schemas.microsoft.com/office/powerpoint/2010/main" val="189638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p>
          <a:p>
            <a:r>
              <a:rPr lang="en-US" dirty="0" smtClean="0"/>
              <a:t>Freda is given the same task.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11</a:t>
            </a:fld>
            <a:endParaRPr lang="en-US"/>
          </a:p>
        </p:txBody>
      </p:sp>
    </p:spTree>
    <p:extLst>
      <p:ext uri="{BB962C8B-B14F-4D97-AF65-F5344CB8AC3E}">
        <p14:creationId xmlns:p14="http://schemas.microsoft.com/office/powerpoint/2010/main" val="1174896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p>
          <a:p>
            <a:r>
              <a:rPr lang="en-US" dirty="0" smtClean="0"/>
              <a:t>Freda goes</a:t>
            </a:r>
            <a:r>
              <a:rPr lang="en-US" baseline="0" dirty="0" smtClean="0"/>
              <a:t> to our page and goes straight to the all tools- She knows she wants downloadable tools- MUSCLE and </a:t>
            </a:r>
            <a:r>
              <a:rPr lang="en-US" baseline="0" dirty="0" err="1" smtClean="0"/>
              <a:t>clustalW</a:t>
            </a:r>
            <a:r>
              <a:rPr lang="en-US" baseline="0" dirty="0" smtClean="0"/>
              <a:t>. Etc….</a:t>
            </a:r>
            <a:endParaRPr lang="en-US" dirty="0" smtClean="0"/>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12</a:t>
            </a:fld>
            <a:endParaRPr lang="en-US"/>
          </a:p>
        </p:txBody>
      </p:sp>
    </p:spTree>
    <p:extLst>
      <p:ext uri="{BB962C8B-B14F-4D97-AF65-F5344CB8AC3E}">
        <p14:creationId xmlns:p14="http://schemas.microsoft.com/office/powerpoint/2010/main" val="394115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p>
          <a:p>
            <a:r>
              <a:rPr lang="en-US" dirty="0" smtClean="0"/>
              <a:t>Freda</a:t>
            </a:r>
            <a:r>
              <a:rPr lang="en-US" baseline="0" dirty="0" smtClean="0"/>
              <a:t> knows the workflow she wants but she wants to create a standard procedure for her colleagues to follow for future phylogeny uses. She creates a workflow and saves/shares it.</a:t>
            </a:r>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13</a:t>
            </a:fld>
            <a:endParaRPr lang="en-US"/>
          </a:p>
        </p:txBody>
      </p:sp>
    </p:spTree>
    <p:extLst>
      <p:ext uri="{BB962C8B-B14F-4D97-AF65-F5344CB8AC3E}">
        <p14:creationId xmlns:p14="http://schemas.microsoft.com/office/powerpoint/2010/main" val="4159349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14</a:t>
            </a:fld>
            <a:endParaRPr lang="en-US"/>
          </a:p>
        </p:txBody>
      </p:sp>
    </p:spTree>
    <p:extLst>
      <p:ext uri="{BB962C8B-B14F-4D97-AF65-F5344CB8AC3E}">
        <p14:creationId xmlns:p14="http://schemas.microsoft.com/office/powerpoint/2010/main" val="121116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15</a:t>
            </a:fld>
            <a:endParaRPr lang="en-US"/>
          </a:p>
        </p:txBody>
      </p:sp>
    </p:spTree>
    <p:extLst>
      <p:ext uri="{BB962C8B-B14F-4D97-AF65-F5344CB8AC3E}">
        <p14:creationId xmlns:p14="http://schemas.microsoft.com/office/powerpoint/2010/main" val="180076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16</a:t>
            </a:fld>
            <a:endParaRPr lang="en-US"/>
          </a:p>
        </p:txBody>
      </p:sp>
    </p:spTree>
    <p:extLst>
      <p:ext uri="{BB962C8B-B14F-4D97-AF65-F5344CB8AC3E}">
        <p14:creationId xmlns:p14="http://schemas.microsoft.com/office/powerpoint/2010/main" val="936609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17</a:t>
            </a:fld>
            <a:endParaRPr lang="en-US"/>
          </a:p>
        </p:txBody>
      </p:sp>
    </p:spTree>
    <p:extLst>
      <p:ext uri="{BB962C8B-B14F-4D97-AF65-F5344CB8AC3E}">
        <p14:creationId xmlns:p14="http://schemas.microsoft.com/office/powerpoint/2010/main" val="3211558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18</a:t>
            </a:fld>
            <a:endParaRPr lang="en-US"/>
          </a:p>
        </p:txBody>
      </p:sp>
    </p:spTree>
    <p:extLst>
      <p:ext uri="{BB962C8B-B14F-4D97-AF65-F5344CB8AC3E}">
        <p14:creationId xmlns:p14="http://schemas.microsoft.com/office/powerpoint/2010/main" val="3464911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19</a:t>
            </a:fld>
            <a:endParaRPr lang="en-US"/>
          </a:p>
        </p:txBody>
      </p:sp>
    </p:spTree>
    <p:extLst>
      <p:ext uri="{BB962C8B-B14F-4D97-AF65-F5344CB8AC3E}">
        <p14:creationId xmlns:p14="http://schemas.microsoft.com/office/powerpoint/2010/main" val="80946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Why should you care about this? </a:t>
            </a:r>
            <a:r>
              <a:rPr lang="en-US" dirty="0" smtClean="0">
                <a:sym typeface="Wingdings"/>
              </a:rPr>
              <a:t> going into</a:t>
            </a:r>
            <a:r>
              <a:rPr lang="en-US" baseline="0" dirty="0" smtClean="0">
                <a:sym typeface="Wingdings"/>
              </a:rPr>
              <a:t> industry. You will have many tasks and many options for tools to use and could be really confusing ….</a:t>
            </a:r>
            <a:r>
              <a:rPr lang="en-US" baseline="0" dirty="0" err="1" smtClean="0">
                <a:sym typeface="Wingdings"/>
              </a:rPr>
              <a:t>etc</a:t>
            </a:r>
            <a:r>
              <a:rPr lang="en-US" baseline="0" dirty="0" smtClean="0">
                <a:sym typeface="Wingdings"/>
              </a:rPr>
              <a:t> etc…</a:t>
            </a:r>
          </a:p>
          <a:p>
            <a:r>
              <a:rPr lang="en-US" baseline="0" dirty="0" smtClean="0">
                <a:sym typeface="Wingdings"/>
              </a:rPr>
              <a:t>	CONFUSION: There are many similar tools for different types of data and many different tools for similar types of data.  confusion!</a:t>
            </a:r>
          </a:p>
          <a:p>
            <a:r>
              <a:rPr lang="en-US" baseline="0" dirty="0" smtClean="0">
                <a:sym typeface="Wingdings"/>
              </a:rPr>
              <a:t>	INTEROPERABILITY: </a:t>
            </a:r>
          </a:p>
          <a:p>
            <a:r>
              <a:rPr lang="en-US" sz="1200" kern="1200" baseline="0" dirty="0" smtClean="0">
                <a:solidFill>
                  <a:schemeClr val="tx1"/>
                </a:solidFill>
                <a:effectLst/>
                <a:latin typeface="+mn-lt"/>
                <a:ea typeface="+mn-ea"/>
                <a:cs typeface="+mn-cs"/>
                <a:sym typeface="Wingdings"/>
              </a:rPr>
              <a:t>		-</a:t>
            </a:r>
            <a:r>
              <a:rPr lang="en-US" sz="1200" kern="1200" dirty="0" smtClean="0">
                <a:solidFill>
                  <a:schemeClr val="tx1"/>
                </a:solidFill>
                <a:effectLst/>
                <a:latin typeface="+mn-lt"/>
                <a:ea typeface="+mn-ea"/>
                <a:cs typeface="+mn-cs"/>
              </a:rPr>
              <a:t>not all formats are supported for different tools</a:t>
            </a:r>
          </a:p>
          <a:p>
            <a:r>
              <a:rPr lang="en-US" sz="1200" kern="1200" dirty="0" smtClean="0">
                <a:solidFill>
                  <a:schemeClr val="tx1"/>
                </a:solidFill>
                <a:effectLst/>
                <a:latin typeface="+mn-lt"/>
                <a:ea typeface="+mn-ea"/>
                <a:cs typeface="+mn-cs"/>
              </a:rPr>
              <a:t>		-tools are run on many platforms –OS, Linux, Microsoft—which tools work on my system?</a:t>
            </a:r>
          </a:p>
          <a:p>
            <a:r>
              <a:rPr lang="en-US" sz="1200" kern="1200" dirty="0" smtClean="0">
                <a:solidFill>
                  <a:schemeClr val="tx1"/>
                </a:solidFill>
                <a:effectLst/>
                <a:latin typeface="+mn-lt"/>
                <a:ea typeface="+mn-ea"/>
                <a:cs typeface="+mn-cs"/>
              </a:rPr>
              <a:t>	LACK</a:t>
            </a:r>
            <a:r>
              <a:rPr lang="en-US" sz="1200" kern="1200" baseline="0" dirty="0" smtClean="0">
                <a:solidFill>
                  <a:schemeClr val="tx1"/>
                </a:solidFill>
                <a:effectLst/>
                <a:latin typeface="+mn-lt"/>
                <a:ea typeface="+mn-ea"/>
                <a:cs typeface="+mn-cs"/>
              </a:rPr>
              <a:t> OF UNDERSTANDING:</a:t>
            </a: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-background algorithms unknown usually</a:t>
            </a:r>
          </a:p>
          <a:p>
            <a:r>
              <a:rPr lang="en-US" sz="1200" kern="1200" dirty="0" smtClean="0">
                <a:solidFill>
                  <a:schemeClr val="tx1"/>
                </a:solidFill>
                <a:effectLst/>
                <a:latin typeface="+mn-lt"/>
                <a:ea typeface="+mn-ea"/>
                <a:cs typeface="+mn-cs"/>
              </a:rPr>
              <a:t>		-what type of data does it work best with?</a:t>
            </a:r>
          </a:p>
          <a:p>
            <a:r>
              <a:rPr lang="en-US" sz="1200" kern="1200" dirty="0" smtClean="0">
                <a:solidFill>
                  <a:schemeClr val="tx1"/>
                </a:solidFill>
                <a:effectLst/>
                <a:latin typeface="+mn-lt"/>
                <a:ea typeface="+mn-ea"/>
                <a:cs typeface="+mn-cs"/>
              </a:rPr>
              <a:t>		-what outputs does it give?</a:t>
            </a:r>
          </a:p>
          <a:p>
            <a:endParaRPr lang="en-US" sz="1200" kern="1200" dirty="0" smtClean="0">
              <a:solidFill>
                <a:schemeClr val="tx1"/>
              </a:solidFill>
              <a:effectLst/>
              <a:latin typeface="+mn-lt"/>
              <a:ea typeface="+mn-ea"/>
              <a:cs typeface="+mn-cs"/>
            </a:endParaRPr>
          </a:p>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E3573A36-FEE1-4F48-8285-EB388CF53203}" type="slidenum">
              <a:rPr lang="en-US" smtClean="0"/>
              <a:t>2</a:t>
            </a:fld>
            <a:endParaRPr lang="en-US"/>
          </a:p>
        </p:txBody>
      </p:sp>
    </p:spTree>
    <p:extLst>
      <p:ext uri="{BB962C8B-B14F-4D97-AF65-F5344CB8AC3E}">
        <p14:creationId xmlns:p14="http://schemas.microsoft.com/office/powerpoint/2010/main" val="190985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20</a:t>
            </a:fld>
            <a:endParaRPr lang="en-US"/>
          </a:p>
        </p:txBody>
      </p:sp>
    </p:spTree>
    <p:extLst>
      <p:ext uri="{BB962C8B-B14F-4D97-AF65-F5344CB8AC3E}">
        <p14:creationId xmlns:p14="http://schemas.microsoft.com/office/powerpoint/2010/main" val="386831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For Fred users we want</a:t>
            </a:r>
            <a:r>
              <a:rPr lang="en-US" baseline="0" dirty="0" smtClean="0"/>
              <a:t> to demonstrate and explain the popular workflows in a tutorial to explain how the workflows work</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21</a:t>
            </a:fld>
            <a:endParaRPr lang="en-US"/>
          </a:p>
        </p:txBody>
      </p:sp>
    </p:spTree>
    <p:extLst>
      <p:ext uri="{BB962C8B-B14F-4D97-AF65-F5344CB8AC3E}">
        <p14:creationId xmlns:p14="http://schemas.microsoft.com/office/powerpoint/2010/main" val="323439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22</a:t>
            </a:fld>
            <a:endParaRPr lang="en-US"/>
          </a:p>
        </p:txBody>
      </p:sp>
    </p:spTree>
    <p:extLst>
      <p:ext uri="{BB962C8B-B14F-4D97-AF65-F5344CB8AC3E}">
        <p14:creationId xmlns:p14="http://schemas.microsoft.com/office/powerpoint/2010/main" val="165363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For</a:t>
            </a:r>
            <a:r>
              <a:rPr lang="en-US" baseline="0" dirty="0" smtClean="0"/>
              <a:t> example, with alignment, progressive alignments can have advantage in that it is faster than iterative. Whereas it could have a disadvantage in that once a gap, always a gap. Therefore, when giving details about the tool– how is progressive algorithm listed? As an advantage? Or as a disadvantage when comparing against other (perhaps iterative algorithm tools)</a:t>
            </a:r>
          </a:p>
          <a:p>
            <a:r>
              <a:rPr lang="en-US" baseline="0" dirty="0" smtClean="0">
                <a:sym typeface="Wingdings"/>
              </a:rPr>
              <a:t>	-to solve this, we will have to include in the comparison database the data types that the tool works best with which could be chosen from a drop-down on the comparison pop-up itself </a:t>
            </a:r>
          </a:p>
          <a:p>
            <a:endParaRPr lang="en-US" baseline="0" dirty="0" smtClean="0">
              <a:sym typeface="Wingdings"/>
            </a:endParaRPr>
          </a:p>
          <a:p>
            <a:r>
              <a:rPr lang="en-US" baseline="0" dirty="0" smtClean="0">
                <a:sym typeface="Wingdings"/>
              </a:rPr>
              <a:t>Html to Perl code is a temporary problem because we don’t have a domain right now and Mac OS Yosemite has removed the option of web-sharing. This challenge should be solved once we get a domain.</a:t>
            </a:r>
          </a:p>
        </p:txBody>
      </p:sp>
      <p:sp>
        <p:nvSpPr>
          <p:cNvPr id="4" name="Slide Number Placeholder 3"/>
          <p:cNvSpPr>
            <a:spLocks noGrp="1"/>
          </p:cNvSpPr>
          <p:nvPr>
            <p:ph type="sldNum" sz="quarter" idx="10"/>
          </p:nvPr>
        </p:nvSpPr>
        <p:spPr/>
        <p:txBody>
          <a:bodyPr/>
          <a:lstStyle/>
          <a:p>
            <a:fld id="{E3573A36-FEE1-4F48-8285-EB388CF53203}" type="slidenum">
              <a:rPr lang="en-US" smtClean="0"/>
              <a:t>23</a:t>
            </a:fld>
            <a:endParaRPr lang="en-US"/>
          </a:p>
        </p:txBody>
      </p:sp>
    </p:spTree>
    <p:extLst>
      <p:ext uri="{BB962C8B-B14F-4D97-AF65-F5344CB8AC3E}">
        <p14:creationId xmlns:p14="http://schemas.microsoft.com/office/powerpoint/2010/main" val="50757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24</a:t>
            </a:fld>
            <a:endParaRPr lang="en-US"/>
          </a:p>
        </p:txBody>
      </p:sp>
    </p:spTree>
    <p:extLst>
      <p:ext uri="{BB962C8B-B14F-4D97-AF65-F5344CB8AC3E}">
        <p14:creationId xmlns:p14="http://schemas.microsoft.com/office/powerpoint/2010/main" val="3419516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25</a:t>
            </a:fld>
            <a:endParaRPr lang="en-US"/>
          </a:p>
        </p:txBody>
      </p:sp>
    </p:spTree>
    <p:extLst>
      <p:ext uri="{BB962C8B-B14F-4D97-AF65-F5344CB8AC3E}">
        <p14:creationId xmlns:p14="http://schemas.microsoft.com/office/powerpoint/2010/main" val="3570468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26</a:t>
            </a:fld>
            <a:endParaRPr lang="en-US"/>
          </a:p>
        </p:txBody>
      </p:sp>
    </p:spTree>
    <p:extLst>
      <p:ext uri="{BB962C8B-B14F-4D97-AF65-F5344CB8AC3E}">
        <p14:creationId xmlns:p14="http://schemas.microsoft.com/office/powerpoint/2010/main" val="3617168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27</a:t>
            </a:fld>
            <a:endParaRPr lang="en-US"/>
          </a:p>
        </p:txBody>
      </p:sp>
    </p:spTree>
    <p:extLst>
      <p:ext uri="{BB962C8B-B14F-4D97-AF65-F5344CB8AC3E}">
        <p14:creationId xmlns:p14="http://schemas.microsoft.com/office/powerpoint/2010/main" val="247248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sz="1200" kern="1200" dirty="0" smtClean="0">
                <a:solidFill>
                  <a:schemeClr val="tx1"/>
                </a:solidFill>
                <a:effectLst/>
                <a:latin typeface="+mn-lt"/>
                <a:ea typeface="+mn-ea"/>
                <a:cs typeface="+mn-cs"/>
              </a:rPr>
              <a:t>Here is what we propose to tackle the problems mentioned before:</a:t>
            </a:r>
          </a:p>
          <a:p>
            <a:r>
              <a:rPr lang="en-US" sz="1200" kern="1200" dirty="0" smtClean="0">
                <a:solidFill>
                  <a:schemeClr val="tx1"/>
                </a:solidFill>
                <a:effectLst/>
                <a:latin typeface="+mn-lt"/>
                <a:ea typeface="+mn-ea"/>
                <a:cs typeface="+mn-cs"/>
              </a:rPr>
              <a:t>	-details of web-based and downloadable </a:t>
            </a:r>
            <a:r>
              <a:rPr lang="en-US" sz="1200" kern="1200" dirty="0" err="1" smtClean="0">
                <a:solidFill>
                  <a:schemeClr val="tx1"/>
                </a:solidFill>
                <a:effectLst/>
                <a:latin typeface="+mn-lt"/>
                <a:ea typeface="+mn-ea"/>
                <a:cs typeface="+mn-cs"/>
              </a:rPr>
              <a:t>tools</a:t>
            </a:r>
            <a:r>
              <a:rPr lang="en-US" sz="1200" kern="1200" dirty="0" err="1" smtClean="0">
                <a:solidFill>
                  <a:schemeClr val="tx1"/>
                </a:solidFill>
                <a:effectLst/>
                <a:latin typeface="+mn-lt"/>
                <a:ea typeface="+mn-ea"/>
                <a:cs typeface="+mn-cs"/>
                <a:sym typeface="Wingdings"/>
              </a:rPr>
              <a:t></a:t>
            </a:r>
            <a:r>
              <a:rPr lang="en-US" sz="1200" kern="1200" dirty="0" err="1" smtClean="0">
                <a:solidFill>
                  <a:schemeClr val="tx1"/>
                </a:solidFill>
                <a:effectLst/>
                <a:latin typeface="+mn-lt"/>
                <a:ea typeface="+mn-ea"/>
                <a:cs typeface="+mn-cs"/>
              </a:rPr>
              <a:t>extensive</a:t>
            </a:r>
            <a:r>
              <a:rPr lang="en-US" sz="1200" kern="1200" dirty="0" smtClean="0">
                <a:solidFill>
                  <a:schemeClr val="tx1"/>
                </a:solidFill>
                <a:effectLst/>
                <a:latin typeface="+mn-lt"/>
                <a:ea typeface="+mn-ea"/>
                <a:cs typeface="+mn-cs"/>
              </a:rPr>
              <a:t> list of </a:t>
            </a:r>
            <a:r>
              <a:rPr lang="en-US" sz="1200" kern="1200" dirty="0" err="1" smtClean="0">
                <a:solidFill>
                  <a:schemeClr val="tx1"/>
                </a:solidFill>
                <a:effectLst/>
                <a:latin typeface="+mn-lt"/>
                <a:ea typeface="+mn-ea"/>
                <a:cs typeface="+mn-cs"/>
              </a:rPr>
              <a:t>bioinf</a:t>
            </a:r>
            <a:r>
              <a:rPr lang="en-US" sz="1200" kern="1200" dirty="0" smtClean="0">
                <a:solidFill>
                  <a:schemeClr val="tx1"/>
                </a:solidFill>
                <a:effectLst/>
                <a:latin typeface="+mn-lt"/>
                <a:ea typeface="+mn-ea"/>
                <a:cs typeface="+mn-cs"/>
              </a:rPr>
              <a:t>. Tools </a:t>
            </a:r>
          </a:p>
          <a:p>
            <a:r>
              <a:rPr lang="en-US" sz="1200" kern="1200" dirty="0" smtClean="0">
                <a:solidFill>
                  <a:schemeClr val="tx1"/>
                </a:solidFill>
                <a:effectLst/>
                <a:latin typeface="+mn-lt"/>
                <a:ea typeface="+mn-ea"/>
                <a:cs typeface="+mn-cs"/>
              </a:rPr>
              <a:t>	-how to use each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utilization, input and output formats, and providing a visualization guide.</a:t>
            </a:r>
          </a:p>
          <a:p>
            <a:r>
              <a:rPr lang="en-US" sz="1200" kern="1200" dirty="0" smtClean="0">
                <a:solidFill>
                  <a:schemeClr val="tx1"/>
                </a:solidFill>
                <a:effectLst/>
                <a:latin typeface="+mn-lt"/>
                <a:ea typeface="+mn-ea"/>
                <a:cs typeface="+mn-cs"/>
              </a:rPr>
              <a:t>		-compare </a:t>
            </a:r>
            <a:r>
              <a:rPr lang="en-US" sz="1200" b="1" kern="1200" dirty="0" smtClean="0">
                <a:solidFill>
                  <a:schemeClr val="tx1"/>
                </a:solidFill>
                <a:effectLst/>
                <a:latin typeface="+mn-lt"/>
                <a:ea typeface="+mn-ea"/>
                <a:cs typeface="+mn-cs"/>
              </a:rPr>
              <a:t>any</a:t>
            </a:r>
            <a:r>
              <a:rPr lang="en-US" sz="1200" kern="1200" dirty="0" smtClean="0">
                <a:solidFill>
                  <a:schemeClr val="tx1"/>
                </a:solidFill>
                <a:effectLst/>
                <a:latin typeface="+mn-lt"/>
                <a:ea typeface="+mn-ea"/>
                <a:cs typeface="+mn-cs"/>
              </a:rPr>
              <a:t> tool with any other tool</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will display that tools are used for different purposes (Sequence vs. similarity)</a:t>
            </a:r>
          </a:p>
          <a:p>
            <a:r>
              <a:rPr lang="en-US" sz="1200" kern="1200" dirty="0" smtClean="0">
                <a:solidFill>
                  <a:schemeClr val="tx1"/>
                </a:solidFill>
                <a:effectLst/>
                <a:latin typeface="+mn-lt"/>
                <a:ea typeface="+mn-ea"/>
                <a:cs typeface="+mn-cs"/>
              </a:rPr>
              <a:t>		-compare </a:t>
            </a:r>
            <a:r>
              <a:rPr lang="en-US" sz="1200" b="1" kern="1200" dirty="0" smtClean="0">
                <a:solidFill>
                  <a:schemeClr val="tx1"/>
                </a:solidFill>
                <a:effectLst/>
                <a:latin typeface="+mn-lt"/>
                <a:ea typeface="+mn-ea"/>
                <a:cs typeface="+mn-cs"/>
              </a:rPr>
              <a:t>similar</a:t>
            </a:r>
            <a:r>
              <a:rPr lang="en-US" sz="1200" kern="1200" dirty="0" smtClean="0">
                <a:solidFill>
                  <a:schemeClr val="tx1"/>
                </a:solidFill>
                <a:effectLst/>
                <a:latin typeface="+mn-lt"/>
                <a:ea typeface="+mn-ea"/>
                <a:cs typeface="+mn-cs"/>
              </a:rPr>
              <a:t> tools</a:t>
            </a:r>
          </a:p>
          <a:p>
            <a:r>
              <a:rPr lang="en-US" sz="1200" kern="1200" dirty="0" smtClean="0">
                <a:solidFill>
                  <a:schemeClr val="tx1"/>
                </a:solidFill>
                <a:effectLst/>
                <a:latin typeface="+mn-lt"/>
                <a:ea typeface="+mn-ea"/>
                <a:cs typeface="+mn-cs"/>
              </a:rPr>
              <a:t>	-format conversion</a:t>
            </a:r>
          </a:p>
          <a:p>
            <a:r>
              <a:rPr lang="en-US" sz="1200" kern="1200" dirty="0" smtClean="0">
                <a:solidFill>
                  <a:schemeClr val="tx1"/>
                </a:solidFill>
                <a:effectLst/>
                <a:latin typeface="+mn-lt"/>
                <a:ea typeface="+mn-ea"/>
                <a:cs typeface="+mn-cs"/>
              </a:rPr>
              <a:t>		- Develop a user-friendly API to convert file formats that can potentially be used as an input for further use in another tool</a:t>
            </a:r>
          </a:p>
          <a:p>
            <a:r>
              <a:rPr lang="en-US" sz="1200" kern="1200" dirty="0" smtClean="0">
                <a:solidFill>
                  <a:schemeClr val="tx1"/>
                </a:solidFill>
                <a:effectLst/>
                <a:latin typeface="+mn-lt"/>
                <a:ea typeface="+mn-ea"/>
                <a:cs typeface="+mn-cs"/>
              </a:rPr>
              <a:t>	-workflow creation</a:t>
            </a:r>
          </a:p>
          <a:p>
            <a:r>
              <a:rPr lang="en-US" sz="1200" kern="1200" dirty="0" smtClean="0">
                <a:solidFill>
                  <a:schemeClr val="tx1"/>
                </a:solidFill>
                <a:effectLst/>
                <a:latin typeface="+mn-lt"/>
                <a:ea typeface="+mn-ea"/>
                <a:cs typeface="+mn-cs"/>
              </a:rPr>
              <a:t>		- allows user to customize and save a workflow to a database that will later be retrieved</a:t>
            </a:r>
          </a:p>
          <a:p>
            <a:r>
              <a:rPr lang="en-US" sz="1200" kern="1200" dirty="0" smtClean="0">
                <a:solidFill>
                  <a:schemeClr val="tx1"/>
                </a:solidFill>
                <a:effectLst/>
                <a:latin typeface="+mn-lt"/>
                <a:ea typeface="+mn-ea"/>
                <a:cs typeface="+mn-cs"/>
              </a:rPr>
              <a:t>		1. Interactive workflow designer</a:t>
            </a:r>
          </a:p>
          <a:p>
            <a:r>
              <a:rPr lang="en-US" sz="1200" kern="1200" dirty="0" smtClean="0">
                <a:solidFill>
                  <a:schemeClr val="tx1"/>
                </a:solidFill>
                <a:effectLst/>
                <a:latin typeface="+mn-lt"/>
                <a:ea typeface="+mn-ea"/>
                <a:cs typeface="+mn-cs"/>
              </a:rPr>
              <a:t>		2. Specified workflow –designed by users</a:t>
            </a:r>
          </a:p>
          <a:p>
            <a:r>
              <a:rPr lang="en-US" sz="1200" kern="1200" dirty="0" smtClean="0">
                <a:solidFill>
                  <a:schemeClr val="tx1"/>
                </a:solidFill>
                <a:effectLst/>
                <a:latin typeface="+mn-lt"/>
                <a:ea typeface="+mn-ea"/>
                <a:cs typeface="+mn-cs"/>
              </a:rPr>
              <a:t>		3. Popular/Favorite workflows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3</a:t>
            </a:fld>
            <a:endParaRPr lang="en-US"/>
          </a:p>
        </p:txBody>
      </p:sp>
    </p:spTree>
    <p:extLst>
      <p:ext uri="{BB962C8B-B14F-4D97-AF65-F5344CB8AC3E}">
        <p14:creationId xmlns:p14="http://schemas.microsoft.com/office/powerpoint/2010/main" val="128901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p>
          <a:p>
            <a:r>
              <a:rPr lang="en-US" dirty="0" smtClean="0"/>
              <a:t>Target</a:t>
            </a:r>
            <a:r>
              <a:rPr lang="en-US" baseline="0" dirty="0" smtClean="0"/>
              <a:t> users for blink would mainly be budding </a:t>
            </a:r>
            <a:r>
              <a:rPr lang="en-US" baseline="0" dirty="0" err="1" smtClean="0"/>
              <a:t>bioinformaticians</a:t>
            </a:r>
            <a:r>
              <a:rPr lang="en-US" baseline="0" dirty="0" smtClean="0"/>
              <a:t> who wants to learn about the field.</a:t>
            </a:r>
          </a:p>
          <a:p>
            <a:r>
              <a:rPr lang="en-US" baseline="0" dirty="0" smtClean="0"/>
              <a:t>But as we say learning process never stops no matter on which stage you are on in your career, any </a:t>
            </a:r>
            <a:r>
              <a:rPr lang="en-US" baseline="0" dirty="0" err="1" smtClean="0"/>
              <a:t>bioinformatician</a:t>
            </a:r>
            <a:r>
              <a:rPr lang="en-US" baseline="0" dirty="0" smtClean="0"/>
              <a:t> can use blink to update their learning.</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4</a:t>
            </a:fld>
            <a:endParaRPr lang="en-US"/>
          </a:p>
        </p:txBody>
      </p:sp>
    </p:spTree>
    <p:extLst>
      <p:ext uri="{BB962C8B-B14F-4D97-AF65-F5344CB8AC3E}">
        <p14:creationId xmlns:p14="http://schemas.microsoft.com/office/powerpoint/2010/main" val="19751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5</a:t>
            </a:fld>
            <a:endParaRPr lang="en-US"/>
          </a:p>
        </p:txBody>
      </p:sp>
    </p:spTree>
    <p:extLst>
      <p:ext uri="{BB962C8B-B14F-4D97-AF65-F5344CB8AC3E}">
        <p14:creationId xmlns:p14="http://schemas.microsoft.com/office/powerpoint/2010/main" val="9310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YATISH</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6</a:t>
            </a:fld>
            <a:endParaRPr lang="en-US"/>
          </a:p>
        </p:txBody>
      </p:sp>
    </p:spTree>
    <p:extLst>
      <p:ext uri="{BB962C8B-B14F-4D97-AF65-F5344CB8AC3E}">
        <p14:creationId xmlns:p14="http://schemas.microsoft.com/office/powerpoint/2010/main" val="252444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Employer gives him this data. But he needs</a:t>
            </a:r>
            <a:r>
              <a:rPr lang="en-US" baseline="0" dirty="0" smtClean="0"/>
              <a:t> a little help getting started. Which tool is best for this data? What are his options? Where does he start? He begins with the interactive workflow designer</a:t>
            </a:r>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7</a:t>
            </a:fld>
            <a:endParaRPr lang="en-US"/>
          </a:p>
        </p:txBody>
      </p:sp>
    </p:spTree>
    <p:extLst>
      <p:ext uri="{BB962C8B-B14F-4D97-AF65-F5344CB8AC3E}">
        <p14:creationId xmlns:p14="http://schemas.microsoft.com/office/powerpoint/2010/main" val="4907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baseline="0" dirty="0" smtClean="0"/>
              <a:t>He uses the interactive workflow designer and finds out that he needs to first do an MSA! So he goes to category-based tools to find the best tool for his data.</a:t>
            </a:r>
          </a:p>
        </p:txBody>
      </p:sp>
      <p:sp>
        <p:nvSpPr>
          <p:cNvPr id="4" name="Slide Number Placeholder 3"/>
          <p:cNvSpPr>
            <a:spLocks noGrp="1"/>
          </p:cNvSpPr>
          <p:nvPr>
            <p:ph type="sldNum" sz="quarter" idx="10"/>
          </p:nvPr>
        </p:nvSpPr>
        <p:spPr/>
        <p:txBody>
          <a:bodyPr/>
          <a:lstStyle/>
          <a:p>
            <a:fld id="{E3573A36-FEE1-4F48-8285-EB388CF53203}" type="slidenum">
              <a:rPr lang="en-US" smtClean="0"/>
              <a:t>8</a:t>
            </a:fld>
            <a:endParaRPr lang="en-US"/>
          </a:p>
        </p:txBody>
      </p:sp>
    </p:spTree>
    <p:extLst>
      <p:ext uri="{BB962C8B-B14F-4D97-AF65-F5344CB8AC3E}">
        <p14:creationId xmlns:p14="http://schemas.microsoft.com/office/powerpoint/2010/main" val="41593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MICHELLE</a:t>
            </a:r>
          </a:p>
          <a:p>
            <a:r>
              <a:rPr lang="en-US" dirty="0" smtClean="0"/>
              <a:t>Well </a:t>
            </a:r>
            <a:r>
              <a:rPr lang="en-US" dirty="0" err="1" smtClean="0"/>
              <a:t>fred</a:t>
            </a:r>
            <a:r>
              <a:rPr lang="en-US" dirty="0" smtClean="0"/>
              <a:t> was able to pinpoint the tool he want to use by seeing the advantages/disadvantages. But he don’t know how to use it!</a:t>
            </a:r>
          </a:p>
          <a:p>
            <a:r>
              <a:rPr lang="en-US" dirty="0" smtClean="0"/>
              <a:t>Individual tool details page.</a:t>
            </a:r>
          </a:p>
          <a:p>
            <a:endParaRPr lang="en-US" dirty="0"/>
          </a:p>
        </p:txBody>
      </p:sp>
      <p:sp>
        <p:nvSpPr>
          <p:cNvPr id="4" name="Slide Number Placeholder 3"/>
          <p:cNvSpPr>
            <a:spLocks noGrp="1"/>
          </p:cNvSpPr>
          <p:nvPr>
            <p:ph type="sldNum" sz="quarter" idx="10"/>
          </p:nvPr>
        </p:nvSpPr>
        <p:spPr/>
        <p:txBody>
          <a:bodyPr/>
          <a:lstStyle/>
          <a:p>
            <a:fld id="{E3573A36-FEE1-4F48-8285-EB388CF53203}" type="slidenum">
              <a:rPr lang="en-US" smtClean="0"/>
              <a:t>9</a:t>
            </a:fld>
            <a:endParaRPr lang="en-US"/>
          </a:p>
        </p:txBody>
      </p:sp>
    </p:spTree>
    <p:extLst>
      <p:ext uri="{BB962C8B-B14F-4D97-AF65-F5344CB8AC3E}">
        <p14:creationId xmlns:p14="http://schemas.microsoft.com/office/powerpoint/2010/main" val="394115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15E8D-10C5-E540-BEDD-C5F1FC80BD17}"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310324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5E8D-10C5-E540-BEDD-C5F1FC80BD17}"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346488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5E8D-10C5-E540-BEDD-C5F1FC80BD17}"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234862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5E8D-10C5-E540-BEDD-C5F1FC80BD17}"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334791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715E8D-10C5-E540-BEDD-C5F1FC80BD17}" type="datetimeFigureOut">
              <a:rPr lang="en-US" smtClean="0"/>
              <a:t>4/15/15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111434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15E8D-10C5-E540-BEDD-C5F1FC80BD17}"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187559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15E8D-10C5-E540-BEDD-C5F1FC80BD17}" type="datetimeFigureOut">
              <a:rPr lang="en-US" smtClean="0"/>
              <a:t>4/15/15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97197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15E8D-10C5-E540-BEDD-C5F1FC80BD17}" type="datetimeFigureOut">
              <a:rPr lang="en-US" smtClean="0"/>
              <a:t>4/15/15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121666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5E8D-10C5-E540-BEDD-C5F1FC80BD17}" type="datetimeFigureOut">
              <a:rPr lang="en-US" smtClean="0"/>
              <a:t>4/15/15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128671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15E8D-10C5-E540-BEDD-C5F1FC80BD17}"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276311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15E8D-10C5-E540-BEDD-C5F1FC80BD17}" type="datetimeFigureOut">
              <a:rPr lang="en-US" smtClean="0"/>
              <a:t>4/15/15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8A6F8-227C-DF4D-B9FF-9054D17C8227}" type="slidenum">
              <a:rPr lang="en-US" smtClean="0"/>
              <a:t>‹#›</a:t>
            </a:fld>
            <a:endParaRPr lang="en-US"/>
          </a:p>
        </p:txBody>
      </p:sp>
    </p:spTree>
    <p:extLst>
      <p:ext uri="{BB962C8B-B14F-4D97-AF65-F5344CB8AC3E}">
        <p14:creationId xmlns:p14="http://schemas.microsoft.com/office/powerpoint/2010/main" val="4418851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5E8D-10C5-E540-BEDD-C5F1FC80BD17}" type="datetimeFigureOut">
              <a:rPr lang="en-US" smtClean="0"/>
              <a:t>4/15/15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A6F8-227C-DF4D-B9FF-9054D17C8227}" type="slidenum">
              <a:rPr lang="en-US" smtClean="0"/>
              <a:t>‹#›</a:t>
            </a:fld>
            <a:endParaRPr lang="en-US"/>
          </a:p>
        </p:txBody>
      </p:sp>
    </p:spTree>
    <p:extLst>
      <p:ext uri="{BB962C8B-B14F-4D97-AF65-F5344CB8AC3E}">
        <p14:creationId xmlns:p14="http://schemas.microsoft.com/office/powerpoint/2010/main" val="3683766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localhost/~yatish/Bioinformatics%20website/format.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localhost/~yatish/Bioinformatics%20website/index.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localhost/~yatish/Bioinformatics%20website/index.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localhost/~yatish/Bioinformatics%20website/workflows.htm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localhost/~yatish/Bioinformatics%20website/index.htm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sz="9600" dirty="0">
              <a:solidFill>
                <a:schemeClr val="bg1">
                  <a:lumMod val="95000"/>
                </a:schemeClr>
              </a:solidFill>
              <a:latin typeface="Ayuthaya"/>
              <a:cs typeface="Ayuthaya"/>
            </a:endParaRPr>
          </a:p>
        </p:txBody>
      </p:sp>
      <p:sp>
        <p:nvSpPr>
          <p:cNvPr id="3" name="Subtitle 2"/>
          <p:cNvSpPr>
            <a:spLocks noGrp="1"/>
          </p:cNvSpPr>
          <p:nvPr>
            <p:ph type="subTitle" idx="1"/>
          </p:nvPr>
        </p:nvSpPr>
        <p:spPr/>
        <p:txBody>
          <a:bodyPr/>
          <a:lstStyle/>
          <a:p>
            <a:endParaRPr lang="en-US" sz="9600" dirty="0">
              <a:solidFill>
                <a:schemeClr val="bg1">
                  <a:lumMod val="95000"/>
                </a:schemeClr>
              </a:solidFill>
              <a:latin typeface="Ayuthaya"/>
              <a:cs typeface="Ayuthaya"/>
            </a:endParaRPr>
          </a:p>
        </p:txBody>
      </p:sp>
      <p:pic>
        <p:nvPicPr>
          <p:cNvPr id="4" name="Picture 3" descr="free-3d-animated-powerpoint-templates-download-1024x6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208173" y="458068"/>
            <a:ext cx="5724758" cy="1569660"/>
          </a:xfrm>
          <a:prstGeom prst="rect">
            <a:avLst/>
          </a:prstGeom>
          <a:noFill/>
        </p:spPr>
        <p:txBody>
          <a:bodyPr wrap="square" rtlCol="0">
            <a:spAutoFit/>
          </a:bodyPr>
          <a:lstStyle/>
          <a:p>
            <a:r>
              <a:rPr lang="en-US" sz="9600" dirty="0" smtClean="0">
                <a:solidFill>
                  <a:schemeClr val="bg1">
                    <a:lumMod val="95000"/>
                  </a:schemeClr>
                </a:solidFill>
                <a:latin typeface="Franklin Gothic Medium"/>
                <a:cs typeface="Franklin Gothic Medium"/>
              </a:rPr>
              <a:t>B</a:t>
            </a:r>
            <a:r>
              <a:rPr lang="en-US" sz="9600" dirty="0" smtClean="0">
                <a:solidFill>
                  <a:srgbClr val="F2AA0F"/>
                </a:solidFill>
                <a:latin typeface="Franklin Gothic Medium"/>
                <a:cs typeface="Franklin Gothic Medium"/>
              </a:rPr>
              <a:t>i</a:t>
            </a:r>
            <a:r>
              <a:rPr lang="en-US" sz="9600" dirty="0" smtClean="0">
                <a:solidFill>
                  <a:schemeClr val="bg1">
                    <a:lumMod val="95000"/>
                  </a:schemeClr>
                </a:solidFill>
                <a:latin typeface="Franklin Gothic Medium"/>
                <a:cs typeface="Franklin Gothic Medium"/>
              </a:rPr>
              <a:t>Link</a:t>
            </a:r>
            <a:endParaRPr lang="en-US" sz="9600" dirty="0">
              <a:solidFill>
                <a:schemeClr val="bg1">
                  <a:lumMod val="95000"/>
                </a:schemeClr>
              </a:solidFill>
              <a:latin typeface="Franklin Gothic Medium"/>
              <a:cs typeface="Franklin Gothic Medium"/>
            </a:endParaRPr>
          </a:p>
        </p:txBody>
      </p:sp>
      <p:sp>
        <p:nvSpPr>
          <p:cNvPr id="7" name="TextBox 6"/>
          <p:cNvSpPr txBox="1"/>
          <p:nvPr/>
        </p:nvSpPr>
        <p:spPr>
          <a:xfrm>
            <a:off x="395529" y="4069140"/>
            <a:ext cx="4975335" cy="1569660"/>
          </a:xfrm>
          <a:prstGeom prst="rect">
            <a:avLst/>
          </a:prstGeom>
          <a:noFill/>
        </p:spPr>
        <p:txBody>
          <a:bodyPr wrap="square" rtlCol="0">
            <a:spAutoFit/>
          </a:bodyPr>
          <a:lstStyle/>
          <a:p>
            <a:r>
              <a:rPr lang="en-US" sz="3200" dirty="0" smtClean="0">
                <a:solidFill>
                  <a:srgbClr val="FFFFFF"/>
                </a:solidFill>
                <a:latin typeface="Franklin Gothic Medium"/>
                <a:cs typeface="Franklin Gothic Medium"/>
              </a:rPr>
              <a:t>Tool Comparison</a:t>
            </a:r>
          </a:p>
          <a:p>
            <a:r>
              <a:rPr lang="en-US" sz="3200" dirty="0" smtClean="0">
                <a:solidFill>
                  <a:srgbClr val="FFFFFF"/>
                </a:solidFill>
                <a:latin typeface="Franklin Gothic Medium"/>
                <a:cs typeface="Franklin Gothic Medium"/>
              </a:rPr>
              <a:t>Format Conversion</a:t>
            </a:r>
          </a:p>
          <a:p>
            <a:r>
              <a:rPr lang="en-US" sz="3200" dirty="0" smtClean="0">
                <a:solidFill>
                  <a:srgbClr val="FFFFFF"/>
                </a:solidFill>
                <a:latin typeface="Franklin Gothic Medium"/>
                <a:cs typeface="Franklin Gothic Medium"/>
              </a:rPr>
              <a:t>Workflow Creation</a:t>
            </a:r>
          </a:p>
        </p:txBody>
      </p:sp>
      <p:sp>
        <p:nvSpPr>
          <p:cNvPr id="5" name="TextBox 4"/>
          <p:cNvSpPr txBox="1"/>
          <p:nvPr/>
        </p:nvSpPr>
        <p:spPr>
          <a:xfrm>
            <a:off x="5757333" y="4807803"/>
            <a:ext cx="2700867" cy="846386"/>
          </a:xfrm>
          <a:prstGeom prst="rect">
            <a:avLst/>
          </a:prstGeom>
          <a:noFill/>
        </p:spPr>
        <p:txBody>
          <a:bodyPr wrap="square" rtlCol="0">
            <a:spAutoFit/>
          </a:bodyPr>
          <a:lstStyle/>
          <a:p>
            <a:pPr algn="r"/>
            <a:r>
              <a:rPr lang="en-US" sz="2500" dirty="0" err="1" smtClean="0">
                <a:solidFill>
                  <a:srgbClr val="8DD53C"/>
                </a:solidFill>
              </a:rPr>
              <a:t>Yatish</a:t>
            </a:r>
            <a:r>
              <a:rPr lang="en-US" sz="2500" dirty="0" smtClean="0">
                <a:solidFill>
                  <a:srgbClr val="8DD53C"/>
                </a:solidFill>
              </a:rPr>
              <a:t> Jain</a:t>
            </a:r>
          </a:p>
          <a:p>
            <a:pPr algn="r"/>
            <a:r>
              <a:rPr lang="en-US" sz="2400" dirty="0" smtClean="0">
                <a:solidFill>
                  <a:srgbClr val="8DD53C"/>
                </a:solidFill>
              </a:rPr>
              <a:t>Michelle Toups</a:t>
            </a:r>
            <a:endParaRPr lang="en-US" sz="2400" dirty="0">
              <a:solidFill>
                <a:srgbClr val="8DD53C"/>
              </a:solidFill>
            </a:endParaRPr>
          </a:p>
        </p:txBody>
      </p:sp>
    </p:spTree>
    <p:extLst>
      <p:ext uri="{BB962C8B-B14F-4D97-AF65-F5344CB8AC3E}">
        <p14:creationId xmlns:p14="http://schemas.microsoft.com/office/powerpoint/2010/main" val="6831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8" name="TextBox 7"/>
          <p:cNvSpPr txBox="1"/>
          <p:nvPr/>
        </p:nvSpPr>
        <p:spPr>
          <a:xfrm>
            <a:off x="725747" y="379396"/>
            <a:ext cx="7834769" cy="830997"/>
          </a:xfrm>
          <a:prstGeom prst="rect">
            <a:avLst/>
          </a:prstGeom>
          <a:noFill/>
        </p:spPr>
        <p:txBody>
          <a:bodyPr wrap="square" rtlCol="0">
            <a:spAutoFit/>
          </a:bodyPr>
          <a:lstStyle/>
          <a:p>
            <a:r>
              <a:rPr lang="en-US" sz="4800" smtClean="0">
                <a:solidFill>
                  <a:srgbClr val="F2AA0F"/>
                </a:solidFill>
              </a:rPr>
              <a:t>FRED</a:t>
            </a:r>
            <a:r>
              <a:rPr lang="en-US" sz="4800" dirty="0" smtClean="0">
                <a:solidFill>
                  <a:srgbClr val="F2AA0F"/>
                </a:solidFill>
              </a:rPr>
              <a:t>- </a:t>
            </a:r>
            <a:r>
              <a:rPr lang="en-US" sz="3200" dirty="0" smtClean="0">
                <a:solidFill>
                  <a:srgbClr val="F2AA0F"/>
                </a:solidFill>
              </a:rPr>
              <a:t>(new user in field of Bioinformatics)</a:t>
            </a:r>
            <a:endParaRPr lang="en-US" sz="3200" dirty="0" smtClean="0">
              <a:solidFill>
                <a:srgbClr val="FFFFFF"/>
              </a:solidFill>
            </a:endParaRPr>
          </a:p>
        </p:txBody>
      </p:sp>
      <p:sp>
        <p:nvSpPr>
          <p:cNvPr id="2" name="Rounded Rectangle 1"/>
          <p:cNvSpPr/>
          <p:nvPr/>
        </p:nvSpPr>
        <p:spPr>
          <a:xfrm>
            <a:off x="1435000" y="3497044"/>
            <a:ext cx="6102872" cy="21939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418505" y="1979458"/>
            <a:ext cx="6053390" cy="1323439"/>
          </a:xfrm>
          <a:prstGeom prst="rect">
            <a:avLst/>
          </a:prstGeom>
          <a:noFill/>
        </p:spPr>
        <p:txBody>
          <a:bodyPr wrap="square" rtlCol="0">
            <a:spAutoFit/>
          </a:bodyPr>
          <a:lstStyle/>
          <a:p>
            <a:pPr algn="ctr"/>
            <a:r>
              <a:rPr lang="en-US" sz="4000" dirty="0" smtClean="0">
                <a:solidFill>
                  <a:schemeClr val="bg1"/>
                </a:solidFill>
              </a:rPr>
              <a:t>Doesn’t know how to change formats.</a:t>
            </a:r>
          </a:p>
        </p:txBody>
      </p:sp>
      <p:sp>
        <p:nvSpPr>
          <p:cNvPr id="3" name="TextBox 2"/>
          <p:cNvSpPr txBox="1"/>
          <p:nvPr/>
        </p:nvSpPr>
        <p:spPr>
          <a:xfrm>
            <a:off x="1929827" y="4197392"/>
            <a:ext cx="5292488" cy="707886"/>
          </a:xfrm>
          <a:prstGeom prst="rect">
            <a:avLst/>
          </a:prstGeom>
          <a:noFill/>
        </p:spPr>
        <p:txBody>
          <a:bodyPr wrap="square" rtlCol="0">
            <a:spAutoFit/>
          </a:bodyPr>
          <a:lstStyle/>
          <a:p>
            <a:pPr algn="ctr"/>
            <a:r>
              <a:rPr lang="en-US" sz="4000" dirty="0" smtClean="0">
                <a:solidFill>
                  <a:srgbClr val="F2AA0F"/>
                </a:solidFill>
              </a:rPr>
              <a:t>Format Conversion Tool</a:t>
            </a:r>
          </a:p>
        </p:txBody>
      </p:sp>
      <p:sp>
        <p:nvSpPr>
          <p:cNvPr id="4" name="TextBox 3"/>
          <p:cNvSpPr txBox="1"/>
          <p:nvPr/>
        </p:nvSpPr>
        <p:spPr>
          <a:xfrm>
            <a:off x="4132453" y="6009636"/>
            <a:ext cx="890942" cy="338554"/>
          </a:xfrm>
          <a:prstGeom prst="rect">
            <a:avLst/>
          </a:prstGeom>
          <a:noFill/>
        </p:spPr>
        <p:txBody>
          <a:bodyPr wrap="square" rtlCol="0">
            <a:spAutoFit/>
          </a:bodyPr>
          <a:lstStyle/>
          <a:p>
            <a:pPr algn="ctr"/>
            <a:r>
              <a:rPr lang="en-US" sz="1600" u="sng" dirty="0" smtClean="0">
                <a:solidFill>
                  <a:srgbClr val="FF0000"/>
                </a:solidFill>
                <a:hlinkClick r:id="rId4"/>
              </a:rPr>
              <a:t>Demo</a:t>
            </a:r>
            <a:endParaRPr lang="en-US" sz="1600" u="sng" dirty="0">
              <a:solidFill>
                <a:srgbClr val="FF0000"/>
              </a:solidFill>
            </a:endParaRPr>
          </a:p>
        </p:txBody>
      </p:sp>
    </p:spTree>
    <p:extLst>
      <p:ext uri="{BB962C8B-B14F-4D97-AF65-F5344CB8AC3E}">
        <p14:creationId xmlns:p14="http://schemas.microsoft.com/office/powerpoint/2010/main" val="21015979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9" name="TextBox 8"/>
          <p:cNvSpPr txBox="1"/>
          <p:nvPr/>
        </p:nvSpPr>
        <p:spPr>
          <a:xfrm>
            <a:off x="709253" y="1962963"/>
            <a:ext cx="7554365" cy="4124206"/>
          </a:xfrm>
          <a:prstGeom prst="rect">
            <a:avLst/>
          </a:prstGeom>
          <a:noFill/>
        </p:spPr>
        <p:txBody>
          <a:bodyPr wrap="square" rtlCol="0">
            <a:spAutoFit/>
          </a:bodyPr>
          <a:lstStyle/>
          <a:p>
            <a:r>
              <a:rPr lang="en-US" sz="3200" dirty="0" smtClean="0">
                <a:solidFill>
                  <a:srgbClr val="F2AA0F"/>
                </a:solidFill>
              </a:rPr>
              <a:t>Employer gave her a set of 40 protein sequences </a:t>
            </a:r>
          </a:p>
          <a:p>
            <a:endParaRPr lang="en-US" sz="3200" dirty="0" smtClean="0">
              <a:solidFill>
                <a:srgbClr val="F2AA0F"/>
              </a:solidFill>
            </a:endParaRPr>
          </a:p>
          <a:p>
            <a:r>
              <a:rPr lang="en-US" sz="3200" dirty="0" smtClean="0">
                <a:solidFill>
                  <a:srgbClr val="F2AA0F"/>
                </a:solidFill>
              </a:rPr>
              <a:t>	Task: Do a MSA</a:t>
            </a:r>
          </a:p>
          <a:p>
            <a:r>
              <a:rPr lang="en-US" sz="3200" dirty="0" smtClean="0">
                <a:solidFill>
                  <a:srgbClr val="F2AA0F"/>
                </a:solidFill>
              </a:rPr>
              <a:t>	Data: Long N/C terminus (no other info.)</a:t>
            </a:r>
          </a:p>
          <a:p>
            <a:endParaRPr lang="en-US" sz="3200" dirty="0" smtClean="0">
              <a:solidFill>
                <a:srgbClr val="F2AA0F"/>
              </a:solidFill>
            </a:endParaRPr>
          </a:p>
          <a:p>
            <a:pPr algn="ctr"/>
            <a:r>
              <a:rPr lang="en-US" sz="3200" dirty="0" smtClean="0">
                <a:solidFill>
                  <a:srgbClr val="FFFFFF"/>
                </a:solidFill>
              </a:rPr>
              <a:t>What can she do?</a:t>
            </a:r>
          </a:p>
          <a:p>
            <a:pPr algn="ctr"/>
            <a:endParaRPr lang="en-US" sz="1000" dirty="0" smtClean="0">
              <a:solidFill>
                <a:srgbClr val="FFFFFF"/>
              </a:solidFill>
            </a:endParaRPr>
          </a:p>
          <a:p>
            <a:pPr algn="ctr"/>
            <a:r>
              <a:rPr lang="en-US" sz="2800" dirty="0" smtClean="0">
                <a:solidFill>
                  <a:srgbClr val="FF0000"/>
                </a:solidFill>
              </a:rPr>
              <a:t>Go to our site</a:t>
            </a:r>
          </a:p>
        </p:txBody>
      </p:sp>
      <p:sp>
        <p:nvSpPr>
          <p:cNvPr id="5" name="TextBox 4"/>
          <p:cNvSpPr txBox="1"/>
          <p:nvPr/>
        </p:nvSpPr>
        <p:spPr>
          <a:xfrm>
            <a:off x="725747" y="379396"/>
            <a:ext cx="7834769" cy="830997"/>
          </a:xfrm>
          <a:prstGeom prst="rect">
            <a:avLst/>
          </a:prstGeom>
          <a:noFill/>
        </p:spPr>
        <p:txBody>
          <a:bodyPr wrap="square" rtlCol="0">
            <a:spAutoFit/>
          </a:bodyPr>
          <a:lstStyle/>
          <a:p>
            <a:r>
              <a:rPr lang="en-US" sz="4800" dirty="0" smtClean="0">
                <a:solidFill>
                  <a:schemeClr val="bg1"/>
                </a:solidFill>
              </a:rPr>
              <a:t>FREDA- </a:t>
            </a:r>
            <a:r>
              <a:rPr lang="en-US" sz="3200" dirty="0" smtClean="0">
                <a:solidFill>
                  <a:schemeClr val="bg1"/>
                </a:solidFill>
              </a:rPr>
              <a:t>(A Bioinformatician)</a:t>
            </a:r>
          </a:p>
        </p:txBody>
      </p:sp>
    </p:spTree>
    <p:extLst>
      <p:ext uri="{BB962C8B-B14F-4D97-AF65-F5344CB8AC3E}">
        <p14:creationId xmlns:p14="http://schemas.microsoft.com/office/powerpoint/2010/main" val="9650027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8" name="TextBox 7"/>
          <p:cNvSpPr txBox="1"/>
          <p:nvPr/>
        </p:nvSpPr>
        <p:spPr>
          <a:xfrm>
            <a:off x="725747" y="379396"/>
            <a:ext cx="7834769" cy="830997"/>
          </a:xfrm>
          <a:prstGeom prst="rect">
            <a:avLst/>
          </a:prstGeom>
          <a:noFill/>
        </p:spPr>
        <p:txBody>
          <a:bodyPr wrap="square" rtlCol="0">
            <a:spAutoFit/>
          </a:bodyPr>
          <a:lstStyle/>
          <a:p>
            <a:r>
              <a:rPr lang="en-US" sz="4800" dirty="0" smtClean="0">
                <a:solidFill>
                  <a:srgbClr val="F2AA0F"/>
                </a:solidFill>
              </a:rPr>
              <a:t>FREDA- </a:t>
            </a:r>
            <a:r>
              <a:rPr lang="en-US" sz="3200" dirty="0" smtClean="0">
                <a:solidFill>
                  <a:srgbClr val="F2AA0F"/>
                </a:solidFill>
              </a:rPr>
              <a:t>(A Bioinformatician)</a:t>
            </a:r>
            <a:endParaRPr lang="en-US" sz="3200" dirty="0" smtClean="0">
              <a:solidFill>
                <a:srgbClr val="FFFFFF"/>
              </a:solidFill>
            </a:endParaRPr>
          </a:p>
        </p:txBody>
      </p:sp>
      <p:sp>
        <p:nvSpPr>
          <p:cNvPr id="2" name="Rounded Rectangle 1"/>
          <p:cNvSpPr/>
          <p:nvPr/>
        </p:nvSpPr>
        <p:spPr>
          <a:xfrm>
            <a:off x="1435000" y="3497044"/>
            <a:ext cx="6102872" cy="21939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418505" y="1979458"/>
            <a:ext cx="6053390" cy="1323439"/>
          </a:xfrm>
          <a:prstGeom prst="rect">
            <a:avLst/>
          </a:prstGeom>
          <a:noFill/>
        </p:spPr>
        <p:txBody>
          <a:bodyPr wrap="square" rtlCol="0">
            <a:spAutoFit/>
          </a:bodyPr>
          <a:lstStyle/>
          <a:p>
            <a:pPr algn="ctr"/>
            <a:r>
              <a:rPr lang="en-US" sz="4000" dirty="0" smtClean="0">
                <a:solidFill>
                  <a:schemeClr val="bg1"/>
                </a:solidFill>
              </a:rPr>
              <a:t>Knows which </a:t>
            </a:r>
          </a:p>
          <a:p>
            <a:pPr algn="ctr"/>
            <a:r>
              <a:rPr lang="en-US" sz="4000" dirty="0" smtClean="0">
                <a:solidFill>
                  <a:schemeClr val="bg1"/>
                </a:solidFill>
              </a:rPr>
              <a:t>tools to use.</a:t>
            </a:r>
          </a:p>
        </p:txBody>
      </p:sp>
      <p:sp>
        <p:nvSpPr>
          <p:cNvPr id="3" name="TextBox 2"/>
          <p:cNvSpPr txBox="1"/>
          <p:nvPr/>
        </p:nvSpPr>
        <p:spPr>
          <a:xfrm>
            <a:off x="1929827" y="4197392"/>
            <a:ext cx="5096724" cy="707886"/>
          </a:xfrm>
          <a:prstGeom prst="rect">
            <a:avLst/>
          </a:prstGeom>
          <a:noFill/>
        </p:spPr>
        <p:txBody>
          <a:bodyPr wrap="square" rtlCol="0">
            <a:spAutoFit/>
          </a:bodyPr>
          <a:lstStyle/>
          <a:p>
            <a:pPr algn="ctr"/>
            <a:r>
              <a:rPr lang="en-US" sz="4000" dirty="0" smtClean="0">
                <a:solidFill>
                  <a:srgbClr val="F2AA0F"/>
                </a:solidFill>
              </a:rPr>
              <a:t>ALL TOOLS</a:t>
            </a:r>
          </a:p>
        </p:txBody>
      </p:sp>
      <p:sp>
        <p:nvSpPr>
          <p:cNvPr id="4" name="TextBox 3"/>
          <p:cNvSpPr txBox="1"/>
          <p:nvPr/>
        </p:nvSpPr>
        <p:spPr>
          <a:xfrm>
            <a:off x="4132453" y="6009636"/>
            <a:ext cx="890942" cy="338554"/>
          </a:xfrm>
          <a:prstGeom prst="rect">
            <a:avLst/>
          </a:prstGeom>
          <a:noFill/>
        </p:spPr>
        <p:txBody>
          <a:bodyPr wrap="square" rtlCol="0">
            <a:spAutoFit/>
          </a:bodyPr>
          <a:lstStyle/>
          <a:p>
            <a:pPr algn="ctr"/>
            <a:r>
              <a:rPr lang="en-US" sz="1600" u="sng" dirty="0" smtClean="0">
                <a:solidFill>
                  <a:srgbClr val="FF0000"/>
                </a:solidFill>
                <a:hlinkClick r:id="rId4"/>
              </a:rPr>
              <a:t>Demo</a:t>
            </a:r>
            <a:endParaRPr lang="en-US" sz="1600" u="sng" dirty="0">
              <a:solidFill>
                <a:srgbClr val="FF0000"/>
              </a:solidFill>
            </a:endParaRPr>
          </a:p>
        </p:txBody>
      </p:sp>
    </p:spTree>
    <p:extLst>
      <p:ext uri="{BB962C8B-B14F-4D97-AF65-F5344CB8AC3E}">
        <p14:creationId xmlns:p14="http://schemas.microsoft.com/office/powerpoint/2010/main" val="23049309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8" name="TextBox 7"/>
          <p:cNvSpPr txBox="1"/>
          <p:nvPr/>
        </p:nvSpPr>
        <p:spPr>
          <a:xfrm>
            <a:off x="725747" y="379396"/>
            <a:ext cx="7834769" cy="830997"/>
          </a:xfrm>
          <a:prstGeom prst="rect">
            <a:avLst/>
          </a:prstGeom>
          <a:noFill/>
        </p:spPr>
        <p:txBody>
          <a:bodyPr wrap="square" rtlCol="0">
            <a:spAutoFit/>
          </a:bodyPr>
          <a:lstStyle/>
          <a:p>
            <a:r>
              <a:rPr lang="en-US" sz="4800" dirty="0" smtClean="0">
                <a:solidFill>
                  <a:srgbClr val="F2AA0F"/>
                </a:solidFill>
              </a:rPr>
              <a:t>FREDA- </a:t>
            </a:r>
            <a:r>
              <a:rPr lang="en-US" sz="3200" dirty="0" smtClean="0">
                <a:solidFill>
                  <a:srgbClr val="F2AA0F"/>
                </a:solidFill>
              </a:rPr>
              <a:t>(A Bioinformatician)</a:t>
            </a:r>
          </a:p>
        </p:txBody>
      </p:sp>
      <p:sp>
        <p:nvSpPr>
          <p:cNvPr id="2" name="Rounded Rectangle 1"/>
          <p:cNvSpPr/>
          <p:nvPr/>
        </p:nvSpPr>
        <p:spPr>
          <a:xfrm>
            <a:off x="1435000" y="3497044"/>
            <a:ext cx="6102872" cy="21939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025724" y="1979458"/>
            <a:ext cx="6756750" cy="1323439"/>
          </a:xfrm>
          <a:prstGeom prst="rect">
            <a:avLst/>
          </a:prstGeom>
          <a:noFill/>
        </p:spPr>
        <p:txBody>
          <a:bodyPr wrap="square" rtlCol="0">
            <a:spAutoFit/>
          </a:bodyPr>
          <a:lstStyle/>
          <a:p>
            <a:pPr algn="ctr"/>
            <a:r>
              <a:rPr lang="en-US" sz="4000" dirty="0" smtClean="0">
                <a:solidFill>
                  <a:schemeClr val="bg1"/>
                </a:solidFill>
              </a:rPr>
              <a:t>Needs to make a standard procedure for a phylogeny tree</a:t>
            </a:r>
          </a:p>
        </p:txBody>
      </p:sp>
      <p:sp>
        <p:nvSpPr>
          <p:cNvPr id="3" name="TextBox 2"/>
          <p:cNvSpPr txBox="1"/>
          <p:nvPr/>
        </p:nvSpPr>
        <p:spPr>
          <a:xfrm>
            <a:off x="1929827" y="3839229"/>
            <a:ext cx="5292488" cy="1323439"/>
          </a:xfrm>
          <a:prstGeom prst="rect">
            <a:avLst/>
          </a:prstGeom>
          <a:noFill/>
        </p:spPr>
        <p:txBody>
          <a:bodyPr wrap="square" rtlCol="0">
            <a:spAutoFit/>
          </a:bodyPr>
          <a:lstStyle/>
          <a:p>
            <a:pPr algn="ctr"/>
            <a:r>
              <a:rPr lang="en-US" sz="4000" dirty="0" smtClean="0">
                <a:solidFill>
                  <a:srgbClr val="F2AA0F"/>
                </a:solidFill>
              </a:rPr>
              <a:t>Specified Workflow Creation</a:t>
            </a:r>
          </a:p>
        </p:txBody>
      </p:sp>
      <p:sp>
        <p:nvSpPr>
          <p:cNvPr id="4" name="TextBox 3"/>
          <p:cNvSpPr txBox="1"/>
          <p:nvPr/>
        </p:nvSpPr>
        <p:spPr>
          <a:xfrm>
            <a:off x="4132453" y="6009636"/>
            <a:ext cx="890942" cy="338554"/>
          </a:xfrm>
          <a:prstGeom prst="rect">
            <a:avLst/>
          </a:prstGeom>
          <a:noFill/>
        </p:spPr>
        <p:txBody>
          <a:bodyPr wrap="square" rtlCol="0">
            <a:spAutoFit/>
          </a:bodyPr>
          <a:lstStyle/>
          <a:p>
            <a:pPr algn="ctr"/>
            <a:r>
              <a:rPr lang="en-US" sz="1600" u="sng" dirty="0" smtClean="0">
                <a:solidFill>
                  <a:srgbClr val="FF0000"/>
                </a:solidFill>
              </a:rPr>
              <a:t>Demo</a:t>
            </a:r>
            <a:endParaRPr lang="en-US" sz="1600" u="sng" dirty="0">
              <a:solidFill>
                <a:srgbClr val="FF0000"/>
              </a:solidFill>
            </a:endParaRPr>
          </a:p>
        </p:txBody>
      </p:sp>
    </p:spTree>
    <p:extLst>
      <p:ext uri="{BB962C8B-B14F-4D97-AF65-F5344CB8AC3E}">
        <p14:creationId xmlns:p14="http://schemas.microsoft.com/office/powerpoint/2010/main" val="8360209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3" name="TextBox 2"/>
          <p:cNvSpPr txBox="1"/>
          <p:nvPr/>
        </p:nvSpPr>
        <p:spPr>
          <a:xfrm>
            <a:off x="1574800" y="508000"/>
            <a:ext cx="5621867" cy="769441"/>
          </a:xfrm>
          <a:prstGeom prst="rect">
            <a:avLst/>
          </a:prstGeom>
          <a:noFill/>
        </p:spPr>
        <p:txBody>
          <a:bodyPr wrap="square" rtlCol="0">
            <a:spAutoFit/>
          </a:bodyPr>
          <a:lstStyle/>
          <a:p>
            <a:pPr algn="ctr"/>
            <a:r>
              <a:rPr lang="en-US" sz="4400" dirty="0" smtClean="0">
                <a:solidFill>
                  <a:srgbClr val="8DD53C"/>
                </a:solidFill>
              </a:rPr>
              <a:t>Implementation Design</a:t>
            </a:r>
            <a:endParaRPr lang="en-US" sz="4400" dirty="0">
              <a:solidFill>
                <a:srgbClr val="8DD53C"/>
              </a:solidFill>
            </a:endParaRPr>
          </a:p>
        </p:txBody>
      </p:sp>
      <p:sp>
        <p:nvSpPr>
          <p:cNvPr id="7" name="TextBox 6"/>
          <p:cNvSpPr txBox="1"/>
          <p:nvPr/>
        </p:nvSpPr>
        <p:spPr>
          <a:xfrm>
            <a:off x="846667" y="1277441"/>
            <a:ext cx="7298266" cy="3785652"/>
          </a:xfrm>
          <a:prstGeom prst="rect">
            <a:avLst/>
          </a:prstGeom>
          <a:noFill/>
        </p:spPr>
        <p:txBody>
          <a:bodyPr wrap="square" rtlCol="0">
            <a:spAutoFit/>
          </a:bodyPr>
          <a:lstStyle/>
          <a:p>
            <a:pPr algn="ctr"/>
            <a:r>
              <a:rPr lang="en-US" sz="3000" dirty="0">
                <a:solidFill>
                  <a:schemeClr val="bg1"/>
                </a:solidFill>
              </a:rPr>
              <a:t>Tool Details/</a:t>
            </a:r>
            <a:r>
              <a:rPr lang="en-US" sz="3000" dirty="0" smtClean="0">
                <a:solidFill>
                  <a:schemeClr val="bg1"/>
                </a:solidFill>
              </a:rPr>
              <a:t>Comparison</a:t>
            </a:r>
          </a:p>
          <a:p>
            <a:endParaRPr lang="en-US" sz="3000" dirty="0" smtClean="0">
              <a:solidFill>
                <a:schemeClr val="bg1"/>
              </a:solidFill>
            </a:endParaRPr>
          </a:p>
          <a:p>
            <a:r>
              <a:rPr lang="en-US" sz="3000" dirty="0">
                <a:solidFill>
                  <a:schemeClr val="bg1"/>
                </a:solidFill>
              </a:rPr>
              <a:t>	</a:t>
            </a:r>
            <a:r>
              <a:rPr lang="en-US" sz="3000" dirty="0" smtClean="0">
                <a:solidFill>
                  <a:schemeClr val="bg1"/>
                </a:solidFill>
              </a:rPr>
              <a:t>Research team</a:t>
            </a:r>
            <a:r>
              <a:rPr lang="en-US" sz="3000" dirty="0" smtClean="0">
                <a:solidFill>
                  <a:schemeClr val="bg1"/>
                </a:solidFill>
                <a:sym typeface="Wingdings"/>
              </a:rPr>
              <a:t> Review papers and 	various trusted published sources</a:t>
            </a:r>
            <a:endParaRPr lang="en-US" sz="800" dirty="0">
              <a:solidFill>
                <a:schemeClr val="bg1"/>
              </a:solidFill>
              <a:sym typeface="Wingdings"/>
            </a:endParaRPr>
          </a:p>
          <a:p>
            <a:endParaRPr lang="en-US" sz="2400" dirty="0" smtClean="0">
              <a:solidFill>
                <a:schemeClr val="bg1"/>
              </a:solidFill>
              <a:sym typeface="Wingdings"/>
            </a:endParaRPr>
          </a:p>
          <a:p>
            <a:pPr marL="742950" lvl="1" indent="-285750">
              <a:buFont typeface="Wingdings" charset="2"/>
              <a:buChar char=""/>
            </a:pPr>
            <a:r>
              <a:rPr lang="en-US" sz="2400" dirty="0" smtClean="0">
                <a:solidFill>
                  <a:schemeClr val="bg1"/>
                </a:solidFill>
                <a:sym typeface="Wingdings"/>
              </a:rPr>
              <a:t>Science</a:t>
            </a:r>
          </a:p>
          <a:p>
            <a:pPr marL="742950" lvl="1" indent="-285750">
              <a:buFont typeface="Wingdings" charset="2"/>
              <a:buChar char=""/>
            </a:pPr>
            <a:r>
              <a:rPr lang="en-US" sz="2400" dirty="0" smtClean="0">
                <a:solidFill>
                  <a:schemeClr val="bg1"/>
                </a:solidFill>
                <a:sym typeface="Wingdings"/>
              </a:rPr>
              <a:t>Nature</a:t>
            </a:r>
          </a:p>
          <a:p>
            <a:pPr marL="742950" lvl="1" indent="-285750">
              <a:buFont typeface="Wingdings" charset="2"/>
              <a:buChar char=""/>
            </a:pPr>
            <a:r>
              <a:rPr lang="en-US" sz="2400" dirty="0" smtClean="0">
                <a:solidFill>
                  <a:schemeClr val="bg1"/>
                </a:solidFill>
                <a:sym typeface="Wingdings"/>
              </a:rPr>
              <a:t>Elsevier</a:t>
            </a:r>
          </a:p>
          <a:p>
            <a:pPr marL="742950" lvl="1" indent="-285750">
              <a:buFont typeface="Wingdings" charset="2"/>
              <a:buChar char=""/>
            </a:pPr>
            <a:r>
              <a:rPr lang="en-US" sz="2400" dirty="0" smtClean="0">
                <a:solidFill>
                  <a:schemeClr val="bg1"/>
                </a:solidFill>
                <a:sym typeface="Wingdings"/>
              </a:rPr>
              <a:t>Computational Molecular </a:t>
            </a:r>
            <a:r>
              <a:rPr lang="en-US" sz="2400" dirty="0" smtClean="0">
                <a:solidFill>
                  <a:schemeClr val="bg1"/>
                </a:solidFill>
                <a:sym typeface="Wingdings"/>
              </a:rPr>
              <a:t>Biology etc..</a:t>
            </a:r>
          </a:p>
        </p:txBody>
      </p:sp>
      <p:sp>
        <p:nvSpPr>
          <p:cNvPr id="10" name="TextBox 9"/>
          <p:cNvSpPr txBox="1"/>
          <p:nvPr/>
        </p:nvSpPr>
        <p:spPr>
          <a:xfrm>
            <a:off x="846667" y="5134451"/>
            <a:ext cx="7298266" cy="1015663"/>
          </a:xfrm>
          <a:prstGeom prst="rect">
            <a:avLst/>
          </a:prstGeom>
          <a:noFill/>
        </p:spPr>
        <p:txBody>
          <a:bodyPr wrap="square" rtlCol="0">
            <a:spAutoFit/>
          </a:bodyPr>
          <a:lstStyle/>
          <a:p>
            <a:pPr marL="0" lvl="1" algn="ctr"/>
            <a:r>
              <a:rPr lang="en-US" sz="3000" dirty="0" smtClean="0">
                <a:solidFill>
                  <a:srgbClr val="F2AA0F"/>
                </a:solidFill>
              </a:rPr>
              <a:t>All data from the research</a:t>
            </a:r>
          </a:p>
          <a:p>
            <a:pPr marL="0" lvl="1" algn="ctr"/>
            <a:r>
              <a:rPr lang="en-US" sz="3000" dirty="0">
                <a:solidFill>
                  <a:srgbClr val="F2AA0F"/>
                </a:solidFill>
                <a:sym typeface="Wingdings"/>
              </a:rPr>
              <a:t>w</a:t>
            </a:r>
            <a:r>
              <a:rPr lang="en-US" sz="3000" dirty="0" smtClean="0">
                <a:solidFill>
                  <a:srgbClr val="F2AA0F"/>
                </a:solidFill>
                <a:sym typeface="Wingdings"/>
              </a:rPr>
              <a:t>ill be stored in a database</a:t>
            </a:r>
            <a:endParaRPr lang="en-US" sz="3000" dirty="0"/>
          </a:p>
        </p:txBody>
      </p:sp>
    </p:spTree>
    <p:extLst>
      <p:ext uri="{BB962C8B-B14F-4D97-AF65-F5344CB8AC3E}">
        <p14:creationId xmlns:p14="http://schemas.microsoft.com/office/powerpoint/2010/main" val="9475757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3" name="TextBox 2"/>
          <p:cNvSpPr txBox="1"/>
          <p:nvPr/>
        </p:nvSpPr>
        <p:spPr>
          <a:xfrm>
            <a:off x="1371600" y="508000"/>
            <a:ext cx="6468533" cy="769441"/>
          </a:xfrm>
          <a:prstGeom prst="rect">
            <a:avLst/>
          </a:prstGeom>
          <a:noFill/>
        </p:spPr>
        <p:txBody>
          <a:bodyPr wrap="square" rtlCol="0">
            <a:spAutoFit/>
          </a:bodyPr>
          <a:lstStyle/>
          <a:p>
            <a:pPr algn="ctr"/>
            <a:r>
              <a:rPr lang="en-US" sz="4400" dirty="0" smtClean="0">
                <a:solidFill>
                  <a:srgbClr val="8DD53C"/>
                </a:solidFill>
              </a:rPr>
              <a:t>Implementation Design …</a:t>
            </a:r>
            <a:endParaRPr lang="en-US" sz="4400" dirty="0">
              <a:solidFill>
                <a:srgbClr val="8DD53C"/>
              </a:solidFill>
            </a:endParaRPr>
          </a:p>
        </p:txBody>
      </p:sp>
      <p:sp>
        <p:nvSpPr>
          <p:cNvPr id="7" name="TextBox 6"/>
          <p:cNvSpPr txBox="1"/>
          <p:nvPr/>
        </p:nvSpPr>
        <p:spPr>
          <a:xfrm>
            <a:off x="846667" y="1417638"/>
            <a:ext cx="7298266" cy="584776"/>
          </a:xfrm>
          <a:prstGeom prst="rect">
            <a:avLst/>
          </a:prstGeom>
          <a:noFill/>
        </p:spPr>
        <p:txBody>
          <a:bodyPr wrap="square" rtlCol="0">
            <a:spAutoFit/>
          </a:bodyPr>
          <a:lstStyle/>
          <a:p>
            <a:pPr algn="ctr"/>
            <a:r>
              <a:rPr lang="en-US" sz="3200" dirty="0" smtClean="0">
                <a:solidFill>
                  <a:schemeClr val="bg1"/>
                </a:solidFill>
              </a:rPr>
              <a:t>Format Conversion</a:t>
            </a:r>
          </a:p>
        </p:txBody>
      </p:sp>
      <p:sp>
        <p:nvSpPr>
          <p:cNvPr id="9" name="TextBox 8"/>
          <p:cNvSpPr txBox="1"/>
          <p:nvPr/>
        </p:nvSpPr>
        <p:spPr>
          <a:xfrm>
            <a:off x="846667" y="1983470"/>
            <a:ext cx="7298266" cy="4431982"/>
          </a:xfrm>
          <a:prstGeom prst="rect">
            <a:avLst/>
          </a:prstGeom>
          <a:noFill/>
        </p:spPr>
        <p:txBody>
          <a:bodyPr wrap="square" rtlCol="0">
            <a:spAutoFit/>
          </a:bodyPr>
          <a:lstStyle/>
          <a:p>
            <a:r>
              <a:rPr lang="en-US" sz="2200" i="1" dirty="0" smtClean="0">
                <a:solidFill>
                  <a:srgbClr val="FFFFFF"/>
                </a:solidFill>
                <a:sym typeface="Wingdings"/>
              </a:rPr>
              <a:t>Pseudo Code</a:t>
            </a:r>
            <a:endParaRPr lang="en-US" sz="2200" i="1" dirty="0">
              <a:solidFill>
                <a:srgbClr val="FFFFFF"/>
              </a:solidFill>
            </a:endParaRPr>
          </a:p>
          <a:p>
            <a:r>
              <a:rPr lang="en-US" sz="2200" dirty="0" smtClean="0">
                <a:solidFill>
                  <a:schemeClr val="accent2"/>
                </a:solidFill>
              </a:rPr>
              <a:t>1</a:t>
            </a:r>
            <a:r>
              <a:rPr lang="en-US" sz="2200" dirty="0">
                <a:solidFill>
                  <a:srgbClr val="C0504D"/>
                </a:solidFill>
              </a:rPr>
              <a:t>.</a:t>
            </a:r>
            <a:r>
              <a:rPr lang="en-US" sz="2200" dirty="0" smtClean="0">
                <a:solidFill>
                  <a:srgbClr val="FFFFFF"/>
                </a:solidFill>
              </a:rPr>
              <a:t> </a:t>
            </a:r>
            <a:r>
              <a:rPr lang="en-US" sz="2200" dirty="0">
                <a:solidFill>
                  <a:schemeClr val="accent6"/>
                </a:solidFill>
              </a:rPr>
              <a:t>Pass</a:t>
            </a:r>
            <a:r>
              <a:rPr lang="en-US" sz="2200" dirty="0">
                <a:solidFill>
                  <a:srgbClr val="FFFFFF"/>
                </a:solidFill>
              </a:rPr>
              <a:t> input files and format of output as </a:t>
            </a:r>
            <a:r>
              <a:rPr lang="en-US" sz="2200" dirty="0">
                <a:solidFill>
                  <a:srgbClr val="F79646"/>
                </a:solidFill>
              </a:rPr>
              <a:t>arguments</a:t>
            </a:r>
          </a:p>
          <a:p>
            <a:r>
              <a:rPr lang="en-US" sz="2200" dirty="0" smtClean="0">
                <a:solidFill>
                  <a:srgbClr val="C0504D"/>
                </a:solidFill>
              </a:rPr>
              <a:t>2.</a:t>
            </a:r>
            <a:r>
              <a:rPr lang="en-US" sz="2200" dirty="0" smtClean="0">
                <a:solidFill>
                  <a:srgbClr val="FFFFFF"/>
                </a:solidFill>
              </a:rPr>
              <a:t> </a:t>
            </a:r>
            <a:r>
              <a:rPr lang="en-US" sz="2200" dirty="0" smtClean="0">
                <a:solidFill>
                  <a:srgbClr val="F79646"/>
                </a:solidFill>
              </a:rPr>
              <a:t>Identify</a:t>
            </a:r>
            <a:r>
              <a:rPr lang="en-US" sz="2200" dirty="0" smtClean="0">
                <a:solidFill>
                  <a:srgbClr val="FFFFFF"/>
                </a:solidFill>
              </a:rPr>
              <a:t> the </a:t>
            </a:r>
            <a:r>
              <a:rPr lang="en-US" sz="2200" dirty="0">
                <a:solidFill>
                  <a:srgbClr val="FFFFFF"/>
                </a:solidFill>
              </a:rPr>
              <a:t>format of each input file with if/else conditions </a:t>
            </a:r>
            <a:r>
              <a:rPr lang="en-US" sz="2200" dirty="0">
                <a:solidFill>
                  <a:srgbClr val="F79646"/>
                </a:solidFill>
              </a:rPr>
              <a:t>and</a:t>
            </a:r>
            <a:r>
              <a:rPr lang="en-US" sz="2200" dirty="0">
                <a:solidFill>
                  <a:srgbClr val="FFFFFF"/>
                </a:solidFill>
              </a:rPr>
              <a:t> </a:t>
            </a:r>
            <a:r>
              <a:rPr lang="en-US" sz="2200" dirty="0">
                <a:solidFill>
                  <a:srgbClr val="F79646"/>
                </a:solidFill>
              </a:rPr>
              <a:t>capture</a:t>
            </a:r>
            <a:r>
              <a:rPr lang="en-US" sz="2200" dirty="0">
                <a:solidFill>
                  <a:srgbClr val="FFFFFF"/>
                </a:solidFill>
              </a:rPr>
              <a:t> this in a variable named $format- </a:t>
            </a:r>
            <a:r>
              <a:rPr lang="en-US" sz="2200" dirty="0">
                <a:solidFill>
                  <a:srgbClr val="F79646"/>
                </a:solidFill>
              </a:rPr>
              <a:t>$format </a:t>
            </a:r>
            <a:r>
              <a:rPr lang="en-US" sz="2200" dirty="0" err="1">
                <a:solidFill>
                  <a:srgbClr val="F79646"/>
                </a:solidFill>
              </a:rPr>
              <a:t>eq</a:t>
            </a:r>
            <a:r>
              <a:rPr lang="en-US" sz="2200" dirty="0">
                <a:solidFill>
                  <a:srgbClr val="F79646"/>
                </a:solidFill>
              </a:rPr>
              <a:t> “FASTA” </a:t>
            </a:r>
            <a:r>
              <a:rPr lang="en-US" sz="2200" dirty="0">
                <a:solidFill>
                  <a:srgbClr val="FFFFFF"/>
                </a:solidFill>
              </a:rPr>
              <a:t>(for example, if  file starts with “&gt;”, it is a FASTA file.)</a:t>
            </a:r>
          </a:p>
          <a:p>
            <a:r>
              <a:rPr lang="en-US" sz="2200" dirty="0">
                <a:solidFill>
                  <a:srgbClr val="C0504D"/>
                </a:solidFill>
              </a:rPr>
              <a:t>3.</a:t>
            </a:r>
            <a:r>
              <a:rPr lang="en-US" sz="2200" dirty="0">
                <a:solidFill>
                  <a:srgbClr val="FFFFFF"/>
                </a:solidFill>
              </a:rPr>
              <a:t> </a:t>
            </a:r>
            <a:r>
              <a:rPr lang="en-US" sz="2200" dirty="0">
                <a:solidFill>
                  <a:srgbClr val="F79646"/>
                </a:solidFill>
              </a:rPr>
              <a:t>Provide a drop-down</a:t>
            </a:r>
            <a:r>
              <a:rPr lang="en-US" sz="2200" dirty="0">
                <a:solidFill>
                  <a:srgbClr val="FFFFFF"/>
                </a:solidFill>
              </a:rPr>
              <a:t> list option to the user to give the possible outputs, which the file can be converted to.</a:t>
            </a:r>
          </a:p>
          <a:p>
            <a:r>
              <a:rPr lang="en-US" sz="2200" dirty="0">
                <a:solidFill>
                  <a:srgbClr val="C0504D"/>
                </a:solidFill>
              </a:rPr>
              <a:t>4.</a:t>
            </a:r>
            <a:r>
              <a:rPr lang="en-US" sz="2200" dirty="0">
                <a:solidFill>
                  <a:srgbClr val="FFFFFF"/>
                </a:solidFill>
              </a:rPr>
              <a:t> If </a:t>
            </a:r>
            <a:r>
              <a:rPr lang="en-US" sz="2200" dirty="0" err="1">
                <a:solidFill>
                  <a:srgbClr val="FFFFFF"/>
                </a:solidFill>
              </a:rPr>
              <a:t>BioPerl</a:t>
            </a:r>
            <a:r>
              <a:rPr lang="en-US" sz="2200" dirty="0">
                <a:solidFill>
                  <a:srgbClr val="FFFFFF"/>
                </a:solidFill>
              </a:rPr>
              <a:t> supports the input/output formats, </a:t>
            </a:r>
            <a:r>
              <a:rPr lang="en-US" sz="2200" dirty="0" err="1">
                <a:solidFill>
                  <a:srgbClr val="F79646"/>
                </a:solidFill>
              </a:rPr>
              <a:t>BioPerl</a:t>
            </a:r>
            <a:r>
              <a:rPr lang="en-US" sz="2200" dirty="0">
                <a:solidFill>
                  <a:srgbClr val="F79646"/>
                </a:solidFill>
              </a:rPr>
              <a:t> </a:t>
            </a:r>
            <a:r>
              <a:rPr lang="en-US" sz="2200" dirty="0">
                <a:solidFill>
                  <a:srgbClr val="FFFFFF"/>
                </a:solidFill>
              </a:rPr>
              <a:t>will be used </a:t>
            </a:r>
            <a:r>
              <a:rPr lang="en-US" sz="2200" dirty="0">
                <a:solidFill>
                  <a:srgbClr val="F79646"/>
                </a:solidFill>
              </a:rPr>
              <a:t>to reformat</a:t>
            </a:r>
            <a:r>
              <a:rPr lang="en-US" sz="2200" dirty="0">
                <a:solidFill>
                  <a:srgbClr val="FFFFFF"/>
                </a:solidFill>
              </a:rPr>
              <a:t>. (Otherwise, the subroutine returns false and a second subroutine using Perl code will reformat the requested inputs/outputs.)</a:t>
            </a:r>
          </a:p>
          <a:p>
            <a:r>
              <a:rPr lang="en-US" sz="2200" dirty="0">
                <a:solidFill>
                  <a:srgbClr val="C0504D"/>
                </a:solidFill>
              </a:rPr>
              <a:t>5.</a:t>
            </a:r>
            <a:r>
              <a:rPr lang="en-US" sz="2200" dirty="0">
                <a:solidFill>
                  <a:srgbClr val="FFFFFF"/>
                </a:solidFill>
              </a:rPr>
              <a:t> </a:t>
            </a:r>
            <a:r>
              <a:rPr lang="en-US" sz="2200" dirty="0">
                <a:solidFill>
                  <a:srgbClr val="F79646"/>
                </a:solidFill>
              </a:rPr>
              <a:t>Return the output file/</a:t>
            </a:r>
            <a:r>
              <a:rPr lang="en-US" sz="2200" dirty="0" smtClean="0">
                <a:solidFill>
                  <a:srgbClr val="F79646"/>
                </a:solidFill>
              </a:rPr>
              <a:t>files</a:t>
            </a:r>
            <a:r>
              <a:rPr lang="en-US" sz="2200" dirty="0" smtClean="0">
                <a:solidFill>
                  <a:srgbClr val="FFFFFF"/>
                </a:solidFill>
              </a:rPr>
              <a:t> </a:t>
            </a:r>
            <a:r>
              <a:rPr lang="en-US" sz="2200" dirty="0">
                <a:solidFill>
                  <a:srgbClr val="FFFFFF"/>
                </a:solidFill>
              </a:rPr>
              <a:t>to our page.</a:t>
            </a:r>
          </a:p>
          <a:p>
            <a:endParaRPr lang="en-US" dirty="0" smtClean="0">
              <a:solidFill>
                <a:srgbClr val="FFFFFF"/>
              </a:solidFill>
              <a:sym typeface="Wingdings"/>
            </a:endParaRPr>
          </a:p>
        </p:txBody>
      </p:sp>
    </p:spTree>
    <p:extLst>
      <p:ext uri="{BB962C8B-B14F-4D97-AF65-F5344CB8AC3E}">
        <p14:creationId xmlns:p14="http://schemas.microsoft.com/office/powerpoint/2010/main" val="2470061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3" name="TextBox 2"/>
          <p:cNvSpPr txBox="1"/>
          <p:nvPr/>
        </p:nvSpPr>
        <p:spPr>
          <a:xfrm>
            <a:off x="1371600" y="508000"/>
            <a:ext cx="6468533" cy="769441"/>
          </a:xfrm>
          <a:prstGeom prst="rect">
            <a:avLst/>
          </a:prstGeom>
          <a:noFill/>
        </p:spPr>
        <p:txBody>
          <a:bodyPr wrap="square" rtlCol="0">
            <a:spAutoFit/>
          </a:bodyPr>
          <a:lstStyle/>
          <a:p>
            <a:pPr algn="ctr"/>
            <a:r>
              <a:rPr lang="en-US" sz="4400" dirty="0" smtClean="0">
                <a:solidFill>
                  <a:srgbClr val="8DD53C"/>
                </a:solidFill>
              </a:rPr>
              <a:t>Implementation Design …</a:t>
            </a:r>
            <a:endParaRPr lang="en-US" sz="4400" dirty="0">
              <a:solidFill>
                <a:srgbClr val="8DD53C"/>
              </a:solidFill>
            </a:endParaRPr>
          </a:p>
        </p:txBody>
      </p:sp>
      <p:sp>
        <p:nvSpPr>
          <p:cNvPr id="9" name="TextBox 8"/>
          <p:cNvSpPr txBox="1"/>
          <p:nvPr/>
        </p:nvSpPr>
        <p:spPr>
          <a:xfrm>
            <a:off x="846667" y="1417638"/>
            <a:ext cx="7298266" cy="553998"/>
          </a:xfrm>
          <a:prstGeom prst="rect">
            <a:avLst/>
          </a:prstGeom>
          <a:noFill/>
        </p:spPr>
        <p:txBody>
          <a:bodyPr wrap="square" rtlCol="0">
            <a:spAutoFit/>
          </a:bodyPr>
          <a:lstStyle/>
          <a:p>
            <a:pPr algn="ctr"/>
            <a:r>
              <a:rPr lang="en-US" sz="3000" dirty="0" smtClean="0">
                <a:solidFill>
                  <a:srgbClr val="FFFFFF"/>
                </a:solidFill>
                <a:sym typeface="Wingdings"/>
              </a:rPr>
              <a:t>Workflow Creation </a:t>
            </a:r>
            <a:endParaRPr lang="en-US" sz="3000" dirty="0">
              <a:solidFill>
                <a:srgbClr val="FFFFFF"/>
              </a:solidFill>
              <a:sym typeface="Wingdings"/>
            </a:endParaRPr>
          </a:p>
        </p:txBody>
      </p:sp>
      <p:sp>
        <p:nvSpPr>
          <p:cNvPr id="5" name="TextBox 4"/>
          <p:cNvSpPr txBox="1"/>
          <p:nvPr/>
        </p:nvSpPr>
        <p:spPr>
          <a:xfrm>
            <a:off x="1371600" y="2218267"/>
            <a:ext cx="6299200" cy="2677656"/>
          </a:xfrm>
          <a:prstGeom prst="rect">
            <a:avLst/>
          </a:prstGeom>
          <a:noFill/>
        </p:spPr>
        <p:txBody>
          <a:bodyPr wrap="square" rtlCol="0">
            <a:spAutoFit/>
          </a:bodyPr>
          <a:lstStyle/>
          <a:p>
            <a:r>
              <a:rPr lang="en-US" sz="2400" dirty="0" smtClean="0">
                <a:solidFill>
                  <a:schemeClr val="accent2"/>
                </a:solidFill>
                <a:sym typeface="Wingdings"/>
              </a:rPr>
              <a:t>1.  </a:t>
            </a:r>
            <a:r>
              <a:rPr lang="en-US" sz="2400" dirty="0" smtClean="0">
                <a:solidFill>
                  <a:schemeClr val="bg1"/>
                </a:solidFill>
                <a:sym typeface="Wingdings"/>
              </a:rPr>
              <a:t>Interactive Workflow Designer</a:t>
            </a:r>
            <a:endParaRPr lang="en-US" sz="2400" dirty="0" smtClean="0">
              <a:solidFill>
                <a:srgbClr val="C0504D"/>
              </a:solidFill>
              <a:sym typeface="Wingdings"/>
            </a:endParaRPr>
          </a:p>
          <a:p>
            <a:endParaRPr lang="en-US" sz="2400" dirty="0" smtClean="0">
              <a:solidFill>
                <a:srgbClr val="FFFFFF"/>
              </a:solidFill>
              <a:sym typeface="Wingdings"/>
            </a:endParaRPr>
          </a:p>
          <a:p>
            <a:r>
              <a:rPr lang="en-US" sz="2400" dirty="0" smtClean="0">
                <a:solidFill>
                  <a:srgbClr val="C0504D"/>
                </a:solidFill>
                <a:sym typeface="Wingdings"/>
              </a:rPr>
              <a:t>2.  </a:t>
            </a:r>
            <a:r>
              <a:rPr lang="en-US" sz="2400" dirty="0" smtClean="0">
                <a:solidFill>
                  <a:srgbClr val="FFFFFF"/>
                </a:solidFill>
                <a:sym typeface="Wingdings"/>
              </a:rPr>
              <a:t>Specified Workflow Design by Users</a:t>
            </a:r>
          </a:p>
          <a:p>
            <a:endParaRPr lang="en-US" sz="2400" dirty="0" smtClean="0">
              <a:solidFill>
                <a:srgbClr val="FFFFFF"/>
              </a:solidFill>
              <a:sym typeface="Wingdings"/>
            </a:endParaRPr>
          </a:p>
          <a:p>
            <a:r>
              <a:rPr lang="en-US" sz="2400" dirty="0" smtClean="0">
                <a:solidFill>
                  <a:srgbClr val="C0504D"/>
                </a:solidFill>
                <a:sym typeface="Wingdings"/>
              </a:rPr>
              <a:t>3.  </a:t>
            </a:r>
            <a:r>
              <a:rPr lang="en-US" sz="2400" dirty="0" smtClean="0">
                <a:solidFill>
                  <a:srgbClr val="FFFFFF"/>
                </a:solidFill>
                <a:sym typeface="Wingdings"/>
              </a:rPr>
              <a:t>Popular/Favorite Workflows</a:t>
            </a:r>
          </a:p>
          <a:p>
            <a:endParaRPr lang="en-US" sz="2400" dirty="0">
              <a:solidFill>
                <a:srgbClr val="FFFFFF"/>
              </a:solidFill>
              <a:sym typeface="Wingdings"/>
            </a:endParaRPr>
          </a:p>
          <a:p>
            <a:pPr algn="ctr"/>
            <a:r>
              <a:rPr lang="en-US" sz="2400" dirty="0" smtClean="0">
                <a:solidFill>
                  <a:srgbClr val="F2AA0F"/>
                </a:solidFill>
              </a:rPr>
              <a:t>Database retrieval with primary key</a:t>
            </a:r>
            <a:endParaRPr lang="en-US" sz="2400" dirty="0"/>
          </a:p>
        </p:txBody>
      </p:sp>
    </p:spTree>
    <p:extLst>
      <p:ext uri="{BB962C8B-B14F-4D97-AF65-F5344CB8AC3E}">
        <p14:creationId xmlns:p14="http://schemas.microsoft.com/office/powerpoint/2010/main" val="64788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6" name="TextBox 5"/>
          <p:cNvSpPr txBox="1"/>
          <p:nvPr/>
        </p:nvSpPr>
        <p:spPr>
          <a:xfrm>
            <a:off x="1040865" y="520531"/>
            <a:ext cx="6828075" cy="1200329"/>
          </a:xfrm>
          <a:prstGeom prst="rect">
            <a:avLst/>
          </a:prstGeom>
          <a:noFill/>
        </p:spPr>
        <p:txBody>
          <a:bodyPr wrap="square" rtlCol="0">
            <a:spAutoFit/>
          </a:bodyPr>
          <a:lstStyle/>
          <a:p>
            <a:pPr algn="ctr"/>
            <a:r>
              <a:rPr lang="en-US" sz="7200" dirty="0" smtClean="0">
                <a:solidFill>
                  <a:srgbClr val="F2AA0F"/>
                </a:solidFill>
              </a:rPr>
              <a:t>Databases</a:t>
            </a:r>
            <a:endParaRPr lang="en-US" sz="7200" dirty="0"/>
          </a:p>
        </p:txBody>
      </p:sp>
      <p:sp>
        <p:nvSpPr>
          <p:cNvPr id="8" name="TextBox 7"/>
          <p:cNvSpPr txBox="1"/>
          <p:nvPr/>
        </p:nvSpPr>
        <p:spPr>
          <a:xfrm>
            <a:off x="1040865" y="2207052"/>
            <a:ext cx="6973796" cy="3046988"/>
          </a:xfrm>
          <a:prstGeom prst="rect">
            <a:avLst/>
          </a:prstGeom>
          <a:noFill/>
        </p:spPr>
        <p:txBody>
          <a:bodyPr wrap="square" rtlCol="0">
            <a:spAutoFit/>
          </a:bodyPr>
          <a:lstStyle/>
          <a:p>
            <a:pPr algn="ctr"/>
            <a:r>
              <a:rPr lang="en-US" sz="3200" dirty="0">
                <a:solidFill>
                  <a:srgbClr val="FFFFFF"/>
                </a:solidFill>
              </a:rPr>
              <a:t>Database for all </a:t>
            </a:r>
            <a:r>
              <a:rPr lang="en-US" sz="3200" dirty="0" smtClean="0">
                <a:solidFill>
                  <a:srgbClr val="FFFFFF"/>
                </a:solidFill>
              </a:rPr>
              <a:t>tools</a:t>
            </a:r>
          </a:p>
          <a:p>
            <a:pPr algn="ctr"/>
            <a:r>
              <a:rPr lang="en-US" sz="3200" dirty="0" smtClean="0">
                <a:solidFill>
                  <a:srgbClr val="FFFFFF"/>
                </a:solidFill>
              </a:rPr>
              <a:t> Advantages/Disadvantages.</a:t>
            </a:r>
          </a:p>
          <a:p>
            <a:pPr algn="ctr"/>
            <a:endParaRPr lang="en-US" sz="3200" dirty="0">
              <a:solidFill>
                <a:srgbClr val="FFFFFF"/>
              </a:solidFill>
            </a:endParaRPr>
          </a:p>
          <a:p>
            <a:pPr algn="ctr"/>
            <a:r>
              <a:rPr lang="en-US" sz="3200" dirty="0">
                <a:solidFill>
                  <a:srgbClr val="FFFFFF"/>
                </a:solidFill>
              </a:rPr>
              <a:t>Database for </a:t>
            </a:r>
            <a:r>
              <a:rPr lang="en-US" sz="3200" dirty="0" smtClean="0">
                <a:solidFill>
                  <a:srgbClr val="FFFFFF"/>
                </a:solidFill>
              </a:rPr>
              <a:t>workflows</a:t>
            </a:r>
          </a:p>
          <a:p>
            <a:pPr algn="ctr"/>
            <a:r>
              <a:rPr lang="en-US" sz="3200" dirty="0" smtClean="0">
                <a:solidFill>
                  <a:srgbClr val="FFFFFF"/>
                </a:solidFill>
              </a:rPr>
              <a:t>Database for users who can save their workflow </a:t>
            </a:r>
          </a:p>
        </p:txBody>
      </p:sp>
    </p:spTree>
    <p:extLst>
      <p:ext uri="{BB962C8B-B14F-4D97-AF65-F5344CB8AC3E}">
        <p14:creationId xmlns:p14="http://schemas.microsoft.com/office/powerpoint/2010/main" val="37970651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9894"/>
          </a:xfrm>
        </p:spPr>
        <p:txBody>
          <a:bodyPr>
            <a:normAutofit/>
          </a:bodyPr>
          <a:lstStyle/>
          <a:p>
            <a:r>
              <a:rPr lang="en-US" b="1" dirty="0" smtClean="0"/>
              <a:t>Database Creation</a:t>
            </a:r>
            <a:endParaRPr lang="en-US" b="1" dirty="0"/>
          </a:p>
        </p:txBody>
      </p:sp>
      <p:pic>
        <p:nvPicPr>
          <p:cNvPr id="6" name="Picture 5" descr="Screen Shot 2015-04-14 at 3.59.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16" y="1134532"/>
            <a:ext cx="6225117" cy="5400101"/>
          </a:xfrm>
          <a:prstGeom prst="rect">
            <a:avLst/>
          </a:prstGeom>
        </p:spPr>
      </p:pic>
    </p:spTree>
    <p:extLst>
      <p:ext uri="{BB962C8B-B14F-4D97-AF65-F5344CB8AC3E}">
        <p14:creationId xmlns:p14="http://schemas.microsoft.com/office/powerpoint/2010/main" val="16573901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4-14 at 4.00.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9503"/>
            <a:ext cx="9144000" cy="783395"/>
          </a:xfrm>
          <a:prstGeom prst="rect">
            <a:avLst/>
          </a:prstGeom>
        </p:spPr>
      </p:pic>
      <p:pic>
        <p:nvPicPr>
          <p:cNvPr id="9" name="Picture 8" descr="Screen Shot 2015-04-14 at 4.01.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09841"/>
            <a:ext cx="9144000" cy="1671484"/>
          </a:xfrm>
          <a:prstGeom prst="rect">
            <a:avLst/>
          </a:prstGeom>
        </p:spPr>
      </p:pic>
      <p:sp>
        <p:nvSpPr>
          <p:cNvPr id="10" name="TextBox 9"/>
          <p:cNvSpPr txBox="1"/>
          <p:nvPr/>
        </p:nvSpPr>
        <p:spPr>
          <a:xfrm>
            <a:off x="0" y="2372898"/>
            <a:ext cx="7603067" cy="369332"/>
          </a:xfrm>
          <a:prstGeom prst="rect">
            <a:avLst/>
          </a:prstGeom>
          <a:noFill/>
        </p:spPr>
        <p:txBody>
          <a:bodyPr wrap="square" rtlCol="0">
            <a:spAutoFit/>
          </a:bodyPr>
          <a:lstStyle/>
          <a:p>
            <a:r>
              <a:rPr lang="en-US" dirty="0"/>
              <a:t>c</a:t>
            </a:r>
            <a:r>
              <a:rPr lang="en-US" dirty="0" smtClean="0"/>
              <a:t>omparison Table:</a:t>
            </a:r>
            <a:endParaRPr lang="en-US" dirty="0"/>
          </a:p>
        </p:txBody>
      </p:sp>
      <p:sp>
        <p:nvSpPr>
          <p:cNvPr id="11" name="TextBox 10"/>
          <p:cNvSpPr txBox="1"/>
          <p:nvPr/>
        </p:nvSpPr>
        <p:spPr>
          <a:xfrm>
            <a:off x="0" y="1219200"/>
            <a:ext cx="7806267" cy="370303"/>
          </a:xfrm>
          <a:prstGeom prst="rect">
            <a:avLst/>
          </a:prstGeom>
          <a:noFill/>
        </p:spPr>
        <p:txBody>
          <a:bodyPr wrap="square" rtlCol="0">
            <a:spAutoFit/>
          </a:bodyPr>
          <a:lstStyle/>
          <a:p>
            <a:r>
              <a:rPr lang="en-US" dirty="0" err="1"/>
              <a:t>t</a:t>
            </a:r>
            <a:r>
              <a:rPr lang="en-US" dirty="0" err="1" smtClean="0"/>
              <a:t>oolDetails</a:t>
            </a:r>
            <a:r>
              <a:rPr lang="en-US" dirty="0" smtClean="0"/>
              <a:t> Table:</a:t>
            </a:r>
            <a:endParaRPr lang="en-US" dirty="0"/>
          </a:p>
        </p:txBody>
      </p:sp>
      <p:sp>
        <p:nvSpPr>
          <p:cNvPr id="12" name="TextBox 11"/>
          <p:cNvSpPr txBox="1"/>
          <p:nvPr/>
        </p:nvSpPr>
        <p:spPr>
          <a:xfrm>
            <a:off x="1337733" y="270933"/>
            <a:ext cx="6112934" cy="584776"/>
          </a:xfrm>
          <a:prstGeom prst="rect">
            <a:avLst/>
          </a:prstGeom>
          <a:noFill/>
        </p:spPr>
        <p:txBody>
          <a:bodyPr wrap="square" rtlCol="0">
            <a:spAutoFit/>
          </a:bodyPr>
          <a:lstStyle/>
          <a:p>
            <a:pPr algn="ctr"/>
            <a:r>
              <a:rPr lang="en-US" sz="3200" b="1" dirty="0" smtClean="0"/>
              <a:t>“tools” Database </a:t>
            </a:r>
            <a:endParaRPr lang="en-US" sz="3200" b="1" dirty="0"/>
          </a:p>
        </p:txBody>
      </p:sp>
      <p:pic>
        <p:nvPicPr>
          <p:cNvPr id="14" name="Picture 13" descr="Screen Shot 2015-04-14 at 4.03.4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8654"/>
            <a:ext cx="9144000" cy="1334427"/>
          </a:xfrm>
          <a:prstGeom prst="rect">
            <a:avLst/>
          </a:prstGeom>
        </p:spPr>
      </p:pic>
    </p:spTree>
    <p:extLst>
      <p:ext uri="{BB962C8B-B14F-4D97-AF65-F5344CB8AC3E}">
        <p14:creationId xmlns:p14="http://schemas.microsoft.com/office/powerpoint/2010/main" val="30530598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5" name="TextBox 4"/>
          <p:cNvSpPr txBox="1"/>
          <p:nvPr/>
        </p:nvSpPr>
        <p:spPr>
          <a:xfrm>
            <a:off x="457200" y="1832270"/>
            <a:ext cx="4101789"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457200" y="1568343"/>
            <a:ext cx="4274139" cy="508285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000" b="1" dirty="0" smtClean="0">
                <a:solidFill>
                  <a:srgbClr val="566A2A"/>
                </a:solidFill>
                <a:latin typeface="Franklin Gothic Medium"/>
                <a:cs typeface="Franklin Gothic Medium"/>
              </a:rPr>
              <a:t>Confusion: </a:t>
            </a:r>
          </a:p>
          <a:p>
            <a:pPr marL="18288" indent="0">
              <a:buFont typeface="Arial"/>
              <a:buNone/>
            </a:pPr>
            <a:endParaRPr lang="en-US" sz="3000" dirty="0" smtClean="0">
              <a:solidFill>
                <a:schemeClr val="accent3">
                  <a:lumMod val="75000"/>
                </a:schemeClr>
              </a:solidFill>
              <a:latin typeface="Franklin Gothic Medium"/>
              <a:cs typeface="Franklin Gothic Medium"/>
            </a:endParaRPr>
          </a:p>
          <a:p>
            <a:pPr marL="18288" indent="0">
              <a:buFont typeface="Arial"/>
              <a:buNone/>
            </a:pPr>
            <a:endParaRPr lang="en-US" sz="3000" dirty="0" smtClean="0">
              <a:solidFill>
                <a:schemeClr val="accent3">
                  <a:lumMod val="75000"/>
                </a:schemeClr>
              </a:solidFill>
              <a:latin typeface="Franklin Gothic Medium"/>
              <a:cs typeface="Franklin Gothic Medium"/>
            </a:endParaRPr>
          </a:p>
          <a:p>
            <a:r>
              <a:rPr lang="en-US" sz="3000" b="1" dirty="0" smtClean="0">
                <a:solidFill>
                  <a:schemeClr val="accent3">
                    <a:lumMod val="75000"/>
                  </a:schemeClr>
                </a:solidFill>
                <a:latin typeface="Franklin Gothic Medium"/>
                <a:cs typeface="Franklin Gothic Medium"/>
              </a:rPr>
              <a:t>Interoperability: </a:t>
            </a:r>
            <a:endParaRPr lang="en-US" sz="3000" dirty="0" smtClean="0">
              <a:solidFill>
                <a:srgbClr val="D96821"/>
              </a:solidFill>
              <a:latin typeface="Franklin Gothic Medium"/>
              <a:cs typeface="Franklin Gothic Medium"/>
            </a:endParaRPr>
          </a:p>
          <a:p>
            <a:pPr marL="18288" indent="0">
              <a:buFont typeface="Arial"/>
              <a:buNone/>
            </a:pPr>
            <a:endParaRPr lang="en-US" sz="3000" dirty="0" smtClean="0">
              <a:solidFill>
                <a:schemeClr val="accent3">
                  <a:lumMod val="60000"/>
                  <a:lumOff val="40000"/>
                </a:schemeClr>
              </a:solidFill>
              <a:latin typeface="Franklin Gothic Medium"/>
              <a:cs typeface="Franklin Gothic Medium"/>
            </a:endParaRPr>
          </a:p>
          <a:p>
            <a:pPr marL="18288" indent="0">
              <a:buFont typeface="Arial"/>
              <a:buNone/>
            </a:pPr>
            <a:endParaRPr lang="en-US" sz="3000" dirty="0" smtClean="0">
              <a:solidFill>
                <a:schemeClr val="accent3">
                  <a:lumMod val="60000"/>
                  <a:lumOff val="40000"/>
                </a:schemeClr>
              </a:solidFill>
              <a:latin typeface="Franklin Gothic Medium"/>
              <a:cs typeface="Franklin Gothic Medium"/>
            </a:endParaRPr>
          </a:p>
          <a:p>
            <a:pPr marL="18288" indent="0">
              <a:buFont typeface="Arial"/>
              <a:buNone/>
            </a:pPr>
            <a:endParaRPr lang="en-US" sz="3000" dirty="0" smtClean="0">
              <a:solidFill>
                <a:schemeClr val="accent3">
                  <a:lumMod val="60000"/>
                  <a:lumOff val="40000"/>
                </a:schemeClr>
              </a:solidFill>
              <a:latin typeface="Franklin Gothic Medium"/>
              <a:cs typeface="Franklin Gothic Medium"/>
            </a:endParaRPr>
          </a:p>
          <a:p>
            <a:r>
              <a:rPr lang="en-US" sz="3000" b="1" dirty="0" smtClean="0">
                <a:solidFill>
                  <a:srgbClr val="ACBE88"/>
                </a:solidFill>
                <a:latin typeface="Franklin Gothic Medium"/>
                <a:cs typeface="Franklin Gothic Medium"/>
              </a:rPr>
              <a:t>Lack of understanding</a:t>
            </a:r>
            <a:r>
              <a:rPr lang="en-US" sz="3000" dirty="0" smtClean="0">
                <a:solidFill>
                  <a:srgbClr val="ACBE88"/>
                </a:solidFill>
                <a:latin typeface="Franklin Gothic Medium"/>
                <a:cs typeface="Franklin Gothic Medium"/>
              </a:rPr>
              <a:t>:</a:t>
            </a:r>
            <a:endParaRPr lang="en-US" sz="3000" dirty="0">
              <a:solidFill>
                <a:srgbClr val="ACBE88"/>
              </a:solidFill>
              <a:latin typeface="Franklin Gothic Medium"/>
              <a:cs typeface="Franklin Gothic Medium"/>
            </a:endParaRPr>
          </a:p>
        </p:txBody>
      </p:sp>
      <p:sp>
        <p:nvSpPr>
          <p:cNvPr id="7" name="TextBox 6"/>
          <p:cNvSpPr txBox="1"/>
          <p:nvPr/>
        </p:nvSpPr>
        <p:spPr>
          <a:xfrm>
            <a:off x="838814" y="437246"/>
            <a:ext cx="7321568" cy="923330"/>
          </a:xfrm>
          <a:prstGeom prst="rect">
            <a:avLst/>
          </a:prstGeom>
          <a:noFill/>
        </p:spPr>
        <p:txBody>
          <a:bodyPr wrap="square" rtlCol="0">
            <a:spAutoFit/>
          </a:bodyPr>
          <a:lstStyle/>
          <a:p>
            <a:r>
              <a:rPr lang="en-US" sz="5400" dirty="0" smtClean="0">
                <a:solidFill>
                  <a:srgbClr val="F2AA0F"/>
                </a:solidFill>
              </a:rPr>
              <a:t>Bioinformatics Problems</a:t>
            </a:r>
            <a:endParaRPr lang="en-US" sz="5400" dirty="0"/>
          </a:p>
        </p:txBody>
      </p:sp>
      <p:sp>
        <p:nvSpPr>
          <p:cNvPr id="8" name="TextBox 7"/>
          <p:cNvSpPr txBox="1"/>
          <p:nvPr/>
        </p:nvSpPr>
        <p:spPr>
          <a:xfrm>
            <a:off x="4905370" y="1568343"/>
            <a:ext cx="3781430" cy="5196294"/>
          </a:xfrm>
          <a:prstGeom prst="rect">
            <a:avLst/>
          </a:prstGeom>
          <a:noFill/>
        </p:spPr>
        <p:txBody>
          <a:bodyPr wrap="square" rtlCol="0">
            <a:spAutoFit/>
          </a:bodyPr>
          <a:lstStyle/>
          <a:p>
            <a:r>
              <a:rPr lang="en-US" sz="3000" dirty="0" smtClean="0">
                <a:solidFill>
                  <a:srgbClr val="566A2A"/>
                </a:solidFill>
                <a:latin typeface="Franklin Gothic Medium"/>
                <a:cs typeface="Franklin Gothic Medium"/>
              </a:rPr>
              <a:t>many similar tools</a:t>
            </a:r>
          </a:p>
          <a:p>
            <a:pPr>
              <a:spcAft>
                <a:spcPts val="1000"/>
              </a:spcAft>
            </a:pPr>
            <a:endParaRPr lang="en-US" sz="3000" dirty="0" smtClean="0">
              <a:solidFill>
                <a:srgbClr val="9297CF"/>
              </a:solidFill>
              <a:latin typeface="Franklin Gothic Medium"/>
              <a:cs typeface="Franklin Gothic Medium"/>
            </a:endParaRPr>
          </a:p>
          <a:p>
            <a:pPr>
              <a:spcAft>
                <a:spcPts val="1000"/>
              </a:spcAft>
            </a:pPr>
            <a:endParaRPr lang="en-US" sz="3000" dirty="0" smtClean="0">
              <a:solidFill>
                <a:srgbClr val="9297CF"/>
              </a:solidFill>
              <a:latin typeface="Franklin Gothic Medium"/>
              <a:cs typeface="Franklin Gothic Medium"/>
            </a:endParaRPr>
          </a:p>
          <a:p>
            <a:pPr>
              <a:spcAft>
                <a:spcPts val="800"/>
              </a:spcAft>
            </a:pPr>
            <a:r>
              <a:rPr lang="en-US" sz="3000" dirty="0" smtClean="0">
                <a:solidFill>
                  <a:schemeClr val="accent3">
                    <a:lumMod val="75000"/>
                  </a:schemeClr>
                </a:solidFill>
                <a:latin typeface="Franklin Gothic Medium"/>
                <a:cs typeface="Franklin Gothic Medium"/>
              </a:rPr>
              <a:t>on many different platforms</a:t>
            </a:r>
          </a:p>
          <a:p>
            <a:endParaRPr lang="en-US" sz="3000" dirty="0" smtClean="0">
              <a:solidFill>
                <a:srgbClr val="D96821"/>
              </a:solidFill>
              <a:latin typeface="Franklin Gothic Medium"/>
              <a:cs typeface="Franklin Gothic Medium"/>
            </a:endParaRPr>
          </a:p>
          <a:p>
            <a:endParaRPr lang="en-US" sz="3000" dirty="0" smtClean="0">
              <a:solidFill>
                <a:srgbClr val="D96821"/>
              </a:solidFill>
              <a:latin typeface="Franklin Gothic Medium"/>
              <a:cs typeface="Franklin Gothic Medium"/>
            </a:endParaRPr>
          </a:p>
          <a:p>
            <a:pPr>
              <a:spcBef>
                <a:spcPts val="1000"/>
              </a:spcBef>
            </a:pPr>
            <a:r>
              <a:rPr lang="en-US" sz="3000" dirty="0" smtClean="0">
                <a:solidFill>
                  <a:srgbClr val="ACBE88"/>
                </a:solidFill>
                <a:latin typeface="Franklin Gothic Medium"/>
                <a:cs typeface="Franklin Gothic Medium"/>
              </a:rPr>
              <a:t>using many different algorithms</a:t>
            </a:r>
          </a:p>
          <a:p>
            <a:endParaRPr lang="en-US" sz="3000" dirty="0" smtClean="0">
              <a:latin typeface="Franklin Gothic Medium"/>
              <a:cs typeface="Franklin Gothic Medium"/>
            </a:endParaRPr>
          </a:p>
        </p:txBody>
      </p:sp>
    </p:spTree>
    <p:extLst>
      <p:ext uri="{BB962C8B-B14F-4D97-AF65-F5344CB8AC3E}">
        <p14:creationId xmlns:p14="http://schemas.microsoft.com/office/powerpoint/2010/main" val="22172914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668501"/>
            <a:ext cx="8873067" cy="523220"/>
          </a:xfrm>
          <a:prstGeom prst="rect">
            <a:avLst/>
          </a:prstGeom>
          <a:noFill/>
        </p:spPr>
        <p:txBody>
          <a:bodyPr wrap="square" rtlCol="0">
            <a:spAutoFit/>
          </a:bodyPr>
          <a:lstStyle/>
          <a:p>
            <a:r>
              <a:rPr lang="en-US" sz="2800" dirty="0"/>
              <a:t>Query to fetch data</a:t>
            </a:r>
            <a:r>
              <a:rPr lang="en-US" sz="2800" dirty="0" smtClean="0"/>
              <a:t>:</a:t>
            </a:r>
            <a:endParaRPr lang="en-US" sz="2800" dirty="0"/>
          </a:p>
        </p:txBody>
      </p:sp>
      <p:pic>
        <p:nvPicPr>
          <p:cNvPr id="5" name="Picture 4" descr="Screen Shot 2015-04-14 at 4.03.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1721"/>
            <a:ext cx="9144000" cy="1334427"/>
          </a:xfrm>
          <a:prstGeom prst="rect">
            <a:avLst/>
          </a:prstGeom>
        </p:spPr>
      </p:pic>
      <p:sp>
        <p:nvSpPr>
          <p:cNvPr id="6" name="TextBox 5"/>
          <p:cNvSpPr txBox="1"/>
          <p:nvPr/>
        </p:nvSpPr>
        <p:spPr>
          <a:xfrm>
            <a:off x="203198" y="1783994"/>
            <a:ext cx="4131735" cy="523220"/>
          </a:xfrm>
          <a:prstGeom prst="rect">
            <a:avLst/>
          </a:prstGeom>
          <a:noFill/>
        </p:spPr>
        <p:txBody>
          <a:bodyPr wrap="square" rtlCol="0">
            <a:spAutoFit/>
          </a:bodyPr>
          <a:lstStyle/>
          <a:p>
            <a:r>
              <a:rPr lang="en-US" sz="2800" dirty="0" smtClean="0"/>
              <a:t>Screenshot of Comparison:</a:t>
            </a:r>
            <a:endParaRPr lang="en-US" sz="2800" dirty="0"/>
          </a:p>
        </p:txBody>
      </p:sp>
      <p:pic>
        <p:nvPicPr>
          <p:cNvPr id="7" name="Picture 6" descr="Screen Shot 2015-04-14 at 4.47.0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22" y="703309"/>
            <a:ext cx="4602679" cy="4306467"/>
          </a:xfrm>
          <a:prstGeom prst="rect">
            <a:avLst/>
          </a:prstGeom>
        </p:spPr>
      </p:pic>
      <p:sp>
        <p:nvSpPr>
          <p:cNvPr id="8" name="TextBox 7"/>
          <p:cNvSpPr txBox="1"/>
          <p:nvPr/>
        </p:nvSpPr>
        <p:spPr>
          <a:xfrm>
            <a:off x="1388533" y="118533"/>
            <a:ext cx="5757334" cy="584776"/>
          </a:xfrm>
          <a:prstGeom prst="rect">
            <a:avLst/>
          </a:prstGeom>
          <a:noFill/>
        </p:spPr>
        <p:txBody>
          <a:bodyPr wrap="square" rtlCol="0">
            <a:spAutoFit/>
          </a:bodyPr>
          <a:lstStyle/>
          <a:p>
            <a:pPr algn="ctr"/>
            <a:r>
              <a:rPr lang="en-US" sz="3200" b="1" dirty="0" smtClean="0"/>
              <a:t>“comparison” Database</a:t>
            </a:r>
            <a:endParaRPr lang="en-US" sz="3200" b="1" dirty="0"/>
          </a:p>
        </p:txBody>
      </p:sp>
      <p:pic>
        <p:nvPicPr>
          <p:cNvPr id="10" name="Picture 9" descr="Screen Shot 2015-04-14 at 4.52.1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2" y="2782067"/>
            <a:ext cx="4477021" cy="1886434"/>
          </a:xfrm>
          <a:prstGeom prst="rect">
            <a:avLst/>
          </a:prstGeom>
        </p:spPr>
      </p:pic>
      <p:cxnSp>
        <p:nvCxnSpPr>
          <p:cNvPr id="12" name="Straight Arrow Connector 11"/>
          <p:cNvCxnSpPr/>
          <p:nvPr/>
        </p:nvCxnSpPr>
        <p:spPr>
          <a:xfrm flipH="1" flipV="1">
            <a:off x="3844612" y="4400949"/>
            <a:ext cx="2209347" cy="790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932185" y="5217111"/>
            <a:ext cx="3211816" cy="1157474"/>
          </a:xfrm>
          <a:prstGeom prst="rect">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28897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sz="9600" dirty="0">
              <a:solidFill>
                <a:schemeClr val="bg1">
                  <a:lumMod val="95000"/>
                </a:schemeClr>
              </a:solidFill>
              <a:latin typeface="Ayuthaya"/>
              <a:cs typeface="Ayuthaya"/>
            </a:endParaRPr>
          </a:p>
        </p:txBody>
      </p:sp>
      <p:sp>
        <p:nvSpPr>
          <p:cNvPr id="3" name="Subtitle 2"/>
          <p:cNvSpPr>
            <a:spLocks noGrp="1"/>
          </p:cNvSpPr>
          <p:nvPr>
            <p:ph type="subTitle" idx="1"/>
          </p:nvPr>
        </p:nvSpPr>
        <p:spPr/>
        <p:txBody>
          <a:bodyPr/>
          <a:lstStyle/>
          <a:p>
            <a:endParaRPr lang="en-US" sz="9600" dirty="0">
              <a:solidFill>
                <a:schemeClr val="bg1">
                  <a:lumMod val="95000"/>
                </a:schemeClr>
              </a:solidFill>
              <a:latin typeface="Ayuthaya"/>
              <a:cs typeface="Ayuthaya"/>
            </a:endParaRPr>
          </a:p>
        </p:txBody>
      </p:sp>
      <p:pic>
        <p:nvPicPr>
          <p:cNvPr id="5" name="Picture 4" descr="tapiterie_piele_neagra-1280x720-450x25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6" name="TextBox 5"/>
          <p:cNvSpPr txBox="1"/>
          <p:nvPr/>
        </p:nvSpPr>
        <p:spPr>
          <a:xfrm>
            <a:off x="362896" y="458068"/>
            <a:ext cx="8095304" cy="830997"/>
          </a:xfrm>
          <a:prstGeom prst="rect">
            <a:avLst/>
          </a:prstGeom>
          <a:noFill/>
          <a:ln>
            <a:noFill/>
          </a:ln>
        </p:spPr>
        <p:txBody>
          <a:bodyPr wrap="square" rtlCol="0">
            <a:spAutoFit/>
          </a:bodyPr>
          <a:lstStyle/>
          <a:p>
            <a:r>
              <a:rPr lang="en-US" sz="4800" dirty="0" smtClean="0">
                <a:solidFill>
                  <a:srgbClr val="F2AA0F"/>
                </a:solidFill>
              </a:rPr>
              <a:t>Future pipeline for Fred users:</a:t>
            </a:r>
            <a:endParaRPr lang="en-US" sz="4800" dirty="0">
              <a:solidFill>
                <a:srgbClr val="FFFFFF"/>
              </a:solidFill>
              <a:latin typeface="Franklin Gothic Medium"/>
              <a:cs typeface="Franklin Gothic Medium"/>
            </a:endParaRPr>
          </a:p>
        </p:txBody>
      </p:sp>
      <p:sp>
        <p:nvSpPr>
          <p:cNvPr id="7" name="TextBox 6"/>
          <p:cNvSpPr txBox="1"/>
          <p:nvPr/>
        </p:nvSpPr>
        <p:spPr>
          <a:xfrm>
            <a:off x="488440" y="1692242"/>
            <a:ext cx="8238351" cy="4524316"/>
          </a:xfrm>
          <a:prstGeom prst="rect">
            <a:avLst/>
          </a:prstGeom>
          <a:noFill/>
        </p:spPr>
        <p:txBody>
          <a:bodyPr wrap="square" rtlCol="0">
            <a:spAutoFit/>
          </a:bodyPr>
          <a:lstStyle/>
          <a:p>
            <a:pPr marL="571500" indent="-571500">
              <a:buFont typeface="Arial"/>
              <a:buChar char="•"/>
            </a:pPr>
            <a:r>
              <a:rPr lang="en-US" sz="3600" dirty="0" smtClean="0">
                <a:solidFill>
                  <a:srgbClr val="FFFFFF"/>
                </a:solidFill>
              </a:rPr>
              <a:t>Multiple file format conversions.</a:t>
            </a:r>
          </a:p>
          <a:p>
            <a:endParaRPr lang="en-US" sz="3600" dirty="0">
              <a:solidFill>
                <a:srgbClr val="FFFFFF"/>
              </a:solidFill>
            </a:endParaRPr>
          </a:p>
          <a:p>
            <a:pPr marL="571500" indent="-571500">
              <a:buFont typeface="Arial"/>
              <a:buChar char="•"/>
            </a:pPr>
            <a:r>
              <a:rPr lang="en-US" sz="3600" dirty="0" smtClean="0">
                <a:solidFill>
                  <a:srgbClr val="FFFFFF"/>
                </a:solidFill>
              </a:rPr>
              <a:t>Make interactive workflows robust </a:t>
            </a:r>
            <a:r>
              <a:rPr lang="en-US" sz="3600" dirty="0">
                <a:solidFill>
                  <a:srgbClr val="FFFFFF"/>
                </a:solidFill>
              </a:rPr>
              <a:t>and easy to </a:t>
            </a:r>
            <a:r>
              <a:rPr lang="en-US" sz="3600" dirty="0" smtClean="0">
                <a:solidFill>
                  <a:srgbClr val="FFFFFF"/>
                </a:solidFill>
              </a:rPr>
              <a:t>understand.</a:t>
            </a:r>
          </a:p>
          <a:p>
            <a:endParaRPr lang="en-US" sz="3600" dirty="0" smtClean="0">
              <a:solidFill>
                <a:srgbClr val="FFFFFF"/>
              </a:solidFill>
            </a:endParaRPr>
          </a:p>
          <a:p>
            <a:pPr marL="571500" indent="-571500">
              <a:buFont typeface="Arial"/>
              <a:buChar char="•"/>
            </a:pPr>
            <a:r>
              <a:rPr lang="en-US" sz="3600" dirty="0" smtClean="0">
                <a:solidFill>
                  <a:srgbClr val="FFFFFF"/>
                </a:solidFill>
              </a:rPr>
              <a:t>Popular workflows</a:t>
            </a:r>
          </a:p>
          <a:p>
            <a:pPr lvl="1"/>
            <a:r>
              <a:rPr lang="en-US" sz="3600" dirty="0" smtClean="0">
                <a:solidFill>
                  <a:srgbClr val="FFFFFF"/>
                </a:solidFill>
              </a:rPr>
              <a:t>  -</a:t>
            </a:r>
            <a:r>
              <a:rPr lang="en-US" sz="3600" dirty="0">
                <a:solidFill>
                  <a:srgbClr val="FFFFFF"/>
                </a:solidFill>
              </a:rPr>
              <a:t>E</a:t>
            </a:r>
            <a:r>
              <a:rPr lang="en-US" sz="3600" dirty="0" smtClean="0">
                <a:solidFill>
                  <a:srgbClr val="FFFFFF"/>
                </a:solidFill>
              </a:rPr>
              <a:t>xplanations</a:t>
            </a:r>
          </a:p>
          <a:p>
            <a:pPr lvl="1"/>
            <a:r>
              <a:rPr lang="en-US" sz="3600" dirty="0" smtClean="0">
                <a:solidFill>
                  <a:srgbClr val="FFFFFF"/>
                </a:solidFill>
              </a:rPr>
              <a:t>  -Demonstration</a:t>
            </a:r>
            <a:endParaRPr lang="en-US" sz="3600" dirty="0">
              <a:solidFill>
                <a:srgbClr val="FFFFFF"/>
              </a:solidFill>
            </a:endParaRPr>
          </a:p>
        </p:txBody>
      </p:sp>
    </p:spTree>
    <p:extLst>
      <p:ext uri="{BB962C8B-B14F-4D97-AF65-F5344CB8AC3E}">
        <p14:creationId xmlns:p14="http://schemas.microsoft.com/office/powerpoint/2010/main" val="30765780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sz="9600" dirty="0">
              <a:solidFill>
                <a:schemeClr val="bg1">
                  <a:lumMod val="95000"/>
                </a:schemeClr>
              </a:solidFill>
              <a:latin typeface="Ayuthaya"/>
              <a:cs typeface="Ayuthaya"/>
            </a:endParaRPr>
          </a:p>
        </p:txBody>
      </p:sp>
      <p:sp>
        <p:nvSpPr>
          <p:cNvPr id="3" name="Subtitle 2"/>
          <p:cNvSpPr>
            <a:spLocks noGrp="1"/>
          </p:cNvSpPr>
          <p:nvPr>
            <p:ph type="subTitle" idx="1"/>
          </p:nvPr>
        </p:nvSpPr>
        <p:spPr/>
        <p:txBody>
          <a:bodyPr/>
          <a:lstStyle/>
          <a:p>
            <a:endParaRPr lang="en-US" sz="9600" dirty="0">
              <a:solidFill>
                <a:schemeClr val="bg1">
                  <a:lumMod val="95000"/>
                </a:schemeClr>
              </a:solidFill>
              <a:latin typeface="Ayuthaya"/>
              <a:cs typeface="Ayuthaya"/>
            </a:endParaRPr>
          </a:p>
        </p:txBody>
      </p:sp>
      <p:pic>
        <p:nvPicPr>
          <p:cNvPr id="5" name="Picture 4" descr="tapiterie_piele_neagra-1280x720-450x25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6" name="TextBox 5"/>
          <p:cNvSpPr txBox="1"/>
          <p:nvPr/>
        </p:nvSpPr>
        <p:spPr>
          <a:xfrm>
            <a:off x="362896" y="458068"/>
            <a:ext cx="8095304" cy="830997"/>
          </a:xfrm>
          <a:prstGeom prst="rect">
            <a:avLst/>
          </a:prstGeom>
          <a:noFill/>
          <a:ln>
            <a:noFill/>
          </a:ln>
        </p:spPr>
        <p:txBody>
          <a:bodyPr wrap="square" rtlCol="0">
            <a:spAutoFit/>
          </a:bodyPr>
          <a:lstStyle/>
          <a:p>
            <a:r>
              <a:rPr lang="en-US" sz="4800" dirty="0" smtClean="0">
                <a:solidFill>
                  <a:srgbClr val="F2AA0F"/>
                </a:solidFill>
              </a:rPr>
              <a:t>Future pipeline for Freda users:</a:t>
            </a:r>
            <a:endParaRPr lang="en-US" sz="4800" dirty="0">
              <a:solidFill>
                <a:srgbClr val="FFFFFF"/>
              </a:solidFill>
              <a:latin typeface="Franklin Gothic Medium"/>
              <a:cs typeface="Franklin Gothic Medium"/>
            </a:endParaRPr>
          </a:p>
        </p:txBody>
      </p:sp>
      <p:sp>
        <p:nvSpPr>
          <p:cNvPr id="7" name="TextBox 6"/>
          <p:cNvSpPr txBox="1"/>
          <p:nvPr/>
        </p:nvSpPr>
        <p:spPr>
          <a:xfrm>
            <a:off x="362896" y="1692242"/>
            <a:ext cx="8494146" cy="4832092"/>
          </a:xfrm>
          <a:prstGeom prst="rect">
            <a:avLst/>
          </a:prstGeom>
          <a:noFill/>
        </p:spPr>
        <p:txBody>
          <a:bodyPr wrap="square" rtlCol="0">
            <a:spAutoFit/>
          </a:bodyPr>
          <a:lstStyle/>
          <a:p>
            <a:pPr marL="571500" indent="-571500">
              <a:buFont typeface="Arial"/>
              <a:buChar char="•"/>
            </a:pPr>
            <a:r>
              <a:rPr lang="en-US" sz="4400" dirty="0" smtClean="0">
                <a:solidFill>
                  <a:srgbClr val="FFFFFF"/>
                </a:solidFill>
              </a:rPr>
              <a:t>Login </a:t>
            </a:r>
            <a:r>
              <a:rPr lang="en-US" sz="4400" dirty="0">
                <a:solidFill>
                  <a:srgbClr val="FFFFFF"/>
                </a:solidFill>
              </a:rPr>
              <a:t>access on </a:t>
            </a:r>
            <a:r>
              <a:rPr lang="en-US" sz="4400" dirty="0" smtClean="0">
                <a:solidFill>
                  <a:srgbClr val="FFFFFF"/>
                </a:solidFill>
              </a:rPr>
              <a:t>webservers</a:t>
            </a:r>
          </a:p>
          <a:p>
            <a:endParaRPr lang="en-US" sz="4400" dirty="0" smtClean="0">
              <a:solidFill>
                <a:srgbClr val="FFFFFF"/>
              </a:solidFill>
            </a:endParaRPr>
          </a:p>
          <a:p>
            <a:pPr marL="571500" indent="-571500">
              <a:buFont typeface="Arial"/>
              <a:buChar char="•"/>
            </a:pPr>
            <a:r>
              <a:rPr lang="en-US" sz="4400" dirty="0" smtClean="0">
                <a:solidFill>
                  <a:srgbClr val="FFFFFF"/>
                </a:solidFill>
              </a:rPr>
              <a:t>Platform </a:t>
            </a:r>
            <a:r>
              <a:rPr lang="en-US" sz="4400" dirty="0">
                <a:solidFill>
                  <a:srgbClr val="FFFFFF"/>
                </a:solidFill>
              </a:rPr>
              <a:t>based search/</a:t>
            </a:r>
            <a:r>
              <a:rPr lang="en-US" sz="4400" dirty="0" smtClean="0">
                <a:solidFill>
                  <a:srgbClr val="FFFFFF"/>
                </a:solidFill>
              </a:rPr>
              <a:t>tab</a:t>
            </a:r>
            <a:endParaRPr lang="en-US" sz="4400" dirty="0">
              <a:solidFill>
                <a:srgbClr val="FFFFFF"/>
              </a:solidFill>
            </a:endParaRPr>
          </a:p>
          <a:p>
            <a:pPr marL="571500" indent="-571500">
              <a:buFont typeface="Arial"/>
              <a:buChar char="•"/>
            </a:pPr>
            <a:endParaRPr lang="en-US" sz="4400" dirty="0">
              <a:solidFill>
                <a:srgbClr val="FFFFFF"/>
              </a:solidFill>
            </a:endParaRPr>
          </a:p>
          <a:p>
            <a:pPr marL="571500" indent="-571500">
              <a:buFont typeface="Arial"/>
              <a:buChar char="•"/>
            </a:pPr>
            <a:r>
              <a:rPr lang="en-US" sz="4400" dirty="0">
                <a:solidFill>
                  <a:srgbClr val="FFFFFF"/>
                </a:solidFill>
              </a:rPr>
              <a:t>Functionality to </a:t>
            </a:r>
            <a:r>
              <a:rPr lang="en-US" sz="4400" dirty="0" smtClean="0">
                <a:solidFill>
                  <a:srgbClr val="FFFFFF"/>
                </a:solidFill>
              </a:rPr>
              <a:t>design workflows</a:t>
            </a:r>
          </a:p>
          <a:p>
            <a:r>
              <a:rPr lang="en-US" sz="4400" dirty="0">
                <a:solidFill>
                  <a:srgbClr val="FFFFFF"/>
                </a:solidFill>
              </a:rPr>
              <a:t>	</a:t>
            </a:r>
            <a:r>
              <a:rPr lang="en-US" sz="4400" dirty="0" smtClean="0">
                <a:solidFill>
                  <a:srgbClr val="FFFFFF"/>
                </a:solidFill>
              </a:rPr>
              <a:t> -Save them</a:t>
            </a:r>
          </a:p>
          <a:p>
            <a:r>
              <a:rPr lang="en-US" sz="4400" dirty="0">
                <a:solidFill>
                  <a:srgbClr val="FFFFFF"/>
                </a:solidFill>
              </a:rPr>
              <a:t>	</a:t>
            </a:r>
            <a:r>
              <a:rPr lang="en-US" sz="4400" dirty="0" smtClean="0">
                <a:solidFill>
                  <a:srgbClr val="FFFFFF"/>
                </a:solidFill>
              </a:rPr>
              <a:t> -Rate them</a:t>
            </a:r>
          </a:p>
        </p:txBody>
      </p:sp>
    </p:spTree>
    <p:extLst>
      <p:ext uri="{BB962C8B-B14F-4D97-AF65-F5344CB8AC3E}">
        <p14:creationId xmlns:p14="http://schemas.microsoft.com/office/powerpoint/2010/main" val="957080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5" name="TextBox 4"/>
          <p:cNvSpPr txBox="1"/>
          <p:nvPr/>
        </p:nvSpPr>
        <p:spPr>
          <a:xfrm>
            <a:off x="1388533" y="291571"/>
            <a:ext cx="6045200" cy="923330"/>
          </a:xfrm>
          <a:prstGeom prst="rect">
            <a:avLst/>
          </a:prstGeom>
          <a:noFill/>
        </p:spPr>
        <p:txBody>
          <a:bodyPr wrap="square" rtlCol="0">
            <a:spAutoFit/>
          </a:bodyPr>
          <a:lstStyle/>
          <a:p>
            <a:pPr algn="ctr"/>
            <a:r>
              <a:rPr lang="en-US" sz="5400" dirty="0" smtClean="0">
                <a:solidFill>
                  <a:srgbClr val="F2AA0F"/>
                </a:solidFill>
              </a:rPr>
              <a:t>Challenges</a:t>
            </a:r>
            <a:endParaRPr lang="en-US" sz="5400" dirty="0"/>
          </a:p>
        </p:txBody>
      </p:sp>
      <p:sp>
        <p:nvSpPr>
          <p:cNvPr id="6" name="TextBox 5"/>
          <p:cNvSpPr txBox="1"/>
          <p:nvPr/>
        </p:nvSpPr>
        <p:spPr>
          <a:xfrm>
            <a:off x="880533" y="1727200"/>
            <a:ext cx="7332134" cy="4401205"/>
          </a:xfrm>
          <a:prstGeom prst="rect">
            <a:avLst/>
          </a:prstGeom>
          <a:noFill/>
        </p:spPr>
        <p:txBody>
          <a:bodyPr wrap="square" rtlCol="0">
            <a:spAutoFit/>
          </a:bodyPr>
          <a:lstStyle/>
          <a:p>
            <a:pPr algn="ctr"/>
            <a:r>
              <a:rPr lang="en-US" sz="2800" dirty="0" smtClean="0">
                <a:solidFill>
                  <a:srgbClr val="8DD53C"/>
                </a:solidFill>
              </a:rPr>
              <a:t>PROTOTYPE</a:t>
            </a:r>
            <a:r>
              <a:rPr lang="en-US" sz="2800" dirty="0" smtClean="0">
                <a:solidFill>
                  <a:srgbClr val="8DD53C"/>
                </a:solidFill>
                <a:sym typeface="Wingdings"/>
              </a:rPr>
              <a:t> Proof of concept</a:t>
            </a:r>
            <a:endParaRPr lang="en-US" sz="2800" dirty="0" smtClean="0">
              <a:solidFill>
                <a:srgbClr val="8DD53C"/>
              </a:solidFill>
            </a:endParaRPr>
          </a:p>
          <a:p>
            <a:endParaRPr lang="en-US" sz="2800" dirty="0">
              <a:solidFill>
                <a:srgbClr val="8DD53C"/>
              </a:solidFill>
            </a:endParaRPr>
          </a:p>
          <a:p>
            <a:r>
              <a:rPr lang="en-US" sz="2800" dirty="0" smtClean="0">
                <a:solidFill>
                  <a:srgbClr val="FF0000"/>
                </a:solidFill>
              </a:rPr>
              <a:t>1.  </a:t>
            </a:r>
            <a:r>
              <a:rPr lang="en-US" sz="2800" dirty="0" smtClean="0">
                <a:solidFill>
                  <a:srgbClr val="8DD53C"/>
                </a:solidFill>
              </a:rPr>
              <a:t>Finding information on different tools. </a:t>
            </a:r>
          </a:p>
          <a:p>
            <a:r>
              <a:rPr lang="en-US" sz="2800" dirty="0">
                <a:solidFill>
                  <a:srgbClr val="8DD53C"/>
                </a:solidFill>
              </a:rPr>
              <a:t>	</a:t>
            </a:r>
            <a:r>
              <a:rPr lang="en-US" sz="2800" dirty="0" smtClean="0">
                <a:solidFill>
                  <a:srgbClr val="8DD53C"/>
                </a:solidFill>
              </a:rPr>
              <a:t>-pinpointing advantages/disadvantages</a:t>
            </a:r>
          </a:p>
          <a:p>
            <a:r>
              <a:rPr lang="en-US" sz="2800" dirty="0">
                <a:solidFill>
                  <a:srgbClr val="8DD53C"/>
                </a:solidFill>
              </a:rPr>
              <a:t>	</a:t>
            </a:r>
            <a:r>
              <a:rPr lang="en-US" sz="2800" dirty="0" smtClean="0">
                <a:solidFill>
                  <a:srgbClr val="8DD53C"/>
                </a:solidFill>
              </a:rPr>
              <a:t>-</a:t>
            </a:r>
            <a:r>
              <a:rPr lang="en-US" sz="2800" dirty="0">
                <a:solidFill>
                  <a:srgbClr val="8DD53C"/>
                </a:solidFill>
              </a:rPr>
              <a:t>A</a:t>
            </a:r>
            <a:r>
              <a:rPr lang="en-US" sz="2800" dirty="0" smtClean="0">
                <a:solidFill>
                  <a:srgbClr val="8DD53C"/>
                </a:solidFill>
              </a:rPr>
              <a:t>dvantages/disadvantages are the same?</a:t>
            </a:r>
            <a:endParaRPr lang="en-US" sz="2800" dirty="0">
              <a:solidFill>
                <a:srgbClr val="8DD53C"/>
              </a:solidFill>
            </a:endParaRPr>
          </a:p>
          <a:p>
            <a:r>
              <a:rPr lang="en-US" sz="2800" dirty="0" smtClean="0">
                <a:solidFill>
                  <a:srgbClr val="FF0000"/>
                </a:solidFill>
              </a:rPr>
              <a:t>2.  </a:t>
            </a:r>
            <a:r>
              <a:rPr lang="en-US" sz="2800" dirty="0" smtClean="0">
                <a:solidFill>
                  <a:srgbClr val="8DD53C"/>
                </a:solidFill>
              </a:rPr>
              <a:t>Identifying </a:t>
            </a:r>
            <a:r>
              <a:rPr lang="en-US" sz="2800" dirty="0">
                <a:solidFill>
                  <a:srgbClr val="8DD53C"/>
                </a:solidFill>
              </a:rPr>
              <a:t>similar formats-input</a:t>
            </a:r>
          </a:p>
          <a:p>
            <a:r>
              <a:rPr lang="en-US" sz="2800" dirty="0" smtClean="0">
                <a:solidFill>
                  <a:srgbClr val="FF0000"/>
                </a:solidFill>
              </a:rPr>
              <a:t>3.  </a:t>
            </a:r>
            <a:r>
              <a:rPr lang="en-US" sz="2800" dirty="0" smtClean="0">
                <a:solidFill>
                  <a:srgbClr val="8DD53C"/>
                </a:solidFill>
              </a:rPr>
              <a:t>Rarer file format details-output</a:t>
            </a:r>
          </a:p>
          <a:p>
            <a:r>
              <a:rPr lang="en-US" sz="2800" dirty="0" smtClean="0">
                <a:solidFill>
                  <a:srgbClr val="FF0000"/>
                </a:solidFill>
              </a:rPr>
              <a:t>4.  </a:t>
            </a:r>
            <a:r>
              <a:rPr lang="en-US" sz="2800" dirty="0" smtClean="0">
                <a:solidFill>
                  <a:srgbClr val="8DD53C"/>
                </a:solidFill>
              </a:rPr>
              <a:t>Invalid formats</a:t>
            </a:r>
            <a:endParaRPr lang="en-US" sz="2800" dirty="0">
              <a:solidFill>
                <a:srgbClr val="8DD53C"/>
              </a:solidFill>
            </a:endParaRPr>
          </a:p>
          <a:p>
            <a:r>
              <a:rPr lang="en-US" sz="2800" dirty="0" smtClean="0">
                <a:solidFill>
                  <a:srgbClr val="FF0000"/>
                </a:solidFill>
              </a:rPr>
              <a:t>5.  </a:t>
            </a:r>
            <a:r>
              <a:rPr lang="en-US" sz="2800" dirty="0" smtClean="0">
                <a:solidFill>
                  <a:srgbClr val="8DD53C"/>
                </a:solidFill>
              </a:rPr>
              <a:t>Methods to pass html arguments to </a:t>
            </a:r>
            <a:r>
              <a:rPr lang="en-US" sz="2800" dirty="0">
                <a:solidFill>
                  <a:srgbClr val="8DD53C"/>
                </a:solidFill>
              </a:rPr>
              <a:t>P</a:t>
            </a:r>
            <a:r>
              <a:rPr lang="en-US" sz="2800" dirty="0" smtClean="0">
                <a:solidFill>
                  <a:srgbClr val="8DD53C"/>
                </a:solidFill>
              </a:rPr>
              <a:t>erl code</a:t>
            </a:r>
          </a:p>
          <a:p>
            <a:endParaRPr lang="en-US" sz="2800" dirty="0" smtClean="0">
              <a:solidFill>
                <a:srgbClr val="8DD53C"/>
              </a:solidFill>
            </a:endParaRPr>
          </a:p>
        </p:txBody>
      </p:sp>
    </p:spTree>
    <p:extLst>
      <p:ext uri="{BB962C8B-B14F-4D97-AF65-F5344CB8AC3E}">
        <p14:creationId xmlns:p14="http://schemas.microsoft.com/office/powerpoint/2010/main" val="9609475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5" name="TextBox 4"/>
          <p:cNvSpPr txBox="1"/>
          <p:nvPr/>
        </p:nvSpPr>
        <p:spPr>
          <a:xfrm>
            <a:off x="1388533" y="291571"/>
            <a:ext cx="6045200" cy="923330"/>
          </a:xfrm>
          <a:prstGeom prst="rect">
            <a:avLst/>
          </a:prstGeom>
          <a:noFill/>
        </p:spPr>
        <p:txBody>
          <a:bodyPr wrap="square" rtlCol="0">
            <a:spAutoFit/>
          </a:bodyPr>
          <a:lstStyle/>
          <a:p>
            <a:pPr algn="ctr"/>
            <a:r>
              <a:rPr lang="en-US" sz="5400" dirty="0" smtClean="0">
                <a:solidFill>
                  <a:srgbClr val="F2AA0F"/>
                </a:solidFill>
              </a:rPr>
              <a:t>Funding</a:t>
            </a:r>
            <a:endParaRPr lang="en-US" sz="5400" dirty="0"/>
          </a:p>
        </p:txBody>
      </p:sp>
      <p:sp>
        <p:nvSpPr>
          <p:cNvPr id="7" name="TextBox 6"/>
          <p:cNvSpPr txBox="1"/>
          <p:nvPr/>
        </p:nvSpPr>
        <p:spPr>
          <a:xfrm>
            <a:off x="1388533" y="1778000"/>
            <a:ext cx="6299200" cy="4739759"/>
          </a:xfrm>
          <a:prstGeom prst="rect">
            <a:avLst/>
          </a:prstGeom>
          <a:noFill/>
        </p:spPr>
        <p:txBody>
          <a:bodyPr wrap="square" rtlCol="0">
            <a:spAutoFit/>
          </a:bodyPr>
          <a:lstStyle/>
          <a:p>
            <a:r>
              <a:rPr lang="en-US" sz="3000" dirty="0" smtClean="0">
                <a:solidFill>
                  <a:srgbClr val="FF0000"/>
                </a:solidFill>
              </a:rPr>
              <a:t>1.  </a:t>
            </a:r>
            <a:r>
              <a:rPr lang="en-US" sz="3000" dirty="0" smtClean="0">
                <a:solidFill>
                  <a:srgbClr val="8DD53C"/>
                </a:solidFill>
              </a:rPr>
              <a:t>Research </a:t>
            </a:r>
            <a:r>
              <a:rPr lang="en-US" sz="3000" dirty="0">
                <a:solidFill>
                  <a:srgbClr val="8DD53C"/>
                </a:solidFill>
              </a:rPr>
              <a:t>database </a:t>
            </a:r>
            <a:r>
              <a:rPr lang="en-US" sz="3000" dirty="0" smtClean="0">
                <a:solidFill>
                  <a:srgbClr val="8DD53C"/>
                </a:solidFill>
              </a:rPr>
              <a:t>creation- 	important in all the layers of </a:t>
            </a:r>
            <a:r>
              <a:rPr lang="en-US" sz="3000" dirty="0" smtClean="0">
                <a:solidFill>
                  <a:srgbClr val="FFFFFF"/>
                </a:solidFill>
              </a:rPr>
              <a:t>B</a:t>
            </a:r>
            <a:r>
              <a:rPr lang="en-US" sz="3200" dirty="0" smtClean="0">
                <a:solidFill>
                  <a:srgbClr val="F2AA0F"/>
                </a:solidFill>
              </a:rPr>
              <a:t>i</a:t>
            </a:r>
            <a:r>
              <a:rPr lang="en-US" sz="3000" dirty="0" smtClean="0">
                <a:solidFill>
                  <a:schemeClr val="bg1"/>
                </a:solidFill>
              </a:rPr>
              <a:t>Link</a:t>
            </a:r>
          </a:p>
          <a:p>
            <a:r>
              <a:rPr lang="en-US" sz="3000" dirty="0" smtClean="0">
                <a:solidFill>
                  <a:srgbClr val="8DD53C"/>
                </a:solidFill>
              </a:rPr>
              <a:t>		-Tool Comparison</a:t>
            </a:r>
          </a:p>
          <a:p>
            <a:r>
              <a:rPr lang="en-US" sz="3000" dirty="0">
                <a:solidFill>
                  <a:srgbClr val="8DD53C"/>
                </a:solidFill>
              </a:rPr>
              <a:t>	</a:t>
            </a:r>
            <a:r>
              <a:rPr lang="en-US" sz="3000" dirty="0" smtClean="0">
                <a:solidFill>
                  <a:srgbClr val="8DD53C"/>
                </a:solidFill>
              </a:rPr>
              <a:t>	-Interactive Workflow Designer</a:t>
            </a:r>
          </a:p>
          <a:p>
            <a:endParaRPr lang="en-US" sz="3000" dirty="0" smtClean="0">
              <a:solidFill>
                <a:srgbClr val="8DD53C"/>
              </a:solidFill>
            </a:endParaRPr>
          </a:p>
          <a:p>
            <a:r>
              <a:rPr lang="en-US" sz="3000" dirty="0" smtClean="0">
                <a:solidFill>
                  <a:srgbClr val="FF0000"/>
                </a:solidFill>
              </a:rPr>
              <a:t>2.  </a:t>
            </a:r>
            <a:r>
              <a:rPr lang="en-US" sz="3000" dirty="0" smtClean="0">
                <a:solidFill>
                  <a:srgbClr val="8DD53C"/>
                </a:solidFill>
              </a:rPr>
              <a:t>Manual </a:t>
            </a:r>
            <a:r>
              <a:rPr lang="en-US" sz="3000" dirty="0">
                <a:solidFill>
                  <a:srgbClr val="8DD53C"/>
                </a:solidFill>
              </a:rPr>
              <a:t>curation team to maintain    	new and updated </a:t>
            </a:r>
            <a:r>
              <a:rPr lang="en-US" sz="3000" dirty="0" smtClean="0">
                <a:solidFill>
                  <a:srgbClr val="8DD53C"/>
                </a:solidFill>
              </a:rPr>
              <a:t>tools</a:t>
            </a:r>
            <a:endParaRPr lang="en-US" sz="3000" dirty="0">
              <a:solidFill>
                <a:srgbClr val="8DD53C"/>
              </a:solidFill>
            </a:endParaRPr>
          </a:p>
          <a:p>
            <a:endParaRPr lang="en-US" sz="3000" dirty="0" smtClean="0">
              <a:solidFill>
                <a:srgbClr val="FF0000"/>
              </a:solidFill>
            </a:endParaRPr>
          </a:p>
          <a:p>
            <a:r>
              <a:rPr lang="en-US" sz="3000" dirty="0" smtClean="0">
                <a:solidFill>
                  <a:srgbClr val="FF0000"/>
                </a:solidFill>
              </a:rPr>
              <a:t>3.  </a:t>
            </a:r>
            <a:r>
              <a:rPr lang="en-US" sz="3000" dirty="0" smtClean="0">
                <a:solidFill>
                  <a:srgbClr val="8DD53C"/>
                </a:solidFill>
              </a:rPr>
              <a:t>Need </a:t>
            </a:r>
            <a:r>
              <a:rPr lang="en-US" sz="3000" dirty="0">
                <a:solidFill>
                  <a:srgbClr val="8DD53C"/>
                </a:solidFill>
              </a:rPr>
              <a:t>a </a:t>
            </a:r>
            <a:r>
              <a:rPr lang="en-US" sz="3000" dirty="0" smtClean="0">
                <a:solidFill>
                  <a:srgbClr val="8DD53C"/>
                </a:solidFill>
              </a:rPr>
              <a:t>domain</a:t>
            </a:r>
            <a:endParaRPr lang="en-US" sz="3000" dirty="0" smtClean="0">
              <a:solidFill>
                <a:srgbClr val="FF0000"/>
              </a:solidFill>
            </a:endParaRPr>
          </a:p>
          <a:p>
            <a:endParaRPr lang="en-US" sz="3000" dirty="0" smtClean="0">
              <a:solidFill>
                <a:srgbClr val="FF0000"/>
              </a:solidFill>
            </a:endParaRPr>
          </a:p>
        </p:txBody>
      </p:sp>
    </p:spTree>
    <p:extLst>
      <p:ext uri="{BB962C8B-B14F-4D97-AF65-F5344CB8AC3E}">
        <p14:creationId xmlns:p14="http://schemas.microsoft.com/office/powerpoint/2010/main" val="35995724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sz="9600">
              <a:solidFill>
                <a:schemeClr val="bg1">
                  <a:lumMod val="95000"/>
                </a:schemeClr>
              </a:solidFill>
              <a:latin typeface="Ayuthaya"/>
              <a:cs typeface="Ayuthaya"/>
            </a:endParaRPr>
          </a:p>
        </p:txBody>
      </p:sp>
      <p:pic>
        <p:nvPicPr>
          <p:cNvPr id="4" name="Picture 3" descr="free-3d-animated-powerpoint-templates-download-1024x6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208173" y="458068"/>
            <a:ext cx="5724758" cy="1323439"/>
          </a:xfrm>
          <a:prstGeom prst="rect">
            <a:avLst/>
          </a:prstGeom>
          <a:noFill/>
        </p:spPr>
        <p:txBody>
          <a:bodyPr wrap="square" rtlCol="0">
            <a:spAutoFit/>
          </a:bodyPr>
          <a:lstStyle/>
          <a:p>
            <a:r>
              <a:rPr lang="en-US" sz="8000" dirty="0" err="1" smtClean="0">
                <a:solidFill>
                  <a:schemeClr val="bg1">
                    <a:lumMod val="95000"/>
                  </a:schemeClr>
                </a:solidFill>
                <a:latin typeface="Franklin Gothic Medium"/>
                <a:cs typeface="Franklin Gothic Medium"/>
              </a:rPr>
              <a:t>V</a:t>
            </a:r>
            <a:r>
              <a:rPr lang="en-US" sz="8000" dirty="0" err="1">
                <a:solidFill>
                  <a:srgbClr val="F2AA0F"/>
                </a:solidFill>
                <a:latin typeface="Franklin Gothic Medium"/>
                <a:cs typeface="Franklin Gothic Medium"/>
              </a:rPr>
              <a:t>i</a:t>
            </a:r>
            <a:r>
              <a:rPr lang="en-US" sz="8000" dirty="0" err="1" smtClean="0">
                <a:solidFill>
                  <a:schemeClr val="bg1">
                    <a:lumMod val="95000"/>
                  </a:schemeClr>
                </a:solidFill>
                <a:latin typeface="Franklin Gothic Medium"/>
                <a:cs typeface="Franklin Gothic Medium"/>
              </a:rPr>
              <a:t>SION</a:t>
            </a:r>
            <a:endParaRPr lang="en-US" sz="8000" dirty="0">
              <a:solidFill>
                <a:schemeClr val="bg1">
                  <a:lumMod val="95000"/>
                </a:schemeClr>
              </a:solidFill>
              <a:latin typeface="Franklin Gothic Medium"/>
              <a:cs typeface="Franklin Gothic Medium"/>
            </a:endParaRPr>
          </a:p>
        </p:txBody>
      </p:sp>
      <p:sp>
        <p:nvSpPr>
          <p:cNvPr id="7" name="TextBox 6"/>
          <p:cNvSpPr txBox="1"/>
          <p:nvPr/>
        </p:nvSpPr>
        <p:spPr>
          <a:xfrm>
            <a:off x="685800" y="1811797"/>
            <a:ext cx="7389738" cy="4708981"/>
          </a:xfrm>
          <a:prstGeom prst="rect">
            <a:avLst/>
          </a:prstGeom>
          <a:noFill/>
        </p:spPr>
        <p:txBody>
          <a:bodyPr wrap="square" rtlCol="0">
            <a:spAutoFit/>
          </a:bodyPr>
          <a:lstStyle/>
          <a:p>
            <a:r>
              <a:rPr lang="en-US" sz="3000" dirty="0" smtClean="0">
                <a:solidFill>
                  <a:srgbClr val="FFFFFF"/>
                </a:solidFill>
              </a:rPr>
              <a:t>Platform for the </a:t>
            </a:r>
            <a:r>
              <a:rPr lang="en-US" sz="3000" dirty="0">
                <a:solidFill>
                  <a:srgbClr val="FFFFFF"/>
                </a:solidFill>
              </a:rPr>
              <a:t>bioinformatics </a:t>
            </a:r>
            <a:r>
              <a:rPr lang="en-US" sz="3000" dirty="0" smtClean="0">
                <a:solidFill>
                  <a:srgbClr val="FFFFFF"/>
                </a:solidFill>
              </a:rPr>
              <a:t>community and small start-ups </a:t>
            </a:r>
            <a:r>
              <a:rPr lang="en-US" sz="3000" dirty="0">
                <a:solidFill>
                  <a:srgbClr val="FFFFFF"/>
                </a:solidFill>
              </a:rPr>
              <a:t>to </a:t>
            </a:r>
            <a:r>
              <a:rPr lang="en-US" sz="3000" dirty="0" smtClean="0">
                <a:solidFill>
                  <a:srgbClr val="FFFFFF"/>
                </a:solidFill>
              </a:rPr>
              <a:t>create profiles, interact</a:t>
            </a:r>
            <a:r>
              <a:rPr lang="en-US" sz="3000" dirty="0">
                <a:solidFill>
                  <a:srgbClr val="FFFFFF"/>
                </a:solidFill>
              </a:rPr>
              <a:t>, demonstrate their </a:t>
            </a:r>
            <a:r>
              <a:rPr lang="en-US" sz="3000" dirty="0" smtClean="0">
                <a:solidFill>
                  <a:srgbClr val="FFFFFF"/>
                </a:solidFill>
              </a:rPr>
              <a:t>skills, and broadcast work </a:t>
            </a:r>
          </a:p>
          <a:p>
            <a:r>
              <a:rPr lang="en-US" sz="3000" dirty="0" smtClean="0">
                <a:solidFill>
                  <a:srgbClr val="FFFFFF"/>
                </a:solidFill>
              </a:rPr>
              <a:t>	</a:t>
            </a:r>
          </a:p>
          <a:p>
            <a:r>
              <a:rPr lang="en-US" sz="3000" dirty="0">
                <a:solidFill>
                  <a:srgbClr val="FFFFFF"/>
                </a:solidFill>
                <a:latin typeface="Franklin Gothic Medium"/>
                <a:cs typeface="Franklin Gothic Medium"/>
              </a:rPr>
              <a:t>	</a:t>
            </a:r>
            <a:r>
              <a:rPr lang="en-US" sz="3000" dirty="0" smtClean="0">
                <a:solidFill>
                  <a:srgbClr val="F2AA0F"/>
                </a:solidFill>
                <a:latin typeface="Franklin Gothic Medium"/>
                <a:cs typeface="Franklin Gothic Medium"/>
              </a:rPr>
              <a:t>Attract employers</a:t>
            </a:r>
            <a:endParaRPr lang="en-US" sz="3000" dirty="0" smtClean="0">
              <a:solidFill>
                <a:srgbClr val="FFFFFF"/>
              </a:solidFill>
            </a:endParaRPr>
          </a:p>
          <a:p>
            <a:r>
              <a:rPr lang="en-US" sz="3000" dirty="0" smtClean="0">
                <a:solidFill>
                  <a:srgbClr val="FFFFFF"/>
                </a:solidFill>
              </a:rPr>
              <a:t>	</a:t>
            </a:r>
            <a:r>
              <a:rPr lang="en-US" sz="3000" dirty="0" smtClean="0">
                <a:solidFill>
                  <a:srgbClr val="F2AA0F"/>
                </a:solidFill>
                <a:latin typeface="Franklin Gothic Medium"/>
                <a:cs typeface="Franklin Gothic Medium"/>
              </a:rPr>
              <a:t>Endorse skills</a:t>
            </a:r>
            <a:endParaRPr lang="en-US" sz="3000" dirty="0" smtClean="0">
              <a:solidFill>
                <a:srgbClr val="FFFFFF"/>
              </a:solidFill>
            </a:endParaRPr>
          </a:p>
          <a:p>
            <a:r>
              <a:rPr lang="en-US" sz="3000" dirty="0">
                <a:solidFill>
                  <a:srgbClr val="FFFFFF"/>
                </a:solidFill>
              </a:rPr>
              <a:t>	</a:t>
            </a:r>
            <a:r>
              <a:rPr lang="en-US" sz="3000" dirty="0" smtClean="0">
                <a:solidFill>
                  <a:srgbClr val="F2AA0F"/>
                </a:solidFill>
                <a:latin typeface="Franklin Gothic Medium"/>
                <a:cs typeface="Franklin Gothic Medium"/>
              </a:rPr>
              <a:t>Connect with colleagues/employers</a:t>
            </a:r>
          </a:p>
          <a:p>
            <a:endParaRPr lang="en-US" sz="3000" dirty="0" smtClean="0">
              <a:solidFill>
                <a:srgbClr val="FFFFFF"/>
              </a:solidFill>
            </a:endParaRPr>
          </a:p>
          <a:p>
            <a:pPr algn="ctr"/>
            <a:r>
              <a:rPr lang="en-US" sz="3000" dirty="0" smtClean="0">
                <a:solidFill>
                  <a:srgbClr val="8DD53C"/>
                </a:solidFill>
              </a:rPr>
              <a:t>A professional networking site for Bioinformatics!</a:t>
            </a:r>
          </a:p>
        </p:txBody>
      </p:sp>
    </p:spTree>
    <p:extLst>
      <p:ext uri="{BB962C8B-B14F-4D97-AF65-F5344CB8AC3E}">
        <p14:creationId xmlns:p14="http://schemas.microsoft.com/office/powerpoint/2010/main" val="18740997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6" name="TextBox 5"/>
          <p:cNvSpPr txBox="1"/>
          <p:nvPr/>
        </p:nvSpPr>
        <p:spPr>
          <a:xfrm>
            <a:off x="1040865" y="520531"/>
            <a:ext cx="6828075" cy="1200329"/>
          </a:xfrm>
          <a:prstGeom prst="rect">
            <a:avLst/>
          </a:prstGeom>
          <a:noFill/>
        </p:spPr>
        <p:txBody>
          <a:bodyPr wrap="square" rtlCol="0">
            <a:spAutoFit/>
          </a:bodyPr>
          <a:lstStyle/>
          <a:p>
            <a:pPr algn="ctr"/>
            <a:r>
              <a:rPr lang="en-US" sz="7200" dirty="0" smtClean="0">
                <a:solidFill>
                  <a:srgbClr val="F2AA0F"/>
                </a:solidFill>
              </a:rPr>
              <a:t>References</a:t>
            </a:r>
            <a:endParaRPr lang="en-US" sz="7200" dirty="0"/>
          </a:p>
        </p:txBody>
      </p:sp>
      <p:sp>
        <p:nvSpPr>
          <p:cNvPr id="8" name="TextBox 7"/>
          <p:cNvSpPr txBox="1"/>
          <p:nvPr/>
        </p:nvSpPr>
        <p:spPr>
          <a:xfrm>
            <a:off x="1040864" y="2207052"/>
            <a:ext cx="7645935" cy="4278094"/>
          </a:xfrm>
          <a:prstGeom prst="rect">
            <a:avLst/>
          </a:prstGeom>
          <a:noFill/>
        </p:spPr>
        <p:txBody>
          <a:bodyPr wrap="square" rtlCol="0">
            <a:spAutoFit/>
          </a:bodyPr>
          <a:lstStyle/>
          <a:p>
            <a:r>
              <a:rPr lang="en-US" sz="2000" dirty="0" err="1">
                <a:solidFill>
                  <a:srgbClr val="FFFFFF"/>
                </a:solidFill>
              </a:rPr>
              <a:t>Fabiano</a:t>
            </a:r>
            <a:r>
              <a:rPr lang="en-US" sz="2000" dirty="0">
                <a:solidFill>
                  <a:srgbClr val="FFFFFF"/>
                </a:solidFill>
              </a:rPr>
              <a:t> </a:t>
            </a:r>
            <a:r>
              <a:rPr lang="en-US" sz="2000" dirty="0" err="1">
                <a:solidFill>
                  <a:srgbClr val="FFFFFF"/>
                </a:solidFill>
              </a:rPr>
              <a:t>Sviatopolk-Mirsky</a:t>
            </a:r>
            <a:r>
              <a:rPr lang="en-US" sz="2000" dirty="0">
                <a:solidFill>
                  <a:srgbClr val="FFFFFF"/>
                </a:solidFill>
              </a:rPr>
              <a:t> </a:t>
            </a:r>
            <a:r>
              <a:rPr lang="en-US" sz="2000" dirty="0" err="1" smtClean="0">
                <a:solidFill>
                  <a:srgbClr val="FFFFFF"/>
                </a:solidFill>
              </a:rPr>
              <a:t>Pais</a:t>
            </a:r>
            <a:r>
              <a:rPr lang="en-US" sz="2000" dirty="0" smtClean="0">
                <a:solidFill>
                  <a:srgbClr val="FFFFFF"/>
                </a:solidFill>
              </a:rPr>
              <a:t> </a:t>
            </a:r>
            <a:r>
              <a:rPr lang="en-US" sz="2000" dirty="0" err="1" smtClean="0">
                <a:solidFill>
                  <a:srgbClr val="FFFFFF"/>
                </a:solidFill>
              </a:rPr>
              <a:t>et.al</a:t>
            </a:r>
            <a:r>
              <a:rPr lang="en-US" sz="2000" dirty="0" smtClean="0">
                <a:solidFill>
                  <a:srgbClr val="FFFFFF"/>
                </a:solidFill>
              </a:rPr>
              <a:t>.: “Assessing the efficiency of multiple sequence alignment programs”. Algorithms  for Molecular Biology 2014, 9:4 </a:t>
            </a:r>
          </a:p>
          <a:p>
            <a:r>
              <a:rPr lang="en-US" sz="2000" dirty="0" err="1" smtClean="0">
                <a:solidFill>
                  <a:srgbClr val="FFFFFF"/>
                </a:solidFill>
              </a:rPr>
              <a:t>Jurate</a:t>
            </a:r>
            <a:r>
              <a:rPr lang="en-US" sz="2000" dirty="0" smtClean="0">
                <a:solidFill>
                  <a:srgbClr val="FFFFFF"/>
                </a:solidFill>
              </a:rPr>
              <a:t> </a:t>
            </a:r>
            <a:r>
              <a:rPr lang="en-US" sz="2000" dirty="0" err="1" smtClean="0">
                <a:solidFill>
                  <a:srgbClr val="FFFFFF"/>
                </a:solidFill>
              </a:rPr>
              <a:t>Daugelaite</a:t>
            </a:r>
            <a:r>
              <a:rPr lang="en-US" sz="2000" dirty="0" smtClean="0">
                <a:solidFill>
                  <a:srgbClr val="FFFFFF"/>
                </a:solidFill>
              </a:rPr>
              <a:t> </a:t>
            </a:r>
            <a:r>
              <a:rPr lang="en-US" sz="2000" dirty="0" err="1" smtClean="0">
                <a:solidFill>
                  <a:srgbClr val="FFFFFF"/>
                </a:solidFill>
              </a:rPr>
              <a:t>et.al</a:t>
            </a:r>
            <a:r>
              <a:rPr lang="en-US" sz="2000" dirty="0" smtClean="0">
                <a:solidFill>
                  <a:srgbClr val="FFFFFF"/>
                </a:solidFill>
              </a:rPr>
              <a:t>: “An overview of multiple sequence alignments and cloud computing in Bioinformatics”. ISRN Biomathematics, Volume 2013,615630:14</a:t>
            </a:r>
          </a:p>
          <a:p>
            <a:r>
              <a:rPr lang="en-US" sz="2000" dirty="0" err="1" smtClean="0">
                <a:solidFill>
                  <a:srgbClr val="FFFFFF"/>
                </a:solidFill>
              </a:rPr>
              <a:t>Rober</a:t>
            </a:r>
            <a:r>
              <a:rPr lang="en-US" sz="2000" dirty="0" smtClean="0">
                <a:solidFill>
                  <a:srgbClr val="FFFFFF"/>
                </a:solidFill>
              </a:rPr>
              <a:t> C. Edgar: “MUSCLE: multiple sequence alignment with high accuracy and high throughput”. </a:t>
            </a:r>
            <a:r>
              <a:rPr lang="en-US" sz="2000" dirty="0" err="1" smtClean="0">
                <a:solidFill>
                  <a:srgbClr val="FFFFFF"/>
                </a:solidFill>
              </a:rPr>
              <a:t>Nucl</a:t>
            </a:r>
            <a:r>
              <a:rPr lang="en-US" sz="2000" dirty="0" smtClean="0">
                <a:solidFill>
                  <a:srgbClr val="FFFFFF"/>
                </a:solidFill>
              </a:rPr>
              <a:t>. Acids Res. (2004) 32  (5):1792-1797.</a:t>
            </a:r>
          </a:p>
          <a:p>
            <a:r>
              <a:rPr lang="en-US" sz="2000" dirty="0" err="1" smtClean="0">
                <a:solidFill>
                  <a:srgbClr val="FFFFFF"/>
                </a:solidFill>
              </a:rPr>
              <a:t>Sievers</a:t>
            </a:r>
            <a:r>
              <a:rPr lang="en-US" sz="2000" dirty="0" smtClean="0">
                <a:solidFill>
                  <a:srgbClr val="FFFFFF"/>
                </a:solidFill>
              </a:rPr>
              <a:t> F, </a:t>
            </a:r>
            <a:r>
              <a:rPr lang="en-US" sz="2000" dirty="0" err="1" smtClean="0">
                <a:solidFill>
                  <a:srgbClr val="FFFFFF"/>
                </a:solidFill>
              </a:rPr>
              <a:t>Wilm</a:t>
            </a:r>
            <a:r>
              <a:rPr lang="en-US" sz="2000" dirty="0" smtClean="0">
                <a:solidFill>
                  <a:srgbClr val="FFFFFF"/>
                </a:solidFill>
              </a:rPr>
              <a:t> A et al: “Fast, scalable generation of high-quality protein multiple sequence alignments using  </a:t>
            </a:r>
            <a:r>
              <a:rPr lang="en-US" sz="2000" dirty="0" err="1" smtClean="0">
                <a:solidFill>
                  <a:srgbClr val="FFFFFF"/>
                </a:solidFill>
              </a:rPr>
              <a:t>Clustal</a:t>
            </a:r>
            <a:r>
              <a:rPr lang="en-US" sz="2000" dirty="0" smtClean="0">
                <a:solidFill>
                  <a:srgbClr val="FFFFFF"/>
                </a:solidFill>
              </a:rPr>
              <a:t> </a:t>
            </a:r>
            <a:r>
              <a:rPr lang="en-US" sz="2000" dirty="0" err="1" smtClean="0">
                <a:solidFill>
                  <a:srgbClr val="FFFFFF"/>
                </a:solidFill>
              </a:rPr>
              <a:t>Omega”.Molecular</a:t>
            </a:r>
            <a:r>
              <a:rPr lang="en-US" sz="2000" dirty="0" smtClean="0">
                <a:solidFill>
                  <a:srgbClr val="FFFFFF"/>
                </a:solidFill>
              </a:rPr>
              <a:t> </a:t>
            </a:r>
            <a:r>
              <a:rPr lang="en-US" sz="2000" smtClean="0">
                <a:solidFill>
                  <a:srgbClr val="FFFFFF"/>
                </a:solidFill>
              </a:rPr>
              <a:t>Systems Biology [2011, 7:539]. </a:t>
            </a:r>
            <a:endParaRPr lang="en-US" sz="2000" dirty="0" smtClean="0">
              <a:solidFill>
                <a:srgbClr val="FFFFFF"/>
              </a:solidFill>
            </a:endParaRPr>
          </a:p>
          <a:p>
            <a:pPr algn="ctr"/>
            <a:endParaRPr lang="en-US" sz="3200" dirty="0">
              <a:solidFill>
                <a:srgbClr val="FFFFFF"/>
              </a:solidFill>
            </a:endParaRPr>
          </a:p>
        </p:txBody>
      </p:sp>
    </p:spTree>
    <p:extLst>
      <p:ext uri="{BB962C8B-B14F-4D97-AF65-F5344CB8AC3E}">
        <p14:creationId xmlns:p14="http://schemas.microsoft.com/office/powerpoint/2010/main" val="1046179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5" name="TextBox 4"/>
          <p:cNvSpPr txBox="1"/>
          <p:nvPr/>
        </p:nvSpPr>
        <p:spPr>
          <a:xfrm>
            <a:off x="1388533" y="2588464"/>
            <a:ext cx="6045200" cy="923330"/>
          </a:xfrm>
          <a:prstGeom prst="rect">
            <a:avLst/>
          </a:prstGeom>
          <a:noFill/>
        </p:spPr>
        <p:txBody>
          <a:bodyPr wrap="square" rtlCol="0">
            <a:spAutoFit/>
          </a:bodyPr>
          <a:lstStyle/>
          <a:p>
            <a:pPr algn="ctr"/>
            <a:r>
              <a:rPr lang="en-US" sz="5400" dirty="0" smtClean="0">
                <a:solidFill>
                  <a:schemeClr val="accent4">
                    <a:lumMod val="60000"/>
                    <a:lumOff val="40000"/>
                  </a:schemeClr>
                </a:solidFill>
              </a:rPr>
              <a:t>Thank you!</a:t>
            </a:r>
            <a:endParaRPr lang="en-US" sz="5400" dirty="0">
              <a:solidFill>
                <a:schemeClr val="accent4">
                  <a:lumMod val="60000"/>
                  <a:lumOff val="40000"/>
                </a:schemeClr>
              </a:solidFill>
            </a:endParaRPr>
          </a:p>
        </p:txBody>
      </p:sp>
      <p:sp>
        <p:nvSpPr>
          <p:cNvPr id="3" name="TextBox 2"/>
          <p:cNvSpPr txBox="1"/>
          <p:nvPr/>
        </p:nvSpPr>
        <p:spPr>
          <a:xfrm>
            <a:off x="1388533" y="1417638"/>
            <a:ext cx="6045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989752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6" name="TextBox 5"/>
          <p:cNvSpPr txBox="1"/>
          <p:nvPr/>
        </p:nvSpPr>
        <p:spPr>
          <a:xfrm>
            <a:off x="1040865" y="520531"/>
            <a:ext cx="6828075" cy="1200329"/>
          </a:xfrm>
          <a:prstGeom prst="rect">
            <a:avLst/>
          </a:prstGeom>
          <a:noFill/>
        </p:spPr>
        <p:txBody>
          <a:bodyPr wrap="square" rtlCol="0">
            <a:spAutoFit/>
          </a:bodyPr>
          <a:lstStyle/>
          <a:p>
            <a:pPr algn="ctr"/>
            <a:r>
              <a:rPr lang="en-US" sz="7200" dirty="0" smtClean="0">
                <a:solidFill>
                  <a:srgbClr val="F2AA0F"/>
                </a:solidFill>
              </a:rPr>
              <a:t>Aims</a:t>
            </a:r>
            <a:endParaRPr lang="en-US" sz="7200" dirty="0"/>
          </a:p>
        </p:txBody>
      </p:sp>
      <p:sp>
        <p:nvSpPr>
          <p:cNvPr id="8" name="TextBox 7"/>
          <p:cNvSpPr txBox="1"/>
          <p:nvPr/>
        </p:nvSpPr>
        <p:spPr>
          <a:xfrm>
            <a:off x="1040865" y="2207052"/>
            <a:ext cx="6973796" cy="4437112"/>
          </a:xfrm>
          <a:prstGeom prst="rect">
            <a:avLst/>
          </a:prstGeom>
          <a:noFill/>
        </p:spPr>
        <p:txBody>
          <a:bodyPr wrap="square" rtlCol="0">
            <a:spAutoFit/>
          </a:bodyPr>
          <a:lstStyle/>
          <a:p>
            <a:pPr marL="514350" indent="-514350">
              <a:spcAft>
                <a:spcPts val="200"/>
              </a:spcAft>
              <a:buFont typeface="+mj-lt"/>
              <a:buAutoNum type="arabicPeriod"/>
            </a:pPr>
            <a:r>
              <a:rPr lang="en-US" sz="3200" dirty="0" smtClean="0">
                <a:solidFill>
                  <a:srgbClr val="FFFFFF"/>
                </a:solidFill>
              </a:rPr>
              <a:t>Web based and downloadable tools.</a:t>
            </a:r>
          </a:p>
          <a:p>
            <a:pPr marL="914400" lvl="1" indent="-514350">
              <a:buFont typeface="+mj-lt"/>
              <a:buAutoNum type="alphaLcPeriod"/>
            </a:pPr>
            <a:endParaRPr lang="en-US" sz="3200" dirty="0" smtClean="0">
              <a:solidFill>
                <a:srgbClr val="FFFFFF"/>
              </a:solidFill>
            </a:endParaRPr>
          </a:p>
          <a:p>
            <a:pPr marL="914400" lvl="1" indent="-514350">
              <a:buFont typeface="+mj-lt"/>
              <a:buAutoNum type="alphaLcPeriod"/>
            </a:pPr>
            <a:r>
              <a:rPr lang="en-US" sz="3200" dirty="0" smtClean="0">
                <a:solidFill>
                  <a:srgbClr val="FFFFFF"/>
                </a:solidFill>
              </a:rPr>
              <a:t>How to use.</a:t>
            </a:r>
          </a:p>
          <a:p>
            <a:pPr marL="914400" lvl="1" indent="-514350">
              <a:spcAft>
                <a:spcPts val="200"/>
              </a:spcAft>
              <a:buFont typeface="+mj-lt"/>
              <a:buAutoNum type="alphaLcPeriod"/>
            </a:pPr>
            <a:r>
              <a:rPr lang="en-US" sz="3200" dirty="0" smtClean="0">
                <a:solidFill>
                  <a:srgbClr val="FFFFFF"/>
                </a:solidFill>
              </a:rPr>
              <a:t>Comparison of tools.</a:t>
            </a:r>
          </a:p>
          <a:p>
            <a:pPr marL="400050" lvl="1">
              <a:spcAft>
                <a:spcPts val="200"/>
              </a:spcAft>
            </a:pPr>
            <a:endParaRPr lang="en-US" sz="3200" dirty="0" smtClean="0">
              <a:solidFill>
                <a:srgbClr val="FFFFFF"/>
              </a:solidFill>
            </a:endParaRPr>
          </a:p>
          <a:p>
            <a:pPr marL="514350" indent="-514350">
              <a:spcAft>
                <a:spcPts val="200"/>
              </a:spcAft>
              <a:buFont typeface="+mj-lt"/>
              <a:buAutoNum type="arabicPeriod"/>
            </a:pPr>
            <a:r>
              <a:rPr lang="en-US" sz="3200" dirty="0" smtClean="0">
                <a:solidFill>
                  <a:srgbClr val="FFFFFF"/>
                </a:solidFill>
              </a:rPr>
              <a:t>Format conversions.</a:t>
            </a:r>
          </a:p>
          <a:p>
            <a:pPr>
              <a:spcAft>
                <a:spcPts val="200"/>
              </a:spcAft>
            </a:pPr>
            <a:endParaRPr lang="en-US" sz="3200" dirty="0" smtClean="0">
              <a:solidFill>
                <a:srgbClr val="FFFFFF"/>
              </a:solidFill>
            </a:endParaRPr>
          </a:p>
          <a:p>
            <a:pPr marL="514350" indent="-514350">
              <a:buFont typeface="+mj-lt"/>
              <a:buAutoNum type="arabicPeriod"/>
            </a:pPr>
            <a:r>
              <a:rPr lang="en-US" sz="3200" dirty="0" smtClean="0">
                <a:solidFill>
                  <a:srgbClr val="FFFFFF"/>
                </a:solidFill>
              </a:rPr>
              <a:t>Workflow creation.</a:t>
            </a:r>
          </a:p>
          <a:p>
            <a:endParaRPr lang="en-US" dirty="0">
              <a:solidFill>
                <a:srgbClr val="FFFFFF"/>
              </a:solidFill>
            </a:endParaRPr>
          </a:p>
        </p:txBody>
      </p:sp>
    </p:spTree>
    <p:extLst>
      <p:ext uri="{BB962C8B-B14F-4D97-AF65-F5344CB8AC3E}">
        <p14:creationId xmlns:p14="http://schemas.microsoft.com/office/powerpoint/2010/main" val="36549817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6" name="TextBox 5"/>
          <p:cNvSpPr txBox="1"/>
          <p:nvPr/>
        </p:nvSpPr>
        <p:spPr>
          <a:xfrm>
            <a:off x="1040865" y="520531"/>
            <a:ext cx="6828075" cy="1200329"/>
          </a:xfrm>
          <a:prstGeom prst="rect">
            <a:avLst/>
          </a:prstGeom>
          <a:noFill/>
        </p:spPr>
        <p:txBody>
          <a:bodyPr wrap="square" rtlCol="0">
            <a:spAutoFit/>
          </a:bodyPr>
          <a:lstStyle/>
          <a:p>
            <a:pPr algn="ctr"/>
            <a:r>
              <a:rPr lang="en-US" sz="7200" dirty="0" smtClean="0">
                <a:solidFill>
                  <a:srgbClr val="F2AA0F"/>
                </a:solidFill>
              </a:rPr>
              <a:t>Target Users</a:t>
            </a:r>
            <a:endParaRPr lang="en-US" sz="7200" dirty="0"/>
          </a:p>
        </p:txBody>
      </p:sp>
      <p:sp>
        <p:nvSpPr>
          <p:cNvPr id="8" name="TextBox 7"/>
          <p:cNvSpPr txBox="1"/>
          <p:nvPr/>
        </p:nvSpPr>
        <p:spPr>
          <a:xfrm>
            <a:off x="1616437" y="2586449"/>
            <a:ext cx="6398223" cy="1569660"/>
          </a:xfrm>
          <a:prstGeom prst="rect">
            <a:avLst/>
          </a:prstGeom>
          <a:noFill/>
        </p:spPr>
        <p:txBody>
          <a:bodyPr wrap="square" rtlCol="0">
            <a:spAutoFit/>
          </a:bodyPr>
          <a:lstStyle/>
          <a:p>
            <a:pPr marL="457200" indent="-457200">
              <a:buFont typeface="Arial"/>
              <a:buChar char="•"/>
            </a:pPr>
            <a:r>
              <a:rPr lang="en-US" sz="3200" dirty="0" smtClean="0">
                <a:solidFill>
                  <a:srgbClr val="FFFFFF"/>
                </a:solidFill>
              </a:rPr>
              <a:t>New </a:t>
            </a:r>
            <a:r>
              <a:rPr lang="en-US" sz="3200" dirty="0" err="1" smtClean="0">
                <a:solidFill>
                  <a:srgbClr val="FFFFFF"/>
                </a:solidFill>
              </a:rPr>
              <a:t>Bioinformaticians</a:t>
            </a:r>
            <a:endParaRPr lang="en-US" sz="3200" dirty="0" smtClean="0">
              <a:solidFill>
                <a:srgbClr val="FFFFFF"/>
              </a:solidFill>
            </a:endParaRPr>
          </a:p>
          <a:p>
            <a:pPr marL="457200" indent="-457200">
              <a:buFont typeface="Arial"/>
              <a:buChar char="•"/>
            </a:pPr>
            <a:r>
              <a:rPr lang="en-US" sz="3200" dirty="0" smtClean="0">
                <a:solidFill>
                  <a:srgbClr val="FFFFFF"/>
                </a:solidFill>
              </a:rPr>
              <a:t>Experienced </a:t>
            </a:r>
            <a:r>
              <a:rPr lang="en-US" sz="3200" dirty="0" err="1" smtClean="0">
                <a:solidFill>
                  <a:srgbClr val="FFFFFF"/>
                </a:solidFill>
              </a:rPr>
              <a:t>Bioinformaticians</a:t>
            </a:r>
            <a:endParaRPr lang="en-US" sz="3200" dirty="0" smtClean="0">
              <a:solidFill>
                <a:srgbClr val="FFFFFF"/>
              </a:solidFill>
            </a:endParaRPr>
          </a:p>
          <a:p>
            <a:pPr marL="457200" indent="-457200">
              <a:buFont typeface="Arial"/>
              <a:buChar char="•"/>
            </a:pPr>
            <a:r>
              <a:rPr lang="en-US" sz="3200" dirty="0" smtClean="0">
                <a:solidFill>
                  <a:srgbClr val="FFFFFF"/>
                </a:solidFill>
              </a:rPr>
              <a:t>Self-made </a:t>
            </a:r>
            <a:r>
              <a:rPr lang="en-US" sz="3200" dirty="0" err="1" smtClean="0">
                <a:solidFill>
                  <a:srgbClr val="FFFFFF"/>
                </a:solidFill>
              </a:rPr>
              <a:t>Bioinformaticians</a:t>
            </a:r>
            <a:endParaRPr lang="en-US" sz="3200" dirty="0" smtClean="0">
              <a:solidFill>
                <a:srgbClr val="FFFFFF"/>
              </a:solidFill>
            </a:endParaRPr>
          </a:p>
        </p:txBody>
      </p:sp>
    </p:spTree>
    <p:extLst>
      <p:ext uri="{BB962C8B-B14F-4D97-AF65-F5344CB8AC3E}">
        <p14:creationId xmlns:p14="http://schemas.microsoft.com/office/powerpoint/2010/main" val="18257763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2AA0F"/>
                </a:solidFill>
              </a:rPr>
              <a:t>B</a:t>
            </a:r>
            <a:r>
              <a:rPr lang="en-US" dirty="0" smtClean="0">
                <a:solidFill>
                  <a:schemeClr val="tx1">
                    <a:lumMod val="50000"/>
                    <a:lumOff val="50000"/>
                  </a:schemeClr>
                </a:solidFill>
              </a:rPr>
              <a:t>i</a:t>
            </a:r>
            <a:r>
              <a:rPr lang="en-US" dirty="0" smtClean="0">
                <a:solidFill>
                  <a:srgbClr val="F2AA0F"/>
                </a:solidFill>
              </a:rPr>
              <a:t>Link </a:t>
            </a:r>
            <a:r>
              <a:rPr lang="en-US" dirty="0" smtClean="0">
                <a:solidFill>
                  <a:srgbClr val="7F7F7F"/>
                </a:solidFill>
              </a:rPr>
              <a:t>MAIN PAGE</a:t>
            </a:r>
            <a:endParaRPr lang="en-US" dirty="0">
              <a:solidFill>
                <a:srgbClr val="7F7F7F"/>
              </a:solidFill>
            </a:endParaRPr>
          </a:p>
        </p:txBody>
      </p:sp>
      <p:pic>
        <p:nvPicPr>
          <p:cNvPr id="4" name="Picture 3" descr="Screen Shot 2015-04-13 at 4.13.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5456"/>
            <a:ext cx="8123981" cy="5218306"/>
          </a:xfrm>
          <a:prstGeom prst="rect">
            <a:avLst/>
          </a:prstGeom>
        </p:spPr>
      </p:pic>
      <p:sp>
        <p:nvSpPr>
          <p:cNvPr id="5" name="TextBox 4"/>
          <p:cNvSpPr txBox="1"/>
          <p:nvPr/>
        </p:nvSpPr>
        <p:spPr>
          <a:xfrm>
            <a:off x="2222412" y="6363762"/>
            <a:ext cx="3174875" cy="523220"/>
          </a:xfrm>
          <a:prstGeom prst="rect">
            <a:avLst/>
          </a:prstGeom>
          <a:noFill/>
        </p:spPr>
        <p:txBody>
          <a:bodyPr wrap="square" rtlCol="0">
            <a:spAutoFit/>
          </a:bodyPr>
          <a:lstStyle/>
          <a:p>
            <a:r>
              <a:rPr lang="en-US" sz="2800" dirty="0">
                <a:solidFill>
                  <a:srgbClr val="F2AA0F"/>
                </a:solidFill>
                <a:ea typeface="+mj-ea"/>
                <a:cs typeface="+mj-cs"/>
                <a:hlinkClick r:id="rId4"/>
              </a:rPr>
              <a:t>B</a:t>
            </a:r>
            <a:r>
              <a:rPr lang="en-US" sz="2800" dirty="0">
                <a:solidFill>
                  <a:prstClr val="black">
                    <a:lumMod val="50000"/>
                    <a:lumOff val="50000"/>
                  </a:prstClr>
                </a:solidFill>
                <a:ea typeface="+mj-ea"/>
                <a:cs typeface="+mj-cs"/>
                <a:hlinkClick r:id="rId4"/>
              </a:rPr>
              <a:t>i</a:t>
            </a:r>
            <a:r>
              <a:rPr lang="en-US" sz="2800" dirty="0">
                <a:solidFill>
                  <a:srgbClr val="F2AA0F"/>
                </a:solidFill>
                <a:ea typeface="+mj-ea"/>
                <a:cs typeface="+mj-cs"/>
                <a:hlinkClick r:id="rId4"/>
              </a:rPr>
              <a:t>Link </a:t>
            </a:r>
            <a:endParaRPr lang="en-US" sz="2800" dirty="0"/>
          </a:p>
        </p:txBody>
      </p:sp>
    </p:spTree>
    <p:extLst>
      <p:ext uri="{BB962C8B-B14F-4D97-AF65-F5344CB8AC3E}">
        <p14:creationId xmlns:p14="http://schemas.microsoft.com/office/powerpoint/2010/main" val="14837334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5" name="TextBox 4"/>
          <p:cNvSpPr txBox="1"/>
          <p:nvPr/>
        </p:nvSpPr>
        <p:spPr>
          <a:xfrm>
            <a:off x="841207" y="274638"/>
            <a:ext cx="7257470" cy="923330"/>
          </a:xfrm>
          <a:prstGeom prst="rect">
            <a:avLst/>
          </a:prstGeom>
          <a:noFill/>
        </p:spPr>
        <p:txBody>
          <a:bodyPr wrap="square" rtlCol="0">
            <a:spAutoFit/>
          </a:bodyPr>
          <a:lstStyle/>
          <a:p>
            <a:r>
              <a:rPr lang="en-US" sz="5400" dirty="0" smtClean="0">
                <a:solidFill>
                  <a:srgbClr val="F2AA0F"/>
                </a:solidFill>
              </a:rPr>
              <a:t>Demonstration</a:t>
            </a:r>
            <a:endParaRPr lang="en-US" sz="5400" dirty="0">
              <a:solidFill>
                <a:srgbClr val="F79646"/>
              </a:solidFill>
              <a:latin typeface="Franklin Gothic Medium"/>
              <a:cs typeface="Franklin Gothic Medium"/>
            </a:endParaRPr>
          </a:p>
        </p:txBody>
      </p:sp>
      <p:sp>
        <p:nvSpPr>
          <p:cNvPr id="9" name="Pentagon 8"/>
          <p:cNvSpPr/>
          <p:nvPr/>
        </p:nvSpPr>
        <p:spPr>
          <a:xfrm rot="5400000">
            <a:off x="1958021" y="144129"/>
            <a:ext cx="5188160" cy="7324081"/>
          </a:xfrm>
          <a:prstGeom prst="homePlate">
            <a:avLst>
              <a:gd name="adj" fmla="val 50318"/>
            </a:avLst>
          </a:prstGeom>
          <a:solidFill>
            <a:srgbClr val="8DD53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entagon 9"/>
          <p:cNvSpPr/>
          <p:nvPr/>
        </p:nvSpPr>
        <p:spPr>
          <a:xfrm rot="5400000">
            <a:off x="2833470" y="-745439"/>
            <a:ext cx="3437262" cy="7324082"/>
          </a:xfrm>
          <a:prstGeom prst="homePlate">
            <a:avLst/>
          </a:prstGeom>
          <a:solidFill>
            <a:srgbClr val="6597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entagon 7"/>
          <p:cNvSpPr/>
          <p:nvPr/>
        </p:nvSpPr>
        <p:spPr>
          <a:xfrm rot="5400000">
            <a:off x="3732475" y="-1644441"/>
            <a:ext cx="1639255" cy="7324082"/>
          </a:xfrm>
          <a:prstGeom prst="homePlate">
            <a:avLst/>
          </a:prstGeom>
          <a:solidFill>
            <a:srgbClr val="8DD53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07124" y="1417638"/>
            <a:ext cx="4222529" cy="1569660"/>
          </a:xfrm>
          <a:prstGeom prst="rect">
            <a:avLst/>
          </a:prstGeom>
          <a:noFill/>
        </p:spPr>
        <p:txBody>
          <a:bodyPr wrap="square" rtlCol="0">
            <a:spAutoFit/>
          </a:bodyPr>
          <a:lstStyle/>
          <a:p>
            <a:pPr algn="ctr"/>
            <a:r>
              <a:rPr lang="en-US" sz="3200" dirty="0" smtClean="0">
                <a:latin typeface="Franklin Gothic Medium"/>
                <a:cs typeface="Franklin Gothic Medium"/>
              </a:rPr>
              <a:t>Tool Comparison</a:t>
            </a:r>
          </a:p>
          <a:p>
            <a:pPr algn="ctr"/>
            <a:r>
              <a:rPr lang="en-US" sz="3200" dirty="0" smtClean="0">
                <a:latin typeface="Franklin Gothic Medium"/>
                <a:cs typeface="Franklin Gothic Medium"/>
              </a:rPr>
              <a:t>LAYER 1</a:t>
            </a:r>
          </a:p>
          <a:p>
            <a:pPr algn="ctr"/>
            <a:endParaRPr lang="en-US" sz="3200" dirty="0">
              <a:latin typeface="Franklin Gothic Medium"/>
              <a:cs typeface="Franklin Gothic Medium"/>
            </a:endParaRPr>
          </a:p>
        </p:txBody>
      </p:sp>
      <p:sp>
        <p:nvSpPr>
          <p:cNvPr id="15" name="TextBox 14"/>
          <p:cNvSpPr txBox="1"/>
          <p:nvPr/>
        </p:nvSpPr>
        <p:spPr>
          <a:xfrm>
            <a:off x="2507125" y="2987298"/>
            <a:ext cx="4222529" cy="1077218"/>
          </a:xfrm>
          <a:prstGeom prst="rect">
            <a:avLst/>
          </a:prstGeom>
          <a:noFill/>
        </p:spPr>
        <p:txBody>
          <a:bodyPr wrap="square" rtlCol="0">
            <a:spAutoFit/>
          </a:bodyPr>
          <a:lstStyle/>
          <a:p>
            <a:pPr algn="ctr"/>
            <a:r>
              <a:rPr lang="en-US" sz="3200" dirty="0" smtClean="0">
                <a:latin typeface="Franklin Gothic Medium"/>
                <a:cs typeface="Franklin Gothic Medium"/>
              </a:rPr>
              <a:t>Format Conversion</a:t>
            </a:r>
          </a:p>
          <a:p>
            <a:pPr algn="ctr"/>
            <a:r>
              <a:rPr lang="en-US" sz="3200" dirty="0" smtClean="0">
                <a:latin typeface="Franklin Gothic Medium"/>
                <a:cs typeface="Franklin Gothic Medium"/>
              </a:rPr>
              <a:t>LAYER 2</a:t>
            </a:r>
          </a:p>
        </p:txBody>
      </p:sp>
      <p:sp>
        <p:nvSpPr>
          <p:cNvPr id="16" name="TextBox 15"/>
          <p:cNvSpPr txBox="1"/>
          <p:nvPr/>
        </p:nvSpPr>
        <p:spPr>
          <a:xfrm>
            <a:off x="2606091" y="4635233"/>
            <a:ext cx="4123563" cy="1569660"/>
          </a:xfrm>
          <a:prstGeom prst="rect">
            <a:avLst/>
          </a:prstGeom>
          <a:noFill/>
        </p:spPr>
        <p:txBody>
          <a:bodyPr wrap="square" rtlCol="0">
            <a:spAutoFit/>
          </a:bodyPr>
          <a:lstStyle/>
          <a:p>
            <a:pPr algn="ctr"/>
            <a:r>
              <a:rPr lang="en-US" sz="3200" dirty="0" smtClean="0">
                <a:latin typeface="Franklin Gothic Medium"/>
                <a:cs typeface="Franklin Gothic Medium"/>
              </a:rPr>
              <a:t>Workflow Creation</a:t>
            </a:r>
          </a:p>
          <a:p>
            <a:pPr algn="ctr"/>
            <a:r>
              <a:rPr lang="en-US" sz="3200" dirty="0" smtClean="0">
                <a:latin typeface="Franklin Gothic Medium"/>
                <a:cs typeface="Franklin Gothic Medium"/>
              </a:rPr>
              <a:t>LAYER 3</a:t>
            </a:r>
          </a:p>
          <a:p>
            <a:pPr algn="ctr"/>
            <a:endParaRPr lang="en-US" sz="3200" dirty="0">
              <a:latin typeface="Franklin Gothic Medium"/>
              <a:cs typeface="Franklin Gothic Medium"/>
            </a:endParaRPr>
          </a:p>
        </p:txBody>
      </p:sp>
      <p:sp>
        <p:nvSpPr>
          <p:cNvPr id="17" name="TextBox 16"/>
          <p:cNvSpPr txBox="1"/>
          <p:nvPr/>
        </p:nvSpPr>
        <p:spPr>
          <a:xfrm>
            <a:off x="890061" y="5155489"/>
            <a:ext cx="2507126" cy="954107"/>
          </a:xfrm>
          <a:prstGeom prst="rect">
            <a:avLst/>
          </a:prstGeom>
          <a:noFill/>
        </p:spPr>
        <p:txBody>
          <a:bodyPr wrap="square" rtlCol="0">
            <a:spAutoFit/>
          </a:bodyPr>
          <a:lstStyle/>
          <a:p>
            <a:r>
              <a:rPr lang="en-US" sz="3200" dirty="0" smtClean="0">
                <a:solidFill>
                  <a:srgbClr val="FFFFFF"/>
                </a:solidFill>
              </a:rPr>
              <a:t>FREDA</a:t>
            </a:r>
          </a:p>
          <a:p>
            <a:r>
              <a:rPr lang="en-US" sz="2400" dirty="0" smtClean="0">
                <a:solidFill>
                  <a:srgbClr val="FFFFFF"/>
                </a:solidFill>
              </a:rPr>
              <a:t>Bioinformatician</a:t>
            </a:r>
            <a:endParaRPr lang="en-US" sz="2400" dirty="0">
              <a:solidFill>
                <a:srgbClr val="FFFFFF"/>
              </a:solidFill>
            </a:endParaRPr>
          </a:p>
        </p:txBody>
      </p:sp>
      <p:sp>
        <p:nvSpPr>
          <p:cNvPr id="18" name="TextBox 17"/>
          <p:cNvSpPr txBox="1"/>
          <p:nvPr/>
        </p:nvSpPr>
        <p:spPr>
          <a:xfrm>
            <a:off x="5712696" y="5076811"/>
            <a:ext cx="2501448" cy="1323439"/>
          </a:xfrm>
          <a:prstGeom prst="rect">
            <a:avLst/>
          </a:prstGeom>
          <a:noFill/>
        </p:spPr>
        <p:txBody>
          <a:bodyPr wrap="square" rtlCol="0">
            <a:spAutoFit/>
          </a:bodyPr>
          <a:lstStyle/>
          <a:p>
            <a:pPr algn="r"/>
            <a:r>
              <a:rPr lang="en-US" sz="3200" dirty="0" smtClean="0">
                <a:solidFill>
                  <a:srgbClr val="FFFFFF"/>
                </a:solidFill>
              </a:rPr>
              <a:t>FRED</a:t>
            </a:r>
          </a:p>
          <a:p>
            <a:pPr algn="r"/>
            <a:r>
              <a:rPr lang="en-US" sz="2400" dirty="0" smtClean="0">
                <a:solidFill>
                  <a:srgbClr val="FFFFFF"/>
                </a:solidFill>
              </a:rPr>
              <a:t>Bioinformatician</a:t>
            </a:r>
          </a:p>
          <a:p>
            <a:pPr algn="r"/>
            <a:r>
              <a:rPr lang="en-US" sz="2400" dirty="0" smtClean="0">
                <a:solidFill>
                  <a:srgbClr val="FFFFFF"/>
                </a:solidFill>
              </a:rPr>
              <a:t>In Training</a:t>
            </a:r>
            <a:endParaRPr lang="en-US" sz="2400" dirty="0">
              <a:solidFill>
                <a:srgbClr val="FFFFFF"/>
              </a:solidFill>
            </a:endParaRPr>
          </a:p>
        </p:txBody>
      </p:sp>
    </p:spTree>
    <p:extLst>
      <p:ext uri="{BB962C8B-B14F-4D97-AF65-F5344CB8AC3E}">
        <p14:creationId xmlns:p14="http://schemas.microsoft.com/office/powerpoint/2010/main" val="9451247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9" name="TextBox 8"/>
          <p:cNvSpPr txBox="1"/>
          <p:nvPr/>
        </p:nvSpPr>
        <p:spPr>
          <a:xfrm>
            <a:off x="709253" y="1962963"/>
            <a:ext cx="7554365" cy="4124206"/>
          </a:xfrm>
          <a:prstGeom prst="rect">
            <a:avLst/>
          </a:prstGeom>
          <a:noFill/>
        </p:spPr>
        <p:txBody>
          <a:bodyPr wrap="square" rtlCol="0">
            <a:spAutoFit/>
          </a:bodyPr>
          <a:lstStyle/>
          <a:p>
            <a:r>
              <a:rPr lang="en-US" sz="3200" dirty="0" smtClean="0">
                <a:solidFill>
                  <a:srgbClr val="F2AA0F"/>
                </a:solidFill>
              </a:rPr>
              <a:t>Employer gave him a set of 40 protein sequences </a:t>
            </a:r>
          </a:p>
          <a:p>
            <a:endParaRPr lang="en-US" sz="3200" dirty="0" smtClean="0">
              <a:solidFill>
                <a:srgbClr val="F2AA0F"/>
              </a:solidFill>
            </a:endParaRPr>
          </a:p>
          <a:p>
            <a:r>
              <a:rPr lang="en-US" sz="3200" dirty="0" smtClean="0">
                <a:solidFill>
                  <a:srgbClr val="F2AA0F"/>
                </a:solidFill>
              </a:rPr>
              <a:t>	Task: Do a phylogenetic analysis</a:t>
            </a:r>
          </a:p>
          <a:p>
            <a:r>
              <a:rPr lang="en-US" sz="3200" dirty="0" smtClean="0">
                <a:solidFill>
                  <a:srgbClr val="F2AA0F"/>
                </a:solidFill>
              </a:rPr>
              <a:t>	Data: Long N/C terminus (no other info.)</a:t>
            </a:r>
          </a:p>
          <a:p>
            <a:endParaRPr lang="en-US" sz="3200" dirty="0" smtClean="0">
              <a:solidFill>
                <a:srgbClr val="F2AA0F"/>
              </a:solidFill>
            </a:endParaRPr>
          </a:p>
          <a:p>
            <a:pPr algn="ctr"/>
            <a:r>
              <a:rPr lang="en-US" sz="3200" dirty="0" smtClean="0">
                <a:solidFill>
                  <a:srgbClr val="FFFFFF"/>
                </a:solidFill>
              </a:rPr>
              <a:t>What can he do?</a:t>
            </a:r>
          </a:p>
          <a:p>
            <a:pPr algn="ctr"/>
            <a:endParaRPr lang="en-US" sz="1000" dirty="0" smtClean="0">
              <a:solidFill>
                <a:srgbClr val="FFFFFF"/>
              </a:solidFill>
            </a:endParaRPr>
          </a:p>
          <a:p>
            <a:pPr algn="ctr"/>
            <a:r>
              <a:rPr lang="en-US" sz="2800" dirty="0" smtClean="0">
                <a:solidFill>
                  <a:srgbClr val="FF0000"/>
                </a:solidFill>
              </a:rPr>
              <a:t>Go to our </a:t>
            </a:r>
            <a:r>
              <a:rPr lang="en-US" sz="2800" dirty="0" smtClean="0">
                <a:solidFill>
                  <a:srgbClr val="FF0000"/>
                </a:solidFill>
              </a:rPr>
              <a:t>site!</a:t>
            </a:r>
            <a:endParaRPr lang="en-US" sz="2800" dirty="0" smtClean="0">
              <a:solidFill>
                <a:srgbClr val="FF0000"/>
              </a:solidFill>
            </a:endParaRPr>
          </a:p>
        </p:txBody>
      </p:sp>
      <p:sp>
        <p:nvSpPr>
          <p:cNvPr id="5" name="TextBox 4"/>
          <p:cNvSpPr txBox="1"/>
          <p:nvPr/>
        </p:nvSpPr>
        <p:spPr>
          <a:xfrm>
            <a:off x="725747" y="379396"/>
            <a:ext cx="7834769" cy="830997"/>
          </a:xfrm>
          <a:prstGeom prst="rect">
            <a:avLst/>
          </a:prstGeom>
          <a:noFill/>
        </p:spPr>
        <p:txBody>
          <a:bodyPr wrap="square" rtlCol="0">
            <a:spAutoFit/>
          </a:bodyPr>
          <a:lstStyle/>
          <a:p>
            <a:r>
              <a:rPr lang="en-US" sz="4800" dirty="0" smtClean="0">
                <a:solidFill>
                  <a:schemeClr val="bg1"/>
                </a:solidFill>
              </a:rPr>
              <a:t>FRED- </a:t>
            </a:r>
            <a:r>
              <a:rPr lang="en-US" sz="3200" dirty="0" smtClean="0">
                <a:solidFill>
                  <a:schemeClr val="bg1"/>
                </a:solidFill>
              </a:rPr>
              <a:t>(new user in field of Bioinformatics)</a:t>
            </a:r>
          </a:p>
        </p:txBody>
      </p:sp>
    </p:spTree>
    <p:extLst>
      <p:ext uri="{BB962C8B-B14F-4D97-AF65-F5344CB8AC3E}">
        <p14:creationId xmlns:p14="http://schemas.microsoft.com/office/powerpoint/2010/main" val="57375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8" name="TextBox 7"/>
          <p:cNvSpPr txBox="1"/>
          <p:nvPr/>
        </p:nvSpPr>
        <p:spPr>
          <a:xfrm>
            <a:off x="725747" y="379396"/>
            <a:ext cx="7834769" cy="830997"/>
          </a:xfrm>
          <a:prstGeom prst="rect">
            <a:avLst/>
          </a:prstGeom>
          <a:noFill/>
        </p:spPr>
        <p:txBody>
          <a:bodyPr wrap="square" rtlCol="0">
            <a:spAutoFit/>
          </a:bodyPr>
          <a:lstStyle/>
          <a:p>
            <a:r>
              <a:rPr lang="en-US" sz="4800" dirty="0" smtClean="0">
                <a:solidFill>
                  <a:srgbClr val="F2AA0F"/>
                </a:solidFill>
              </a:rPr>
              <a:t>FRED- </a:t>
            </a:r>
            <a:r>
              <a:rPr lang="en-US" sz="3200" dirty="0" smtClean="0">
                <a:solidFill>
                  <a:srgbClr val="F2AA0F"/>
                </a:solidFill>
              </a:rPr>
              <a:t>(new user in field of Bioinformatics)</a:t>
            </a:r>
            <a:endParaRPr lang="en-US" sz="3200" dirty="0" smtClean="0">
              <a:solidFill>
                <a:srgbClr val="FFFFFF"/>
              </a:solidFill>
            </a:endParaRPr>
          </a:p>
        </p:txBody>
      </p:sp>
      <p:sp>
        <p:nvSpPr>
          <p:cNvPr id="2" name="Rounded Rectangle 1"/>
          <p:cNvSpPr/>
          <p:nvPr/>
        </p:nvSpPr>
        <p:spPr>
          <a:xfrm>
            <a:off x="1435000" y="3497044"/>
            <a:ext cx="6102872" cy="21939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418505" y="1979458"/>
            <a:ext cx="6053390" cy="1323439"/>
          </a:xfrm>
          <a:prstGeom prst="rect">
            <a:avLst/>
          </a:prstGeom>
          <a:noFill/>
        </p:spPr>
        <p:txBody>
          <a:bodyPr wrap="square" rtlCol="0">
            <a:spAutoFit/>
          </a:bodyPr>
          <a:lstStyle/>
          <a:p>
            <a:pPr algn="ctr"/>
            <a:r>
              <a:rPr lang="en-US" sz="4000" dirty="0" smtClean="0">
                <a:solidFill>
                  <a:schemeClr val="bg1"/>
                </a:solidFill>
              </a:rPr>
              <a:t>Needs to make a</a:t>
            </a:r>
          </a:p>
          <a:p>
            <a:pPr algn="ctr"/>
            <a:r>
              <a:rPr lang="en-US" sz="4000" dirty="0" smtClean="0">
                <a:solidFill>
                  <a:schemeClr val="bg1"/>
                </a:solidFill>
              </a:rPr>
              <a:t> phylogeny tree</a:t>
            </a:r>
          </a:p>
        </p:txBody>
      </p:sp>
      <p:sp>
        <p:nvSpPr>
          <p:cNvPr id="3" name="TextBox 2"/>
          <p:cNvSpPr txBox="1"/>
          <p:nvPr/>
        </p:nvSpPr>
        <p:spPr>
          <a:xfrm>
            <a:off x="1929827" y="3839229"/>
            <a:ext cx="5292488" cy="1323439"/>
          </a:xfrm>
          <a:prstGeom prst="rect">
            <a:avLst/>
          </a:prstGeom>
          <a:noFill/>
        </p:spPr>
        <p:txBody>
          <a:bodyPr wrap="square" rtlCol="0">
            <a:spAutoFit/>
          </a:bodyPr>
          <a:lstStyle/>
          <a:p>
            <a:pPr algn="ctr"/>
            <a:r>
              <a:rPr lang="en-US" sz="4000" dirty="0" smtClean="0">
                <a:solidFill>
                  <a:srgbClr val="F2AA0F"/>
                </a:solidFill>
              </a:rPr>
              <a:t>Interactive Workflow Designer</a:t>
            </a:r>
          </a:p>
        </p:txBody>
      </p:sp>
      <p:sp>
        <p:nvSpPr>
          <p:cNvPr id="4" name="TextBox 3"/>
          <p:cNvSpPr txBox="1"/>
          <p:nvPr/>
        </p:nvSpPr>
        <p:spPr>
          <a:xfrm>
            <a:off x="4132453" y="6009636"/>
            <a:ext cx="890942" cy="338554"/>
          </a:xfrm>
          <a:prstGeom prst="rect">
            <a:avLst/>
          </a:prstGeom>
          <a:noFill/>
        </p:spPr>
        <p:txBody>
          <a:bodyPr wrap="square" rtlCol="0">
            <a:spAutoFit/>
          </a:bodyPr>
          <a:lstStyle/>
          <a:p>
            <a:pPr algn="ctr"/>
            <a:r>
              <a:rPr lang="en-US" sz="1600" u="sng" dirty="0" smtClean="0">
                <a:solidFill>
                  <a:srgbClr val="FF0000"/>
                </a:solidFill>
                <a:hlinkClick r:id="rId4"/>
              </a:rPr>
              <a:t>Demo</a:t>
            </a:r>
            <a:endParaRPr lang="en-US" sz="1600" u="sng" dirty="0">
              <a:solidFill>
                <a:srgbClr val="FF0000"/>
              </a:solidFill>
            </a:endParaRPr>
          </a:p>
        </p:txBody>
      </p:sp>
    </p:spTree>
    <p:extLst>
      <p:ext uri="{BB962C8B-B14F-4D97-AF65-F5344CB8AC3E}">
        <p14:creationId xmlns:p14="http://schemas.microsoft.com/office/powerpoint/2010/main" val="30490075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piterie_piele_neagra-1280x720-450x253.jpg"/>
          <p:cNvPicPr>
            <a:picLocks noGrp="1" noChangeAspect="1"/>
          </p:cNvPicPr>
          <p:nvPr>
            <p:ph idx="1"/>
          </p:nvPr>
        </p:nvPicPr>
        <p:blipFill>
          <a:blip r:embed="rId3">
            <a:extLst>
              <a:ext uri="{28A0092B-C50C-407E-A947-70E740481C1C}">
                <a14:useLocalDpi xmlns:a14="http://schemas.microsoft.com/office/drawing/2010/main" val="0"/>
              </a:ext>
            </a:extLst>
          </a:blip>
          <a:srcRect t="1090" b="1090"/>
          <a:stretch>
            <a:fillRect/>
          </a:stretch>
        </p:blipFill>
        <p:spPr>
          <a:xfrm>
            <a:off x="0" y="0"/>
            <a:ext cx="9144000" cy="6858000"/>
          </a:xfrm>
        </p:spPr>
      </p:pic>
      <p:sp>
        <p:nvSpPr>
          <p:cNvPr id="8" name="TextBox 7"/>
          <p:cNvSpPr txBox="1"/>
          <p:nvPr/>
        </p:nvSpPr>
        <p:spPr>
          <a:xfrm>
            <a:off x="725747" y="379396"/>
            <a:ext cx="7834769" cy="830997"/>
          </a:xfrm>
          <a:prstGeom prst="rect">
            <a:avLst/>
          </a:prstGeom>
          <a:noFill/>
        </p:spPr>
        <p:txBody>
          <a:bodyPr wrap="square" rtlCol="0">
            <a:spAutoFit/>
          </a:bodyPr>
          <a:lstStyle/>
          <a:p>
            <a:r>
              <a:rPr lang="en-US" sz="4800" smtClean="0">
                <a:solidFill>
                  <a:srgbClr val="F2AA0F"/>
                </a:solidFill>
              </a:rPr>
              <a:t>FRED</a:t>
            </a:r>
            <a:r>
              <a:rPr lang="en-US" sz="4800" dirty="0" smtClean="0">
                <a:solidFill>
                  <a:srgbClr val="F2AA0F"/>
                </a:solidFill>
              </a:rPr>
              <a:t>- </a:t>
            </a:r>
            <a:r>
              <a:rPr lang="en-US" sz="3200" dirty="0" smtClean="0">
                <a:solidFill>
                  <a:srgbClr val="F2AA0F"/>
                </a:solidFill>
              </a:rPr>
              <a:t>(new user in field of Bioinformatics)</a:t>
            </a:r>
            <a:endParaRPr lang="en-US" sz="3200" dirty="0" smtClean="0">
              <a:solidFill>
                <a:srgbClr val="FFFFFF"/>
              </a:solidFill>
            </a:endParaRPr>
          </a:p>
        </p:txBody>
      </p:sp>
      <p:sp>
        <p:nvSpPr>
          <p:cNvPr id="2" name="Rounded Rectangle 1"/>
          <p:cNvSpPr/>
          <p:nvPr/>
        </p:nvSpPr>
        <p:spPr>
          <a:xfrm>
            <a:off x="1435000" y="3497044"/>
            <a:ext cx="6102872" cy="21939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418505" y="1979458"/>
            <a:ext cx="6053390" cy="1323439"/>
          </a:xfrm>
          <a:prstGeom prst="rect">
            <a:avLst/>
          </a:prstGeom>
          <a:noFill/>
        </p:spPr>
        <p:txBody>
          <a:bodyPr wrap="square" rtlCol="0">
            <a:spAutoFit/>
          </a:bodyPr>
          <a:lstStyle/>
          <a:p>
            <a:pPr algn="ctr"/>
            <a:r>
              <a:rPr lang="en-US" sz="4000" dirty="0" smtClean="0">
                <a:solidFill>
                  <a:schemeClr val="bg1"/>
                </a:solidFill>
              </a:rPr>
              <a:t>Doesn’t know which </a:t>
            </a:r>
          </a:p>
          <a:p>
            <a:pPr algn="ctr"/>
            <a:r>
              <a:rPr lang="en-US" sz="4000" dirty="0" smtClean="0">
                <a:solidFill>
                  <a:schemeClr val="bg1"/>
                </a:solidFill>
              </a:rPr>
              <a:t>tools to use.</a:t>
            </a:r>
          </a:p>
        </p:txBody>
      </p:sp>
      <p:sp>
        <p:nvSpPr>
          <p:cNvPr id="3" name="TextBox 2"/>
          <p:cNvSpPr txBox="1"/>
          <p:nvPr/>
        </p:nvSpPr>
        <p:spPr>
          <a:xfrm>
            <a:off x="1929827" y="4197392"/>
            <a:ext cx="5096724" cy="707886"/>
          </a:xfrm>
          <a:prstGeom prst="rect">
            <a:avLst/>
          </a:prstGeom>
          <a:noFill/>
        </p:spPr>
        <p:txBody>
          <a:bodyPr wrap="square" rtlCol="0">
            <a:spAutoFit/>
          </a:bodyPr>
          <a:lstStyle/>
          <a:p>
            <a:pPr algn="ctr"/>
            <a:r>
              <a:rPr lang="en-US" sz="4000" dirty="0" smtClean="0">
                <a:solidFill>
                  <a:srgbClr val="F2AA0F"/>
                </a:solidFill>
              </a:rPr>
              <a:t>Category Based Tools</a:t>
            </a:r>
          </a:p>
        </p:txBody>
      </p:sp>
      <p:sp>
        <p:nvSpPr>
          <p:cNvPr id="4" name="TextBox 3"/>
          <p:cNvSpPr txBox="1"/>
          <p:nvPr/>
        </p:nvSpPr>
        <p:spPr>
          <a:xfrm>
            <a:off x="4132453" y="6009636"/>
            <a:ext cx="890942" cy="338554"/>
          </a:xfrm>
          <a:prstGeom prst="rect">
            <a:avLst/>
          </a:prstGeom>
          <a:noFill/>
        </p:spPr>
        <p:txBody>
          <a:bodyPr wrap="square" rtlCol="0">
            <a:spAutoFit/>
          </a:bodyPr>
          <a:lstStyle/>
          <a:p>
            <a:pPr algn="ctr"/>
            <a:r>
              <a:rPr lang="en-US" sz="1600" u="sng" dirty="0" smtClean="0">
                <a:solidFill>
                  <a:srgbClr val="FF0000"/>
                </a:solidFill>
                <a:hlinkClick r:id="rId4"/>
              </a:rPr>
              <a:t>Demo</a:t>
            </a:r>
            <a:endParaRPr lang="en-US" sz="1600" u="sng" dirty="0">
              <a:solidFill>
                <a:srgbClr val="FF0000"/>
              </a:solidFill>
            </a:endParaRPr>
          </a:p>
        </p:txBody>
      </p:sp>
    </p:spTree>
    <p:extLst>
      <p:ext uri="{BB962C8B-B14F-4D97-AF65-F5344CB8AC3E}">
        <p14:creationId xmlns:p14="http://schemas.microsoft.com/office/powerpoint/2010/main" val="9202054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951</TotalTime>
  <Words>1207</Words>
  <Application>Microsoft Macintosh PowerPoint</Application>
  <PresentationFormat>On-screen Show (4:3)</PresentationFormat>
  <Paragraphs>278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BiLink MAIN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Northeastern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Toups</dc:creator>
  <cp:lastModifiedBy>Yatish Jain</cp:lastModifiedBy>
  <cp:revision>52</cp:revision>
  <cp:lastPrinted>2015-04-15T20:36:18Z</cp:lastPrinted>
  <dcterms:created xsi:type="dcterms:W3CDTF">2015-04-12T00:50:30Z</dcterms:created>
  <dcterms:modified xsi:type="dcterms:W3CDTF">2015-04-15T21:21:07Z</dcterms:modified>
</cp:coreProperties>
</file>