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9" Type="http://schemas.openxmlformats.org/officeDocument/2006/relationships/viewProps" Target="viewProps.xml" /><Relationship Id="rId4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1" Type="http://schemas.openxmlformats.org/officeDocument/2006/relationships/tableStyles" Target="tableStyles.xml" /><Relationship Id="rId5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ython.org" TargetMode="Externa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Python Basics - Novakinetix Academy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🐍 Complete Programming Course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7: Getting User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📝 Interactive Programs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Basic Input</a:t>
            </a:r>
          </a:p>
          <a:p>
            <a:pPr lvl="0" indent="0">
              <a:buNone/>
            </a:pPr>
            <a:r>
              <a:rPr>
                <a:latin typeface="Courier New"/>
              </a:rPr>
              <a:t>name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008000"/>
                </a:solidFill>
                <a:latin typeface="Courier New"/>
              </a:rPr>
              <a:t>input</a:t>
            </a:r>
            <a:r>
              <a:rPr>
                <a:latin typeface="Courier New"/>
              </a:rPr>
              <a:t>(</a:t>
            </a:r>
            <a:r>
              <a:rPr>
                <a:solidFill>
                  <a:srgbClr val="4070A0"/>
                </a:solidFill>
                <a:latin typeface="Courier New"/>
              </a:rPr>
              <a:t>"Enter your name: "</a:t>
            </a:r>
            <a:r>
              <a:rPr>
                <a:latin typeface="Courier New"/>
              </a:rPr>
              <a:t>)</a:t>
            </a:r>
            <a:br/>
            <a:r>
              <a:rPr>
                <a:solidFill>
                  <a:srgbClr val="008000"/>
                </a:solidFill>
                <a:latin typeface="Courier New"/>
              </a:rPr>
              <a:t>print</a:t>
            </a:r>
            <a:r>
              <a:rPr>
                <a:latin typeface="Courier New"/>
              </a:rPr>
              <a:t>(</a:t>
            </a:r>
            <a:r>
              <a:rPr>
                <a:solidFill>
                  <a:srgbClr val="BB6688"/>
                </a:solidFill>
                <a:latin typeface="Courier New"/>
              </a:rPr>
              <a:t>f"Hello, </a:t>
            </a:r>
            <a:r>
              <a:rPr>
                <a:solidFill>
                  <a:srgbClr val="4070A0"/>
                </a:solidFill>
                <a:latin typeface="Courier New"/>
              </a:rPr>
              <a:t>{</a:t>
            </a:r>
            <a:r>
              <a:rPr>
                <a:latin typeface="Courier New"/>
              </a:rPr>
              <a:t>name</a:t>
            </a:r>
            <a:r>
              <a:rPr>
                <a:solidFill>
                  <a:srgbClr val="4070A0"/>
                </a:solidFill>
                <a:latin typeface="Courier New"/>
              </a:rPr>
              <a:t>}</a:t>
            </a:r>
            <a:r>
              <a:rPr>
                <a:solidFill>
                  <a:srgbClr val="BB6688"/>
                </a:solidFill>
                <a:latin typeface="Courier New"/>
              </a:rPr>
              <a:t>!"</a:t>
            </a:r>
            <a:r>
              <a:rPr>
                <a:latin typeface="Courier New"/>
              </a:rPr>
              <a:t>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Important Tips:</a:t>
            </a:r>
          </a:p>
          <a:p>
            <a:pPr lvl="0"/>
            <a:r>
              <a:rPr b="1"/>
              <a:t>Always Returns String</a:t>
            </a:r>
            <a:r>
              <a:rPr/>
              <a:t> - input() always returns a string, even for numbers</a:t>
            </a:r>
          </a:p>
          <a:p>
            <a:pPr lvl="0"/>
            <a:r>
              <a:rPr b="1"/>
              <a:t>Type Conversion</a:t>
            </a:r>
            <a:r>
              <a:rPr/>
              <a:t> - Use int() or float() to convert numeric input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Example with Conversion:</a:t>
            </a:r>
          </a:p>
          <a:p>
            <a:pPr lvl="0" indent="0">
              <a:buNone/>
            </a:pPr>
            <a:r>
              <a:rPr>
                <a:latin typeface="Courier New"/>
              </a:rPr>
              <a:t>age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008000"/>
                </a:solidFill>
                <a:latin typeface="Courier New"/>
              </a:rPr>
              <a:t>int</a:t>
            </a:r>
            <a:r>
              <a:rPr>
                <a:latin typeface="Courier New"/>
              </a:rPr>
              <a:t>(</a:t>
            </a:r>
            <a:r>
              <a:rPr>
                <a:solidFill>
                  <a:srgbClr val="008000"/>
                </a:solidFill>
                <a:latin typeface="Courier New"/>
              </a:rPr>
              <a:t>input</a:t>
            </a:r>
            <a:r>
              <a:rPr>
                <a:latin typeface="Courier New"/>
              </a:rPr>
              <a:t>(</a:t>
            </a:r>
            <a:r>
              <a:rPr>
                <a:solidFill>
                  <a:srgbClr val="4070A0"/>
                </a:solidFill>
                <a:latin typeface="Courier New"/>
              </a:rPr>
              <a:t>"Enter your age: "</a:t>
            </a:r>
            <a:r>
              <a:rPr>
                <a:latin typeface="Courier New"/>
              </a:rPr>
              <a:t>))</a:t>
            </a:r>
            <a:br/>
            <a:r>
              <a:rPr>
                <a:latin typeface="Courier New"/>
              </a:rPr>
              <a:t>height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008000"/>
                </a:solidFill>
                <a:latin typeface="Courier New"/>
              </a:rPr>
              <a:t>float</a:t>
            </a:r>
            <a:r>
              <a:rPr>
                <a:latin typeface="Courier New"/>
              </a:rPr>
              <a:t>(</a:t>
            </a:r>
            <a:r>
              <a:rPr>
                <a:solidFill>
                  <a:srgbClr val="008000"/>
                </a:solidFill>
                <a:latin typeface="Courier New"/>
              </a:rPr>
              <a:t>input</a:t>
            </a:r>
            <a:r>
              <a:rPr>
                <a:latin typeface="Courier New"/>
              </a:rPr>
              <a:t>(</a:t>
            </a:r>
            <a:r>
              <a:rPr>
                <a:solidFill>
                  <a:srgbClr val="4070A0"/>
                </a:solidFill>
                <a:latin typeface="Courier New"/>
              </a:rPr>
              <a:t>"Enter your height: "</a:t>
            </a:r>
            <a:r>
              <a:rPr>
                <a:latin typeface="Courier New"/>
              </a:rPr>
              <a:t>))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8: Working with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📝 Text Manipulation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Indexing &amp; Slicing</a:t>
            </a:r>
          </a:p>
          <a:p>
            <a:pPr lvl="0" indent="0">
              <a:buNone/>
            </a:pPr>
            <a:r>
              <a:rPr>
                <a:latin typeface="Courier New"/>
              </a:rPr>
              <a:t>text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70A0"/>
                </a:solidFill>
                <a:latin typeface="Courier New"/>
              </a:rPr>
              <a:t>"Hello, Python!"</a:t>
            </a:r>
            <a:br/>
            <a:r>
              <a:rPr>
                <a:solidFill>
                  <a:srgbClr val="008000"/>
                </a:solidFill>
                <a:latin typeface="Courier New"/>
              </a:rPr>
              <a:t>print</a:t>
            </a:r>
            <a:r>
              <a:rPr>
                <a:latin typeface="Courier New"/>
              </a:rPr>
              <a:t>(text[</a:t>
            </a:r>
            <a:r>
              <a:rPr>
                <a:solidFill>
                  <a:srgbClr val="40A070"/>
                </a:solidFill>
                <a:latin typeface="Courier New"/>
              </a:rPr>
              <a:t>0</a:t>
            </a:r>
            <a:r>
              <a:rPr>
                <a:latin typeface="Courier New"/>
              </a:rPr>
              <a:t>])      </a:t>
            </a:r>
            <a:r>
              <a:rPr i="1">
                <a:solidFill>
                  <a:srgbClr val="60A0B0"/>
                </a:solidFill>
                <a:latin typeface="Courier New"/>
              </a:rPr>
              <a:t># H</a:t>
            </a:r>
            <a:br/>
            <a:r>
              <a:rPr>
                <a:solidFill>
                  <a:srgbClr val="008000"/>
                </a:solidFill>
                <a:latin typeface="Courier New"/>
              </a:rPr>
              <a:t>print</a:t>
            </a:r>
            <a:r>
              <a:rPr>
                <a:latin typeface="Courier New"/>
              </a:rPr>
              <a:t>(text[</a:t>
            </a:r>
            <a:r>
              <a:rPr>
                <a:solidFill>
                  <a:srgbClr val="40A070"/>
                </a:solidFill>
                <a:latin typeface="Courier New"/>
              </a:rPr>
              <a:t>1</a:t>
            </a:r>
            <a:r>
              <a:rPr>
                <a:latin typeface="Courier New"/>
              </a:rPr>
              <a:t>:</a:t>
            </a:r>
            <a:r>
              <a:rPr>
                <a:solidFill>
                  <a:srgbClr val="40A070"/>
                </a:solidFill>
                <a:latin typeface="Courier New"/>
              </a:rPr>
              <a:t>5</a:t>
            </a:r>
            <a:r>
              <a:rPr>
                <a:latin typeface="Courier New"/>
              </a:rPr>
              <a:t>])    </a:t>
            </a:r>
            <a:r>
              <a:rPr i="1">
                <a:solidFill>
                  <a:srgbClr val="60A0B0"/>
                </a:solidFill>
                <a:latin typeface="Courier New"/>
              </a:rPr>
              <a:t># ello</a:t>
            </a:r>
            <a:br/>
            <a:r>
              <a:rPr>
                <a:solidFill>
                  <a:srgbClr val="008000"/>
                </a:solidFill>
                <a:latin typeface="Courier New"/>
              </a:rPr>
              <a:t>print</a:t>
            </a:r>
            <a:r>
              <a:rPr>
                <a:latin typeface="Courier New"/>
              </a:rPr>
              <a:t>(text[</a:t>
            </a:r>
            <a:r>
              <a:rPr>
                <a:solidFill>
                  <a:srgbClr val="666666"/>
                </a:solidFill>
                <a:latin typeface="Courier New"/>
              </a:rPr>
              <a:t>-</a:t>
            </a:r>
            <a:r>
              <a:rPr>
                <a:solidFill>
                  <a:srgbClr val="40A070"/>
                </a:solidFill>
                <a:latin typeface="Courier New"/>
              </a:rPr>
              <a:t>1</a:t>
            </a:r>
            <a:r>
              <a:rPr>
                <a:latin typeface="Courier New"/>
              </a:rPr>
              <a:t>])     </a:t>
            </a:r>
            <a:r>
              <a:rPr i="1">
                <a:solidFill>
                  <a:srgbClr val="60A0B0"/>
                </a:solidFill>
                <a:latin typeface="Courier New"/>
              </a:rPr>
              <a:t># 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String Properties:</a:t>
            </a:r>
          </a:p>
          <a:p>
            <a:pPr lvl="0"/>
            <a:r>
              <a:rPr b="1"/>
              <a:t>Zero-indexed</a:t>
            </a:r>
            <a:r>
              <a:rPr/>
              <a:t> - First character is at index 0</a:t>
            </a:r>
          </a:p>
          <a:p>
            <a:pPr lvl="0"/>
            <a:r>
              <a:rPr b="1"/>
              <a:t>Immutable</a:t>
            </a:r>
            <a:r>
              <a:rPr/>
              <a:t> - Cannot be changed after creation</a:t>
            </a:r>
          </a:p>
          <a:p>
            <a:pPr lvl="0"/>
            <a:r>
              <a:rPr b="1"/>
              <a:t>Support slicing</a:t>
            </a:r>
            <a:r>
              <a:rPr/>
              <a:t> - Extract portions of strings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9: String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🔧 Built-in String Functions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Case Conversion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 New"/>
              </a:rPr>
              <a:t>"Hello"</a:t>
            </a:r>
            <a:r>
              <a:rPr>
                <a:latin typeface="Courier New"/>
              </a:rPr>
              <a:t>.lower()  </a:t>
            </a:r>
            <a:r>
              <a:rPr i="1">
                <a:solidFill>
                  <a:srgbClr val="60A0B0"/>
                </a:solidFill>
                <a:latin typeface="Courier New"/>
              </a:rPr>
              <a:t># "hello"</a:t>
            </a:r>
            <a:br/>
            <a:r>
              <a:rPr i="1">
                <a:solidFill>
                  <a:srgbClr val="60A0B0"/>
                </a:solidFill>
                <a:latin typeface="Courier New"/>
              </a:rPr>
              <a:t>"hello"</a:t>
            </a:r>
            <a:r>
              <a:rPr>
                <a:latin typeface="Courier New"/>
              </a:rPr>
              <a:t>.upper()  </a:t>
            </a:r>
            <a:r>
              <a:rPr i="1">
                <a:solidFill>
                  <a:srgbClr val="60A0B0"/>
                </a:solidFill>
                <a:latin typeface="Courier New"/>
              </a:rPr>
              <a:t># "HELLO"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Text Manipulation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 New"/>
              </a:rPr>
              <a:t>"Hello"</a:t>
            </a:r>
            <a:r>
              <a:rPr>
                <a:latin typeface="Courier New"/>
              </a:rPr>
              <a:t>.replace(</a:t>
            </a:r>
            <a:r>
              <a:rPr>
                <a:solidFill>
                  <a:srgbClr val="4070A0"/>
                </a:solidFill>
                <a:latin typeface="Courier New"/>
              </a:rPr>
              <a:t>"l"</a:t>
            </a:r>
            <a:r>
              <a:rPr>
                <a:latin typeface="Courier New"/>
              </a:rPr>
              <a:t>, </a:t>
            </a:r>
            <a:r>
              <a:rPr>
                <a:solidFill>
                  <a:srgbClr val="4070A0"/>
                </a:solidFill>
                <a:latin typeface="Courier New"/>
              </a:rPr>
              <a:t>"x"</a:t>
            </a:r>
            <a:r>
              <a:rPr>
                <a:latin typeface="Courier New"/>
              </a:rPr>
              <a:t>)  </a:t>
            </a:r>
            <a:r>
              <a:rPr i="1">
                <a:solidFill>
                  <a:srgbClr val="60A0B0"/>
                </a:solidFill>
                <a:latin typeface="Courier New"/>
              </a:rPr>
              <a:t># "Hexxo"</a:t>
            </a:r>
            <a:br/>
            <a:r>
              <a:rPr i="1">
                <a:solidFill>
                  <a:srgbClr val="60A0B0"/>
                </a:solidFill>
                <a:latin typeface="Courier New"/>
              </a:rPr>
              <a:t>"a,b,c"</a:t>
            </a:r>
            <a:r>
              <a:rPr>
                <a:latin typeface="Courier New"/>
              </a:rPr>
              <a:t>.split(</a:t>
            </a:r>
            <a:r>
              <a:rPr>
                <a:solidFill>
                  <a:srgbClr val="4070A0"/>
                </a:solidFill>
                <a:latin typeface="Courier New"/>
              </a:rPr>
              <a:t>","</a:t>
            </a:r>
            <a:r>
              <a:rPr>
                <a:latin typeface="Courier New"/>
              </a:rPr>
              <a:t>)         </a:t>
            </a:r>
            <a:r>
              <a:rPr i="1">
                <a:solidFill>
                  <a:srgbClr val="60A0B0"/>
                </a:solidFill>
                <a:latin typeface="Courier New"/>
              </a:rPr>
              <a:t># ["a", "b", "c"]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Other Useful Methods:</a:t>
            </a:r>
          </a:p>
          <a:p>
            <a:pPr lvl="0"/>
            <a:r>
              <a:rPr>
                <a:latin typeface="Courier New"/>
              </a:rPr>
              <a:t>.strip()</a:t>
            </a:r>
            <a:r>
              <a:rPr/>
              <a:t> - Remove whitespace</a:t>
            </a:r>
          </a:p>
          <a:p>
            <a:pPr lvl="0"/>
            <a:r>
              <a:rPr>
                <a:latin typeface="Courier New"/>
              </a:rPr>
              <a:t>.join()</a:t>
            </a:r>
            <a:r>
              <a:rPr/>
              <a:t> - Combine strings</a:t>
            </a:r>
          </a:p>
          <a:p>
            <a:pPr lvl="0"/>
            <a:r>
              <a:rPr>
                <a:latin typeface="Courier New"/>
              </a:rPr>
              <a:t>.find()</a:t>
            </a:r>
            <a:r>
              <a:rPr/>
              <a:t> - Find substring position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10: Arithmetic Operators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🔢 Mathematical Operations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/>
                <a:gridCol w="1270000"/>
                <a:gridCol w="1270000"/>
                <a:gridCol w="1270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Result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 New"/>
                        </a:rPr>
                        <a:t>+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Addition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 New"/>
                        </a:rPr>
                        <a:t>5 + 3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 New"/>
                        </a:rPr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 New"/>
                        </a:rPr>
                        <a:t>-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Subtraction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 New"/>
                        </a:rPr>
                        <a:t>10 - 4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 New"/>
                        </a:rPr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 New"/>
                        </a:rPr>
                        <a:t>*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Multiplication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 New"/>
                        </a:rPr>
                        <a:t>6 * 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 New"/>
                        </a:rPr>
                        <a:t>42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 New"/>
                        </a:rPr>
                        <a:t>/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Division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 New"/>
                        </a:rPr>
                        <a:t>15 / 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 New"/>
                        </a:rPr>
                        <a:t>5.0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 New"/>
                        </a:rPr>
                        <a:t>//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Floor Division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 New"/>
                        </a:rPr>
                        <a:t>15 // 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 New"/>
                        </a:rPr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 New"/>
                        </a:rPr>
                        <a:t>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Modulo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 New"/>
                        </a:rPr>
                        <a:t>17 % 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 New"/>
                        </a:rPr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 New"/>
                        </a:rPr>
                        <a:t>**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Exponentiation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 New"/>
                        </a:rPr>
                        <a:t>2 ** 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 New"/>
                        </a:rPr>
                        <a:t>8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Operator Precedence:</a:t>
            </a:r>
          </a:p>
          <a:p>
            <a:pPr lvl="0" indent="-342900" marL="342900">
              <a:buAutoNum type="arabicPeriod"/>
            </a:pPr>
            <a:r>
              <a:rPr/>
              <a:t>Parentheses </a:t>
            </a:r>
            <a:r>
              <a:rPr>
                <a:latin typeface="Courier New"/>
              </a:rPr>
              <a:t>()</a:t>
            </a:r>
          </a:p>
          <a:p>
            <a:pPr lvl="0" indent="-342900" marL="342900">
              <a:buAutoNum type="arabicPeriod"/>
            </a:pPr>
            <a:r>
              <a:rPr/>
              <a:t>Exponentiation </a:t>
            </a:r>
            <a:r>
              <a:rPr>
                <a:latin typeface="Courier New"/>
              </a:rPr>
              <a:t>**</a:t>
            </a:r>
          </a:p>
          <a:p>
            <a:pPr lvl="0" indent="-342900" marL="342900">
              <a:buAutoNum type="arabicPeriod"/>
            </a:pPr>
            <a:r>
              <a:rPr/>
              <a:t>Multiplication/Division </a:t>
            </a:r>
            <a:r>
              <a:rPr>
                <a:latin typeface="Courier New"/>
              </a:rPr>
              <a:t>* / // %</a:t>
            </a:r>
          </a:p>
          <a:p>
            <a:pPr lvl="0" indent="-342900" marL="342900">
              <a:buAutoNum type="arabicPeriod"/>
            </a:pPr>
            <a:r>
              <a:rPr/>
              <a:t>Addition/Subtraction </a:t>
            </a:r>
            <a:r>
              <a:rPr>
                <a:latin typeface="Courier New"/>
              </a:rPr>
              <a:t>+ -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11: Comparison and 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⚖️ Making Decisions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Comparison Operators</a:t>
            </a:r>
          </a:p>
          <a:p>
            <a:pPr lvl="0" indent="0">
              <a:buNone/>
            </a:pPr>
            <a:r>
              <a:rPr>
                <a:latin typeface="Courier New"/>
              </a:rPr>
              <a:t>x </a:t>
            </a:r>
            <a:r>
              <a:rPr>
                <a:solidFill>
                  <a:srgbClr val="666666"/>
                </a:solidFill>
                <a:latin typeface="Courier New"/>
              </a:rPr>
              <a:t>==</a:t>
            </a:r>
            <a:r>
              <a:rPr>
                <a:latin typeface="Courier New"/>
              </a:rPr>
              <a:t> y    </a:t>
            </a:r>
            <a:r>
              <a:rPr i="1">
                <a:solidFill>
                  <a:srgbClr val="60A0B0"/>
                </a:solidFill>
                <a:latin typeface="Courier New"/>
              </a:rPr>
              <a:t># Equal</a:t>
            </a:r>
            <a:br/>
            <a:r>
              <a:rPr>
                <a:latin typeface="Courier New"/>
              </a:rPr>
              <a:t>x </a:t>
            </a:r>
            <a:r>
              <a:rPr>
                <a:solidFill>
                  <a:srgbClr val="666666"/>
                </a:solidFill>
                <a:latin typeface="Courier New"/>
              </a:rPr>
              <a:t>!=</a:t>
            </a:r>
            <a:r>
              <a:rPr>
                <a:latin typeface="Courier New"/>
              </a:rPr>
              <a:t> y    </a:t>
            </a:r>
            <a:r>
              <a:rPr i="1">
                <a:solidFill>
                  <a:srgbClr val="60A0B0"/>
                </a:solidFill>
                <a:latin typeface="Courier New"/>
              </a:rPr>
              <a:t># Not equal</a:t>
            </a:r>
            <a:br/>
            <a:r>
              <a:rPr>
                <a:latin typeface="Courier New"/>
              </a:rPr>
              <a:t>x </a:t>
            </a:r>
            <a:r>
              <a:rPr>
                <a:solidFill>
                  <a:srgbClr val="666666"/>
                </a:solidFill>
                <a:latin typeface="Courier New"/>
              </a:rPr>
              <a:t>&gt;</a:t>
            </a:r>
            <a:r>
              <a:rPr>
                <a:latin typeface="Courier New"/>
              </a:rPr>
              <a:t> y     </a:t>
            </a:r>
            <a:r>
              <a:rPr i="1">
                <a:solidFill>
                  <a:srgbClr val="60A0B0"/>
                </a:solidFill>
                <a:latin typeface="Courier New"/>
              </a:rPr>
              <a:t># Greater than</a:t>
            </a:r>
            <a:br/>
            <a:r>
              <a:rPr>
                <a:latin typeface="Courier New"/>
              </a:rPr>
              <a:t>x </a:t>
            </a:r>
            <a:r>
              <a:rPr>
                <a:solidFill>
                  <a:srgbClr val="666666"/>
                </a:solidFill>
                <a:latin typeface="Courier New"/>
              </a:rPr>
              <a:t>&lt;</a:t>
            </a:r>
            <a:r>
              <a:rPr>
                <a:latin typeface="Courier New"/>
              </a:rPr>
              <a:t> y     </a:t>
            </a:r>
            <a:r>
              <a:rPr i="1">
                <a:solidFill>
                  <a:srgbClr val="60A0B0"/>
                </a:solidFill>
                <a:latin typeface="Courier New"/>
              </a:rPr>
              <a:t># Less than</a:t>
            </a:r>
            <a:br/>
            <a:r>
              <a:rPr>
                <a:latin typeface="Courier New"/>
              </a:rPr>
              <a:t>x </a:t>
            </a:r>
            <a:r>
              <a:rPr>
                <a:solidFill>
                  <a:srgbClr val="666666"/>
                </a:solidFill>
                <a:latin typeface="Courier New"/>
              </a:rPr>
              <a:t>&gt;=</a:t>
            </a:r>
            <a:r>
              <a:rPr>
                <a:latin typeface="Courier New"/>
              </a:rPr>
              <a:t> y    </a:t>
            </a:r>
            <a:r>
              <a:rPr i="1">
                <a:solidFill>
                  <a:srgbClr val="60A0B0"/>
                </a:solidFill>
                <a:latin typeface="Courier New"/>
              </a:rPr>
              <a:t># Greater or equal</a:t>
            </a:r>
            <a:br/>
            <a:r>
              <a:rPr>
                <a:latin typeface="Courier New"/>
              </a:rPr>
              <a:t>x </a:t>
            </a:r>
            <a:r>
              <a:rPr>
                <a:solidFill>
                  <a:srgbClr val="666666"/>
                </a:solidFill>
                <a:latin typeface="Courier New"/>
              </a:rPr>
              <a:t>&lt;=</a:t>
            </a:r>
            <a:r>
              <a:rPr>
                <a:latin typeface="Courier New"/>
              </a:rPr>
              <a:t> y    </a:t>
            </a:r>
            <a:r>
              <a:rPr i="1">
                <a:solidFill>
                  <a:srgbClr val="60A0B0"/>
                </a:solidFill>
                <a:latin typeface="Courier New"/>
              </a:rPr>
              <a:t># Less or equal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Logical Operators</a:t>
            </a:r>
          </a:p>
          <a:p>
            <a:pPr lvl="0" indent="0">
              <a:buNone/>
            </a:pPr>
            <a:r>
              <a:rPr>
                <a:latin typeface="Courier New"/>
              </a:rPr>
              <a:t>x </a:t>
            </a:r>
            <a:r>
              <a:rPr b="1">
                <a:solidFill>
                  <a:srgbClr val="007020"/>
                </a:solidFill>
                <a:latin typeface="Courier New"/>
              </a:rPr>
              <a:t>and</a:t>
            </a:r>
            <a:r>
              <a:rPr>
                <a:latin typeface="Courier New"/>
              </a:rPr>
              <a:t> y   </a:t>
            </a:r>
            <a:r>
              <a:rPr i="1">
                <a:solidFill>
                  <a:srgbClr val="60A0B0"/>
                </a:solidFill>
                <a:latin typeface="Courier New"/>
              </a:rPr>
              <a:t># Both true</a:t>
            </a:r>
            <a:br/>
            <a:r>
              <a:rPr>
                <a:latin typeface="Courier New"/>
              </a:rPr>
              <a:t>x </a:t>
            </a:r>
            <a:r>
              <a:rPr b="1">
                <a:solidFill>
                  <a:srgbClr val="007020"/>
                </a:solidFill>
                <a:latin typeface="Courier New"/>
              </a:rPr>
              <a:t>or</a:t>
            </a:r>
            <a:r>
              <a:rPr>
                <a:latin typeface="Courier New"/>
              </a:rPr>
              <a:t> y    </a:t>
            </a:r>
            <a:r>
              <a:rPr i="1">
                <a:solidFill>
                  <a:srgbClr val="60A0B0"/>
                </a:solidFill>
                <a:latin typeface="Courier New"/>
              </a:rPr>
              <a:t># Either true</a:t>
            </a:r>
            <a:br/>
            <a:r>
              <a:rPr b="1">
                <a:solidFill>
                  <a:srgbClr val="007020"/>
                </a:solidFill>
                <a:latin typeface="Courier New"/>
              </a:rPr>
              <a:t>not</a:t>
            </a:r>
            <a:r>
              <a:rPr>
                <a:latin typeface="Courier New"/>
              </a:rPr>
              <a:t> x     </a:t>
            </a:r>
            <a:r>
              <a:rPr i="1">
                <a:solidFill>
                  <a:srgbClr val="60A0B0"/>
                </a:solidFill>
                <a:latin typeface="Courier New"/>
              </a:rPr>
              <a:t># Opposite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Example:</a:t>
            </a:r>
          </a:p>
          <a:p>
            <a:pPr lvl="0" indent="0">
              <a:buNone/>
            </a:pPr>
            <a:r>
              <a:rPr>
                <a:latin typeface="Courier New"/>
              </a:rPr>
              <a:t>age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25</a:t>
            </a:r>
            <a:br/>
            <a:r>
              <a:rPr>
                <a:latin typeface="Courier New"/>
              </a:rPr>
              <a:t>income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50000</a:t>
            </a:r>
            <a:br/>
            <a:r>
              <a:rPr>
                <a:latin typeface="Courier New"/>
              </a:rPr>
              <a:t>is_eligible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age </a:t>
            </a:r>
            <a:r>
              <a:rPr>
                <a:solidFill>
                  <a:srgbClr val="666666"/>
                </a:solidFill>
                <a:latin typeface="Courier New"/>
              </a:rPr>
              <a:t>&gt;=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18</a:t>
            </a:r>
            <a:r>
              <a:rPr>
                <a:latin typeface="Courier New"/>
              </a:rPr>
              <a:t> </a:t>
            </a:r>
            <a:r>
              <a:rPr b="1">
                <a:solidFill>
                  <a:srgbClr val="007020"/>
                </a:solidFill>
                <a:latin typeface="Courier New"/>
              </a:rPr>
              <a:t>and</a:t>
            </a:r>
            <a:r>
              <a:rPr>
                <a:latin typeface="Courier New"/>
              </a:rPr>
              <a:t> income </a:t>
            </a:r>
            <a:r>
              <a:rPr>
                <a:solidFill>
                  <a:srgbClr val="666666"/>
                </a:solidFill>
                <a:latin typeface="Courier New"/>
              </a:rPr>
              <a:t>&gt;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30000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12: If-Else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🎯 Conditional Logic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Basic If-Else</a:t>
            </a:r>
          </a:p>
          <a:p>
            <a:pPr lvl="0" indent="0">
              <a:buNone/>
            </a:pPr>
            <a:r>
              <a:rPr>
                <a:latin typeface="Courier New"/>
              </a:rPr>
              <a:t>age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18</a:t>
            </a:r>
            <a:br/>
            <a:br/>
            <a:r>
              <a:rPr b="1">
                <a:solidFill>
                  <a:srgbClr val="007020"/>
                </a:solidFill>
                <a:latin typeface="Courier New"/>
              </a:rPr>
              <a:t>if</a:t>
            </a:r>
            <a:r>
              <a:rPr>
                <a:latin typeface="Courier New"/>
              </a:rPr>
              <a:t> age </a:t>
            </a:r>
            <a:r>
              <a:rPr>
                <a:solidFill>
                  <a:srgbClr val="666666"/>
                </a:solidFill>
                <a:latin typeface="Courier New"/>
              </a:rPr>
              <a:t>&gt;=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18</a:t>
            </a:r>
            <a:r>
              <a:rPr>
                <a:latin typeface="Courier New"/>
              </a:rPr>
              <a:t>:</a:t>
            </a:r>
            <a:br/>
            <a:r>
              <a:rPr>
                <a:latin typeface="Courier New"/>
              </a:rPr>
              <a:t>    </a:t>
            </a:r>
            <a:r>
              <a:rPr>
                <a:solidFill>
                  <a:srgbClr val="008000"/>
                </a:solidFill>
                <a:latin typeface="Courier New"/>
              </a:rPr>
              <a:t>print</a:t>
            </a:r>
            <a:r>
              <a:rPr>
                <a:latin typeface="Courier New"/>
              </a:rPr>
              <a:t>(</a:t>
            </a:r>
            <a:r>
              <a:rPr>
                <a:solidFill>
                  <a:srgbClr val="4070A0"/>
                </a:solidFill>
                <a:latin typeface="Courier New"/>
              </a:rPr>
              <a:t>"You are an adult"</a:t>
            </a:r>
            <a:r>
              <a:rPr>
                <a:latin typeface="Courier New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 New"/>
              </a:rPr>
              <a:t>else</a:t>
            </a:r>
            <a:r>
              <a:rPr>
                <a:latin typeface="Courier New"/>
              </a:rPr>
              <a:t>:</a:t>
            </a:r>
            <a:br/>
            <a:r>
              <a:rPr>
                <a:latin typeface="Courier New"/>
              </a:rPr>
              <a:t>    </a:t>
            </a:r>
            <a:r>
              <a:rPr>
                <a:solidFill>
                  <a:srgbClr val="008000"/>
                </a:solidFill>
                <a:latin typeface="Courier New"/>
              </a:rPr>
              <a:t>print</a:t>
            </a:r>
            <a:r>
              <a:rPr>
                <a:latin typeface="Courier New"/>
              </a:rPr>
              <a:t>(</a:t>
            </a:r>
            <a:r>
              <a:rPr>
                <a:solidFill>
                  <a:srgbClr val="4070A0"/>
                </a:solidFill>
                <a:latin typeface="Courier New"/>
              </a:rPr>
              <a:t>"You are a minor"</a:t>
            </a:r>
            <a:r>
              <a:rPr>
                <a:latin typeface="Courier New"/>
              </a:rPr>
              <a:t>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Key Points:</a:t>
            </a:r>
          </a:p>
          <a:p>
            <a:pPr lvl="0"/>
            <a:r>
              <a:rPr b="1"/>
              <a:t>Indentation Matters</a:t>
            </a:r>
            <a:r>
              <a:rPr/>
              <a:t> - Python uses indentation to define code blocks</a:t>
            </a:r>
          </a:p>
          <a:p>
            <a:pPr lvl="0"/>
            <a:r>
              <a:rPr b="1"/>
              <a:t>Colon Required</a:t>
            </a:r>
            <a:r>
              <a:rPr/>
              <a:t> - Always use : after if, elif, and else</a:t>
            </a:r>
          </a:p>
          <a:p>
            <a:pPr lvl="0"/>
            <a:r>
              <a:rPr b="1"/>
              <a:t>Boolean Conditions</a:t>
            </a:r>
            <a:r>
              <a:rPr/>
              <a:t> - Use comparison and logical operators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13: Nested If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🔗 Complex Conditions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Nested Conditions</a:t>
            </a:r>
          </a:p>
          <a:p>
            <a:pPr lvl="0" indent="0">
              <a:buNone/>
            </a:pPr>
            <a:r>
              <a:rPr>
                <a:latin typeface="Courier New"/>
              </a:rPr>
              <a:t>age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25</a:t>
            </a:r>
            <a:br/>
            <a:r>
              <a:rPr>
                <a:latin typeface="Courier New"/>
              </a:rPr>
              <a:t>income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50000</a:t>
            </a:r>
            <a:br/>
            <a:br/>
            <a:r>
              <a:rPr b="1">
                <a:solidFill>
                  <a:srgbClr val="007020"/>
                </a:solidFill>
                <a:latin typeface="Courier New"/>
              </a:rPr>
              <a:t>if</a:t>
            </a:r>
            <a:r>
              <a:rPr>
                <a:latin typeface="Courier New"/>
              </a:rPr>
              <a:t> age </a:t>
            </a:r>
            <a:r>
              <a:rPr>
                <a:solidFill>
                  <a:srgbClr val="666666"/>
                </a:solidFill>
                <a:latin typeface="Courier New"/>
              </a:rPr>
              <a:t>&gt;=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18</a:t>
            </a:r>
            <a:r>
              <a:rPr>
                <a:latin typeface="Courier New"/>
              </a:rPr>
              <a:t>:</a:t>
            </a:r>
            <a:br/>
            <a:r>
              <a:rPr>
                <a:latin typeface="Courier New"/>
              </a:rPr>
              <a:t>    </a:t>
            </a:r>
            <a:r>
              <a:rPr b="1">
                <a:solidFill>
                  <a:srgbClr val="007020"/>
                </a:solidFill>
                <a:latin typeface="Courier New"/>
              </a:rPr>
              <a:t>if</a:t>
            </a:r>
            <a:r>
              <a:rPr>
                <a:latin typeface="Courier New"/>
              </a:rPr>
              <a:t> income </a:t>
            </a:r>
            <a:r>
              <a:rPr>
                <a:solidFill>
                  <a:srgbClr val="666666"/>
                </a:solidFill>
                <a:latin typeface="Courier New"/>
              </a:rPr>
              <a:t>&gt;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30000</a:t>
            </a:r>
            <a:r>
              <a:rPr>
                <a:latin typeface="Courier New"/>
              </a:rPr>
              <a:t>:</a:t>
            </a:r>
            <a:br/>
            <a:r>
              <a:rPr>
                <a:latin typeface="Courier New"/>
              </a:rPr>
              <a:t>        </a:t>
            </a:r>
            <a:r>
              <a:rPr>
                <a:solidFill>
                  <a:srgbClr val="008000"/>
                </a:solidFill>
                <a:latin typeface="Courier New"/>
              </a:rPr>
              <a:t>print</a:t>
            </a:r>
            <a:r>
              <a:rPr>
                <a:latin typeface="Courier New"/>
              </a:rPr>
              <a:t>(</a:t>
            </a:r>
            <a:r>
              <a:rPr>
                <a:solidFill>
                  <a:srgbClr val="4070A0"/>
                </a:solidFill>
                <a:latin typeface="Courier New"/>
              </a:rPr>
              <a:t>"Eligible for loan"</a:t>
            </a:r>
            <a:r>
              <a:rPr>
                <a:latin typeface="Courier New"/>
              </a:rPr>
              <a:t>)</a:t>
            </a:r>
            <a:br/>
            <a:r>
              <a:rPr>
                <a:latin typeface="Courier New"/>
              </a:rPr>
              <a:t>    </a:t>
            </a:r>
            <a:r>
              <a:rPr b="1">
                <a:solidFill>
                  <a:srgbClr val="007020"/>
                </a:solidFill>
                <a:latin typeface="Courier New"/>
              </a:rPr>
              <a:t>else</a:t>
            </a:r>
            <a:r>
              <a:rPr>
                <a:latin typeface="Courier New"/>
              </a:rPr>
              <a:t>:</a:t>
            </a:r>
            <a:br/>
            <a:r>
              <a:rPr>
                <a:latin typeface="Courier New"/>
              </a:rPr>
              <a:t>        </a:t>
            </a:r>
            <a:r>
              <a:rPr>
                <a:solidFill>
                  <a:srgbClr val="008000"/>
                </a:solidFill>
                <a:latin typeface="Courier New"/>
              </a:rPr>
              <a:t>print</a:t>
            </a:r>
            <a:r>
              <a:rPr>
                <a:latin typeface="Courier New"/>
              </a:rPr>
              <a:t>(</a:t>
            </a:r>
            <a:r>
              <a:rPr>
                <a:solidFill>
                  <a:srgbClr val="4070A0"/>
                </a:solidFill>
                <a:latin typeface="Courier New"/>
              </a:rPr>
              <a:t>"Income too low"</a:t>
            </a:r>
            <a:r>
              <a:rPr>
                <a:latin typeface="Courier New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 New"/>
              </a:rPr>
              <a:t>else</a:t>
            </a:r>
            <a:r>
              <a:rPr>
                <a:latin typeface="Courier New"/>
              </a:rPr>
              <a:t>:</a:t>
            </a:r>
            <a:br/>
            <a:r>
              <a:rPr>
                <a:latin typeface="Courier New"/>
              </a:rPr>
              <a:t>    </a:t>
            </a:r>
            <a:r>
              <a:rPr>
                <a:solidFill>
                  <a:srgbClr val="008000"/>
                </a:solidFill>
                <a:latin typeface="Courier New"/>
              </a:rPr>
              <a:t>print</a:t>
            </a:r>
            <a:r>
              <a:rPr>
                <a:latin typeface="Courier New"/>
              </a:rPr>
              <a:t>(</a:t>
            </a:r>
            <a:r>
              <a:rPr>
                <a:solidFill>
                  <a:srgbClr val="4070A0"/>
                </a:solidFill>
                <a:latin typeface="Courier New"/>
              </a:rPr>
              <a:t>"Too young"</a:t>
            </a:r>
            <a:r>
              <a:rPr>
                <a:latin typeface="Courier New"/>
              </a:rPr>
              <a:t>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Best Practices:</a:t>
            </a:r>
          </a:p>
          <a:p>
            <a:pPr lvl="0"/>
            <a:r>
              <a:rPr/>
              <a:t>Keep nesting shallow (max 2-3 levels)</a:t>
            </a:r>
          </a:p>
          <a:p>
            <a:pPr lvl="0"/>
            <a:r>
              <a:rPr/>
              <a:t>Use logical operators when possible</a:t>
            </a:r>
          </a:p>
          <a:p>
            <a:pPr lvl="0"/>
            <a:r>
              <a:rPr/>
              <a:t>Consider using elif for multiple conditions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14: elif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🔀 Multiple Conditions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Using elif</a:t>
            </a:r>
          </a:p>
          <a:p>
            <a:pPr lvl="0" indent="0">
              <a:buNone/>
            </a:pPr>
            <a:r>
              <a:rPr>
                <a:latin typeface="Courier New"/>
              </a:rPr>
              <a:t>score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85</a:t>
            </a:r>
            <a:br/>
            <a:br/>
            <a:r>
              <a:rPr b="1">
                <a:solidFill>
                  <a:srgbClr val="007020"/>
                </a:solidFill>
                <a:latin typeface="Courier New"/>
              </a:rPr>
              <a:t>if</a:t>
            </a:r>
            <a:r>
              <a:rPr>
                <a:latin typeface="Courier New"/>
              </a:rPr>
              <a:t> score </a:t>
            </a:r>
            <a:r>
              <a:rPr>
                <a:solidFill>
                  <a:srgbClr val="666666"/>
                </a:solidFill>
                <a:latin typeface="Courier New"/>
              </a:rPr>
              <a:t>&gt;=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90</a:t>
            </a:r>
            <a:r>
              <a:rPr>
                <a:latin typeface="Courier New"/>
              </a:rPr>
              <a:t>:</a:t>
            </a:r>
            <a:br/>
            <a:r>
              <a:rPr>
                <a:latin typeface="Courier New"/>
              </a:rPr>
              <a:t>    </a:t>
            </a:r>
            <a:r>
              <a:rPr>
                <a:solidFill>
                  <a:srgbClr val="008000"/>
                </a:solidFill>
                <a:latin typeface="Courier New"/>
              </a:rPr>
              <a:t>print</a:t>
            </a:r>
            <a:r>
              <a:rPr>
                <a:latin typeface="Courier New"/>
              </a:rPr>
              <a:t>(</a:t>
            </a:r>
            <a:r>
              <a:rPr>
                <a:solidFill>
                  <a:srgbClr val="4070A0"/>
                </a:solidFill>
                <a:latin typeface="Courier New"/>
              </a:rPr>
              <a:t>"Grade: A"</a:t>
            </a:r>
            <a:r>
              <a:rPr>
                <a:latin typeface="Courier New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 New"/>
              </a:rPr>
              <a:t>elif</a:t>
            </a:r>
            <a:r>
              <a:rPr>
                <a:latin typeface="Courier New"/>
              </a:rPr>
              <a:t> score </a:t>
            </a:r>
            <a:r>
              <a:rPr>
                <a:solidFill>
                  <a:srgbClr val="666666"/>
                </a:solidFill>
                <a:latin typeface="Courier New"/>
              </a:rPr>
              <a:t>&gt;=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80</a:t>
            </a:r>
            <a:r>
              <a:rPr>
                <a:latin typeface="Courier New"/>
              </a:rPr>
              <a:t>:</a:t>
            </a:r>
            <a:br/>
            <a:r>
              <a:rPr>
                <a:latin typeface="Courier New"/>
              </a:rPr>
              <a:t>    </a:t>
            </a:r>
            <a:r>
              <a:rPr>
                <a:solidFill>
                  <a:srgbClr val="008000"/>
                </a:solidFill>
                <a:latin typeface="Courier New"/>
              </a:rPr>
              <a:t>print</a:t>
            </a:r>
            <a:r>
              <a:rPr>
                <a:latin typeface="Courier New"/>
              </a:rPr>
              <a:t>(</a:t>
            </a:r>
            <a:r>
              <a:rPr>
                <a:solidFill>
                  <a:srgbClr val="4070A0"/>
                </a:solidFill>
                <a:latin typeface="Courier New"/>
              </a:rPr>
              <a:t>"Grade: B"</a:t>
            </a:r>
            <a:r>
              <a:rPr>
                <a:latin typeface="Courier New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 New"/>
              </a:rPr>
              <a:t>elif</a:t>
            </a:r>
            <a:r>
              <a:rPr>
                <a:latin typeface="Courier New"/>
              </a:rPr>
              <a:t> score </a:t>
            </a:r>
            <a:r>
              <a:rPr>
                <a:solidFill>
                  <a:srgbClr val="666666"/>
                </a:solidFill>
                <a:latin typeface="Courier New"/>
              </a:rPr>
              <a:t>&gt;=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70</a:t>
            </a:r>
            <a:r>
              <a:rPr>
                <a:latin typeface="Courier New"/>
              </a:rPr>
              <a:t>:</a:t>
            </a:r>
            <a:br/>
            <a:r>
              <a:rPr>
                <a:latin typeface="Courier New"/>
              </a:rPr>
              <a:t>    </a:t>
            </a:r>
            <a:r>
              <a:rPr>
                <a:solidFill>
                  <a:srgbClr val="008000"/>
                </a:solidFill>
                <a:latin typeface="Courier New"/>
              </a:rPr>
              <a:t>print</a:t>
            </a:r>
            <a:r>
              <a:rPr>
                <a:latin typeface="Courier New"/>
              </a:rPr>
              <a:t>(</a:t>
            </a:r>
            <a:r>
              <a:rPr>
                <a:solidFill>
                  <a:srgbClr val="4070A0"/>
                </a:solidFill>
                <a:latin typeface="Courier New"/>
              </a:rPr>
              <a:t>"Grade: C"</a:t>
            </a:r>
            <a:r>
              <a:rPr>
                <a:latin typeface="Courier New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 New"/>
              </a:rPr>
              <a:t>else</a:t>
            </a:r>
            <a:r>
              <a:rPr>
                <a:latin typeface="Courier New"/>
              </a:rPr>
              <a:t>:</a:t>
            </a:r>
            <a:br/>
            <a:r>
              <a:rPr>
                <a:latin typeface="Courier New"/>
              </a:rPr>
              <a:t>    </a:t>
            </a:r>
            <a:r>
              <a:rPr>
                <a:solidFill>
                  <a:srgbClr val="008000"/>
                </a:solidFill>
                <a:latin typeface="Courier New"/>
              </a:rPr>
              <a:t>print</a:t>
            </a:r>
            <a:r>
              <a:rPr>
                <a:latin typeface="Courier New"/>
              </a:rPr>
              <a:t>(</a:t>
            </a:r>
            <a:r>
              <a:rPr>
                <a:solidFill>
                  <a:srgbClr val="4070A0"/>
                </a:solidFill>
                <a:latin typeface="Courier New"/>
              </a:rPr>
              <a:t>"Grade: F"</a:t>
            </a:r>
            <a:r>
              <a:rPr>
                <a:latin typeface="Courier New"/>
              </a:rPr>
              <a:t>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Benefits of elif:</a:t>
            </a:r>
          </a:p>
          <a:p>
            <a:pPr lvl="0"/>
            <a:r>
              <a:rPr b="1"/>
              <a:t>More efficient</a:t>
            </a:r>
            <a:r>
              <a:rPr/>
              <a:t> than nested if</a:t>
            </a:r>
          </a:p>
          <a:p>
            <a:pPr lvl="0"/>
            <a:r>
              <a:rPr b="1"/>
              <a:t>Cleaner and more readable</a:t>
            </a:r>
          </a:p>
          <a:p>
            <a:pPr lvl="0"/>
            <a:r>
              <a:rPr b="1"/>
              <a:t>Only one condition is evaluated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15: For Loops with range()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🔄 Iteration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Basic For Loop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 New"/>
              </a:rPr>
              <a:t>for</a:t>
            </a:r>
            <a:r>
              <a:rPr>
                <a:latin typeface="Courier New"/>
              </a:rPr>
              <a:t> i </a:t>
            </a:r>
            <a:r>
              <a:rPr b="1">
                <a:solidFill>
                  <a:srgbClr val="007020"/>
                </a:solidFill>
                <a:latin typeface="Courier New"/>
              </a:rPr>
              <a:t>in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008000"/>
                </a:solidFill>
                <a:latin typeface="Courier New"/>
              </a:rPr>
              <a:t>range</a:t>
            </a:r>
            <a:r>
              <a:rPr>
                <a:latin typeface="Courier New"/>
              </a:rPr>
              <a:t>(</a:t>
            </a:r>
            <a:r>
              <a:rPr>
                <a:solidFill>
                  <a:srgbClr val="40A070"/>
                </a:solidFill>
                <a:latin typeface="Courier New"/>
              </a:rPr>
              <a:t>5</a:t>
            </a:r>
            <a:r>
              <a:rPr>
                <a:latin typeface="Courier New"/>
              </a:rPr>
              <a:t>):</a:t>
            </a:r>
            <a:br/>
            <a:r>
              <a:rPr>
                <a:latin typeface="Courier New"/>
              </a:rPr>
              <a:t>    </a:t>
            </a:r>
            <a:r>
              <a:rPr>
                <a:solidFill>
                  <a:srgbClr val="008000"/>
                </a:solidFill>
                <a:latin typeface="Courier New"/>
              </a:rPr>
              <a:t>print</a:t>
            </a:r>
            <a:r>
              <a:rPr>
                <a:latin typeface="Courier New"/>
              </a:rPr>
              <a:t>(i)</a:t>
            </a:r>
            <a:br/>
            <a:r>
              <a:rPr i="1">
                <a:solidFill>
                  <a:srgbClr val="60A0B0"/>
                </a:solidFill>
                <a:latin typeface="Courier New"/>
              </a:rPr>
              <a:t># Output: 0, 1, 2, 3, 4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Range with Start/Stop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 New"/>
              </a:rPr>
              <a:t>for</a:t>
            </a:r>
            <a:r>
              <a:rPr>
                <a:latin typeface="Courier New"/>
              </a:rPr>
              <a:t> i </a:t>
            </a:r>
            <a:r>
              <a:rPr b="1">
                <a:solidFill>
                  <a:srgbClr val="007020"/>
                </a:solidFill>
                <a:latin typeface="Courier New"/>
              </a:rPr>
              <a:t>in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008000"/>
                </a:solidFill>
                <a:latin typeface="Courier New"/>
              </a:rPr>
              <a:t>range</a:t>
            </a:r>
            <a:r>
              <a:rPr>
                <a:latin typeface="Courier New"/>
              </a:rPr>
              <a:t>(</a:t>
            </a:r>
            <a:r>
              <a:rPr>
                <a:solidFill>
                  <a:srgbClr val="40A070"/>
                </a:solidFill>
                <a:latin typeface="Courier New"/>
              </a:rPr>
              <a:t>1</a:t>
            </a:r>
            <a:r>
              <a:rPr>
                <a:latin typeface="Courier New"/>
              </a:rPr>
              <a:t>, </a:t>
            </a:r>
            <a:r>
              <a:rPr>
                <a:solidFill>
                  <a:srgbClr val="40A070"/>
                </a:solidFill>
                <a:latin typeface="Courier New"/>
              </a:rPr>
              <a:t>6</a:t>
            </a:r>
            <a:r>
              <a:rPr>
                <a:latin typeface="Courier New"/>
              </a:rPr>
              <a:t>):</a:t>
            </a:r>
            <a:br/>
            <a:r>
              <a:rPr>
                <a:latin typeface="Courier New"/>
              </a:rPr>
              <a:t>    </a:t>
            </a:r>
            <a:r>
              <a:rPr>
                <a:solidFill>
                  <a:srgbClr val="008000"/>
                </a:solidFill>
                <a:latin typeface="Courier New"/>
              </a:rPr>
              <a:t>print</a:t>
            </a:r>
            <a:r>
              <a:rPr>
                <a:latin typeface="Courier New"/>
              </a:rPr>
              <a:t>(i)</a:t>
            </a:r>
            <a:br/>
            <a:r>
              <a:rPr i="1">
                <a:solidFill>
                  <a:srgbClr val="60A0B0"/>
                </a:solidFill>
                <a:latin typeface="Courier New"/>
              </a:rPr>
              <a:t># Output: 1, 2, 3, 4, 5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Range with Step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 New"/>
              </a:rPr>
              <a:t>for</a:t>
            </a:r>
            <a:r>
              <a:rPr>
                <a:latin typeface="Courier New"/>
              </a:rPr>
              <a:t> i </a:t>
            </a:r>
            <a:r>
              <a:rPr b="1">
                <a:solidFill>
                  <a:srgbClr val="007020"/>
                </a:solidFill>
                <a:latin typeface="Courier New"/>
              </a:rPr>
              <a:t>in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008000"/>
                </a:solidFill>
                <a:latin typeface="Courier New"/>
              </a:rPr>
              <a:t>range</a:t>
            </a:r>
            <a:r>
              <a:rPr>
                <a:latin typeface="Courier New"/>
              </a:rPr>
              <a:t>(</a:t>
            </a:r>
            <a:r>
              <a:rPr>
                <a:solidFill>
                  <a:srgbClr val="40A070"/>
                </a:solidFill>
                <a:latin typeface="Courier New"/>
              </a:rPr>
              <a:t>0</a:t>
            </a:r>
            <a:r>
              <a:rPr>
                <a:latin typeface="Courier New"/>
              </a:rPr>
              <a:t>, </a:t>
            </a:r>
            <a:r>
              <a:rPr>
                <a:solidFill>
                  <a:srgbClr val="40A070"/>
                </a:solidFill>
                <a:latin typeface="Courier New"/>
              </a:rPr>
              <a:t>10</a:t>
            </a:r>
            <a:r>
              <a:rPr>
                <a:latin typeface="Courier New"/>
              </a:rPr>
              <a:t>, </a:t>
            </a:r>
            <a:r>
              <a:rPr>
                <a:solidFill>
                  <a:srgbClr val="40A070"/>
                </a:solidFill>
                <a:latin typeface="Courier New"/>
              </a:rPr>
              <a:t>2</a:t>
            </a:r>
            <a:r>
              <a:rPr>
                <a:latin typeface="Courier New"/>
              </a:rPr>
              <a:t>):</a:t>
            </a:r>
            <a:br/>
            <a:r>
              <a:rPr>
                <a:latin typeface="Courier New"/>
              </a:rPr>
              <a:t>    </a:t>
            </a:r>
            <a:r>
              <a:rPr>
                <a:solidFill>
                  <a:srgbClr val="008000"/>
                </a:solidFill>
                <a:latin typeface="Courier New"/>
              </a:rPr>
              <a:t>print</a:t>
            </a:r>
            <a:r>
              <a:rPr>
                <a:latin typeface="Courier New"/>
              </a:rPr>
              <a:t>(i)</a:t>
            </a:r>
            <a:br/>
            <a:r>
              <a:rPr i="1">
                <a:solidFill>
                  <a:srgbClr val="60A0B0"/>
                </a:solidFill>
                <a:latin typeface="Courier New"/>
              </a:rPr>
              <a:t># Output: 0, 2, 4, 6, 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1: What is Python?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🐍 Introduction to Python Programming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What is Python?</a:t>
            </a:r>
          </a:p>
          <a:p>
            <a:pPr lvl="0" indent="0" marL="0">
              <a:buNone/>
            </a:pPr>
            <a:r>
              <a:rPr/>
              <a:t>Python is a </a:t>
            </a:r>
            <a:r>
              <a:rPr b="1"/>
              <a:t>high-level, interpreted programming language</a:t>
            </a:r>
            <a:r>
              <a:rPr/>
              <a:t> created by Guido van Rossum in 1991. It emphasizes </a:t>
            </a:r>
            <a:r>
              <a:rPr b="1"/>
              <a:t>readability and simplicity</a:t>
            </a:r>
            <a:r>
              <a:rPr/>
              <a:t>, making it perfect for beginners and experts alike.</a:t>
            </a:r>
          </a:p>
          <a:p>
            <a:pPr lvl="0" indent="0" marL="0">
              <a:buNone/>
            </a:pPr>
            <a:r>
              <a:rPr b="1"/>
              <a:t>Think of it like this:</a:t>
            </a:r>
            <a:r>
              <a:rPr/>
              <a:t> - </a:t>
            </a:r>
            <a:r>
              <a:rPr b="1"/>
              <a:t>High-level:</a:t>
            </a:r>
            <a:r>
              <a:rPr/>
              <a:t> Imagine you’re giving instructions to a friend. You’d say “make me a sandwich,” not “pick up the knife, slice the bread…”. Python is like talking to a friend; it’s closer to human language. - </a:t>
            </a:r>
            <a:r>
              <a:rPr b="1"/>
              <a:t>Interpreted:</a:t>
            </a:r>
            <a:r>
              <a:rPr/>
              <a:t> An interpreter reads your Python code line by line and executes it immediately. It’s like having a translator who translates your sentences one at a time, instead of waiting for you to finish your whole speech before translating. This makes it faster to test small pieces of code.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Key Features:</a:t>
            </a:r>
          </a:p>
          <a:p>
            <a:pPr lvl="0"/>
            <a:r>
              <a:rPr b="1"/>
              <a:t>High-level language</a:t>
            </a:r>
            <a:r>
              <a:rPr/>
              <a:t> - Closer to human language than machine code</a:t>
            </a:r>
          </a:p>
          <a:p>
            <a:pPr lvl="0"/>
            <a:r>
              <a:rPr b="1"/>
              <a:t>Interpreted</a:t>
            </a:r>
            <a:r>
              <a:rPr/>
              <a:t> - Code runs directly without compilation</a:t>
            </a:r>
          </a:p>
          <a:p>
            <a:pPr lvl="0"/>
            <a:r>
              <a:rPr b="1"/>
              <a:t>Cross-platform</a:t>
            </a:r>
            <a:r>
              <a:rPr/>
              <a:t> - Works on Windows, macOS, Linux</a:t>
            </a:r>
          </a:p>
          <a:p>
            <a:pPr lvl="0"/>
            <a:r>
              <a:rPr b="1"/>
              <a:t>Open-source</a:t>
            </a:r>
            <a:r>
              <a:rPr/>
              <a:t> - Free to use and modify</a:t>
            </a:r>
          </a:p>
          <a:p>
            <a:pPr lvl="0"/>
            <a:r>
              <a:rPr b="1"/>
              <a:t>Extensive libraries</a:t>
            </a:r>
            <a:r>
              <a:rPr/>
              <a:t> - Rich ecosystem of packages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Why Python is Popular:</a:t>
            </a:r>
          </a:p>
          <a:p>
            <a:pPr lvl="0"/>
            <a:r>
              <a:rPr b="1"/>
              <a:t>Web Development</a:t>
            </a:r>
            <a:r>
              <a:rPr/>
              <a:t> - Django, Flask, FastAPI</a:t>
            </a:r>
          </a:p>
          <a:p>
            <a:pPr lvl="0"/>
            <a:r>
              <a:rPr b="1"/>
              <a:t>Data Science</a:t>
            </a:r>
            <a:r>
              <a:rPr/>
              <a:t> - Pandas, NumPy, Matplotlib</a:t>
            </a:r>
          </a:p>
          <a:p>
            <a:pPr lvl="0"/>
            <a:r>
              <a:rPr b="1"/>
              <a:t>Machine Learning</a:t>
            </a:r>
            <a:r>
              <a:rPr/>
              <a:t> - TensorFlow, PyTorch, Scikit-learn</a:t>
            </a:r>
          </a:p>
          <a:p>
            <a:pPr lvl="0"/>
            <a:r>
              <a:rPr b="1"/>
              <a:t>Automation</a:t>
            </a:r>
            <a:r>
              <a:rPr/>
              <a:t> - Scripts, bots, task automation</a:t>
            </a:r>
          </a:p>
          <a:p>
            <a:pPr lvl="0"/>
            <a:r>
              <a:rPr b="1"/>
              <a:t>Game Development</a:t>
            </a:r>
            <a:r>
              <a:rPr/>
              <a:t> - Pygame, Arcade</a:t>
            </a:r>
          </a:p>
          <a:p>
            <a:pPr lvl="0"/>
            <a:r>
              <a:rPr b="1"/>
              <a:t>Desktop Applications</a:t>
            </a:r>
            <a:r>
              <a:rPr/>
              <a:t> - Tkinter, PyQt, Kivy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The Zen of Python:</a:t>
            </a:r>
          </a:p>
          <a:p>
            <a:pPr lvl="0" indent="0" marL="0">
              <a:buNone/>
            </a:pPr>
            <a:r>
              <a:rPr/>
              <a:t>The guiding principles of Python are summed up in a poem called “The Zen of Python.” You can read it by typing </a:t>
            </a:r>
            <a:r>
              <a:rPr>
                <a:latin typeface="Courier New"/>
              </a:rPr>
              <a:t>import this</a:t>
            </a:r>
            <a:r>
              <a:rPr/>
              <a:t> into a Python interpreter. Here are some key ideas: - Beautiful is better than ugly. - Explicit is better than implicit. - Simple is better than complex. - Readability counts.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Philosophy: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 New"/>
              </a:rPr>
              <a:t># Simple and readable</a:t>
            </a:r>
            <a:br/>
            <a:r>
              <a:rPr>
                <a:solidFill>
                  <a:srgbClr val="008000"/>
                </a:solidFill>
                <a:latin typeface="Courier New"/>
              </a:rPr>
              <a:t>print</a:t>
            </a:r>
            <a:r>
              <a:rPr>
                <a:latin typeface="Courier New"/>
              </a:rPr>
              <a:t>(</a:t>
            </a:r>
            <a:r>
              <a:rPr>
                <a:solidFill>
                  <a:srgbClr val="4070A0"/>
                </a:solidFill>
                <a:latin typeface="Courier New"/>
              </a:rPr>
              <a:t>"Hello, World!"</a:t>
            </a:r>
            <a:r>
              <a:rPr>
                <a:latin typeface="Courier New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 New"/>
              </a:rPr>
              <a:t># Powerful and versatile</a:t>
            </a:r>
            <a:br/>
            <a:r>
              <a:rPr b="1">
                <a:solidFill>
                  <a:srgbClr val="008000"/>
                </a:solidFill>
                <a:latin typeface="Courier New"/>
              </a:rPr>
              <a:t>import</a:t>
            </a:r>
            <a:r>
              <a:rPr>
                <a:latin typeface="Courier New"/>
              </a:rPr>
              <a:t> pandas </a:t>
            </a:r>
            <a:r>
              <a:rPr b="1">
                <a:solidFill>
                  <a:srgbClr val="008000"/>
                </a:solidFill>
                <a:latin typeface="Courier New"/>
              </a:rPr>
              <a:t>as</a:t>
            </a:r>
            <a:r>
              <a:rPr>
                <a:latin typeface="Courier New"/>
              </a:rPr>
              <a:t> pd</a:t>
            </a:r>
            <a:br/>
            <a:r>
              <a:rPr b="1">
                <a:solidFill>
                  <a:srgbClr val="008000"/>
                </a:solidFill>
                <a:latin typeface="Courier New"/>
              </a:rPr>
              <a:t>import</a:t>
            </a:r>
            <a:r>
              <a:rPr>
                <a:latin typeface="Courier New"/>
              </a:rPr>
              <a:t> numpy </a:t>
            </a:r>
            <a:r>
              <a:rPr b="1">
                <a:solidFill>
                  <a:srgbClr val="008000"/>
                </a:solidFill>
                <a:latin typeface="Courier New"/>
              </a:rPr>
              <a:t>as</a:t>
            </a:r>
            <a:r>
              <a:rPr>
                <a:latin typeface="Courier New"/>
              </a:rPr>
              <a:t> np</a:t>
            </a:r>
            <a:br/>
            <a:br/>
            <a:r>
              <a:rPr i="1">
                <a:solidFill>
                  <a:srgbClr val="60A0B0"/>
                </a:solidFill>
                <a:latin typeface="Courier New"/>
              </a:rPr>
              <a:t># Great for beginners</a:t>
            </a:r>
            <a:br/>
            <a:r>
              <a:rPr b="1">
                <a:solidFill>
                  <a:srgbClr val="007020"/>
                </a:solidFill>
                <a:latin typeface="Courier New"/>
              </a:rPr>
              <a:t>for</a:t>
            </a:r>
            <a:r>
              <a:rPr>
                <a:latin typeface="Courier New"/>
              </a:rPr>
              <a:t> i </a:t>
            </a:r>
            <a:r>
              <a:rPr b="1">
                <a:solidFill>
                  <a:srgbClr val="007020"/>
                </a:solidFill>
                <a:latin typeface="Courier New"/>
              </a:rPr>
              <a:t>in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008000"/>
                </a:solidFill>
                <a:latin typeface="Courier New"/>
              </a:rPr>
              <a:t>range</a:t>
            </a:r>
            <a:r>
              <a:rPr>
                <a:latin typeface="Courier New"/>
              </a:rPr>
              <a:t>(</a:t>
            </a:r>
            <a:r>
              <a:rPr>
                <a:solidFill>
                  <a:srgbClr val="40A070"/>
                </a:solidFill>
                <a:latin typeface="Courier New"/>
              </a:rPr>
              <a:t>5</a:t>
            </a:r>
            <a:r>
              <a:rPr>
                <a:latin typeface="Courier New"/>
              </a:rPr>
              <a:t>):</a:t>
            </a:r>
            <a:br/>
            <a:r>
              <a:rPr>
                <a:latin typeface="Courier New"/>
              </a:rPr>
              <a:t>    </a:t>
            </a:r>
            <a:r>
              <a:rPr>
                <a:solidFill>
                  <a:srgbClr val="008000"/>
                </a:solidFill>
                <a:latin typeface="Courier New"/>
              </a:rPr>
              <a:t>print</a:t>
            </a:r>
            <a:r>
              <a:rPr>
                <a:latin typeface="Courier New"/>
              </a:rPr>
              <a:t>(</a:t>
            </a:r>
            <a:r>
              <a:rPr>
                <a:solidFill>
                  <a:srgbClr val="BB6688"/>
                </a:solidFill>
                <a:latin typeface="Courier New"/>
              </a:rPr>
              <a:t>f"Learning Python is fun!"</a:t>
            </a:r>
            <a:r>
              <a:rPr>
                <a:latin typeface="Courier New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 New"/>
              </a:rPr>
              <a:t># Professional applications</a:t>
            </a:r>
            <a:br/>
            <a:r>
              <a:rPr b="1">
                <a:solidFill>
                  <a:srgbClr val="007020"/>
                </a:solidFill>
                <a:latin typeface="Courier New"/>
              </a:rPr>
              <a:t>def</a:t>
            </a:r>
            <a:r>
              <a:rPr>
                <a:latin typeface="Courier New"/>
              </a:rPr>
              <a:t> analyze_data(data):</a:t>
            </a:r>
            <a:br/>
            <a:r>
              <a:rPr>
                <a:latin typeface="Courier New"/>
              </a:rPr>
              <a:t>    </a:t>
            </a:r>
            <a:r>
              <a:rPr b="1">
                <a:solidFill>
                  <a:srgbClr val="007020"/>
                </a:solidFill>
                <a:latin typeface="Courier New"/>
              </a:rPr>
              <a:t>return</a:t>
            </a:r>
            <a:r>
              <a:rPr>
                <a:latin typeface="Courier New"/>
              </a:rPr>
              <a:t> data.describe()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vs Other Languages: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/>
                <a:gridCol w="1270000"/>
                <a:gridCol w="1270000"/>
                <a:gridCol w="1270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C++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Syntax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Simple, readable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Verbose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Complex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Learning Curve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Gentle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Steep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Very steep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Speed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Slower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Fast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Very fast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Libraries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Extensive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Good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Good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Community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Large, friendly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Large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Large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16: While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🔄 Conditional Iteration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Basic While Loop</a:t>
            </a:r>
          </a:p>
          <a:p>
            <a:pPr lvl="0" indent="0">
              <a:buNone/>
            </a:pPr>
            <a:r>
              <a:rPr>
                <a:latin typeface="Courier New"/>
              </a:rPr>
              <a:t>i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0</a:t>
            </a:r>
            <a:br/>
            <a:r>
              <a:rPr b="1">
                <a:solidFill>
                  <a:srgbClr val="007020"/>
                </a:solidFill>
                <a:latin typeface="Courier New"/>
              </a:rPr>
              <a:t>while</a:t>
            </a:r>
            <a:r>
              <a:rPr>
                <a:latin typeface="Courier New"/>
              </a:rPr>
              <a:t> i </a:t>
            </a:r>
            <a:r>
              <a:rPr>
                <a:solidFill>
                  <a:srgbClr val="666666"/>
                </a:solidFill>
                <a:latin typeface="Courier New"/>
              </a:rPr>
              <a:t>&lt;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5</a:t>
            </a:r>
            <a:r>
              <a:rPr>
                <a:latin typeface="Courier New"/>
              </a:rPr>
              <a:t>:</a:t>
            </a:r>
            <a:br/>
            <a:r>
              <a:rPr>
                <a:latin typeface="Courier New"/>
              </a:rPr>
              <a:t>    </a:t>
            </a:r>
            <a:r>
              <a:rPr>
                <a:solidFill>
                  <a:srgbClr val="008000"/>
                </a:solidFill>
                <a:latin typeface="Courier New"/>
              </a:rPr>
              <a:t>print</a:t>
            </a:r>
            <a:r>
              <a:rPr>
                <a:latin typeface="Courier New"/>
              </a:rPr>
              <a:t>(i)</a:t>
            </a:r>
            <a:br/>
            <a:r>
              <a:rPr>
                <a:latin typeface="Courier New"/>
              </a:rPr>
              <a:t>    i </a:t>
            </a:r>
            <a:r>
              <a:rPr>
                <a:solidFill>
                  <a:srgbClr val="666666"/>
                </a:solidFill>
                <a:latin typeface="Courier New"/>
              </a:rPr>
              <a:t>+=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1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User Input Loop</a:t>
            </a:r>
          </a:p>
          <a:p>
            <a:pPr lvl="0" indent="0">
              <a:buNone/>
            </a:pPr>
            <a:r>
              <a:rPr>
                <a:latin typeface="Courier New"/>
              </a:rPr>
              <a:t>password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70A0"/>
                </a:solidFill>
                <a:latin typeface="Courier New"/>
              </a:rPr>
              <a:t>""</a:t>
            </a:r>
            <a:br/>
            <a:r>
              <a:rPr b="1">
                <a:solidFill>
                  <a:srgbClr val="007020"/>
                </a:solidFill>
                <a:latin typeface="Courier New"/>
              </a:rPr>
              <a:t>while</a:t>
            </a:r>
            <a:r>
              <a:rPr>
                <a:latin typeface="Courier New"/>
              </a:rPr>
              <a:t> password </a:t>
            </a:r>
            <a:r>
              <a:rPr>
                <a:solidFill>
                  <a:srgbClr val="666666"/>
                </a:solidFill>
                <a:latin typeface="Courier New"/>
              </a:rPr>
              <a:t>!=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70A0"/>
                </a:solidFill>
                <a:latin typeface="Courier New"/>
              </a:rPr>
              <a:t>"secret"</a:t>
            </a:r>
            <a:r>
              <a:rPr>
                <a:latin typeface="Courier New"/>
              </a:rPr>
              <a:t>:</a:t>
            </a:r>
            <a:br/>
            <a:r>
              <a:rPr>
                <a:latin typeface="Courier New"/>
              </a:rPr>
              <a:t>    password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008000"/>
                </a:solidFill>
                <a:latin typeface="Courier New"/>
              </a:rPr>
              <a:t>input</a:t>
            </a:r>
            <a:r>
              <a:rPr>
                <a:latin typeface="Courier New"/>
              </a:rPr>
              <a:t>(</a:t>
            </a:r>
            <a:r>
              <a:rPr>
                <a:solidFill>
                  <a:srgbClr val="4070A0"/>
                </a:solidFill>
                <a:latin typeface="Courier New"/>
              </a:rPr>
              <a:t>"Enter password: "</a:t>
            </a:r>
            <a:r>
              <a:rPr>
                <a:latin typeface="Courier New"/>
              </a:rPr>
              <a:t>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⚠️ Warning: Infinite Loops</a:t>
            </a:r>
          </a:p>
          <a:p>
            <a:pPr lvl="0" indent="0" marL="0">
              <a:buNone/>
            </a:pPr>
            <a:r>
              <a:rPr/>
              <a:t>Always ensure the condition will eventually become False!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17: Break and Continue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⏹️ Loop Control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Break Statement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 New"/>
              </a:rPr>
              <a:t>for</a:t>
            </a:r>
            <a:r>
              <a:rPr>
                <a:latin typeface="Courier New"/>
              </a:rPr>
              <a:t> i </a:t>
            </a:r>
            <a:r>
              <a:rPr b="1">
                <a:solidFill>
                  <a:srgbClr val="007020"/>
                </a:solidFill>
                <a:latin typeface="Courier New"/>
              </a:rPr>
              <a:t>in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008000"/>
                </a:solidFill>
                <a:latin typeface="Courier New"/>
              </a:rPr>
              <a:t>range</a:t>
            </a:r>
            <a:r>
              <a:rPr>
                <a:latin typeface="Courier New"/>
              </a:rPr>
              <a:t>(</a:t>
            </a:r>
            <a:r>
              <a:rPr>
                <a:solidFill>
                  <a:srgbClr val="40A070"/>
                </a:solidFill>
                <a:latin typeface="Courier New"/>
              </a:rPr>
              <a:t>10</a:t>
            </a:r>
            <a:r>
              <a:rPr>
                <a:latin typeface="Courier New"/>
              </a:rPr>
              <a:t>):</a:t>
            </a:r>
            <a:br/>
            <a:r>
              <a:rPr>
                <a:latin typeface="Courier New"/>
              </a:rPr>
              <a:t>    </a:t>
            </a:r>
            <a:r>
              <a:rPr b="1">
                <a:solidFill>
                  <a:srgbClr val="007020"/>
                </a:solidFill>
                <a:latin typeface="Courier New"/>
              </a:rPr>
              <a:t>if</a:t>
            </a:r>
            <a:r>
              <a:rPr>
                <a:latin typeface="Courier New"/>
              </a:rPr>
              <a:t> i </a:t>
            </a:r>
            <a:r>
              <a:rPr>
                <a:solidFill>
                  <a:srgbClr val="666666"/>
                </a:solidFill>
                <a:latin typeface="Courier New"/>
              </a:rPr>
              <a:t>==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5</a:t>
            </a:r>
            <a:r>
              <a:rPr>
                <a:latin typeface="Courier New"/>
              </a:rPr>
              <a:t>:</a:t>
            </a:r>
            <a:br/>
            <a:r>
              <a:rPr>
                <a:latin typeface="Courier New"/>
              </a:rPr>
              <a:t>        </a:t>
            </a:r>
            <a:r>
              <a:rPr b="1">
                <a:solidFill>
                  <a:srgbClr val="007020"/>
                </a:solidFill>
                <a:latin typeface="Courier New"/>
              </a:rPr>
              <a:t>break</a:t>
            </a:r>
            <a:br/>
            <a:r>
              <a:rPr>
                <a:latin typeface="Courier New"/>
              </a:rPr>
              <a:t>    </a:t>
            </a:r>
            <a:r>
              <a:rPr>
                <a:solidFill>
                  <a:srgbClr val="008000"/>
                </a:solidFill>
                <a:latin typeface="Courier New"/>
              </a:rPr>
              <a:t>print</a:t>
            </a:r>
            <a:r>
              <a:rPr>
                <a:latin typeface="Courier New"/>
              </a:rPr>
              <a:t>(i)</a:t>
            </a:r>
            <a:br/>
            <a:r>
              <a:rPr i="1">
                <a:solidFill>
                  <a:srgbClr val="60A0B0"/>
                </a:solidFill>
                <a:latin typeface="Courier New"/>
              </a:rPr>
              <a:t># Output: 0, 1, 2, 3, 4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Continue Statement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 New"/>
              </a:rPr>
              <a:t>for</a:t>
            </a:r>
            <a:r>
              <a:rPr>
                <a:latin typeface="Courier New"/>
              </a:rPr>
              <a:t> i </a:t>
            </a:r>
            <a:r>
              <a:rPr b="1">
                <a:solidFill>
                  <a:srgbClr val="007020"/>
                </a:solidFill>
                <a:latin typeface="Courier New"/>
              </a:rPr>
              <a:t>in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008000"/>
                </a:solidFill>
                <a:latin typeface="Courier New"/>
              </a:rPr>
              <a:t>range</a:t>
            </a:r>
            <a:r>
              <a:rPr>
                <a:latin typeface="Courier New"/>
              </a:rPr>
              <a:t>(</a:t>
            </a:r>
            <a:r>
              <a:rPr>
                <a:solidFill>
                  <a:srgbClr val="40A070"/>
                </a:solidFill>
                <a:latin typeface="Courier New"/>
              </a:rPr>
              <a:t>5</a:t>
            </a:r>
            <a:r>
              <a:rPr>
                <a:latin typeface="Courier New"/>
              </a:rPr>
              <a:t>):</a:t>
            </a:r>
            <a:br/>
            <a:r>
              <a:rPr>
                <a:latin typeface="Courier New"/>
              </a:rPr>
              <a:t>    </a:t>
            </a:r>
            <a:r>
              <a:rPr b="1">
                <a:solidFill>
                  <a:srgbClr val="007020"/>
                </a:solidFill>
                <a:latin typeface="Courier New"/>
              </a:rPr>
              <a:t>if</a:t>
            </a:r>
            <a:r>
              <a:rPr>
                <a:latin typeface="Courier New"/>
              </a:rPr>
              <a:t> i </a:t>
            </a:r>
            <a:r>
              <a:rPr>
                <a:solidFill>
                  <a:srgbClr val="666666"/>
                </a:solidFill>
                <a:latin typeface="Courier New"/>
              </a:rPr>
              <a:t>==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2</a:t>
            </a:r>
            <a:r>
              <a:rPr>
                <a:latin typeface="Courier New"/>
              </a:rPr>
              <a:t>:</a:t>
            </a:r>
            <a:br/>
            <a:r>
              <a:rPr>
                <a:latin typeface="Courier New"/>
              </a:rPr>
              <a:t>        </a:t>
            </a:r>
            <a:r>
              <a:rPr b="1">
                <a:solidFill>
                  <a:srgbClr val="007020"/>
                </a:solidFill>
                <a:latin typeface="Courier New"/>
              </a:rPr>
              <a:t>continue</a:t>
            </a:r>
            <a:br/>
            <a:r>
              <a:rPr>
                <a:latin typeface="Courier New"/>
              </a:rPr>
              <a:t>    </a:t>
            </a:r>
            <a:r>
              <a:rPr>
                <a:solidFill>
                  <a:srgbClr val="008000"/>
                </a:solidFill>
                <a:latin typeface="Courier New"/>
              </a:rPr>
              <a:t>print</a:t>
            </a:r>
            <a:r>
              <a:rPr>
                <a:latin typeface="Courier New"/>
              </a:rPr>
              <a:t>(i)</a:t>
            </a:r>
            <a:br/>
            <a:r>
              <a:rPr i="1">
                <a:solidFill>
                  <a:srgbClr val="60A0B0"/>
                </a:solidFill>
                <a:latin typeface="Courier New"/>
              </a:rPr>
              <a:t># Output: 0, 1, 3, 4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When to Use:</a:t>
            </a:r>
          </a:p>
          <a:p>
            <a:pPr lvl="0"/>
            <a:r>
              <a:rPr b="1"/>
              <a:t>break</a:t>
            </a:r>
            <a:r>
              <a:rPr/>
              <a:t>: Exit loop early</a:t>
            </a:r>
          </a:p>
          <a:p>
            <a:pPr lvl="0"/>
            <a:r>
              <a:rPr b="1"/>
              <a:t>continue</a:t>
            </a:r>
            <a:r>
              <a:rPr/>
              <a:t>: Skip current iteration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18: Lists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📋 Collections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Creating Lists</a:t>
            </a:r>
          </a:p>
          <a:p>
            <a:pPr lvl="0" indent="0">
              <a:buNone/>
            </a:pPr>
            <a:r>
              <a:rPr>
                <a:latin typeface="Courier New"/>
              </a:rPr>
              <a:t>fruits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[</a:t>
            </a:r>
            <a:r>
              <a:rPr>
                <a:solidFill>
                  <a:srgbClr val="4070A0"/>
                </a:solidFill>
                <a:latin typeface="Courier New"/>
              </a:rPr>
              <a:t>"apple"</a:t>
            </a:r>
            <a:r>
              <a:rPr>
                <a:latin typeface="Courier New"/>
              </a:rPr>
              <a:t>, </a:t>
            </a:r>
            <a:r>
              <a:rPr>
                <a:solidFill>
                  <a:srgbClr val="4070A0"/>
                </a:solidFill>
                <a:latin typeface="Courier New"/>
              </a:rPr>
              <a:t>"banana"</a:t>
            </a:r>
            <a:r>
              <a:rPr>
                <a:latin typeface="Courier New"/>
              </a:rPr>
              <a:t>, </a:t>
            </a:r>
            <a:r>
              <a:rPr>
                <a:solidFill>
                  <a:srgbClr val="4070A0"/>
                </a:solidFill>
                <a:latin typeface="Courier New"/>
              </a:rPr>
              <a:t>"cherry"</a:t>
            </a:r>
            <a:r>
              <a:rPr>
                <a:latin typeface="Courier New"/>
              </a:rPr>
              <a:t>]</a:t>
            </a:r>
            <a:br/>
            <a:r>
              <a:rPr>
                <a:latin typeface="Courier New"/>
              </a:rPr>
              <a:t>numbers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[</a:t>
            </a:r>
            <a:r>
              <a:rPr>
                <a:solidFill>
                  <a:srgbClr val="40A070"/>
                </a:solidFill>
                <a:latin typeface="Courier New"/>
              </a:rPr>
              <a:t>1</a:t>
            </a:r>
            <a:r>
              <a:rPr>
                <a:latin typeface="Courier New"/>
              </a:rPr>
              <a:t>, </a:t>
            </a:r>
            <a:r>
              <a:rPr>
                <a:solidFill>
                  <a:srgbClr val="40A070"/>
                </a:solidFill>
                <a:latin typeface="Courier New"/>
              </a:rPr>
              <a:t>2</a:t>
            </a:r>
            <a:r>
              <a:rPr>
                <a:latin typeface="Courier New"/>
              </a:rPr>
              <a:t>, </a:t>
            </a:r>
            <a:r>
              <a:rPr>
                <a:solidFill>
                  <a:srgbClr val="40A070"/>
                </a:solidFill>
                <a:latin typeface="Courier New"/>
              </a:rPr>
              <a:t>3</a:t>
            </a:r>
            <a:r>
              <a:rPr>
                <a:latin typeface="Courier New"/>
              </a:rPr>
              <a:t>, </a:t>
            </a:r>
            <a:r>
              <a:rPr>
                <a:solidFill>
                  <a:srgbClr val="40A070"/>
                </a:solidFill>
                <a:latin typeface="Courier New"/>
              </a:rPr>
              <a:t>4</a:t>
            </a:r>
            <a:r>
              <a:rPr>
                <a:latin typeface="Courier New"/>
              </a:rPr>
              <a:t>, </a:t>
            </a:r>
            <a:r>
              <a:rPr>
                <a:solidFill>
                  <a:srgbClr val="40A070"/>
                </a:solidFill>
                <a:latin typeface="Courier New"/>
              </a:rPr>
              <a:t>5</a:t>
            </a:r>
            <a:r>
              <a:rPr>
                <a:latin typeface="Courier New"/>
              </a:rPr>
              <a:t>]</a:t>
            </a:r>
            <a:br/>
            <a:r>
              <a:rPr>
                <a:latin typeface="Courier New"/>
              </a:rPr>
              <a:t>mixed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[</a:t>
            </a:r>
            <a:r>
              <a:rPr>
                <a:solidFill>
                  <a:srgbClr val="40A070"/>
                </a:solidFill>
                <a:latin typeface="Courier New"/>
              </a:rPr>
              <a:t>1</a:t>
            </a:r>
            <a:r>
              <a:rPr>
                <a:latin typeface="Courier New"/>
              </a:rPr>
              <a:t>, </a:t>
            </a:r>
            <a:r>
              <a:rPr>
                <a:solidFill>
                  <a:srgbClr val="4070A0"/>
                </a:solidFill>
                <a:latin typeface="Courier New"/>
              </a:rPr>
              <a:t>"hello"</a:t>
            </a:r>
            <a:r>
              <a:rPr>
                <a:latin typeface="Courier New"/>
              </a:rPr>
              <a:t>, </a:t>
            </a:r>
            <a:r>
              <a:rPr>
                <a:solidFill>
                  <a:srgbClr val="40A070"/>
                </a:solidFill>
                <a:latin typeface="Courier New"/>
              </a:rPr>
              <a:t>3.14</a:t>
            </a:r>
            <a:r>
              <a:rPr>
                <a:latin typeface="Courier New"/>
              </a:rPr>
              <a:t>, </a:t>
            </a:r>
            <a:r>
              <a:rPr>
                <a:solidFill>
                  <a:srgbClr val="19177C"/>
                </a:solidFill>
                <a:latin typeface="Courier New"/>
              </a:rPr>
              <a:t>True</a:t>
            </a:r>
            <a:r>
              <a:rPr>
                <a:latin typeface="Courier New"/>
              </a:rPr>
              <a:t>]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Basic Operations</a:t>
            </a:r>
          </a:p>
          <a:p>
            <a:pPr lvl="0" indent="0">
              <a:buNone/>
            </a:pPr>
            <a:r>
              <a:rPr>
                <a:latin typeface="Courier New"/>
              </a:rPr>
              <a:t>fruits[</a:t>
            </a:r>
            <a:r>
              <a:rPr>
                <a:solidFill>
                  <a:srgbClr val="40A070"/>
                </a:solidFill>
                <a:latin typeface="Courier New"/>
              </a:rPr>
              <a:t>0</a:t>
            </a:r>
            <a:r>
              <a:rPr>
                <a:latin typeface="Courier New"/>
              </a:rPr>
              <a:t>]        </a:t>
            </a:r>
            <a:r>
              <a:rPr i="1">
                <a:solidFill>
                  <a:srgbClr val="60A0B0"/>
                </a:solidFill>
                <a:latin typeface="Courier New"/>
              </a:rPr>
              <a:t># "apple" (indexing)</a:t>
            </a:r>
            <a:br/>
            <a:r>
              <a:rPr>
                <a:latin typeface="Courier New"/>
              </a:rPr>
              <a:t>fruits[</a:t>
            </a:r>
            <a:r>
              <a:rPr>
                <a:solidFill>
                  <a:srgbClr val="40A070"/>
                </a:solidFill>
                <a:latin typeface="Courier New"/>
              </a:rPr>
              <a:t>1</a:t>
            </a:r>
            <a:r>
              <a:rPr>
                <a:latin typeface="Courier New"/>
              </a:rPr>
              <a:t>:</a:t>
            </a:r>
            <a:r>
              <a:rPr>
                <a:solidFill>
                  <a:srgbClr val="40A070"/>
                </a:solidFill>
                <a:latin typeface="Courier New"/>
              </a:rPr>
              <a:t>3</a:t>
            </a:r>
            <a:r>
              <a:rPr>
                <a:latin typeface="Courier New"/>
              </a:rPr>
              <a:t>]      </a:t>
            </a:r>
            <a:r>
              <a:rPr i="1">
                <a:solidFill>
                  <a:srgbClr val="60A0B0"/>
                </a:solidFill>
                <a:latin typeface="Courier New"/>
              </a:rPr>
              <a:t># ["banana", "cherry"] (slicing)</a:t>
            </a:r>
            <a:br/>
            <a:r>
              <a:rPr>
                <a:latin typeface="Courier New"/>
              </a:rPr>
              <a:t>fruits[</a:t>
            </a:r>
            <a:r>
              <a:rPr>
                <a:solidFill>
                  <a:srgbClr val="40A070"/>
                </a:solidFill>
                <a:latin typeface="Courier New"/>
              </a:rPr>
              <a:t>0</a:t>
            </a:r>
            <a:r>
              <a:rPr>
                <a:latin typeface="Courier New"/>
              </a:rPr>
              <a:t>]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70A0"/>
                </a:solidFill>
                <a:latin typeface="Courier New"/>
              </a:rPr>
              <a:t>"orange"</a:t>
            </a:r>
            <a:r>
              <a:rPr>
                <a:latin typeface="Courier New"/>
              </a:rPr>
              <a:t>  </a:t>
            </a:r>
            <a:r>
              <a:rPr i="1">
                <a:solidFill>
                  <a:srgbClr val="60A0B0"/>
                </a:solidFill>
                <a:latin typeface="Courier New"/>
              </a:rPr>
              <a:t># Update element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List Properties:</a:t>
            </a:r>
          </a:p>
          <a:p>
            <a:pPr lvl="0"/>
            <a:r>
              <a:rPr b="1"/>
              <a:t>Ordered collection</a:t>
            </a:r>
          </a:p>
          <a:p>
            <a:pPr lvl="0"/>
            <a:r>
              <a:rPr b="1"/>
              <a:t>Mutable</a:t>
            </a:r>
            <a:r>
              <a:rPr/>
              <a:t> (can be changed)</a:t>
            </a:r>
          </a:p>
          <a:p>
            <a:pPr lvl="0"/>
            <a:r>
              <a:rPr b="1"/>
              <a:t>Can contain different types</a:t>
            </a:r>
          </a:p>
          <a:p>
            <a:pPr lvl="0"/>
            <a:r>
              <a:rPr b="1"/>
              <a:t>Zero-indexed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19: List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🔧 Built-in List Functions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Adding Elements</a:t>
            </a:r>
          </a:p>
          <a:p>
            <a:pPr lvl="0" indent="0">
              <a:buNone/>
            </a:pPr>
            <a:r>
              <a:rPr>
                <a:latin typeface="Courier New"/>
              </a:rPr>
              <a:t>fruits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[</a:t>
            </a:r>
            <a:r>
              <a:rPr>
                <a:solidFill>
                  <a:srgbClr val="4070A0"/>
                </a:solidFill>
                <a:latin typeface="Courier New"/>
              </a:rPr>
              <a:t>"apple"</a:t>
            </a:r>
            <a:r>
              <a:rPr>
                <a:latin typeface="Courier New"/>
              </a:rPr>
              <a:t>, </a:t>
            </a:r>
            <a:r>
              <a:rPr>
                <a:solidFill>
                  <a:srgbClr val="4070A0"/>
                </a:solidFill>
                <a:latin typeface="Courier New"/>
              </a:rPr>
              <a:t>"banana"</a:t>
            </a:r>
            <a:r>
              <a:rPr>
                <a:latin typeface="Courier New"/>
              </a:rPr>
              <a:t>]</a:t>
            </a:r>
            <a:br/>
            <a:r>
              <a:rPr>
                <a:latin typeface="Courier New"/>
              </a:rPr>
              <a:t>fruits.append(</a:t>
            </a:r>
            <a:r>
              <a:rPr>
                <a:solidFill>
                  <a:srgbClr val="4070A0"/>
                </a:solidFill>
                <a:latin typeface="Courier New"/>
              </a:rPr>
              <a:t>"cherry"</a:t>
            </a:r>
            <a:r>
              <a:rPr>
                <a:latin typeface="Courier New"/>
              </a:rPr>
              <a:t>)     </a:t>
            </a:r>
            <a:r>
              <a:rPr i="1">
                <a:solidFill>
                  <a:srgbClr val="60A0B0"/>
                </a:solidFill>
                <a:latin typeface="Courier New"/>
              </a:rPr>
              <a:t># Add to end</a:t>
            </a:r>
            <a:br/>
            <a:r>
              <a:rPr>
                <a:latin typeface="Courier New"/>
              </a:rPr>
              <a:t>fruits.insert(</a:t>
            </a:r>
            <a:r>
              <a:rPr>
                <a:solidFill>
                  <a:srgbClr val="40A070"/>
                </a:solidFill>
                <a:latin typeface="Courier New"/>
              </a:rPr>
              <a:t>1</a:t>
            </a:r>
            <a:r>
              <a:rPr>
                <a:latin typeface="Courier New"/>
              </a:rPr>
              <a:t>, </a:t>
            </a:r>
            <a:r>
              <a:rPr>
                <a:solidFill>
                  <a:srgbClr val="4070A0"/>
                </a:solidFill>
                <a:latin typeface="Courier New"/>
              </a:rPr>
              <a:t>"orange"</a:t>
            </a:r>
            <a:r>
              <a:rPr>
                <a:latin typeface="Courier New"/>
              </a:rPr>
              <a:t>)  </a:t>
            </a:r>
            <a:r>
              <a:rPr i="1">
                <a:solidFill>
                  <a:srgbClr val="60A0B0"/>
                </a:solidFill>
                <a:latin typeface="Courier New"/>
              </a:rPr>
              <a:t># Insert at index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Removing Elements</a:t>
            </a:r>
          </a:p>
          <a:p>
            <a:pPr lvl="0" indent="0">
              <a:buNone/>
            </a:pPr>
            <a:r>
              <a:rPr>
                <a:latin typeface="Courier New"/>
              </a:rPr>
              <a:t>fruits.remove(</a:t>
            </a:r>
            <a:r>
              <a:rPr>
                <a:solidFill>
                  <a:srgbClr val="4070A0"/>
                </a:solidFill>
                <a:latin typeface="Courier New"/>
              </a:rPr>
              <a:t>"banana"</a:t>
            </a:r>
            <a:r>
              <a:rPr>
                <a:latin typeface="Courier New"/>
              </a:rPr>
              <a:t>)  </a:t>
            </a:r>
            <a:r>
              <a:rPr i="1">
                <a:solidFill>
                  <a:srgbClr val="60A0B0"/>
                </a:solidFill>
                <a:latin typeface="Courier New"/>
              </a:rPr>
              <a:t># Remove by value</a:t>
            </a:r>
            <a:br/>
            <a:r>
              <a:rPr>
                <a:latin typeface="Courier New"/>
              </a:rPr>
              <a:t>fruits.pop()              </a:t>
            </a:r>
            <a:r>
              <a:rPr i="1">
                <a:solidFill>
                  <a:srgbClr val="60A0B0"/>
                </a:solidFill>
                <a:latin typeface="Courier New"/>
              </a:rPr>
              <a:t># Remove last</a:t>
            </a:r>
            <a:br/>
            <a:r>
              <a:rPr>
                <a:latin typeface="Courier New"/>
              </a:rPr>
              <a:t>fruits.pop(</a:t>
            </a:r>
            <a:r>
              <a:rPr>
                <a:solidFill>
                  <a:srgbClr val="40A070"/>
                </a:solidFill>
                <a:latin typeface="Courier New"/>
              </a:rPr>
              <a:t>0</a:t>
            </a:r>
            <a:r>
              <a:rPr>
                <a:latin typeface="Courier New"/>
              </a:rPr>
              <a:t>)             </a:t>
            </a:r>
            <a:r>
              <a:rPr i="1">
                <a:solidFill>
                  <a:srgbClr val="60A0B0"/>
                </a:solidFill>
                <a:latin typeface="Courier New"/>
              </a:rPr>
              <a:t># Remove by index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Other Methods</a:t>
            </a:r>
          </a:p>
          <a:p>
            <a:pPr lvl="0" indent="0">
              <a:buNone/>
            </a:pPr>
            <a:r>
              <a:rPr>
                <a:latin typeface="Courier New"/>
              </a:rPr>
              <a:t>fruits.sort()           </a:t>
            </a:r>
            <a:r>
              <a:rPr i="1">
                <a:solidFill>
                  <a:srgbClr val="60A0B0"/>
                </a:solidFill>
                <a:latin typeface="Courier New"/>
              </a:rPr>
              <a:t># Sort in place</a:t>
            </a:r>
            <a:br/>
            <a:r>
              <a:rPr>
                <a:latin typeface="Courier New"/>
              </a:rPr>
              <a:t>fruits.reverse()        </a:t>
            </a:r>
            <a:r>
              <a:rPr i="1">
                <a:solidFill>
                  <a:srgbClr val="60A0B0"/>
                </a:solidFill>
                <a:latin typeface="Courier New"/>
              </a:rPr>
              <a:t># Reverse order</a:t>
            </a:r>
            <a:br/>
            <a:r>
              <a:rPr>
                <a:solidFill>
                  <a:srgbClr val="008000"/>
                </a:solidFill>
                <a:latin typeface="Courier New"/>
              </a:rPr>
              <a:t>len</a:t>
            </a:r>
            <a:r>
              <a:rPr>
                <a:latin typeface="Courier New"/>
              </a:rPr>
              <a:t>(fruits)             </a:t>
            </a:r>
            <a:r>
              <a:rPr i="1">
                <a:solidFill>
                  <a:srgbClr val="60A0B0"/>
                </a:solidFill>
                <a:latin typeface="Courier New"/>
              </a:rPr>
              <a:t># Get length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20: List Comprehensions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⚡ Concise List Creation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Basic Comprehension</a:t>
            </a:r>
          </a:p>
          <a:p>
            <a:pPr lvl="0" indent="0">
              <a:buNone/>
            </a:pPr>
            <a:r>
              <a:rPr>
                <a:latin typeface="Courier New"/>
              </a:rPr>
              <a:t>squares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[x</a:t>
            </a:r>
            <a:r>
              <a:rPr>
                <a:solidFill>
                  <a:srgbClr val="666666"/>
                </a:solidFill>
                <a:latin typeface="Courier New"/>
              </a:rPr>
              <a:t>**</a:t>
            </a:r>
            <a:r>
              <a:rPr>
                <a:solidFill>
                  <a:srgbClr val="40A070"/>
                </a:solidFill>
                <a:latin typeface="Courier New"/>
              </a:rPr>
              <a:t>2</a:t>
            </a:r>
            <a:r>
              <a:rPr>
                <a:latin typeface="Courier New"/>
              </a:rPr>
              <a:t> </a:t>
            </a:r>
            <a:r>
              <a:rPr b="1">
                <a:solidFill>
                  <a:srgbClr val="007020"/>
                </a:solidFill>
                <a:latin typeface="Courier New"/>
              </a:rPr>
              <a:t>for</a:t>
            </a:r>
            <a:r>
              <a:rPr>
                <a:latin typeface="Courier New"/>
              </a:rPr>
              <a:t> x </a:t>
            </a:r>
            <a:r>
              <a:rPr b="1">
                <a:solidFill>
                  <a:srgbClr val="007020"/>
                </a:solidFill>
                <a:latin typeface="Courier New"/>
              </a:rPr>
              <a:t>in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008000"/>
                </a:solidFill>
                <a:latin typeface="Courier New"/>
              </a:rPr>
              <a:t>range</a:t>
            </a:r>
            <a:r>
              <a:rPr>
                <a:latin typeface="Courier New"/>
              </a:rPr>
              <a:t>(</a:t>
            </a:r>
            <a:r>
              <a:rPr>
                <a:solidFill>
                  <a:srgbClr val="40A070"/>
                </a:solidFill>
                <a:latin typeface="Courier New"/>
              </a:rPr>
              <a:t>5</a:t>
            </a:r>
            <a:r>
              <a:rPr>
                <a:latin typeface="Courier New"/>
              </a:rPr>
              <a:t>)]</a:t>
            </a:r>
            <a:br/>
            <a:r>
              <a:rPr i="1">
                <a:solidFill>
                  <a:srgbClr val="60A0B0"/>
                </a:solidFill>
                <a:latin typeface="Courier New"/>
              </a:rPr>
              <a:t># [0, 1, 4, 9, 16]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With Condition</a:t>
            </a:r>
          </a:p>
          <a:p>
            <a:pPr lvl="0" indent="0">
              <a:buNone/>
            </a:pPr>
            <a:r>
              <a:rPr>
                <a:latin typeface="Courier New"/>
              </a:rPr>
              <a:t>evens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[x </a:t>
            </a:r>
            <a:r>
              <a:rPr b="1">
                <a:solidFill>
                  <a:srgbClr val="007020"/>
                </a:solidFill>
                <a:latin typeface="Courier New"/>
              </a:rPr>
              <a:t>for</a:t>
            </a:r>
            <a:r>
              <a:rPr>
                <a:latin typeface="Courier New"/>
              </a:rPr>
              <a:t> x </a:t>
            </a:r>
            <a:r>
              <a:rPr b="1">
                <a:solidFill>
                  <a:srgbClr val="007020"/>
                </a:solidFill>
                <a:latin typeface="Courier New"/>
              </a:rPr>
              <a:t>in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008000"/>
                </a:solidFill>
                <a:latin typeface="Courier New"/>
              </a:rPr>
              <a:t>range</a:t>
            </a:r>
            <a:r>
              <a:rPr>
                <a:latin typeface="Courier New"/>
              </a:rPr>
              <a:t>(</a:t>
            </a:r>
            <a:r>
              <a:rPr>
                <a:solidFill>
                  <a:srgbClr val="40A070"/>
                </a:solidFill>
                <a:latin typeface="Courier New"/>
              </a:rPr>
              <a:t>10</a:t>
            </a:r>
            <a:r>
              <a:rPr>
                <a:latin typeface="Courier New"/>
              </a:rPr>
              <a:t>) </a:t>
            </a:r>
            <a:r>
              <a:rPr b="1">
                <a:solidFill>
                  <a:srgbClr val="007020"/>
                </a:solidFill>
                <a:latin typeface="Courier New"/>
              </a:rPr>
              <a:t>if</a:t>
            </a:r>
            <a:r>
              <a:rPr>
                <a:latin typeface="Courier New"/>
              </a:rPr>
              <a:t> x </a:t>
            </a:r>
            <a:r>
              <a:rPr>
                <a:solidFill>
                  <a:srgbClr val="666666"/>
                </a:solidFill>
                <a:latin typeface="Courier New"/>
              </a:rPr>
              <a:t>%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2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666666"/>
                </a:solidFill>
                <a:latin typeface="Courier New"/>
              </a:rPr>
              <a:t>==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0</a:t>
            </a:r>
            <a:r>
              <a:rPr>
                <a:latin typeface="Courier New"/>
              </a:rPr>
              <a:t>]</a:t>
            </a:r>
            <a:br/>
            <a:r>
              <a:rPr i="1">
                <a:solidFill>
                  <a:srgbClr val="60A0B0"/>
                </a:solidFill>
                <a:latin typeface="Courier New"/>
              </a:rPr>
              <a:t># [0, 2, 4, 6, 8]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Traditional vs Comprehension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 New"/>
              </a:rPr>
              <a:t># Traditional way</a:t>
            </a:r>
            <a:br/>
            <a:r>
              <a:rPr>
                <a:latin typeface="Courier New"/>
              </a:rPr>
              <a:t>squares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[]</a:t>
            </a:r>
            <a:br/>
            <a:r>
              <a:rPr b="1">
                <a:solidFill>
                  <a:srgbClr val="007020"/>
                </a:solidFill>
                <a:latin typeface="Courier New"/>
              </a:rPr>
              <a:t>for</a:t>
            </a:r>
            <a:r>
              <a:rPr>
                <a:latin typeface="Courier New"/>
              </a:rPr>
              <a:t> x </a:t>
            </a:r>
            <a:r>
              <a:rPr b="1">
                <a:solidFill>
                  <a:srgbClr val="007020"/>
                </a:solidFill>
                <a:latin typeface="Courier New"/>
              </a:rPr>
              <a:t>in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008000"/>
                </a:solidFill>
                <a:latin typeface="Courier New"/>
              </a:rPr>
              <a:t>range</a:t>
            </a:r>
            <a:r>
              <a:rPr>
                <a:latin typeface="Courier New"/>
              </a:rPr>
              <a:t>(</a:t>
            </a:r>
            <a:r>
              <a:rPr>
                <a:solidFill>
                  <a:srgbClr val="40A070"/>
                </a:solidFill>
                <a:latin typeface="Courier New"/>
              </a:rPr>
              <a:t>5</a:t>
            </a:r>
            <a:r>
              <a:rPr>
                <a:latin typeface="Courier New"/>
              </a:rPr>
              <a:t>):</a:t>
            </a:r>
            <a:br/>
            <a:r>
              <a:rPr>
                <a:latin typeface="Courier New"/>
              </a:rPr>
              <a:t>    squares.append(x</a:t>
            </a:r>
            <a:r>
              <a:rPr>
                <a:solidFill>
                  <a:srgbClr val="666666"/>
                </a:solidFill>
                <a:latin typeface="Courier New"/>
              </a:rPr>
              <a:t>**</a:t>
            </a:r>
            <a:r>
              <a:rPr>
                <a:solidFill>
                  <a:srgbClr val="40A070"/>
                </a:solidFill>
                <a:latin typeface="Courier New"/>
              </a:rPr>
              <a:t>2</a:t>
            </a:r>
            <a:r>
              <a:rPr>
                <a:latin typeface="Courier New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 New"/>
              </a:rPr>
              <a:t># List comprehension</a:t>
            </a:r>
            <a:br/>
            <a:r>
              <a:rPr>
                <a:latin typeface="Courier New"/>
              </a:rPr>
              <a:t>squares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[x</a:t>
            </a:r>
            <a:r>
              <a:rPr>
                <a:solidFill>
                  <a:srgbClr val="666666"/>
                </a:solidFill>
                <a:latin typeface="Courier New"/>
              </a:rPr>
              <a:t>**</a:t>
            </a:r>
            <a:r>
              <a:rPr>
                <a:solidFill>
                  <a:srgbClr val="40A070"/>
                </a:solidFill>
                <a:latin typeface="Courier New"/>
              </a:rPr>
              <a:t>2</a:t>
            </a:r>
            <a:r>
              <a:rPr>
                <a:latin typeface="Courier New"/>
              </a:rPr>
              <a:t> </a:t>
            </a:r>
            <a:r>
              <a:rPr b="1">
                <a:solidFill>
                  <a:srgbClr val="007020"/>
                </a:solidFill>
                <a:latin typeface="Courier New"/>
              </a:rPr>
              <a:t>for</a:t>
            </a:r>
            <a:r>
              <a:rPr>
                <a:latin typeface="Courier New"/>
              </a:rPr>
              <a:t> x </a:t>
            </a:r>
            <a:r>
              <a:rPr b="1">
                <a:solidFill>
                  <a:srgbClr val="007020"/>
                </a:solidFill>
                <a:latin typeface="Courier New"/>
              </a:rPr>
              <a:t>in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008000"/>
                </a:solidFill>
                <a:latin typeface="Courier New"/>
              </a:rPr>
              <a:t>range</a:t>
            </a:r>
            <a:r>
              <a:rPr>
                <a:latin typeface="Courier New"/>
              </a:rPr>
              <a:t>(</a:t>
            </a:r>
            <a:r>
              <a:rPr>
                <a:solidFill>
                  <a:srgbClr val="40A070"/>
                </a:solidFill>
                <a:latin typeface="Courier New"/>
              </a:rPr>
              <a:t>5</a:t>
            </a:r>
            <a:r>
              <a:rPr>
                <a:latin typeface="Courier New"/>
              </a:rPr>
              <a:t>)]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21: Defining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🔧 Code Reusability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Basic Function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 New"/>
              </a:rPr>
              <a:t>def</a:t>
            </a:r>
            <a:r>
              <a:rPr>
                <a:latin typeface="Courier New"/>
              </a:rPr>
              <a:t> greet(name):</a:t>
            </a:r>
            <a:br/>
            <a:r>
              <a:rPr>
                <a:latin typeface="Courier New"/>
              </a:rPr>
              <a:t>    </a:t>
            </a:r>
            <a:r>
              <a:rPr b="1">
                <a:solidFill>
                  <a:srgbClr val="007020"/>
                </a:solidFill>
                <a:latin typeface="Courier New"/>
              </a:rPr>
              <a:t>return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70A0"/>
                </a:solidFill>
                <a:latin typeface="Courier New"/>
              </a:rPr>
              <a:t>"Hello, "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666666"/>
                </a:solidFill>
                <a:latin typeface="Courier New"/>
              </a:rPr>
              <a:t>+</a:t>
            </a:r>
            <a:r>
              <a:rPr>
                <a:latin typeface="Courier New"/>
              </a:rPr>
              <a:t> name</a:t>
            </a:r>
            <a:br/>
            <a:br/>
            <a:r>
              <a:rPr i="1">
                <a:solidFill>
                  <a:srgbClr val="60A0B0"/>
                </a:solidFill>
                <a:latin typeface="Courier New"/>
              </a:rPr>
              <a:t># Using the function</a:t>
            </a:r>
            <a:br/>
            <a:r>
              <a:rPr>
                <a:latin typeface="Courier New"/>
              </a:rPr>
              <a:t>message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greet(</a:t>
            </a:r>
            <a:r>
              <a:rPr>
                <a:solidFill>
                  <a:srgbClr val="4070A0"/>
                </a:solidFill>
                <a:latin typeface="Courier New"/>
              </a:rPr>
              <a:t>"Alice"</a:t>
            </a:r>
            <a:r>
              <a:rPr>
                <a:latin typeface="Courier New"/>
              </a:rPr>
              <a:t>)</a:t>
            </a:r>
            <a:br/>
            <a:r>
              <a:rPr>
                <a:solidFill>
                  <a:srgbClr val="008000"/>
                </a:solidFill>
                <a:latin typeface="Courier New"/>
              </a:rPr>
              <a:t>print</a:t>
            </a:r>
            <a:r>
              <a:rPr>
                <a:latin typeface="Courier New"/>
              </a:rPr>
              <a:t>(message)  </a:t>
            </a:r>
            <a:r>
              <a:rPr i="1">
                <a:solidFill>
                  <a:srgbClr val="60A0B0"/>
                </a:solidFill>
                <a:latin typeface="Courier New"/>
              </a:rPr>
              <a:t># "Hello, Alice"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Function Components:</a:t>
            </a:r>
          </a:p>
          <a:p>
            <a:pPr lvl="0"/>
            <a:r>
              <a:rPr>
                <a:latin typeface="Courier New"/>
              </a:rPr>
              <a:t>def</a:t>
            </a:r>
            <a:r>
              <a:rPr/>
              <a:t> - Function definition keyword</a:t>
            </a:r>
          </a:p>
          <a:p>
            <a:pPr lvl="0"/>
            <a:r>
              <a:rPr>
                <a:latin typeface="Courier New"/>
              </a:rPr>
              <a:t>greet</a:t>
            </a:r>
            <a:r>
              <a:rPr/>
              <a:t> - Function name</a:t>
            </a:r>
          </a:p>
          <a:p>
            <a:pPr lvl="0"/>
            <a:r>
              <a:rPr>
                <a:latin typeface="Courier New"/>
              </a:rPr>
              <a:t>name</a:t>
            </a:r>
            <a:r>
              <a:rPr/>
              <a:t> - Parameter</a:t>
            </a:r>
          </a:p>
          <a:p>
            <a:pPr lvl="0"/>
            <a:r>
              <a:rPr>
                <a:latin typeface="Courier New"/>
              </a:rPr>
              <a:t>return</a:t>
            </a:r>
            <a:r>
              <a:rPr/>
              <a:t> - Return value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22: Function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📝 Practical Functions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Multiple Parameters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 New"/>
              </a:rPr>
              <a:t>def</a:t>
            </a:r>
            <a:r>
              <a:rPr>
                <a:latin typeface="Courier New"/>
              </a:rPr>
              <a:t> add(a, b):</a:t>
            </a:r>
            <a:br/>
            <a:r>
              <a:rPr>
                <a:latin typeface="Courier New"/>
              </a:rPr>
              <a:t>    </a:t>
            </a:r>
            <a:r>
              <a:rPr b="1">
                <a:solidFill>
                  <a:srgbClr val="007020"/>
                </a:solidFill>
                <a:latin typeface="Courier New"/>
              </a:rPr>
              <a:t>return</a:t>
            </a:r>
            <a:r>
              <a:rPr>
                <a:latin typeface="Courier New"/>
              </a:rPr>
              <a:t> a </a:t>
            </a:r>
            <a:r>
              <a:rPr>
                <a:solidFill>
                  <a:srgbClr val="666666"/>
                </a:solidFill>
                <a:latin typeface="Courier New"/>
              </a:rPr>
              <a:t>+</a:t>
            </a:r>
            <a:r>
              <a:rPr>
                <a:latin typeface="Courier New"/>
              </a:rPr>
              <a:t> b</a:t>
            </a:r>
            <a:br/>
            <a:br/>
            <a:r>
              <a:rPr>
                <a:latin typeface="Courier New"/>
              </a:rPr>
              <a:t>result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add(</a:t>
            </a:r>
            <a:r>
              <a:rPr>
                <a:solidFill>
                  <a:srgbClr val="40A070"/>
                </a:solidFill>
                <a:latin typeface="Courier New"/>
              </a:rPr>
              <a:t>5</a:t>
            </a:r>
            <a:r>
              <a:rPr>
                <a:latin typeface="Courier New"/>
              </a:rPr>
              <a:t>, </a:t>
            </a:r>
            <a:r>
              <a:rPr>
                <a:solidFill>
                  <a:srgbClr val="40A070"/>
                </a:solidFill>
                <a:latin typeface="Courier New"/>
              </a:rPr>
              <a:t>3</a:t>
            </a:r>
            <a:r>
              <a:rPr>
                <a:latin typeface="Courier New"/>
              </a:rPr>
              <a:t>)  </a:t>
            </a:r>
            <a:r>
              <a:rPr i="1">
                <a:solidFill>
                  <a:srgbClr val="60A0B0"/>
                </a:solidFill>
                <a:latin typeface="Courier New"/>
              </a:rPr>
              <a:t># 8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Default Parameters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 New"/>
              </a:rPr>
              <a:t>def</a:t>
            </a:r>
            <a:r>
              <a:rPr>
                <a:latin typeface="Courier New"/>
              </a:rPr>
              <a:t> greet(name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solidFill>
                  <a:srgbClr val="4070A0"/>
                </a:solidFill>
                <a:latin typeface="Courier New"/>
              </a:rPr>
              <a:t>"World"</a:t>
            </a:r>
            <a:r>
              <a:rPr>
                <a:latin typeface="Courier New"/>
              </a:rPr>
              <a:t>):</a:t>
            </a:r>
            <a:br/>
            <a:r>
              <a:rPr>
                <a:latin typeface="Courier New"/>
              </a:rPr>
              <a:t>    </a:t>
            </a:r>
            <a:r>
              <a:rPr b="1">
                <a:solidFill>
                  <a:srgbClr val="007020"/>
                </a:solidFill>
                <a:latin typeface="Courier New"/>
              </a:rPr>
              <a:t>return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BB6688"/>
                </a:solidFill>
                <a:latin typeface="Courier New"/>
              </a:rPr>
              <a:t>f"Hello, </a:t>
            </a:r>
            <a:r>
              <a:rPr>
                <a:solidFill>
                  <a:srgbClr val="4070A0"/>
                </a:solidFill>
                <a:latin typeface="Courier New"/>
              </a:rPr>
              <a:t>{</a:t>
            </a:r>
            <a:r>
              <a:rPr>
                <a:latin typeface="Courier New"/>
              </a:rPr>
              <a:t>name</a:t>
            </a:r>
            <a:r>
              <a:rPr>
                <a:solidFill>
                  <a:srgbClr val="4070A0"/>
                </a:solidFill>
                <a:latin typeface="Courier New"/>
              </a:rPr>
              <a:t>}</a:t>
            </a:r>
            <a:r>
              <a:rPr>
                <a:solidFill>
                  <a:srgbClr val="BB6688"/>
                </a:solidFill>
                <a:latin typeface="Courier New"/>
              </a:rPr>
              <a:t>!"</a:t>
            </a:r>
            <a:br/>
            <a:br/>
            <a:r>
              <a:rPr>
                <a:latin typeface="Courier New"/>
              </a:rPr>
              <a:t>greet()      </a:t>
            </a:r>
            <a:r>
              <a:rPr i="1">
                <a:solidFill>
                  <a:srgbClr val="60A0B0"/>
                </a:solidFill>
                <a:latin typeface="Courier New"/>
              </a:rPr>
              <a:t># "Hello, World!"</a:t>
            </a:r>
            <a:br/>
            <a:r>
              <a:rPr>
                <a:latin typeface="Courier New"/>
              </a:rPr>
              <a:t>greet(</a:t>
            </a:r>
            <a:r>
              <a:rPr>
                <a:solidFill>
                  <a:srgbClr val="4070A0"/>
                </a:solidFill>
                <a:latin typeface="Courier New"/>
              </a:rPr>
              <a:t>"Bob"</a:t>
            </a:r>
            <a:r>
              <a:rPr>
                <a:latin typeface="Courier New"/>
              </a:rPr>
              <a:t>) </a:t>
            </a:r>
            <a:r>
              <a:rPr i="1">
                <a:solidFill>
                  <a:srgbClr val="60A0B0"/>
                </a:solidFill>
                <a:latin typeface="Courier New"/>
              </a:rPr>
              <a:t># "Hello, Bob!"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Multiple Returns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 New"/>
              </a:rPr>
              <a:t>def</a:t>
            </a:r>
            <a:r>
              <a:rPr>
                <a:latin typeface="Courier New"/>
              </a:rPr>
              <a:t> get_name_age():</a:t>
            </a:r>
            <a:br/>
            <a:r>
              <a:rPr>
                <a:latin typeface="Courier New"/>
              </a:rPr>
              <a:t>    </a:t>
            </a:r>
            <a:r>
              <a:rPr b="1">
                <a:solidFill>
                  <a:srgbClr val="007020"/>
                </a:solidFill>
                <a:latin typeface="Courier New"/>
              </a:rPr>
              <a:t>return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70A0"/>
                </a:solidFill>
                <a:latin typeface="Courier New"/>
              </a:rPr>
              <a:t>"Alice"</a:t>
            </a:r>
            <a:r>
              <a:rPr>
                <a:latin typeface="Courier New"/>
              </a:rPr>
              <a:t>, </a:t>
            </a:r>
            <a:r>
              <a:rPr>
                <a:solidFill>
                  <a:srgbClr val="40A070"/>
                </a:solidFill>
                <a:latin typeface="Courier New"/>
              </a:rPr>
              <a:t>25</a:t>
            </a:r>
            <a:br/>
            <a:br/>
            <a:r>
              <a:rPr>
                <a:latin typeface="Courier New"/>
              </a:rPr>
              <a:t>name, age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get_name_age()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23: Built-in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🔧 Python’s Toolbox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Data Functions</a:t>
            </a:r>
          </a:p>
          <a:p>
            <a:pPr lvl="0" indent="0">
              <a:buNone/>
            </a:pPr>
            <a:r>
              <a:rPr>
                <a:solidFill>
                  <a:srgbClr val="008000"/>
                </a:solidFill>
                <a:latin typeface="Courier New"/>
              </a:rPr>
              <a:t>len</a:t>
            </a:r>
            <a:r>
              <a:rPr>
                <a:latin typeface="Courier New"/>
              </a:rPr>
              <a:t>([</a:t>
            </a:r>
            <a:r>
              <a:rPr>
                <a:solidFill>
                  <a:srgbClr val="40A070"/>
                </a:solidFill>
                <a:latin typeface="Courier New"/>
              </a:rPr>
              <a:t>1</a:t>
            </a:r>
            <a:r>
              <a:rPr>
                <a:latin typeface="Courier New"/>
              </a:rPr>
              <a:t>, </a:t>
            </a:r>
            <a:r>
              <a:rPr>
                <a:solidFill>
                  <a:srgbClr val="40A070"/>
                </a:solidFill>
                <a:latin typeface="Courier New"/>
              </a:rPr>
              <a:t>2</a:t>
            </a:r>
            <a:r>
              <a:rPr>
                <a:latin typeface="Courier New"/>
              </a:rPr>
              <a:t>, </a:t>
            </a:r>
            <a:r>
              <a:rPr>
                <a:solidFill>
                  <a:srgbClr val="40A070"/>
                </a:solidFill>
                <a:latin typeface="Courier New"/>
              </a:rPr>
              <a:t>3</a:t>
            </a:r>
            <a:r>
              <a:rPr>
                <a:latin typeface="Courier New"/>
              </a:rPr>
              <a:t>])     </a:t>
            </a:r>
            <a:r>
              <a:rPr i="1">
                <a:solidFill>
                  <a:srgbClr val="60A0B0"/>
                </a:solidFill>
                <a:latin typeface="Courier New"/>
              </a:rPr>
              <a:t># 3</a:t>
            </a:r>
            <a:br/>
            <a:r>
              <a:rPr>
                <a:solidFill>
                  <a:srgbClr val="008000"/>
                </a:solidFill>
                <a:latin typeface="Courier New"/>
              </a:rPr>
              <a:t>sum</a:t>
            </a:r>
            <a:r>
              <a:rPr>
                <a:latin typeface="Courier New"/>
              </a:rPr>
              <a:t>([</a:t>
            </a:r>
            <a:r>
              <a:rPr>
                <a:solidFill>
                  <a:srgbClr val="40A070"/>
                </a:solidFill>
                <a:latin typeface="Courier New"/>
              </a:rPr>
              <a:t>1</a:t>
            </a:r>
            <a:r>
              <a:rPr>
                <a:latin typeface="Courier New"/>
              </a:rPr>
              <a:t>, </a:t>
            </a:r>
            <a:r>
              <a:rPr>
                <a:solidFill>
                  <a:srgbClr val="40A070"/>
                </a:solidFill>
                <a:latin typeface="Courier New"/>
              </a:rPr>
              <a:t>2</a:t>
            </a:r>
            <a:r>
              <a:rPr>
                <a:latin typeface="Courier New"/>
              </a:rPr>
              <a:t>, </a:t>
            </a:r>
            <a:r>
              <a:rPr>
                <a:solidFill>
                  <a:srgbClr val="40A070"/>
                </a:solidFill>
                <a:latin typeface="Courier New"/>
              </a:rPr>
              <a:t>3</a:t>
            </a:r>
            <a:r>
              <a:rPr>
                <a:latin typeface="Courier New"/>
              </a:rPr>
              <a:t>])     </a:t>
            </a:r>
            <a:r>
              <a:rPr i="1">
                <a:solidFill>
                  <a:srgbClr val="60A0B0"/>
                </a:solidFill>
                <a:latin typeface="Courier New"/>
              </a:rPr>
              <a:t># 6</a:t>
            </a:r>
            <a:br/>
            <a:r>
              <a:rPr>
                <a:solidFill>
                  <a:srgbClr val="008000"/>
                </a:solidFill>
                <a:latin typeface="Courier New"/>
              </a:rPr>
              <a:t>max</a:t>
            </a:r>
            <a:r>
              <a:rPr>
                <a:latin typeface="Courier New"/>
              </a:rPr>
              <a:t>([</a:t>
            </a:r>
            <a:r>
              <a:rPr>
                <a:solidFill>
                  <a:srgbClr val="40A070"/>
                </a:solidFill>
                <a:latin typeface="Courier New"/>
              </a:rPr>
              <a:t>1</a:t>
            </a:r>
            <a:r>
              <a:rPr>
                <a:latin typeface="Courier New"/>
              </a:rPr>
              <a:t>, </a:t>
            </a:r>
            <a:r>
              <a:rPr>
                <a:solidFill>
                  <a:srgbClr val="40A070"/>
                </a:solidFill>
                <a:latin typeface="Courier New"/>
              </a:rPr>
              <a:t>2</a:t>
            </a:r>
            <a:r>
              <a:rPr>
                <a:latin typeface="Courier New"/>
              </a:rPr>
              <a:t>, </a:t>
            </a:r>
            <a:r>
              <a:rPr>
                <a:solidFill>
                  <a:srgbClr val="40A070"/>
                </a:solidFill>
                <a:latin typeface="Courier New"/>
              </a:rPr>
              <a:t>3</a:t>
            </a:r>
            <a:r>
              <a:rPr>
                <a:latin typeface="Courier New"/>
              </a:rPr>
              <a:t>])     </a:t>
            </a:r>
            <a:r>
              <a:rPr i="1">
                <a:solidFill>
                  <a:srgbClr val="60A0B0"/>
                </a:solidFill>
                <a:latin typeface="Courier New"/>
              </a:rPr>
              <a:t># 3</a:t>
            </a:r>
            <a:br/>
            <a:r>
              <a:rPr>
                <a:solidFill>
                  <a:srgbClr val="008000"/>
                </a:solidFill>
                <a:latin typeface="Courier New"/>
              </a:rPr>
              <a:t>min</a:t>
            </a:r>
            <a:r>
              <a:rPr>
                <a:latin typeface="Courier New"/>
              </a:rPr>
              <a:t>([</a:t>
            </a:r>
            <a:r>
              <a:rPr>
                <a:solidFill>
                  <a:srgbClr val="40A070"/>
                </a:solidFill>
                <a:latin typeface="Courier New"/>
              </a:rPr>
              <a:t>1</a:t>
            </a:r>
            <a:r>
              <a:rPr>
                <a:latin typeface="Courier New"/>
              </a:rPr>
              <a:t>, </a:t>
            </a:r>
            <a:r>
              <a:rPr>
                <a:solidFill>
                  <a:srgbClr val="40A070"/>
                </a:solidFill>
                <a:latin typeface="Courier New"/>
              </a:rPr>
              <a:t>2</a:t>
            </a:r>
            <a:r>
              <a:rPr>
                <a:latin typeface="Courier New"/>
              </a:rPr>
              <a:t>, </a:t>
            </a:r>
            <a:r>
              <a:rPr>
                <a:solidFill>
                  <a:srgbClr val="40A070"/>
                </a:solidFill>
                <a:latin typeface="Courier New"/>
              </a:rPr>
              <a:t>3</a:t>
            </a:r>
            <a:r>
              <a:rPr>
                <a:latin typeface="Courier New"/>
              </a:rPr>
              <a:t>])     </a:t>
            </a:r>
            <a:r>
              <a:rPr i="1">
                <a:solidFill>
                  <a:srgbClr val="60A0B0"/>
                </a:solidFill>
                <a:latin typeface="Courier New"/>
              </a:rPr>
              <a:t># 1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Type Functions</a:t>
            </a:r>
          </a:p>
          <a:p>
            <a:pPr lvl="0" indent="0">
              <a:buNone/>
            </a:pPr>
            <a:r>
              <a:rPr>
                <a:solidFill>
                  <a:srgbClr val="008000"/>
                </a:solidFill>
                <a:latin typeface="Courier New"/>
              </a:rPr>
              <a:t>type</a:t>
            </a:r>
            <a:r>
              <a:rPr>
                <a:latin typeface="Courier New"/>
              </a:rPr>
              <a:t>(</a:t>
            </a:r>
            <a:r>
              <a:rPr>
                <a:solidFill>
                  <a:srgbClr val="40A070"/>
                </a:solidFill>
                <a:latin typeface="Courier New"/>
              </a:rPr>
              <a:t>42</a:t>
            </a:r>
            <a:r>
              <a:rPr>
                <a:latin typeface="Courier New"/>
              </a:rPr>
              <a:t>)          </a:t>
            </a:r>
            <a:r>
              <a:rPr i="1">
                <a:solidFill>
                  <a:srgbClr val="60A0B0"/>
                </a:solidFill>
                <a:latin typeface="Courier New"/>
              </a:rPr>
              <a:t># int</a:t>
            </a:r>
            <a:br/>
            <a:r>
              <a:rPr>
                <a:solidFill>
                  <a:srgbClr val="008000"/>
                </a:solidFill>
                <a:latin typeface="Courier New"/>
              </a:rPr>
              <a:t>str</a:t>
            </a:r>
            <a:r>
              <a:rPr>
                <a:latin typeface="Courier New"/>
              </a:rPr>
              <a:t>(</a:t>
            </a:r>
            <a:r>
              <a:rPr>
                <a:solidFill>
                  <a:srgbClr val="40A070"/>
                </a:solidFill>
                <a:latin typeface="Courier New"/>
              </a:rPr>
              <a:t>42</a:t>
            </a:r>
            <a:r>
              <a:rPr>
                <a:latin typeface="Courier New"/>
              </a:rPr>
              <a:t>)           </a:t>
            </a:r>
            <a:r>
              <a:rPr i="1">
                <a:solidFill>
                  <a:srgbClr val="60A0B0"/>
                </a:solidFill>
                <a:latin typeface="Courier New"/>
              </a:rPr>
              <a:t># "42"</a:t>
            </a:r>
            <a:br/>
            <a:r>
              <a:rPr>
                <a:solidFill>
                  <a:srgbClr val="008000"/>
                </a:solidFill>
                <a:latin typeface="Courier New"/>
              </a:rPr>
              <a:t>int</a:t>
            </a:r>
            <a:r>
              <a:rPr>
                <a:latin typeface="Courier New"/>
              </a:rPr>
              <a:t>(</a:t>
            </a:r>
            <a:r>
              <a:rPr>
                <a:solidFill>
                  <a:srgbClr val="4070A0"/>
                </a:solidFill>
                <a:latin typeface="Courier New"/>
              </a:rPr>
              <a:t>"42"</a:t>
            </a:r>
            <a:r>
              <a:rPr>
                <a:latin typeface="Courier New"/>
              </a:rPr>
              <a:t>)         </a:t>
            </a:r>
            <a:r>
              <a:rPr i="1">
                <a:solidFill>
                  <a:srgbClr val="60A0B0"/>
                </a:solidFill>
                <a:latin typeface="Courier New"/>
              </a:rPr>
              <a:t># 42</a:t>
            </a:r>
            <a:br/>
            <a:r>
              <a:rPr>
                <a:solidFill>
                  <a:srgbClr val="008000"/>
                </a:solidFill>
                <a:latin typeface="Courier New"/>
              </a:rPr>
              <a:t>float</a:t>
            </a:r>
            <a:r>
              <a:rPr>
                <a:latin typeface="Courier New"/>
              </a:rPr>
              <a:t>(</a:t>
            </a:r>
            <a:r>
              <a:rPr>
                <a:solidFill>
                  <a:srgbClr val="4070A0"/>
                </a:solidFill>
                <a:latin typeface="Courier New"/>
              </a:rPr>
              <a:t>"3.14"</a:t>
            </a:r>
            <a:r>
              <a:rPr>
                <a:latin typeface="Courier New"/>
              </a:rPr>
              <a:t>)     </a:t>
            </a:r>
            <a:r>
              <a:rPr i="1">
                <a:solidFill>
                  <a:srgbClr val="60A0B0"/>
                </a:solidFill>
                <a:latin typeface="Courier New"/>
              </a:rPr>
              <a:t># 3.14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Utility Functions</a:t>
            </a:r>
          </a:p>
          <a:p>
            <a:pPr lvl="0" indent="0">
              <a:buNone/>
            </a:pPr>
            <a:r>
              <a:rPr>
                <a:solidFill>
                  <a:srgbClr val="008000"/>
                </a:solidFill>
                <a:latin typeface="Courier New"/>
              </a:rPr>
              <a:t>sorted</a:t>
            </a:r>
            <a:r>
              <a:rPr>
                <a:latin typeface="Courier New"/>
              </a:rPr>
              <a:t>([</a:t>
            </a:r>
            <a:r>
              <a:rPr>
                <a:solidFill>
                  <a:srgbClr val="40A070"/>
                </a:solidFill>
                <a:latin typeface="Courier New"/>
              </a:rPr>
              <a:t>3</a:t>
            </a:r>
            <a:r>
              <a:rPr>
                <a:latin typeface="Courier New"/>
              </a:rPr>
              <a:t>, </a:t>
            </a:r>
            <a:r>
              <a:rPr>
                <a:solidFill>
                  <a:srgbClr val="40A070"/>
                </a:solidFill>
                <a:latin typeface="Courier New"/>
              </a:rPr>
              <a:t>1</a:t>
            </a:r>
            <a:r>
              <a:rPr>
                <a:latin typeface="Courier New"/>
              </a:rPr>
              <a:t>, </a:t>
            </a:r>
            <a:r>
              <a:rPr>
                <a:solidFill>
                  <a:srgbClr val="40A070"/>
                </a:solidFill>
                <a:latin typeface="Courier New"/>
              </a:rPr>
              <a:t>2</a:t>
            </a:r>
            <a:r>
              <a:rPr>
                <a:latin typeface="Courier New"/>
              </a:rPr>
              <a:t>])  </a:t>
            </a:r>
            <a:r>
              <a:rPr i="1">
                <a:solidFill>
                  <a:srgbClr val="60A0B0"/>
                </a:solidFill>
                <a:latin typeface="Courier New"/>
              </a:rPr>
              <a:t># [1, 2, 3]</a:t>
            </a:r>
            <a:br/>
            <a:r>
              <a:rPr>
                <a:solidFill>
                  <a:srgbClr val="008000"/>
                </a:solidFill>
                <a:latin typeface="Courier New"/>
              </a:rPr>
              <a:t>range</a:t>
            </a:r>
            <a:r>
              <a:rPr>
                <a:latin typeface="Courier New"/>
              </a:rPr>
              <a:t>(</a:t>
            </a:r>
            <a:r>
              <a:rPr>
                <a:solidFill>
                  <a:srgbClr val="40A070"/>
                </a:solidFill>
                <a:latin typeface="Courier New"/>
              </a:rPr>
              <a:t>5</a:t>
            </a:r>
            <a:r>
              <a:rPr>
                <a:latin typeface="Courier New"/>
              </a:rPr>
              <a:t>)           </a:t>
            </a:r>
            <a:r>
              <a:rPr i="1">
                <a:solidFill>
                  <a:srgbClr val="60A0B0"/>
                </a:solidFill>
                <a:latin typeface="Courier New"/>
              </a:rPr>
              <a:t># [0, 1, 2, 3, 4]</a:t>
            </a:r>
            <a:br/>
            <a:r>
              <a:rPr>
                <a:solidFill>
                  <a:srgbClr val="008000"/>
                </a:solidFill>
                <a:latin typeface="Courier New"/>
              </a:rPr>
              <a:t>print</a:t>
            </a:r>
            <a:r>
              <a:rPr>
                <a:latin typeface="Courier New"/>
              </a:rPr>
              <a:t>(</a:t>
            </a:r>
            <a:r>
              <a:rPr>
                <a:solidFill>
                  <a:srgbClr val="4070A0"/>
                </a:solidFill>
                <a:latin typeface="Courier New"/>
              </a:rPr>
              <a:t>"Hello"</a:t>
            </a:r>
            <a:r>
              <a:rPr>
                <a:latin typeface="Courier New"/>
              </a:rPr>
              <a:t>)     </a:t>
            </a:r>
            <a:r>
              <a:rPr i="1">
                <a:solidFill>
                  <a:srgbClr val="60A0B0"/>
                </a:solidFill>
                <a:latin typeface="Courier New"/>
              </a:rPr>
              <a:t># Output: Hello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24: Errors and 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🐛 Handling Problems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Common Error Types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 New"/>
              </a:rPr>
              <a:t># SyntaxError</a:t>
            </a:r>
            <a:br/>
            <a:r>
              <a:rPr b="1">
                <a:solidFill>
                  <a:srgbClr val="007020"/>
                </a:solidFill>
                <a:latin typeface="Courier New"/>
              </a:rPr>
              <a:t>if</a:t>
            </a:r>
            <a:r>
              <a:rPr>
                <a:latin typeface="Courier New"/>
              </a:rPr>
              <a:t> x </a:t>
            </a:r>
            <a:r>
              <a:rPr>
                <a:solidFill>
                  <a:srgbClr val="666666"/>
                </a:solidFill>
                <a:latin typeface="Courier New"/>
              </a:rPr>
              <a:t>&gt;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5</a:t>
            </a:r>
            <a:br/>
            <a:r>
              <a:rPr>
                <a:latin typeface="Courier New"/>
              </a:rPr>
              <a:t>    </a:t>
            </a:r>
            <a:r>
              <a:rPr>
                <a:solidFill>
                  <a:srgbClr val="008000"/>
                </a:solidFill>
                <a:latin typeface="Courier New"/>
              </a:rPr>
              <a:t>print</a:t>
            </a:r>
            <a:r>
              <a:rPr>
                <a:latin typeface="Courier New"/>
              </a:rPr>
              <a:t>(</a:t>
            </a:r>
            <a:r>
              <a:rPr>
                <a:solidFill>
                  <a:srgbClr val="4070A0"/>
                </a:solidFill>
                <a:latin typeface="Courier New"/>
              </a:rPr>
              <a:t>"Error"</a:t>
            </a:r>
            <a:r>
              <a:rPr>
                <a:latin typeface="Courier New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 New"/>
              </a:rPr>
              <a:t># NameError</a:t>
            </a:r>
            <a:br/>
            <a:r>
              <a:rPr>
                <a:solidFill>
                  <a:srgbClr val="008000"/>
                </a:solidFill>
                <a:latin typeface="Courier New"/>
              </a:rPr>
              <a:t>print</a:t>
            </a:r>
            <a:r>
              <a:rPr>
                <a:latin typeface="Courier New"/>
              </a:rPr>
              <a:t>(undefined_variable)</a:t>
            </a:r>
            <a:br/>
            <a:br/>
            <a:r>
              <a:rPr i="1">
                <a:solidFill>
                  <a:srgbClr val="60A0B0"/>
                </a:solidFill>
                <a:latin typeface="Courier New"/>
              </a:rPr>
              <a:t># TypeError</a:t>
            </a:r>
            <a:br/>
            <a:r>
              <a:rPr i="1">
                <a:solidFill>
                  <a:srgbClr val="60A0B0"/>
                </a:solidFill>
                <a:latin typeface="Courier New"/>
              </a:rPr>
              <a:t>"5"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666666"/>
                </a:solidFill>
                <a:latin typeface="Courier New"/>
              </a:rPr>
              <a:t>+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3</a:t>
            </a:r>
            <a:br/>
            <a:br/>
            <a:r>
              <a:rPr i="1">
                <a:solidFill>
                  <a:srgbClr val="60A0B0"/>
                </a:solidFill>
                <a:latin typeface="Courier New"/>
              </a:rPr>
              <a:t># ValueError</a:t>
            </a:r>
            <a:br/>
            <a:r>
              <a:rPr>
                <a:solidFill>
                  <a:srgbClr val="008000"/>
                </a:solidFill>
                <a:latin typeface="Courier New"/>
              </a:rPr>
              <a:t>int</a:t>
            </a:r>
            <a:r>
              <a:rPr>
                <a:latin typeface="Courier New"/>
              </a:rPr>
              <a:t>(</a:t>
            </a:r>
            <a:r>
              <a:rPr>
                <a:solidFill>
                  <a:srgbClr val="4070A0"/>
                </a:solidFill>
                <a:latin typeface="Courier New"/>
              </a:rPr>
              <a:t>"abc"</a:t>
            </a:r>
            <a:r>
              <a:rPr>
                <a:latin typeface="Courier New"/>
              </a:rPr>
              <a:t>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Debugging Tips:</a:t>
            </a:r>
          </a:p>
          <a:p>
            <a:pPr lvl="0"/>
            <a:r>
              <a:rPr/>
              <a:t>Use </a:t>
            </a:r>
            <a:r>
              <a:rPr>
                <a:latin typeface="Courier New"/>
              </a:rPr>
              <a:t>print()</a:t>
            </a:r>
            <a:r>
              <a:rPr/>
              <a:t> to trace execution</a:t>
            </a:r>
          </a:p>
          <a:p>
            <a:pPr lvl="0"/>
            <a:r>
              <a:rPr/>
              <a:t>Read error messages carefully</a:t>
            </a:r>
          </a:p>
          <a:p>
            <a:pPr lvl="0"/>
            <a:r>
              <a:rPr/>
              <a:t>Check variable names and types</a:t>
            </a:r>
          </a:p>
          <a:p>
            <a:pPr lvl="0"/>
            <a:r>
              <a:rPr/>
              <a:t>Use a debugger or IDE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25: Practice &amp; 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🎯 Next Steps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Practice Suggestions:</a:t>
            </a:r>
          </a:p>
          <a:p>
            <a:pPr lvl="0" indent="0" marL="0">
              <a:buNone/>
            </a:pPr>
            <a:r>
              <a:rPr b="1"/>
              <a:t>💻 Practice Problems</a:t>
            </a:r>
            <a:r>
              <a:rPr/>
              <a:t> - Try basic HackerRank problems - Start with simple algorithms</a:t>
            </a:r>
          </a:p>
          <a:p>
            <a:pPr lvl="0" indent="0" marL="0">
              <a:buNone/>
            </a:pPr>
            <a:r>
              <a:rPr b="1"/>
              <a:t>📚 Read Documentation</a:t>
            </a:r>
            <a:r>
              <a:rPr/>
              <a:t> - Explore Python’s official docs - Learn about standard library</a:t>
            </a:r>
          </a:p>
          <a:p>
            <a:pPr lvl="0" indent="0" marL="0">
              <a:buNone/>
            </a:pPr>
            <a:r>
              <a:rPr b="1"/>
              <a:t>👥 Join Communities</a:t>
            </a:r>
            <a:r>
              <a:rPr/>
              <a:t> - Stack Overflow - Reddit r/learnpython</a:t>
            </a:r>
          </a:p>
          <a:p>
            <a:pPr lvl="0" indent="0" marL="0">
              <a:buNone/>
            </a:pPr>
            <a:r>
              <a:rPr b="1"/>
              <a:t>🔨 Build Projects</a:t>
            </a:r>
            <a:r>
              <a:rPr/>
              <a:t> - Create simple programs to practice - Start with calculator or game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Real-World Applications:</a:t>
            </a:r>
          </a:p>
          <a:p>
            <a:pPr lvl="0"/>
            <a:r>
              <a:rPr b="1"/>
              <a:t>Google</a:t>
            </a:r>
            <a:r>
              <a:rPr/>
              <a:t> - YouTube, Google Search</a:t>
            </a:r>
          </a:p>
          <a:p>
            <a:pPr lvl="0"/>
            <a:r>
              <a:rPr b="1"/>
              <a:t>Netflix</a:t>
            </a:r>
            <a:r>
              <a:rPr/>
              <a:t> - Recommendation algorithms</a:t>
            </a:r>
          </a:p>
          <a:p>
            <a:pPr lvl="0"/>
            <a:r>
              <a:rPr b="1"/>
              <a:t>Instagram</a:t>
            </a:r>
            <a:r>
              <a:rPr/>
              <a:t> - Backend services</a:t>
            </a:r>
          </a:p>
          <a:p>
            <a:pPr lvl="0"/>
            <a:r>
              <a:rPr b="1"/>
              <a:t>NASA</a:t>
            </a:r>
            <a:r>
              <a:rPr/>
              <a:t> - Data analysis and automation</a:t>
            </a:r>
          </a:p>
          <a:p>
            <a:pPr lvl="0"/>
            <a:r>
              <a:rPr b="1"/>
              <a:t>Spotify</a:t>
            </a:r>
            <a:r>
              <a:rPr/>
              <a:t> - Music recommendation</a:t>
            </a:r>
          </a:p>
          <a:p>
            <a:pPr lvl="0"/>
            <a:r>
              <a:rPr b="1"/>
              <a:t>Uber</a:t>
            </a:r>
            <a:r>
              <a:rPr/>
              <a:t> - Machine learning models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26: Advanced Python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🚀 Beyond the Basics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Object-Oriented Programming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 New"/>
              </a:rPr>
              <a:t>class</a:t>
            </a:r>
            <a:r>
              <a:rPr>
                <a:latin typeface="Courier New"/>
              </a:rPr>
              <a:t> Student:</a:t>
            </a:r>
            <a:br/>
            <a:r>
              <a:rPr>
                <a:latin typeface="Courier New"/>
              </a:rPr>
              <a:t>    </a:t>
            </a:r>
            <a:r>
              <a:rPr b="1">
                <a:solidFill>
                  <a:srgbClr val="007020"/>
                </a:solidFill>
                <a:latin typeface="Courier New"/>
              </a:rPr>
              <a:t>def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06287E"/>
                </a:solidFill>
                <a:latin typeface="Courier New"/>
              </a:rPr>
              <a:t>__init__</a:t>
            </a:r>
            <a:r>
              <a:rPr>
                <a:latin typeface="Courier New"/>
              </a:rPr>
              <a:t>(</a:t>
            </a:r>
            <a:r>
              <a:rPr>
                <a:solidFill>
                  <a:srgbClr val="19177C"/>
                </a:solidFill>
                <a:latin typeface="Courier New"/>
              </a:rPr>
              <a:t>self</a:t>
            </a:r>
            <a:r>
              <a:rPr>
                <a:latin typeface="Courier New"/>
              </a:rPr>
              <a:t>, name, age):</a:t>
            </a:r>
            <a:br/>
            <a:r>
              <a:rPr>
                <a:latin typeface="Courier New"/>
              </a:rPr>
              <a:t>        </a:t>
            </a:r>
            <a:r>
              <a:rPr>
                <a:solidFill>
                  <a:srgbClr val="19177C"/>
                </a:solidFill>
                <a:latin typeface="Courier New"/>
              </a:rPr>
              <a:t>self</a:t>
            </a:r>
            <a:r>
              <a:rPr>
                <a:latin typeface="Courier New"/>
              </a:rPr>
              <a:t>.name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name</a:t>
            </a:r>
            <a:br/>
            <a:r>
              <a:rPr>
                <a:latin typeface="Courier New"/>
              </a:rPr>
              <a:t>        </a:t>
            </a:r>
            <a:r>
              <a:rPr>
                <a:solidFill>
                  <a:srgbClr val="19177C"/>
                </a:solidFill>
                <a:latin typeface="Courier New"/>
              </a:rPr>
              <a:t>self</a:t>
            </a:r>
            <a:r>
              <a:rPr>
                <a:latin typeface="Courier New"/>
              </a:rPr>
              <a:t>.age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age</a:t>
            </a:r>
            <a:br/>
            <a:r>
              <a:rPr>
                <a:latin typeface="Courier New"/>
              </a:rPr>
              <a:t>    </a:t>
            </a:r>
            <a:br/>
            <a:r>
              <a:rPr>
                <a:latin typeface="Courier New"/>
              </a:rPr>
              <a:t>    </a:t>
            </a:r>
            <a:r>
              <a:rPr b="1">
                <a:solidFill>
                  <a:srgbClr val="007020"/>
                </a:solidFill>
                <a:latin typeface="Courier New"/>
              </a:rPr>
              <a:t>def</a:t>
            </a:r>
            <a:r>
              <a:rPr>
                <a:latin typeface="Courier New"/>
              </a:rPr>
              <a:t> introduce(</a:t>
            </a:r>
            <a:r>
              <a:rPr>
                <a:solidFill>
                  <a:srgbClr val="19177C"/>
                </a:solidFill>
                <a:latin typeface="Courier New"/>
              </a:rPr>
              <a:t>self</a:t>
            </a:r>
            <a:r>
              <a:rPr>
                <a:latin typeface="Courier New"/>
              </a:rPr>
              <a:t>):</a:t>
            </a:r>
            <a:br/>
            <a:r>
              <a:rPr>
                <a:latin typeface="Courier New"/>
              </a:rPr>
              <a:t>        </a:t>
            </a:r>
            <a:r>
              <a:rPr b="1">
                <a:solidFill>
                  <a:srgbClr val="007020"/>
                </a:solidFill>
                <a:latin typeface="Courier New"/>
              </a:rPr>
              <a:t>return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BB6688"/>
                </a:solidFill>
                <a:latin typeface="Courier New"/>
              </a:rPr>
              <a:t>f"Hi, I'm </a:t>
            </a:r>
            <a:r>
              <a:rPr>
                <a:solidFill>
                  <a:srgbClr val="4070A0"/>
                </a:solidFill>
                <a:latin typeface="Courier New"/>
              </a:rPr>
              <a:t>{</a:t>
            </a:r>
            <a:r>
              <a:rPr>
                <a:solidFill>
                  <a:srgbClr val="19177C"/>
                </a:solidFill>
                <a:latin typeface="Courier New"/>
              </a:rPr>
              <a:t>self</a:t>
            </a:r>
            <a:r>
              <a:rPr>
                <a:solidFill>
                  <a:srgbClr val="4070A0"/>
                </a:solidFill>
                <a:latin typeface="Courier New"/>
              </a:rPr>
              <a:t>.</a:t>
            </a:r>
            <a:r>
              <a:rPr>
                <a:latin typeface="Courier New"/>
              </a:rPr>
              <a:t>name</a:t>
            </a:r>
            <a:r>
              <a:rPr>
                <a:solidFill>
                  <a:srgbClr val="4070A0"/>
                </a:solidFill>
                <a:latin typeface="Courier New"/>
              </a:rPr>
              <a:t>}</a:t>
            </a:r>
            <a:r>
              <a:rPr>
                <a:solidFill>
                  <a:srgbClr val="BB6688"/>
                </a:solidFill>
                <a:latin typeface="Courier New"/>
              </a:rPr>
              <a:t> and I'm </a:t>
            </a:r>
            <a:r>
              <a:rPr>
                <a:solidFill>
                  <a:srgbClr val="4070A0"/>
                </a:solidFill>
                <a:latin typeface="Courier New"/>
              </a:rPr>
              <a:t>{</a:t>
            </a:r>
            <a:r>
              <a:rPr>
                <a:solidFill>
                  <a:srgbClr val="19177C"/>
                </a:solidFill>
                <a:latin typeface="Courier New"/>
              </a:rPr>
              <a:t>self</a:t>
            </a:r>
            <a:r>
              <a:rPr>
                <a:solidFill>
                  <a:srgbClr val="4070A0"/>
                </a:solidFill>
                <a:latin typeface="Courier New"/>
              </a:rPr>
              <a:t>.</a:t>
            </a:r>
            <a:r>
              <a:rPr>
                <a:latin typeface="Courier New"/>
              </a:rPr>
              <a:t>age</a:t>
            </a:r>
            <a:r>
              <a:rPr>
                <a:solidFill>
                  <a:srgbClr val="4070A0"/>
                </a:solidFill>
                <a:latin typeface="Courier New"/>
              </a:rPr>
              <a:t>}</a:t>
            </a:r>
            <a:r>
              <a:rPr>
                <a:solidFill>
                  <a:srgbClr val="BB6688"/>
                </a:solidFill>
                <a:latin typeface="Courier New"/>
              </a:rPr>
              <a:t> years old"</a:t>
            </a:r>
            <a:br/>
            <a:br/>
            <a:r>
              <a:rPr>
                <a:latin typeface="Courier New"/>
              </a:rPr>
              <a:t>student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Student(</a:t>
            </a:r>
            <a:r>
              <a:rPr>
                <a:solidFill>
                  <a:srgbClr val="4070A0"/>
                </a:solidFill>
                <a:latin typeface="Courier New"/>
              </a:rPr>
              <a:t>"Alice"</a:t>
            </a:r>
            <a:r>
              <a:rPr>
                <a:latin typeface="Courier New"/>
              </a:rPr>
              <a:t>, </a:t>
            </a:r>
            <a:r>
              <a:rPr>
                <a:solidFill>
                  <a:srgbClr val="40A070"/>
                </a:solidFill>
                <a:latin typeface="Courier New"/>
              </a:rPr>
              <a:t>20</a:t>
            </a:r>
            <a:r>
              <a:rPr>
                <a:latin typeface="Courier New"/>
              </a:rPr>
              <a:t>)</a:t>
            </a:r>
            <a:br/>
            <a:r>
              <a:rPr>
                <a:solidFill>
                  <a:srgbClr val="008000"/>
                </a:solidFill>
                <a:latin typeface="Courier New"/>
              </a:rPr>
              <a:t>print</a:t>
            </a:r>
            <a:r>
              <a:rPr>
                <a:latin typeface="Courier New"/>
              </a:rPr>
              <a:t>(student.introduce())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File Handling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 New"/>
              </a:rPr>
              <a:t># Reading files</a:t>
            </a:r>
            <a:br/>
            <a:r>
              <a:rPr b="1">
                <a:solidFill>
                  <a:srgbClr val="007020"/>
                </a:solidFill>
                <a:latin typeface="Courier New"/>
              </a:rPr>
              <a:t>with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008000"/>
                </a:solidFill>
                <a:latin typeface="Courier New"/>
              </a:rPr>
              <a:t>open</a:t>
            </a:r>
            <a:r>
              <a:rPr>
                <a:latin typeface="Courier New"/>
              </a:rPr>
              <a:t>(</a:t>
            </a:r>
            <a:r>
              <a:rPr>
                <a:solidFill>
                  <a:srgbClr val="4070A0"/>
                </a:solidFill>
                <a:latin typeface="Courier New"/>
              </a:rPr>
              <a:t>'data.txt'</a:t>
            </a:r>
            <a:r>
              <a:rPr>
                <a:latin typeface="Courier New"/>
              </a:rPr>
              <a:t>, </a:t>
            </a:r>
            <a:r>
              <a:rPr>
                <a:solidFill>
                  <a:srgbClr val="4070A0"/>
                </a:solidFill>
                <a:latin typeface="Courier New"/>
              </a:rPr>
              <a:t>'r'</a:t>
            </a:r>
            <a:r>
              <a:rPr>
                <a:latin typeface="Courier New"/>
              </a:rPr>
              <a:t>) </a:t>
            </a:r>
            <a:r>
              <a:rPr b="1">
                <a:solidFill>
                  <a:srgbClr val="008000"/>
                </a:solidFill>
                <a:latin typeface="Courier New"/>
              </a:rPr>
              <a:t>as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008000"/>
                </a:solidFill>
                <a:latin typeface="Courier New"/>
              </a:rPr>
              <a:t>file</a:t>
            </a:r>
            <a:r>
              <a:rPr>
                <a:latin typeface="Courier New"/>
              </a:rPr>
              <a:t>:</a:t>
            </a:r>
            <a:br/>
            <a:r>
              <a:rPr>
                <a:latin typeface="Courier New"/>
              </a:rPr>
              <a:t>    content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008000"/>
                </a:solidFill>
                <a:latin typeface="Courier New"/>
              </a:rPr>
              <a:t>file</a:t>
            </a:r>
            <a:r>
              <a:rPr>
                <a:latin typeface="Courier New"/>
              </a:rPr>
              <a:t>.read()</a:t>
            </a:r>
            <a:br/>
            <a:br/>
            <a:r>
              <a:rPr i="1">
                <a:solidFill>
                  <a:srgbClr val="60A0B0"/>
                </a:solidFill>
                <a:latin typeface="Courier New"/>
              </a:rPr>
              <a:t># Writing files</a:t>
            </a:r>
            <a:br/>
            <a:r>
              <a:rPr b="1">
                <a:solidFill>
                  <a:srgbClr val="007020"/>
                </a:solidFill>
                <a:latin typeface="Courier New"/>
              </a:rPr>
              <a:t>with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008000"/>
                </a:solidFill>
                <a:latin typeface="Courier New"/>
              </a:rPr>
              <a:t>open</a:t>
            </a:r>
            <a:r>
              <a:rPr>
                <a:latin typeface="Courier New"/>
              </a:rPr>
              <a:t>(</a:t>
            </a:r>
            <a:r>
              <a:rPr>
                <a:solidFill>
                  <a:srgbClr val="4070A0"/>
                </a:solidFill>
                <a:latin typeface="Courier New"/>
              </a:rPr>
              <a:t>'output.txt'</a:t>
            </a:r>
            <a:r>
              <a:rPr>
                <a:latin typeface="Courier New"/>
              </a:rPr>
              <a:t>, </a:t>
            </a:r>
            <a:r>
              <a:rPr>
                <a:solidFill>
                  <a:srgbClr val="4070A0"/>
                </a:solidFill>
                <a:latin typeface="Courier New"/>
              </a:rPr>
              <a:t>'w'</a:t>
            </a:r>
            <a:r>
              <a:rPr>
                <a:latin typeface="Courier New"/>
              </a:rPr>
              <a:t>) </a:t>
            </a:r>
            <a:r>
              <a:rPr b="1">
                <a:solidFill>
                  <a:srgbClr val="008000"/>
                </a:solidFill>
                <a:latin typeface="Courier New"/>
              </a:rPr>
              <a:t>as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008000"/>
                </a:solidFill>
                <a:latin typeface="Courier New"/>
              </a:rPr>
              <a:t>file</a:t>
            </a:r>
            <a:r>
              <a:rPr>
                <a:latin typeface="Courier New"/>
              </a:rPr>
              <a:t>:</a:t>
            </a:r>
            <a:br/>
            <a:r>
              <a:rPr>
                <a:latin typeface="Courier New"/>
              </a:rPr>
              <a:t>    </a:t>
            </a:r>
            <a:r>
              <a:rPr>
                <a:solidFill>
                  <a:srgbClr val="008000"/>
                </a:solidFill>
                <a:latin typeface="Courier New"/>
              </a:rPr>
              <a:t>file</a:t>
            </a:r>
            <a:r>
              <a:rPr>
                <a:latin typeface="Courier New"/>
              </a:rPr>
              <a:t>.write(</a:t>
            </a:r>
            <a:r>
              <a:rPr>
                <a:solidFill>
                  <a:srgbClr val="4070A0"/>
                </a:solidFill>
                <a:latin typeface="Courier New"/>
              </a:rPr>
              <a:t>"Hello, World!"</a:t>
            </a:r>
            <a:r>
              <a:rPr>
                <a:latin typeface="Courier New"/>
              </a:rPr>
              <a:t>)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27: Exception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🛡️ Error Management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Try-Except Blocks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 New"/>
              </a:rPr>
              <a:t>try</a:t>
            </a:r>
            <a:r>
              <a:rPr>
                <a:latin typeface="Courier New"/>
              </a:rPr>
              <a:t>:</a:t>
            </a:r>
            <a:br/>
            <a:r>
              <a:rPr>
                <a:latin typeface="Courier New"/>
              </a:rPr>
              <a:t>    number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008000"/>
                </a:solidFill>
                <a:latin typeface="Courier New"/>
              </a:rPr>
              <a:t>int</a:t>
            </a:r>
            <a:r>
              <a:rPr>
                <a:latin typeface="Courier New"/>
              </a:rPr>
              <a:t>(</a:t>
            </a:r>
            <a:r>
              <a:rPr>
                <a:solidFill>
                  <a:srgbClr val="008000"/>
                </a:solidFill>
                <a:latin typeface="Courier New"/>
              </a:rPr>
              <a:t>input</a:t>
            </a:r>
            <a:r>
              <a:rPr>
                <a:latin typeface="Courier New"/>
              </a:rPr>
              <a:t>(</a:t>
            </a:r>
            <a:r>
              <a:rPr>
                <a:solidFill>
                  <a:srgbClr val="4070A0"/>
                </a:solidFill>
                <a:latin typeface="Courier New"/>
              </a:rPr>
              <a:t>"Enter a number: "</a:t>
            </a:r>
            <a:r>
              <a:rPr>
                <a:latin typeface="Courier New"/>
              </a:rPr>
              <a:t>))</a:t>
            </a:r>
            <a:br/>
            <a:r>
              <a:rPr>
                <a:latin typeface="Courier New"/>
              </a:rPr>
              <a:t>    result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10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666666"/>
                </a:solidFill>
                <a:latin typeface="Courier New"/>
              </a:rPr>
              <a:t>/</a:t>
            </a:r>
            <a:r>
              <a:rPr>
                <a:latin typeface="Courier New"/>
              </a:rPr>
              <a:t> number</a:t>
            </a:r>
            <a:br/>
            <a:r>
              <a:rPr>
                <a:latin typeface="Courier New"/>
              </a:rPr>
              <a:t>    </a:t>
            </a:r>
            <a:r>
              <a:rPr>
                <a:solidFill>
                  <a:srgbClr val="008000"/>
                </a:solidFill>
                <a:latin typeface="Courier New"/>
              </a:rPr>
              <a:t>print</a:t>
            </a:r>
            <a:r>
              <a:rPr>
                <a:latin typeface="Courier New"/>
              </a:rPr>
              <a:t>(</a:t>
            </a:r>
            <a:r>
              <a:rPr>
                <a:solidFill>
                  <a:srgbClr val="BB6688"/>
                </a:solidFill>
                <a:latin typeface="Courier New"/>
              </a:rPr>
              <a:t>f"Result: </a:t>
            </a:r>
            <a:r>
              <a:rPr>
                <a:solidFill>
                  <a:srgbClr val="4070A0"/>
                </a:solidFill>
                <a:latin typeface="Courier New"/>
              </a:rPr>
              <a:t>{</a:t>
            </a:r>
            <a:r>
              <a:rPr>
                <a:latin typeface="Courier New"/>
              </a:rPr>
              <a:t>result</a:t>
            </a:r>
            <a:r>
              <a:rPr>
                <a:solidFill>
                  <a:srgbClr val="4070A0"/>
                </a:solidFill>
                <a:latin typeface="Courier New"/>
              </a:rPr>
              <a:t>}</a:t>
            </a:r>
            <a:r>
              <a:rPr>
                <a:solidFill>
                  <a:srgbClr val="BB6688"/>
                </a:solidFill>
                <a:latin typeface="Courier New"/>
              </a:rPr>
              <a:t>"</a:t>
            </a:r>
            <a:r>
              <a:rPr>
                <a:latin typeface="Courier New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 New"/>
              </a:rPr>
              <a:t>except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BC7A00"/>
                </a:solidFill>
                <a:latin typeface="Courier New"/>
              </a:rPr>
              <a:t>ValueError</a:t>
            </a:r>
            <a:r>
              <a:rPr>
                <a:latin typeface="Courier New"/>
              </a:rPr>
              <a:t>:</a:t>
            </a:r>
            <a:br/>
            <a:r>
              <a:rPr>
                <a:latin typeface="Courier New"/>
              </a:rPr>
              <a:t>    </a:t>
            </a:r>
            <a:r>
              <a:rPr>
                <a:solidFill>
                  <a:srgbClr val="008000"/>
                </a:solidFill>
                <a:latin typeface="Courier New"/>
              </a:rPr>
              <a:t>print</a:t>
            </a:r>
            <a:r>
              <a:rPr>
                <a:latin typeface="Courier New"/>
              </a:rPr>
              <a:t>(</a:t>
            </a:r>
            <a:r>
              <a:rPr>
                <a:solidFill>
                  <a:srgbClr val="4070A0"/>
                </a:solidFill>
                <a:latin typeface="Courier New"/>
              </a:rPr>
              <a:t>"Please enter a valid number!"</a:t>
            </a:r>
            <a:r>
              <a:rPr>
                <a:latin typeface="Courier New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 New"/>
              </a:rPr>
              <a:t>except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BC7A00"/>
                </a:solidFill>
                <a:latin typeface="Courier New"/>
              </a:rPr>
              <a:t>ZeroDivisionError</a:t>
            </a:r>
            <a:r>
              <a:rPr>
                <a:latin typeface="Courier New"/>
              </a:rPr>
              <a:t>:</a:t>
            </a:r>
            <a:br/>
            <a:r>
              <a:rPr>
                <a:latin typeface="Courier New"/>
              </a:rPr>
              <a:t>    </a:t>
            </a:r>
            <a:r>
              <a:rPr>
                <a:solidFill>
                  <a:srgbClr val="008000"/>
                </a:solidFill>
                <a:latin typeface="Courier New"/>
              </a:rPr>
              <a:t>print</a:t>
            </a:r>
            <a:r>
              <a:rPr>
                <a:latin typeface="Courier New"/>
              </a:rPr>
              <a:t>(</a:t>
            </a:r>
            <a:r>
              <a:rPr>
                <a:solidFill>
                  <a:srgbClr val="4070A0"/>
                </a:solidFill>
                <a:latin typeface="Courier New"/>
              </a:rPr>
              <a:t>"Cannot divide by zero!"</a:t>
            </a:r>
            <a:r>
              <a:rPr>
                <a:latin typeface="Courier New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 New"/>
              </a:rPr>
              <a:t>except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BC7A00"/>
                </a:solidFill>
                <a:latin typeface="Courier New"/>
              </a:rPr>
              <a:t>Exception</a:t>
            </a:r>
            <a:r>
              <a:rPr>
                <a:latin typeface="Courier New"/>
              </a:rPr>
              <a:t> </a:t>
            </a:r>
            <a:r>
              <a:rPr b="1">
                <a:solidFill>
                  <a:srgbClr val="008000"/>
                </a:solidFill>
                <a:latin typeface="Courier New"/>
              </a:rPr>
              <a:t>as</a:t>
            </a:r>
            <a:r>
              <a:rPr>
                <a:latin typeface="Courier New"/>
              </a:rPr>
              <a:t> e:</a:t>
            </a:r>
            <a:br/>
            <a:r>
              <a:rPr>
                <a:latin typeface="Courier New"/>
              </a:rPr>
              <a:t>    </a:t>
            </a:r>
            <a:r>
              <a:rPr>
                <a:solidFill>
                  <a:srgbClr val="008000"/>
                </a:solidFill>
                <a:latin typeface="Courier New"/>
              </a:rPr>
              <a:t>print</a:t>
            </a:r>
            <a:r>
              <a:rPr>
                <a:latin typeface="Courier New"/>
              </a:rPr>
              <a:t>(</a:t>
            </a:r>
            <a:r>
              <a:rPr>
                <a:solidFill>
                  <a:srgbClr val="BB6688"/>
                </a:solidFill>
                <a:latin typeface="Courier New"/>
              </a:rPr>
              <a:t>f"An error occurred: </a:t>
            </a:r>
            <a:r>
              <a:rPr>
                <a:solidFill>
                  <a:srgbClr val="4070A0"/>
                </a:solidFill>
                <a:latin typeface="Courier New"/>
              </a:rPr>
              <a:t>{</a:t>
            </a:r>
            <a:r>
              <a:rPr>
                <a:latin typeface="Courier New"/>
              </a:rPr>
              <a:t>e</a:t>
            </a:r>
            <a:r>
              <a:rPr>
                <a:solidFill>
                  <a:srgbClr val="4070A0"/>
                </a:solidFill>
                <a:latin typeface="Courier New"/>
              </a:rPr>
              <a:t>}</a:t>
            </a:r>
            <a:r>
              <a:rPr>
                <a:solidFill>
                  <a:srgbClr val="BB6688"/>
                </a:solidFill>
                <a:latin typeface="Courier New"/>
              </a:rPr>
              <a:t>"</a:t>
            </a:r>
            <a:r>
              <a:rPr>
                <a:latin typeface="Courier New"/>
              </a:rPr>
              <a:t>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Best Practices:</a:t>
            </a:r>
          </a:p>
          <a:p>
            <a:pPr lvl="0"/>
            <a:r>
              <a:rPr b="1"/>
              <a:t>Specific exceptions</a:t>
            </a:r>
            <a:r>
              <a:rPr/>
              <a:t> over general ones</a:t>
            </a:r>
          </a:p>
          <a:p>
            <a:pPr lvl="0"/>
            <a:r>
              <a:rPr b="1"/>
              <a:t>Clean up resources</a:t>
            </a:r>
            <a:r>
              <a:rPr/>
              <a:t> with finally blocks</a:t>
            </a:r>
          </a:p>
          <a:p>
            <a:pPr lvl="0"/>
            <a:r>
              <a:rPr b="1"/>
              <a:t>Log errors</a:t>
            </a:r>
            <a:r>
              <a:rPr/>
              <a:t> for debugging</a:t>
            </a:r>
          </a:p>
          <a:p>
            <a:pPr lvl="0"/>
            <a:r>
              <a:rPr b="1"/>
              <a:t>User-friendly messages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28: Modules and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📦 Code Organization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Creating Modules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 New"/>
              </a:rPr>
              <a:t># math_utils.py</a:t>
            </a:r>
            <a:br/>
            <a:r>
              <a:rPr b="1">
                <a:solidFill>
                  <a:srgbClr val="007020"/>
                </a:solidFill>
                <a:latin typeface="Courier New"/>
              </a:rPr>
              <a:t>def</a:t>
            </a:r>
            <a:r>
              <a:rPr>
                <a:latin typeface="Courier New"/>
              </a:rPr>
              <a:t> add(a, b):</a:t>
            </a:r>
            <a:br/>
            <a:r>
              <a:rPr>
                <a:latin typeface="Courier New"/>
              </a:rPr>
              <a:t>    </a:t>
            </a:r>
            <a:r>
              <a:rPr b="1">
                <a:solidFill>
                  <a:srgbClr val="007020"/>
                </a:solidFill>
                <a:latin typeface="Courier New"/>
              </a:rPr>
              <a:t>return</a:t>
            </a:r>
            <a:r>
              <a:rPr>
                <a:latin typeface="Courier New"/>
              </a:rPr>
              <a:t> a </a:t>
            </a:r>
            <a:r>
              <a:rPr>
                <a:solidFill>
                  <a:srgbClr val="666666"/>
                </a:solidFill>
                <a:latin typeface="Courier New"/>
              </a:rPr>
              <a:t>+</a:t>
            </a:r>
            <a:r>
              <a:rPr>
                <a:latin typeface="Courier New"/>
              </a:rPr>
              <a:t> b</a:t>
            </a:r>
            <a:br/>
            <a:br/>
            <a:r>
              <a:rPr b="1">
                <a:solidFill>
                  <a:srgbClr val="007020"/>
                </a:solidFill>
                <a:latin typeface="Courier New"/>
              </a:rPr>
              <a:t>def</a:t>
            </a:r>
            <a:r>
              <a:rPr>
                <a:latin typeface="Courier New"/>
              </a:rPr>
              <a:t> multiply(a, b):</a:t>
            </a:r>
            <a:br/>
            <a:r>
              <a:rPr>
                <a:latin typeface="Courier New"/>
              </a:rPr>
              <a:t>    </a:t>
            </a:r>
            <a:r>
              <a:rPr b="1">
                <a:solidFill>
                  <a:srgbClr val="007020"/>
                </a:solidFill>
                <a:latin typeface="Courier New"/>
              </a:rPr>
              <a:t>return</a:t>
            </a:r>
            <a:r>
              <a:rPr>
                <a:latin typeface="Courier New"/>
              </a:rPr>
              <a:t> a </a:t>
            </a:r>
            <a:r>
              <a:rPr>
                <a:solidFill>
                  <a:srgbClr val="666666"/>
                </a:solidFill>
                <a:latin typeface="Courier New"/>
              </a:rPr>
              <a:t>*</a:t>
            </a:r>
            <a:r>
              <a:rPr>
                <a:latin typeface="Courier New"/>
              </a:rPr>
              <a:t> b</a:t>
            </a:r>
            <a:br/>
            <a:br/>
            <a:r>
              <a:rPr i="1">
                <a:solidFill>
                  <a:srgbClr val="60A0B0"/>
                </a:solidFill>
                <a:latin typeface="Courier New"/>
              </a:rPr>
              <a:t># main.py</a:t>
            </a:r>
            <a:br/>
            <a:r>
              <a:rPr b="1">
                <a:solidFill>
                  <a:srgbClr val="008000"/>
                </a:solidFill>
                <a:latin typeface="Courier New"/>
              </a:rPr>
              <a:t>import</a:t>
            </a:r>
            <a:r>
              <a:rPr>
                <a:latin typeface="Courier New"/>
              </a:rPr>
              <a:t> math_utils</a:t>
            </a:r>
            <a:br/>
            <a:r>
              <a:rPr>
                <a:latin typeface="Courier New"/>
              </a:rPr>
              <a:t>result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math_utils.add(</a:t>
            </a:r>
            <a:r>
              <a:rPr>
                <a:solidFill>
                  <a:srgbClr val="40A070"/>
                </a:solidFill>
                <a:latin typeface="Courier New"/>
              </a:rPr>
              <a:t>5</a:t>
            </a:r>
            <a:r>
              <a:rPr>
                <a:latin typeface="Courier New"/>
              </a:rPr>
              <a:t>, </a:t>
            </a:r>
            <a:r>
              <a:rPr>
                <a:solidFill>
                  <a:srgbClr val="40A070"/>
                </a:solidFill>
                <a:latin typeface="Courier New"/>
              </a:rPr>
              <a:t>3</a:t>
            </a:r>
            <a:r>
              <a:rPr>
                <a:latin typeface="Courier New"/>
              </a:rPr>
              <a:t>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Popular Built-in Modules</a:t>
            </a:r>
          </a:p>
          <a:p>
            <a:pPr lvl="0" indent="0">
              <a:buNone/>
            </a:pPr>
            <a:r>
              <a:rPr b="1">
                <a:solidFill>
                  <a:srgbClr val="008000"/>
                </a:solidFill>
                <a:latin typeface="Courier New"/>
              </a:rPr>
              <a:t>import</a:t>
            </a:r>
            <a:r>
              <a:rPr>
                <a:latin typeface="Courier New"/>
              </a:rPr>
              <a:t> math          </a:t>
            </a:r>
            <a:r>
              <a:rPr i="1">
                <a:solidFill>
                  <a:srgbClr val="60A0B0"/>
                </a:solidFill>
                <a:latin typeface="Courier New"/>
              </a:rPr>
              <a:t># Mathematical functions</a:t>
            </a:r>
            <a:br/>
            <a:r>
              <a:rPr b="1">
                <a:solidFill>
                  <a:srgbClr val="008000"/>
                </a:solidFill>
                <a:latin typeface="Courier New"/>
              </a:rPr>
              <a:t>import</a:t>
            </a:r>
            <a:r>
              <a:rPr>
                <a:latin typeface="Courier New"/>
              </a:rPr>
              <a:t> random        </a:t>
            </a:r>
            <a:r>
              <a:rPr i="1">
                <a:solidFill>
                  <a:srgbClr val="60A0B0"/>
                </a:solidFill>
                <a:latin typeface="Courier New"/>
              </a:rPr>
              <a:t># Random number generation</a:t>
            </a:r>
            <a:br/>
            <a:r>
              <a:rPr b="1">
                <a:solidFill>
                  <a:srgbClr val="008000"/>
                </a:solidFill>
                <a:latin typeface="Courier New"/>
              </a:rPr>
              <a:t>import</a:t>
            </a:r>
            <a:r>
              <a:rPr>
                <a:latin typeface="Courier New"/>
              </a:rPr>
              <a:t> datetime      </a:t>
            </a:r>
            <a:r>
              <a:rPr i="1">
                <a:solidFill>
                  <a:srgbClr val="60A0B0"/>
                </a:solidFill>
                <a:latin typeface="Courier New"/>
              </a:rPr>
              <a:t># Date and time handling</a:t>
            </a:r>
            <a:br/>
            <a:r>
              <a:rPr b="1">
                <a:solidFill>
                  <a:srgbClr val="008000"/>
                </a:solidFill>
                <a:latin typeface="Courier New"/>
              </a:rPr>
              <a:t>import</a:t>
            </a:r>
            <a:r>
              <a:rPr>
                <a:latin typeface="Courier New"/>
              </a:rPr>
              <a:t> os           </a:t>
            </a:r>
            <a:r>
              <a:rPr i="1">
                <a:solidFill>
                  <a:srgbClr val="60A0B0"/>
                </a:solidFill>
                <a:latin typeface="Courier New"/>
              </a:rPr>
              <a:t># Operating system interface</a:t>
            </a:r>
            <a:br/>
            <a:r>
              <a:rPr b="1">
                <a:solidFill>
                  <a:srgbClr val="008000"/>
                </a:solidFill>
                <a:latin typeface="Courier New"/>
              </a:rPr>
              <a:t>import</a:t>
            </a:r>
            <a:r>
              <a:rPr>
                <a:latin typeface="Courier New"/>
              </a:rPr>
              <a:t> json         </a:t>
            </a:r>
            <a:r>
              <a:rPr i="1">
                <a:solidFill>
                  <a:srgbClr val="60A0B0"/>
                </a:solidFill>
                <a:latin typeface="Courier New"/>
              </a:rPr>
              <a:t># JSON data handling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29: List Comprehensions Advanced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⚡ Advanced List Operations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Nested Comprehensions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 New"/>
              </a:rPr>
              <a:t># Create a 3x3 matrix</a:t>
            </a:r>
            <a:br/>
            <a:r>
              <a:rPr>
                <a:latin typeface="Courier New"/>
              </a:rPr>
              <a:t>matrix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[[i</a:t>
            </a:r>
            <a:r>
              <a:rPr>
                <a:solidFill>
                  <a:srgbClr val="666666"/>
                </a:solidFill>
                <a:latin typeface="Courier New"/>
              </a:rPr>
              <a:t>+</a:t>
            </a:r>
            <a:r>
              <a:rPr>
                <a:latin typeface="Courier New"/>
              </a:rPr>
              <a:t>j </a:t>
            </a:r>
            <a:r>
              <a:rPr b="1">
                <a:solidFill>
                  <a:srgbClr val="007020"/>
                </a:solidFill>
                <a:latin typeface="Courier New"/>
              </a:rPr>
              <a:t>for</a:t>
            </a:r>
            <a:r>
              <a:rPr>
                <a:latin typeface="Courier New"/>
              </a:rPr>
              <a:t> j </a:t>
            </a:r>
            <a:r>
              <a:rPr b="1">
                <a:solidFill>
                  <a:srgbClr val="007020"/>
                </a:solidFill>
                <a:latin typeface="Courier New"/>
              </a:rPr>
              <a:t>in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008000"/>
                </a:solidFill>
                <a:latin typeface="Courier New"/>
              </a:rPr>
              <a:t>range</a:t>
            </a:r>
            <a:r>
              <a:rPr>
                <a:latin typeface="Courier New"/>
              </a:rPr>
              <a:t>(</a:t>
            </a:r>
            <a:r>
              <a:rPr>
                <a:solidFill>
                  <a:srgbClr val="40A070"/>
                </a:solidFill>
                <a:latin typeface="Courier New"/>
              </a:rPr>
              <a:t>3</a:t>
            </a:r>
            <a:r>
              <a:rPr>
                <a:latin typeface="Courier New"/>
              </a:rPr>
              <a:t>)] </a:t>
            </a:r>
            <a:r>
              <a:rPr b="1">
                <a:solidFill>
                  <a:srgbClr val="007020"/>
                </a:solidFill>
                <a:latin typeface="Courier New"/>
              </a:rPr>
              <a:t>for</a:t>
            </a:r>
            <a:r>
              <a:rPr>
                <a:latin typeface="Courier New"/>
              </a:rPr>
              <a:t> i </a:t>
            </a:r>
            <a:r>
              <a:rPr b="1">
                <a:solidFill>
                  <a:srgbClr val="007020"/>
                </a:solidFill>
                <a:latin typeface="Courier New"/>
              </a:rPr>
              <a:t>in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008000"/>
                </a:solidFill>
                <a:latin typeface="Courier New"/>
              </a:rPr>
              <a:t>range</a:t>
            </a:r>
            <a:r>
              <a:rPr>
                <a:latin typeface="Courier New"/>
              </a:rPr>
              <a:t>(</a:t>
            </a:r>
            <a:r>
              <a:rPr>
                <a:solidFill>
                  <a:srgbClr val="40A070"/>
                </a:solidFill>
                <a:latin typeface="Courier New"/>
              </a:rPr>
              <a:t>0</a:t>
            </a:r>
            <a:r>
              <a:rPr>
                <a:latin typeface="Courier New"/>
              </a:rPr>
              <a:t>, </a:t>
            </a:r>
            <a:r>
              <a:rPr>
                <a:solidFill>
                  <a:srgbClr val="40A070"/>
                </a:solidFill>
                <a:latin typeface="Courier New"/>
              </a:rPr>
              <a:t>9</a:t>
            </a:r>
            <a:r>
              <a:rPr>
                <a:latin typeface="Courier New"/>
              </a:rPr>
              <a:t>, </a:t>
            </a:r>
            <a:r>
              <a:rPr>
                <a:solidFill>
                  <a:srgbClr val="40A070"/>
                </a:solidFill>
                <a:latin typeface="Courier New"/>
              </a:rPr>
              <a:t>3</a:t>
            </a:r>
            <a:r>
              <a:rPr>
                <a:latin typeface="Courier New"/>
              </a:rPr>
              <a:t>)]</a:t>
            </a:r>
            <a:br/>
            <a:br/>
            <a:r>
              <a:rPr i="1">
                <a:solidFill>
                  <a:srgbClr val="60A0B0"/>
                </a:solidFill>
                <a:latin typeface="Courier New"/>
              </a:rPr>
              <a:t># Filter and transform</a:t>
            </a:r>
            <a:br/>
            <a:r>
              <a:rPr>
                <a:latin typeface="Courier New"/>
              </a:rPr>
              <a:t>squares_of_evens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[x</a:t>
            </a:r>
            <a:r>
              <a:rPr>
                <a:solidFill>
                  <a:srgbClr val="666666"/>
                </a:solidFill>
                <a:latin typeface="Courier New"/>
              </a:rPr>
              <a:t>**</a:t>
            </a:r>
            <a:r>
              <a:rPr>
                <a:solidFill>
                  <a:srgbClr val="40A070"/>
                </a:solidFill>
                <a:latin typeface="Courier New"/>
              </a:rPr>
              <a:t>2</a:t>
            </a:r>
            <a:r>
              <a:rPr>
                <a:latin typeface="Courier New"/>
              </a:rPr>
              <a:t> </a:t>
            </a:r>
            <a:r>
              <a:rPr b="1">
                <a:solidFill>
                  <a:srgbClr val="007020"/>
                </a:solidFill>
                <a:latin typeface="Courier New"/>
              </a:rPr>
              <a:t>for</a:t>
            </a:r>
            <a:r>
              <a:rPr>
                <a:latin typeface="Courier New"/>
              </a:rPr>
              <a:t> x </a:t>
            </a:r>
            <a:r>
              <a:rPr b="1">
                <a:solidFill>
                  <a:srgbClr val="007020"/>
                </a:solidFill>
                <a:latin typeface="Courier New"/>
              </a:rPr>
              <a:t>in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008000"/>
                </a:solidFill>
                <a:latin typeface="Courier New"/>
              </a:rPr>
              <a:t>range</a:t>
            </a:r>
            <a:r>
              <a:rPr>
                <a:latin typeface="Courier New"/>
              </a:rPr>
              <a:t>(</a:t>
            </a:r>
            <a:r>
              <a:rPr>
                <a:solidFill>
                  <a:srgbClr val="40A070"/>
                </a:solidFill>
                <a:latin typeface="Courier New"/>
              </a:rPr>
              <a:t>10</a:t>
            </a:r>
            <a:r>
              <a:rPr>
                <a:latin typeface="Courier New"/>
              </a:rPr>
              <a:t>) </a:t>
            </a:r>
            <a:r>
              <a:rPr b="1">
                <a:solidFill>
                  <a:srgbClr val="007020"/>
                </a:solidFill>
                <a:latin typeface="Courier New"/>
              </a:rPr>
              <a:t>if</a:t>
            </a:r>
            <a:r>
              <a:rPr>
                <a:latin typeface="Courier New"/>
              </a:rPr>
              <a:t> x </a:t>
            </a:r>
            <a:r>
              <a:rPr>
                <a:solidFill>
                  <a:srgbClr val="666666"/>
                </a:solidFill>
                <a:latin typeface="Courier New"/>
              </a:rPr>
              <a:t>%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2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666666"/>
                </a:solidFill>
                <a:latin typeface="Courier New"/>
              </a:rPr>
              <a:t>==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0</a:t>
            </a:r>
            <a:r>
              <a:rPr>
                <a:latin typeface="Courier New"/>
              </a:rPr>
              <a:t>]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Dictionary Comprehensions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 New"/>
              </a:rPr>
              <a:t># Create a dictionary of squares</a:t>
            </a:r>
            <a:br/>
            <a:r>
              <a:rPr>
                <a:latin typeface="Courier New"/>
              </a:rPr>
              <a:t>squares_dict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{x: x</a:t>
            </a:r>
            <a:r>
              <a:rPr>
                <a:solidFill>
                  <a:srgbClr val="666666"/>
                </a:solidFill>
                <a:latin typeface="Courier New"/>
              </a:rPr>
              <a:t>**</a:t>
            </a:r>
            <a:r>
              <a:rPr>
                <a:solidFill>
                  <a:srgbClr val="40A070"/>
                </a:solidFill>
                <a:latin typeface="Courier New"/>
              </a:rPr>
              <a:t>2</a:t>
            </a:r>
            <a:r>
              <a:rPr>
                <a:latin typeface="Courier New"/>
              </a:rPr>
              <a:t> </a:t>
            </a:r>
            <a:r>
              <a:rPr b="1">
                <a:solidFill>
                  <a:srgbClr val="007020"/>
                </a:solidFill>
                <a:latin typeface="Courier New"/>
              </a:rPr>
              <a:t>for</a:t>
            </a:r>
            <a:r>
              <a:rPr>
                <a:latin typeface="Courier New"/>
              </a:rPr>
              <a:t> x </a:t>
            </a:r>
            <a:r>
              <a:rPr b="1">
                <a:solidFill>
                  <a:srgbClr val="007020"/>
                </a:solidFill>
                <a:latin typeface="Courier New"/>
              </a:rPr>
              <a:t>in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008000"/>
                </a:solidFill>
                <a:latin typeface="Courier New"/>
              </a:rPr>
              <a:t>range</a:t>
            </a:r>
            <a:r>
              <a:rPr>
                <a:latin typeface="Courier New"/>
              </a:rPr>
              <a:t>(</a:t>
            </a:r>
            <a:r>
              <a:rPr>
                <a:solidFill>
                  <a:srgbClr val="40A070"/>
                </a:solidFill>
                <a:latin typeface="Courier New"/>
              </a:rPr>
              <a:t>5</a:t>
            </a:r>
            <a:r>
              <a:rPr>
                <a:latin typeface="Courier New"/>
              </a:rPr>
              <a:t>)}</a:t>
            </a:r>
            <a:br/>
            <a:r>
              <a:rPr i="1">
                <a:solidFill>
                  <a:srgbClr val="60A0B0"/>
                </a:solidFill>
                <a:latin typeface="Courier New"/>
              </a:rPr>
              <a:t># {0: 0, 1: 1, 2: 4, 3: 9, 4: 16}</a:t>
            </a:r>
            <a:br/>
            <a:br/>
            <a:r>
              <a:rPr i="1">
                <a:solidFill>
                  <a:srgbClr val="60A0B0"/>
                </a:solidFill>
                <a:latin typeface="Courier New"/>
              </a:rPr>
              <a:t># Filter dictionary</a:t>
            </a:r>
            <a:br/>
            <a:r>
              <a:rPr>
                <a:latin typeface="Courier New"/>
              </a:rPr>
              <a:t>filtered_dict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{k: v </a:t>
            </a:r>
            <a:r>
              <a:rPr b="1">
                <a:solidFill>
                  <a:srgbClr val="007020"/>
                </a:solidFill>
                <a:latin typeface="Courier New"/>
              </a:rPr>
              <a:t>for</a:t>
            </a:r>
            <a:r>
              <a:rPr>
                <a:latin typeface="Courier New"/>
              </a:rPr>
              <a:t> k, v </a:t>
            </a:r>
            <a:r>
              <a:rPr b="1">
                <a:solidFill>
                  <a:srgbClr val="007020"/>
                </a:solidFill>
                <a:latin typeface="Courier New"/>
              </a:rPr>
              <a:t>in</a:t>
            </a:r>
            <a:r>
              <a:rPr>
                <a:latin typeface="Courier New"/>
              </a:rPr>
              <a:t> squares_dict.items() </a:t>
            </a:r>
            <a:r>
              <a:rPr b="1">
                <a:solidFill>
                  <a:srgbClr val="007020"/>
                </a:solidFill>
                <a:latin typeface="Courier New"/>
              </a:rPr>
              <a:t>if</a:t>
            </a:r>
            <a:r>
              <a:rPr>
                <a:latin typeface="Courier New"/>
              </a:rPr>
              <a:t> v </a:t>
            </a:r>
            <a:r>
              <a:rPr>
                <a:solidFill>
                  <a:srgbClr val="666666"/>
                </a:solidFill>
                <a:latin typeface="Courier New"/>
              </a:rPr>
              <a:t>&gt;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5</a:t>
            </a:r>
            <a:r>
              <a:rPr>
                <a:latin typeface="Courier New"/>
              </a:rPr>
              <a:t>}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30: Lambda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🚀 Anonymous Functions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Basic Lambda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 New"/>
              </a:rPr>
              <a:t># Regular function</a:t>
            </a:r>
            <a:br/>
            <a:r>
              <a:rPr b="1">
                <a:solidFill>
                  <a:srgbClr val="007020"/>
                </a:solidFill>
                <a:latin typeface="Courier New"/>
              </a:rPr>
              <a:t>def</a:t>
            </a:r>
            <a:r>
              <a:rPr>
                <a:latin typeface="Courier New"/>
              </a:rPr>
              <a:t> square(x):</a:t>
            </a:r>
            <a:br/>
            <a:r>
              <a:rPr>
                <a:latin typeface="Courier New"/>
              </a:rPr>
              <a:t>    </a:t>
            </a:r>
            <a:r>
              <a:rPr b="1">
                <a:solidFill>
                  <a:srgbClr val="007020"/>
                </a:solidFill>
                <a:latin typeface="Courier New"/>
              </a:rPr>
              <a:t>return</a:t>
            </a:r>
            <a:r>
              <a:rPr>
                <a:latin typeface="Courier New"/>
              </a:rPr>
              <a:t> x </a:t>
            </a:r>
            <a:r>
              <a:rPr>
                <a:solidFill>
                  <a:srgbClr val="666666"/>
                </a:solidFill>
                <a:latin typeface="Courier New"/>
              </a:rPr>
              <a:t>**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2</a:t>
            </a:r>
            <a:br/>
            <a:br/>
            <a:r>
              <a:rPr i="1">
                <a:solidFill>
                  <a:srgbClr val="60A0B0"/>
                </a:solidFill>
                <a:latin typeface="Courier New"/>
              </a:rPr>
              <a:t># Lambda function</a:t>
            </a:r>
            <a:br/>
            <a:r>
              <a:rPr>
                <a:latin typeface="Courier New"/>
              </a:rPr>
              <a:t>square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</a:t>
            </a:r>
            <a:r>
              <a:rPr b="1">
                <a:solidFill>
                  <a:srgbClr val="007020"/>
                </a:solidFill>
                <a:latin typeface="Courier New"/>
              </a:rPr>
              <a:t>lambda</a:t>
            </a:r>
            <a:r>
              <a:rPr>
                <a:latin typeface="Courier New"/>
              </a:rPr>
              <a:t> x: x </a:t>
            </a:r>
            <a:r>
              <a:rPr>
                <a:solidFill>
                  <a:srgbClr val="666666"/>
                </a:solidFill>
                <a:latin typeface="Courier New"/>
              </a:rPr>
              <a:t>**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2</a:t>
            </a:r>
            <a:br/>
            <a:br/>
            <a:r>
              <a:rPr>
                <a:solidFill>
                  <a:srgbClr val="008000"/>
                </a:solidFill>
                <a:latin typeface="Courier New"/>
              </a:rPr>
              <a:t>print</a:t>
            </a:r>
            <a:r>
              <a:rPr>
                <a:latin typeface="Courier New"/>
              </a:rPr>
              <a:t>(square(</a:t>
            </a:r>
            <a:r>
              <a:rPr>
                <a:solidFill>
                  <a:srgbClr val="40A070"/>
                </a:solidFill>
                <a:latin typeface="Courier New"/>
              </a:rPr>
              <a:t>5</a:t>
            </a:r>
            <a:r>
              <a:rPr>
                <a:latin typeface="Courier New"/>
              </a:rPr>
              <a:t>))  </a:t>
            </a:r>
            <a:r>
              <a:rPr i="1">
                <a:solidFill>
                  <a:srgbClr val="60A0B0"/>
                </a:solidFill>
                <a:latin typeface="Courier New"/>
              </a:rPr>
              <a:t># 25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Lambda with Built-in Functions</a:t>
            </a:r>
          </a:p>
          <a:p>
            <a:pPr lvl="0" indent="0">
              <a:buNone/>
            </a:pPr>
            <a:r>
              <a:rPr>
                <a:latin typeface="Courier New"/>
              </a:rPr>
              <a:t>numbers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[</a:t>
            </a:r>
            <a:r>
              <a:rPr>
                <a:solidFill>
                  <a:srgbClr val="40A070"/>
                </a:solidFill>
                <a:latin typeface="Courier New"/>
              </a:rPr>
              <a:t>1</a:t>
            </a:r>
            <a:r>
              <a:rPr>
                <a:latin typeface="Courier New"/>
              </a:rPr>
              <a:t>, </a:t>
            </a:r>
            <a:r>
              <a:rPr>
                <a:solidFill>
                  <a:srgbClr val="40A070"/>
                </a:solidFill>
                <a:latin typeface="Courier New"/>
              </a:rPr>
              <a:t>2</a:t>
            </a:r>
            <a:r>
              <a:rPr>
                <a:latin typeface="Courier New"/>
              </a:rPr>
              <a:t>, </a:t>
            </a:r>
            <a:r>
              <a:rPr>
                <a:solidFill>
                  <a:srgbClr val="40A070"/>
                </a:solidFill>
                <a:latin typeface="Courier New"/>
              </a:rPr>
              <a:t>3</a:t>
            </a:r>
            <a:r>
              <a:rPr>
                <a:latin typeface="Courier New"/>
              </a:rPr>
              <a:t>, </a:t>
            </a:r>
            <a:r>
              <a:rPr>
                <a:solidFill>
                  <a:srgbClr val="40A070"/>
                </a:solidFill>
                <a:latin typeface="Courier New"/>
              </a:rPr>
              <a:t>4</a:t>
            </a:r>
            <a:r>
              <a:rPr>
                <a:latin typeface="Courier New"/>
              </a:rPr>
              <a:t>, </a:t>
            </a:r>
            <a:r>
              <a:rPr>
                <a:solidFill>
                  <a:srgbClr val="40A070"/>
                </a:solidFill>
                <a:latin typeface="Courier New"/>
              </a:rPr>
              <a:t>5</a:t>
            </a:r>
            <a:r>
              <a:rPr>
                <a:latin typeface="Courier New"/>
              </a:rPr>
              <a:t>]</a:t>
            </a:r>
            <a:br/>
            <a:br/>
            <a:r>
              <a:rPr i="1">
                <a:solidFill>
                  <a:srgbClr val="60A0B0"/>
                </a:solidFill>
                <a:latin typeface="Courier New"/>
              </a:rPr>
              <a:t># Map with lambda</a:t>
            </a:r>
            <a:br/>
            <a:r>
              <a:rPr>
                <a:latin typeface="Courier New"/>
              </a:rPr>
              <a:t>squares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008000"/>
                </a:solidFill>
                <a:latin typeface="Courier New"/>
              </a:rPr>
              <a:t>list</a:t>
            </a:r>
            <a:r>
              <a:rPr>
                <a:latin typeface="Courier New"/>
              </a:rPr>
              <a:t>(</a:t>
            </a:r>
            <a:r>
              <a:rPr>
                <a:solidFill>
                  <a:srgbClr val="008000"/>
                </a:solidFill>
                <a:latin typeface="Courier New"/>
              </a:rPr>
              <a:t>map</a:t>
            </a:r>
            <a:r>
              <a:rPr>
                <a:latin typeface="Courier New"/>
              </a:rPr>
              <a:t>(</a:t>
            </a:r>
            <a:r>
              <a:rPr b="1">
                <a:solidFill>
                  <a:srgbClr val="007020"/>
                </a:solidFill>
                <a:latin typeface="Courier New"/>
              </a:rPr>
              <a:t>lambda</a:t>
            </a:r>
            <a:r>
              <a:rPr>
                <a:latin typeface="Courier New"/>
              </a:rPr>
              <a:t> x: x</a:t>
            </a:r>
            <a:r>
              <a:rPr>
                <a:solidFill>
                  <a:srgbClr val="666666"/>
                </a:solidFill>
                <a:latin typeface="Courier New"/>
              </a:rPr>
              <a:t>**</a:t>
            </a:r>
            <a:r>
              <a:rPr>
                <a:solidFill>
                  <a:srgbClr val="40A070"/>
                </a:solidFill>
                <a:latin typeface="Courier New"/>
              </a:rPr>
              <a:t>2</a:t>
            </a:r>
            <a:r>
              <a:rPr>
                <a:latin typeface="Courier New"/>
              </a:rPr>
              <a:t>, numbers))</a:t>
            </a:r>
            <a:br/>
            <a:br/>
            <a:r>
              <a:rPr i="1">
                <a:solidFill>
                  <a:srgbClr val="60A0B0"/>
                </a:solidFill>
                <a:latin typeface="Courier New"/>
              </a:rPr>
              <a:t># Filter with lambda</a:t>
            </a:r>
            <a:br/>
            <a:r>
              <a:rPr>
                <a:latin typeface="Courier New"/>
              </a:rPr>
              <a:t>evens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008000"/>
                </a:solidFill>
                <a:latin typeface="Courier New"/>
              </a:rPr>
              <a:t>list</a:t>
            </a:r>
            <a:r>
              <a:rPr>
                <a:latin typeface="Courier New"/>
              </a:rPr>
              <a:t>(</a:t>
            </a:r>
            <a:r>
              <a:rPr>
                <a:solidFill>
                  <a:srgbClr val="008000"/>
                </a:solidFill>
                <a:latin typeface="Courier New"/>
              </a:rPr>
              <a:t>filter</a:t>
            </a:r>
            <a:r>
              <a:rPr>
                <a:latin typeface="Courier New"/>
              </a:rPr>
              <a:t>(</a:t>
            </a:r>
            <a:r>
              <a:rPr b="1">
                <a:solidFill>
                  <a:srgbClr val="007020"/>
                </a:solidFill>
                <a:latin typeface="Courier New"/>
              </a:rPr>
              <a:t>lambda</a:t>
            </a:r>
            <a:r>
              <a:rPr>
                <a:latin typeface="Courier New"/>
              </a:rPr>
              <a:t> x: x </a:t>
            </a:r>
            <a:r>
              <a:rPr>
                <a:solidFill>
                  <a:srgbClr val="666666"/>
                </a:solidFill>
                <a:latin typeface="Courier New"/>
              </a:rPr>
              <a:t>%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2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666666"/>
                </a:solidFill>
                <a:latin typeface="Courier New"/>
              </a:rPr>
              <a:t>==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0</a:t>
            </a:r>
            <a:r>
              <a:rPr>
                <a:latin typeface="Courier New"/>
              </a:rPr>
              <a:t>, numbers))</a:t>
            </a:r>
            <a:br/>
            <a:br/>
            <a:r>
              <a:rPr i="1">
                <a:solidFill>
                  <a:srgbClr val="60A0B0"/>
                </a:solidFill>
                <a:latin typeface="Courier New"/>
              </a:rPr>
              <a:t># Sort with lambda</a:t>
            </a:r>
            <a:br/>
            <a:r>
              <a:rPr>
                <a:latin typeface="Courier New"/>
              </a:rPr>
              <a:t>sorted_by_abs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008000"/>
                </a:solidFill>
                <a:latin typeface="Courier New"/>
              </a:rPr>
              <a:t>sorted</a:t>
            </a:r>
            <a:r>
              <a:rPr>
                <a:latin typeface="Courier New"/>
              </a:rPr>
              <a:t>([</a:t>
            </a:r>
            <a:r>
              <a:rPr>
                <a:solidFill>
                  <a:srgbClr val="666666"/>
                </a:solidFill>
                <a:latin typeface="Courier New"/>
              </a:rPr>
              <a:t>-</a:t>
            </a:r>
            <a:r>
              <a:rPr>
                <a:solidFill>
                  <a:srgbClr val="40A070"/>
                </a:solidFill>
                <a:latin typeface="Courier New"/>
              </a:rPr>
              <a:t>3</a:t>
            </a:r>
            <a:r>
              <a:rPr>
                <a:latin typeface="Courier New"/>
              </a:rPr>
              <a:t>, </a:t>
            </a:r>
            <a:r>
              <a:rPr>
                <a:solidFill>
                  <a:srgbClr val="40A070"/>
                </a:solidFill>
                <a:latin typeface="Courier New"/>
              </a:rPr>
              <a:t>1</a:t>
            </a:r>
            <a:r>
              <a:rPr>
                <a:latin typeface="Courier New"/>
              </a:rPr>
              <a:t>, </a:t>
            </a:r>
            <a:r>
              <a:rPr>
                <a:solidFill>
                  <a:srgbClr val="666666"/>
                </a:solidFill>
                <a:latin typeface="Courier New"/>
              </a:rPr>
              <a:t>-</a:t>
            </a:r>
            <a:r>
              <a:rPr>
                <a:solidFill>
                  <a:srgbClr val="40A070"/>
                </a:solidFill>
                <a:latin typeface="Courier New"/>
              </a:rPr>
              <a:t>2</a:t>
            </a:r>
            <a:r>
              <a:rPr>
                <a:latin typeface="Courier New"/>
              </a:rPr>
              <a:t>, </a:t>
            </a:r>
            <a:r>
              <a:rPr>
                <a:solidFill>
                  <a:srgbClr val="40A070"/>
                </a:solidFill>
                <a:latin typeface="Courier New"/>
              </a:rPr>
              <a:t>4</a:t>
            </a:r>
            <a:r>
              <a:rPr>
                <a:latin typeface="Courier New"/>
              </a:rPr>
              <a:t>], key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 b="1">
                <a:solidFill>
                  <a:srgbClr val="007020"/>
                </a:solidFill>
                <a:latin typeface="Courier New"/>
              </a:rPr>
              <a:t>lambda</a:t>
            </a:r>
            <a:r>
              <a:rPr>
                <a:latin typeface="Courier New"/>
              </a:rPr>
              <a:t> x: </a:t>
            </a:r>
            <a:r>
              <a:rPr>
                <a:solidFill>
                  <a:srgbClr val="008000"/>
                </a:solidFill>
                <a:latin typeface="Courier New"/>
              </a:rPr>
              <a:t>abs</a:t>
            </a:r>
            <a:r>
              <a:rPr>
                <a:latin typeface="Courier New"/>
              </a:rPr>
              <a:t>(x))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31: Decorators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🎨 Function Enhancement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Basic Decorator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 New"/>
              </a:rPr>
              <a:t>def</a:t>
            </a:r>
            <a:r>
              <a:rPr>
                <a:latin typeface="Courier New"/>
              </a:rPr>
              <a:t> timer(func):</a:t>
            </a:r>
            <a:br/>
            <a:r>
              <a:rPr>
                <a:latin typeface="Courier New"/>
              </a:rPr>
              <a:t>    </a:t>
            </a:r>
            <a:r>
              <a:rPr b="1">
                <a:solidFill>
                  <a:srgbClr val="007020"/>
                </a:solidFill>
                <a:latin typeface="Courier New"/>
              </a:rPr>
              <a:t>def</a:t>
            </a:r>
            <a:r>
              <a:rPr>
                <a:latin typeface="Courier New"/>
              </a:rPr>
              <a:t> wrapper(</a:t>
            </a:r>
            <a:r>
              <a:rPr>
                <a:solidFill>
                  <a:srgbClr val="666666"/>
                </a:solidFill>
                <a:latin typeface="Courier New"/>
              </a:rPr>
              <a:t>*</a:t>
            </a:r>
            <a:r>
              <a:rPr>
                <a:latin typeface="Courier New"/>
              </a:rPr>
              <a:t>args, </a:t>
            </a:r>
            <a:r>
              <a:rPr>
                <a:solidFill>
                  <a:srgbClr val="666666"/>
                </a:solidFill>
                <a:latin typeface="Courier New"/>
              </a:rPr>
              <a:t>**</a:t>
            </a:r>
            <a:r>
              <a:rPr>
                <a:latin typeface="Courier New"/>
              </a:rPr>
              <a:t>kwargs):</a:t>
            </a:r>
            <a:br/>
            <a:r>
              <a:rPr>
                <a:latin typeface="Courier New"/>
              </a:rPr>
              <a:t>        </a:t>
            </a:r>
            <a:r>
              <a:rPr b="1">
                <a:solidFill>
                  <a:srgbClr val="008000"/>
                </a:solidFill>
                <a:latin typeface="Courier New"/>
              </a:rPr>
              <a:t>import</a:t>
            </a:r>
            <a:r>
              <a:rPr>
                <a:latin typeface="Courier New"/>
              </a:rPr>
              <a:t> time</a:t>
            </a:r>
            <a:br/>
            <a:r>
              <a:rPr>
                <a:latin typeface="Courier New"/>
              </a:rPr>
              <a:t>        start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time.time()</a:t>
            </a:r>
            <a:br/>
            <a:r>
              <a:rPr>
                <a:latin typeface="Courier New"/>
              </a:rPr>
              <a:t>        result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func(</a:t>
            </a:r>
            <a:r>
              <a:rPr>
                <a:solidFill>
                  <a:srgbClr val="666666"/>
                </a:solidFill>
                <a:latin typeface="Courier New"/>
              </a:rPr>
              <a:t>*</a:t>
            </a:r>
            <a:r>
              <a:rPr>
                <a:latin typeface="Courier New"/>
              </a:rPr>
              <a:t>args, </a:t>
            </a:r>
            <a:r>
              <a:rPr>
                <a:solidFill>
                  <a:srgbClr val="666666"/>
                </a:solidFill>
                <a:latin typeface="Courier New"/>
              </a:rPr>
              <a:t>**</a:t>
            </a:r>
            <a:r>
              <a:rPr>
                <a:latin typeface="Courier New"/>
              </a:rPr>
              <a:t>kwargs)</a:t>
            </a:r>
            <a:br/>
            <a:r>
              <a:rPr>
                <a:latin typeface="Courier New"/>
              </a:rPr>
              <a:t>        end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time.time()</a:t>
            </a:r>
            <a:br/>
            <a:r>
              <a:rPr>
                <a:latin typeface="Courier New"/>
              </a:rPr>
              <a:t>        </a:t>
            </a:r>
            <a:r>
              <a:rPr>
                <a:solidFill>
                  <a:srgbClr val="008000"/>
                </a:solidFill>
                <a:latin typeface="Courier New"/>
              </a:rPr>
              <a:t>print</a:t>
            </a:r>
            <a:r>
              <a:rPr>
                <a:latin typeface="Courier New"/>
              </a:rPr>
              <a:t>(</a:t>
            </a:r>
            <a:r>
              <a:rPr>
                <a:solidFill>
                  <a:srgbClr val="BB6688"/>
                </a:solidFill>
                <a:latin typeface="Courier New"/>
              </a:rPr>
              <a:t>f"</a:t>
            </a:r>
            <a:r>
              <a:rPr>
                <a:solidFill>
                  <a:srgbClr val="4070A0"/>
                </a:solidFill>
                <a:latin typeface="Courier New"/>
              </a:rPr>
              <a:t>{</a:t>
            </a:r>
            <a:r>
              <a:rPr>
                <a:latin typeface="Courier New"/>
              </a:rPr>
              <a:t>func</a:t>
            </a:r>
            <a:r>
              <a:rPr>
                <a:solidFill>
                  <a:srgbClr val="4070A0"/>
                </a:solidFill>
                <a:latin typeface="Courier New"/>
              </a:rPr>
              <a:t>.</a:t>
            </a:r>
            <a:r>
              <a:rPr>
                <a:solidFill>
                  <a:srgbClr val="19177C"/>
                </a:solidFill>
                <a:latin typeface="Courier New"/>
              </a:rPr>
              <a:t>__name__</a:t>
            </a:r>
            <a:r>
              <a:rPr>
                <a:solidFill>
                  <a:srgbClr val="4070A0"/>
                </a:solidFill>
                <a:latin typeface="Courier New"/>
              </a:rPr>
              <a:t>}</a:t>
            </a:r>
            <a:r>
              <a:rPr>
                <a:solidFill>
                  <a:srgbClr val="BB6688"/>
                </a:solidFill>
                <a:latin typeface="Courier New"/>
              </a:rPr>
              <a:t> took </a:t>
            </a:r>
            <a:r>
              <a:rPr>
                <a:solidFill>
                  <a:srgbClr val="4070A0"/>
                </a:solidFill>
                <a:latin typeface="Courier New"/>
              </a:rPr>
              <a:t>{</a:t>
            </a:r>
            <a:r>
              <a:rPr>
                <a:latin typeface="Courier New"/>
              </a:rPr>
              <a:t>end </a:t>
            </a:r>
            <a:r>
              <a:rPr>
                <a:solidFill>
                  <a:srgbClr val="666666"/>
                </a:solidFill>
                <a:latin typeface="Courier New"/>
              </a:rPr>
              <a:t>-</a:t>
            </a:r>
            <a:r>
              <a:rPr>
                <a:latin typeface="Courier New"/>
              </a:rPr>
              <a:t> start</a:t>
            </a:r>
            <a:r>
              <a:rPr>
                <a:solidFill>
                  <a:srgbClr val="4070A0"/>
                </a:solidFill>
                <a:latin typeface="Courier New"/>
              </a:rPr>
              <a:t>:.4f}</a:t>
            </a:r>
            <a:r>
              <a:rPr>
                <a:solidFill>
                  <a:srgbClr val="BB6688"/>
                </a:solidFill>
                <a:latin typeface="Courier New"/>
              </a:rPr>
              <a:t> seconds"</a:t>
            </a:r>
            <a:r>
              <a:rPr>
                <a:latin typeface="Courier New"/>
              </a:rPr>
              <a:t>)</a:t>
            </a:r>
            <a:br/>
            <a:r>
              <a:rPr>
                <a:latin typeface="Courier New"/>
              </a:rPr>
              <a:t>        </a:t>
            </a:r>
            <a:r>
              <a:rPr b="1">
                <a:solidFill>
                  <a:srgbClr val="007020"/>
                </a:solidFill>
                <a:latin typeface="Courier New"/>
              </a:rPr>
              <a:t>return</a:t>
            </a:r>
            <a:r>
              <a:rPr>
                <a:latin typeface="Courier New"/>
              </a:rPr>
              <a:t> result</a:t>
            </a:r>
            <a:br/>
            <a:r>
              <a:rPr>
                <a:latin typeface="Courier New"/>
              </a:rPr>
              <a:t>    </a:t>
            </a:r>
            <a:r>
              <a:rPr b="1">
                <a:solidFill>
                  <a:srgbClr val="007020"/>
                </a:solidFill>
                <a:latin typeface="Courier New"/>
              </a:rPr>
              <a:t>return</a:t>
            </a:r>
            <a:r>
              <a:rPr>
                <a:latin typeface="Courier New"/>
              </a:rPr>
              <a:t> wrapper</a:t>
            </a:r>
            <a:br/>
            <a:br/>
            <a:r>
              <a:rPr>
                <a:solidFill>
                  <a:srgbClr val="7D9029"/>
                </a:solidFill>
                <a:latin typeface="Courier New"/>
              </a:rPr>
              <a:t>@timer</a:t>
            </a:r>
            <a:br/>
            <a:r>
              <a:rPr b="1">
                <a:solidFill>
                  <a:srgbClr val="007020"/>
                </a:solidFill>
                <a:latin typeface="Courier New"/>
              </a:rPr>
              <a:t>def</a:t>
            </a:r>
            <a:r>
              <a:rPr>
                <a:latin typeface="Courier New"/>
              </a:rPr>
              <a:t> slow_function():</a:t>
            </a:r>
            <a:br/>
            <a:r>
              <a:rPr>
                <a:latin typeface="Courier New"/>
              </a:rPr>
              <a:t>    </a:t>
            </a:r>
            <a:r>
              <a:rPr b="1">
                <a:solidFill>
                  <a:srgbClr val="008000"/>
                </a:solidFill>
                <a:latin typeface="Courier New"/>
              </a:rPr>
              <a:t>import</a:t>
            </a:r>
            <a:r>
              <a:rPr>
                <a:latin typeface="Courier New"/>
              </a:rPr>
              <a:t> time</a:t>
            </a:r>
            <a:br/>
            <a:r>
              <a:rPr>
                <a:latin typeface="Courier New"/>
              </a:rPr>
              <a:t>    time.sleep(</a:t>
            </a:r>
            <a:r>
              <a:rPr>
                <a:solidFill>
                  <a:srgbClr val="40A070"/>
                </a:solidFill>
                <a:latin typeface="Courier New"/>
              </a:rPr>
              <a:t>1</a:t>
            </a:r>
            <a:r>
              <a:rPr>
                <a:latin typeface="Courier New"/>
              </a:rPr>
              <a:t>)</a:t>
            </a:r>
            <a:br/>
            <a:r>
              <a:rPr>
                <a:latin typeface="Courier New"/>
              </a:rPr>
              <a:t>    </a:t>
            </a:r>
            <a:r>
              <a:rPr b="1">
                <a:solidFill>
                  <a:srgbClr val="007020"/>
                </a:solidFill>
                <a:latin typeface="Courier New"/>
              </a:rPr>
              <a:t>return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70A0"/>
                </a:solidFill>
                <a:latin typeface="Courier New"/>
              </a:rPr>
              <a:t>"Done!"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Decorator with Parameters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 New"/>
              </a:rPr>
              <a:t>def</a:t>
            </a:r>
            <a:r>
              <a:rPr>
                <a:latin typeface="Courier New"/>
              </a:rPr>
              <a:t> repeat(times):</a:t>
            </a:r>
            <a:br/>
            <a:r>
              <a:rPr>
                <a:latin typeface="Courier New"/>
              </a:rPr>
              <a:t>    </a:t>
            </a:r>
            <a:r>
              <a:rPr b="1">
                <a:solidFill>
                  <a:srgbClr val="007020"/>
                </a:solidFill>
                <a:latin typeface="Courier New"/>
              </a:rPr>
              <a:t>def</a:t>
            </a:r>
            <a:r>
              <a:rPr>
                <a:latin typeface="Courier New"/>
              </a:rPr>
              <a:t> decorator(func):</a:t>
            </a:r>
            <a:br/>
            <a:r>
              <a:rPr>
                <a:latin typeface="Courier New"/>
              </a:rPr>
              <a:t>        </a:t>
            </a:r>
            <a:r>
              <a:rPr b="1">
                <a:solidFill>
                  <a:srgbClr val="007020"/>
                </a:solidFill>
                <a:latin typeface="Courier New"/>
              </a:rPr>
              <a:t>def</a:t>
            </a:r>
            <a:r>
              <a:rPr>
                <a:latin typeface="Courier New"/>
              </a:rPr>
              <a:t> wrapper(</a:t>
            </a:r>
            <a:r>
              <a:rPr>
                <a:solidFill>
                  <a:srgbClr val="666666"/>
                </a:solidFill>
                <a:latin typeface="Courier New"/>
              </a:rPr>
              <a:t>*</a:t>
            </a:r>
            <a:r>
              <a:rPr>
                <a:latin typeface="Courier New"/>
              </a:rPr>
              <a:t>args, </a:t>
            </a:r>
            <a:r>
              <a:rPr>
                <a:solidFill>
                  <a:srgbClr val="666666"/>
                </a:solidFill>
                <a:latin typeface="Courier New"/>
              </a:rPr>
              <a:t>**</a:t>
            </a:r>
            <a:r>
              <a:rPr>
                <a:latin typeface="Courier New"/>
              </a:rPr>
              <a:t>kwargs):</a:t>
            </a:r>
            <a:br/>
            <a:r>
              <a:rPr>
                <a:latin typeface="Courier New"/>
              </a:rPr>
              <a:t>            </a:t>
            </a:r>
            <a:r>
              <a:rPr b="1">
                <a:solidFill>
                  <a:srgbClr val="007020"/>
                </a:solidFill>
                <a:latin typeface="Courier New"/>
              </a:rPr>
              <a:t>for</a:t>
            </a:r>
            <a:r>
              <a:rPr>
                <a:latin typeface="Courier New"/>
              </a:rPr>
              <a:t> _ </a:t>
            </a:r>
            <a:r>
              <a:rPr b="1">
                <a:solidFill>
                  <a:srgbClr val="007020"/>
                </a:solidFill>
                <a:latin typeface="Courier New"/>
              </a:rPr>
              <a:t>in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008000"/>
                </a:solidFill>
                <a:latin typeface="Courier New"/>
              </a:rPr>
              <a:t>range</a:t>
            </a:r>
            <a:r>
              <a:rPr>
                <a:latin typeface="Courier New"/>
              </a:rPr>
              <a:t>(times):</a:t>
            </a:r>
            <a:br/>
            <a:r>
              <a:rPr>
                <a:latin typeface="Courier New"/>
              </a:rPr>
              <a:t>                result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func(</a:t>
            </a:r>
            <a:r>
              <a:rPr>
                <a:solidFill>
                  <a:srgbClr val="666666"/>
                </a:solidFill>
                <a:latin typeface="Courier New"/>
              </a:rPr>
              <a:t>*</a:t>
            </a:r>
            <a:r>
              <a:rPr>
                <a:latin typeface="Courier New"/>
              </a:rPr>
              <a:t>args, </a:t>
            </a:r>
            <a:r>
              <a:rPr>
                <a:solidFill>
                  <a:srgbClr val="666666"/>
                </a:solidFill>
                <a:latin typeface="Courier New"/>
              </a:rPr>
              <a:t>**</a:t>
            </a:r>
            <a:r>
              <a:rPr>
                <a:latin typeface="Courier New"/>
              </a:rPr>
              <a:t>kwargs)</a:t>
            </a:r>
            <a:br/>
            <a:r>
              <a:rPr>
                <a:latin typeface="Courier New"/>
              </a:rPr>
              <a:t>            </a:t>
            </a:r>
            <a:r>
              <a:rPr b="1">
                <a:solidFill>
                  <a:srgbClr val="007020"/>
                </a:solidFill>
                <a:latin typeface="Courier New"/>
              </a:rPr>
              <a:t>return</a:t>
            </a:r>
            <a:r>
              <a:rPr>
                <a:latin typeface="Courier New"/>
              </a:rPr>
              <a:t> result</a:t>
            </a:r>
            <a:br/>
            <a:r>
              <a:rPr>
                <a:latin typeface="Courier New"/>
              </a:rPr>
              <a:t>        </a:t>
            </a:r>
            <a:r>
              <a:rPr b="1">
                <a:solidFill>
                  <a:srgbClr val="007020"/>
                </a:solidFill>
                <a:latin typeface="Courier New"/>
              </a:rPr>
              <a:t>return</a:t>
            </a:r>
            <a:r>
              <a:rPr>
                <a:latin typeface="Courier New"/>
              </a:rPr>
              <a:t> wrapper</a:t>
            </a:r>
            <a:br/>
            <a:r>
              <a:rPr>
                <a:latin typeface="Courier New"/>
              </a:rPr>
              <a:t>    </a:t>
            </a:r>
            <a:r>
              <a:rPr b="1">
                <a:solidFill>
                  <a:srgbClr val="007020"/>
                </a:solidFill>
                <a:latin typeface="Courier New"/>
              </a:rPr>
              <a:t>return</a:t>
            </a:r>
            <a:r>
              <a:rPr>
                <a:latin typeface="Courier New"/>
              </a:rPr>
              <a:t> decorator</a:t>
            </a:r>
            <a:br/>
            <a:br/>
            <a:r>
              <a:rPr>
                <a:solidFill>
                  <a:srgbClr val="7D9029"/>
                </a:solidFill>
                <a:latin typeface="Courier New"/>
              </a:rPr>
              <a:t>@repeat</a:t>
            </a:r>
            <a:r>
              <a:rPr>
                <a:latin typeface="Courier New"/>
              </a:rPr>
              <a:t>(</a:t>
            </a:r>
            <a:r>
              <a:rPr>
                <a:solidFill>
                  <a:srgbClr val="40A070"/>
                </a:solidFill>
                <a:latin typeface="Courier New"/>
              </a:rPr>
              <a:t>3</a:t>
            </a:r>
            <a:r>
              <a:rPr>
                <a:latin typeface="Courier New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 New"/>
              </a:rPr>
              <a:t>def</a:t>
            </a:r>
            <a:r>
              <a:rPr>
                <a:latin typeface="Courier New"/>
              </a:rPr>
              <a:t> greet(name):</a:t>
            </a:r>
            <a:br/>
            <a:r>
              <a:rPr>
                <a:latin typeface="Courier New"/>
              </a:rPr>
              <a:t>    </a:t>
            </a:r>
            <a:r>
              <a:rPr>
                <a:solidFill>
                  <a:srgbClr val="008000"/>
                </a:solidFill>
                <a:latin typeface="Courier New"/>
              </a:rPr>
              <a:t>print</a:t>
            </a:r>
            <a:r>
              <a:rPr>
                <a:latin typeface="Courier New"/>
              </a:rPr>
              <a:t>(</a:t>
            </a:r>
            <a:r>
              <a:rPr>
                <a:solidFill>
                  <a:srgbClr val="BB6688"/>
                </a:solidFill>
                <a:latin typeface="Courier New"/>
              </a:rPr>
              <a:t>f"Hello, </a:t>
            </a:r>
            <a:r>
              <a:rPr>
                <a:solidFill>
                  <a:srgbClr val="4070A0"/>
                </a:solidFill>
                <a:latin typeface="Courier New"/>
              </a:rPr>
              <a:t>{</a:t>
            </a:r>
            <a:r>
              <a:rPr>
                <a:latin typeface="Courier New"/>
              </a:rPr>
              <a:t>name</a:t>
            </a:r>
            <a:r>
              <a:rPr>
                <a:solidFill>
                  <a:srgbClr val="4070A0"/>
                </a:solidFill>
                <a:latin typeface="Courier New"/>
              </a:rPr>
              <a:t>}</a:t>
            </a:r>
            <a:r>
              <a:rPr>
                <a:solidFill>
                  <a:srgbClr val="BB6688"/>
                </a:solidFill>
                <a:latin typeface="Courier New"/>
              </a:rPr>
              <a:t>!"</a:t>
            </a:r>
            <a:r>
              <a:rPr>
                <a:latin typeface="Courier New"/>
              </a:rPr>
              <a:t>)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32: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🔄 Memory Efficient Iteration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Basic Generator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 New"/>
              </a:rPr>
              <a:t>def</a:t>
            </a:r>
            <a:r>
              <a:rPr>
                <a:latin typeface="Courier New"/>
              </a:rPr>
              <a:t> number_generator(n):</a:t>
            </a:r>
            <a:br/>
            <a:r>
              <a:rPr>
                <a:latin typeface="Courier New"/>
              </a:rPr>
              <a:t>    </a:t>
            </a:r>
            <a:r>
              <a:rPr b="1">
                <a:solidFill>
                  <a:srgbClr val="007020"/>
                </a:solidFill>
                <a:latin typeface="Courier New"/>
              </a:rPr>
              <a:t>for</a:t>
            </a:r>
            <a:r>
              <a:rPr>
                <a:latin typeface="Courier New"/>
              </a:rPr>
              <a:t> i </a:t>
            </a:r>
            <a:r>
              <a:rPr b="1">
                <a:solidFill>
                  <a:srgbClr val="007020"/>
                </a:solidFill>
                <a:latin typeface="Courier New"/>
              </a:rPr>
              <a:t>in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008000"/>
                </a:solidFill>
                <a:latin typeface="Courier New"/>
              </a:rPr>
              <a:t>range</a:t>
            </a:r>
            <a:r>
              <a:rPr>
                <a:latin typeface="Courier New"/>
              </a:rPr>
              <a:t>(n):</a:t>
            </a:r>
            <a:br/>
            <a:r>
              <a:rPr>
                <a:latin typeface="Courier New"/>
              </a:rPr>
              <a:t>        </a:t>
            </a:r>
            <a:r>
              <a:rPr b="1">
                <a:solidFill>
                  <a:srgbClr val="007020"/>
                </a:solidFill>
                <a:latin typeface="Courier New"/>
              </a:rPr>
              <a:t>yield</a:t>
            </a:r>
            <a:r>
              <a:rPr>
                <a:latin typeface="Courier New"/>
              </a:rPr>
              <a:t> i</a:t>
            </a:r>
            <a:br/>
            <a:br/>
            <a:r>
              <a:rPr i="1">
                <a:solidFill>
                  <a:srgbClr val="60A0B0"/>
                </a:solidFill>
                <a:latin typeface="Courier New"/>
              </a:rPr>
              <a:t># Using the generator</a:t>
            </a:r>
            <a:br/>
            <a:r>
              <a:rPr b="1">
                <a:solidFill>
                  <a:srgbClr val="007020"/>
                </a:solidFill>
                <a:latin typeface="Courier New"/>
              </a:rPr>
              <a:t>for</a:t>
            </a:r>
            <a:r>
              <a:rPr>
                <a:latin typeface="Courier New"/>
              </a:rPr>
              <a:t> num </a:t>
            </a:r>
            <a:r>
              <a:rPr b="1">
                <a:solidFill>
                  <a:srgbClr val="007020"/>
                </a:solidFill>
                <a:latin typeface="Courier New"/>
              </a:rPr>
              <a:t>in</a:t>
            </a:r>
            <a:r>
              <a:rPr>
                <a:latin typeface="Courier New"/>
              </a:rPr>
              <a:t> number_generator(</a:t>
            </a:r>
            <a:r>
              <a:rPr>
                <a:solidFill>
                  <a:srgbClr val="40A070"/>
                </a:solidFill>
                <a:latin typeface="Courier New"/>
              </a:rPr>
              <a:t>5</a:t>
            </a:r>
            <a:r>
              <a:rPr>
                <a:latin typeface="Courier New"/>
              </a:rPr>
              <a:t>):</a:t>
            </a:r>
            <a:br/>
            <a:r>
              <a:rPr>
                <a:latin typeface="Courier New"/>
              </a:rPr>
              <a:t>    </a:t>
            </a:r>
            <a:r>
              <a:rPr>
                <a:solidFill>
                  <a:srgbClr val="008000"/>
                </a:solidFill>
                <a:latin typeface="Courier New"/>
              </a:rPr>
              <a:t>print</a:t>
            </a:r>
            <a:r>
              <a:rPr>
                <a:latin typeface="Courier New"/>
              </a:rPr>
              <a:t>(num)  </a:t>
            </a:r>
            <a:r>
              <a:rPr i="1">
                <a:solidFill>
                  <a:srgbClr val="60A0B0"/>
                </a:solidFill>
                <a:latin typeface="Courier New"/>
              </a:rPr>
              <a:t># 0, 1, 2, 3, 4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Generator Expression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 New"/>
              </a:rPr>
              <a:t># Instead of list comprehension</a:t>
            </a:r>
            <a:br/>
            <a:r>
              <a:rPr>
                <a:latin typeface="Courier New"/>
              </a:rPr>
              <a:t>squares_list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[x</a:t>
            </a:r>
            <a:r>
              <a:rPr>
                <a:solidFill>
                  <a:srgbClr val="666666"/>
                </a:solidFill>
                <a:latin typeface="Courier New"/>
              </a:rPr>
              <a:t>**</a:t>
            </a:r>
            <a:r>
              <a:rPr>
                <a:solidFill>
                  <a:srgbClr val="40A070"/>
                </a:solidFill>
                <a:latin typeface="Courier New"/>
              </a:rPr>
              <a:t>2</a:t>
            </a:r>
            <a:r>
              <a:rPr>
                <a:latin typeface="Courier New"/>
              </a:rPr>
              <a:t> </a:t>
            </a:r>
            <a:r>
              <a:rPr b="1">
                <a:solidFill>
                  <a:srgbClr val="007020"/>
                </a:solidFill>
                <a:latin typeface="Courier New"/>
              </a:rPr>
              <a:t>for</a:t>
            </a:r>
            <a:r>
              <a:rPr>
                <a:latin typeface="Courier New"/>
              </a:rPr>
              <a:t> x </a:t>
            </a:r>
            <a:r>
              <a:rPr b="1">
                <a:solidFill>
                  <a:srgbClr val="007020"/>
                </a:solidFill>
                <a:latin typeface="Courier New"/>
              </a:rPr>
              <a:t>in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008000"/>
                </a:solidFill>
                <a:latin typeface="Courier New"/>
              </a:rPr>
              <a:t>range</a:t>
            </a:r>
            <a:r>
              <a:rPr>
                <a:latin typeface="Courier New"/>
              </a:rPr>
              <a:t>(</a:t>
            </a:r>
            <a:r>
              <a:rPr>
                <a:solidFill>
                  <a:srgbClr val="40A070"/>
                </a:solidFill>
                <a:latin typeface="Courier New"/>
              </a:rPr>
              <a:t>1000000</a:t>
            </a:r>
            <a:r>
              <a:rPr>
                <a:latin typeface="Courier New"/>
              </a:rPr>
              <a:t>)]  </a:t>
            </a:r>
            <a:r>
              <a:rPr i="1">
                <a:solidFill>
                  <a:srgbClr val="60A0B0"/>
                </a:solidFill>
                <a:latin typeface="Courier New"/>
              </a:rPr>
              <a:t># Uses memory</a:t>
            </a:r>
            <a:br/>
            <a:br/>
            <a:r>
              <a:rPr i="1">
                <a:solidFill>
                  <a:srgbClr val="60A0B0"/>
                </a:solidFill>
                <a:latin typeface="Courier New"/>
              </a:rPr>
              <a:t># Use generator expression</a:t>
            </a:r>
            <a:br/>
            <a:r>
              <a:rPr>
                <a:latin typeface="Courier New"/>
              </a:rPr>
              <a:t>squares_gen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(x</a:t>
            </a:r>
            <a:r>
              <a:rPr>
                <a:solidFill>
                  <a:srgbClr val="666666"/>
                </a:solidFill>
                <a:latin typeface="Courier New"/>
              </a:rPr>
              <a:t>**</a:t>
            </a:r>
            <a:r>
              <a:rPr>
                <a:solidFill>
                  <a:srgbClr val="40A070"/>
                </a:solidFill>
                <a:latin typeface="Courier New"/>
              </a:rPr>
              <a:t>2</a:t>
            </a:r>
            <a:r>
              <a:rPr>
                <a:latin typeface="Courier New"/>
              </a:rPr>
              <a:t> </a:t>
            </a:r>
            <a:r>
              <a:rPr b="1">
                <a:solidFill>
                  <a:srgbClr val="007020"/>
                </a:solidFill>
                <a:latin typeface="Courier New"/>
              </a:rPr>
              <a:t>for</a:t>
            </a:r>
            <a:r>
              <a:rPr>
                <a:latin typeface="Courier New"/>
              </a:rPr>
              <a:t> x </a:t>
            </a:r>
            <a:r>
              <a:rPr b="1">
                <a:solidFill>
                  <a:srgbClr val="007020"/>
                </a:solidFill>
                <a:latin typeface="Courier New"/>
              </a:rPr>
              <a:t>in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008000"/>
                </a:solidFill>
                <a:latin typeface="Courier New"/>
              </a:rPr>
              <a:t>range</a:t>
            </a:r>
            <a:r>
              <a:rPr>
                <a:latin typeface="Courier New"/>
              </a:rPr>
              <a:t>(</a:t>
            </a:r>
            <a:r>
              <a:rPr>
                <a:solidFill>
                  <a:srgbClr val="40A070"/>
                </a:solidFill>
                <a:latin typeface="Courier New"/>
              </a:rPr>
              <a:t>1000000</a:t>
            </a:r>
            <a:r>
              <a:rPr>
                <a:latin typeface="Courier New"/>
              </a:rPr>
              <a:t>))   </a:t>
            </a:r>
            <a:r>
              <a:rPr i="1">
                <a:solidFill>
                  <a:srgbClr val="60A0B0"/>
                </a:solidFill>
                <a:latin typeface="Courier New"/>
              </a:rPr>
              <a:t># Memory efficient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Infinite Generator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 New"/>
              </a:rPr>
              <a:t>def</a:t>
            </a:r>
            <a:r>
              <a:rPr>
                <a:latin typeface="Courier New"/>
              </a:rPr>
              <a:t> fibonacci():</a:t>
            </a:r>
            <a:br/>
            <a:r>
              <a:rPr>
                <a:latin typeface="Courier New"/>
              </a:rPr>
              <a:t>    a, b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0</a:t>
            </a:r>
            <a:r>
              <a:rPr>
                <a:latin typeface="Courier New"/>
              </a:rPr>
              <a:t>, </a:t>
            </a:r>
            <a:r>
              <a:rPr>
                <a:solidFill>
                  <a:srgbClr val="40A070"/>
                </a:solidFill>
                <a:latin typeface="Courier New"/>
              </a:rPr>
              <a:t>1</a:t>
            </a:r>
            <a:br/>
            <a:r>
              <a:rPr>
                <a:latin typeface="Courier New"/>
              </a:rPr>
              <a:t>    </a:t>
            </a:r>
            <a:r>
              <a:rPr b="1">
                <a:solidFill>
                  <a:srgbClr val="007020"/>
                </a:solidFill>
                <a:latin typeface="Courier New"/>
              </a:rPr>
              <a:t>while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19177C"/>
                </a:solidFill>
                <a:latin typeface="Courier New"/>
              </a:rPr>
              <a:t>True</a:t>
            </a:r>
            <a:r>
              <a:rPr>
                <a:latin typeface="Courier New"/>
              </a:rPr>
              <a:t>:</a:t>
            </a:r>
            <a:br/>
            <a:r>
              <a:rPr>
                <a:latin typeface="Courier New"/>
              </a:rPr>
              <a:t>        </a:t>
            </a:r>
            <a:r>
              <a:rPr b="1">
                <a:solidFill>
                  <a:srgbClr val="007020"/>
                </a:solidFill>
                <a:latin typeface="Courier New"/>
              </a:rPr>
              <a:t>yield</a:t>
            </a:r>
            <a:r>
              <a:rPr>
                <a:latin typeface="Courier New"/>
              </a:rPr>
              <a:t> a</a:t>
            </a:r>
            <a:br/>
            <a:r>
              <a:rPr>
                <a:latin typeface="Courier New"/>
              </a:rPr>
              <a:t>        a, b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b, a </a:t>
            </a:r>
            <a:r>
              <a:rPr>
                <a:solidFill>
                  <a:srgbClr val="666666"/>
                </a:solidFill>
                <a:latin typeface="Courier New"/>
              </a:rPr>
              <a:t>+</a:t>
            </a:r>
            <a:r>
              <a:rPr>
                <a:latin typeface="Courier New"/>
              </a:rPr>
              <a:t> b</a:t>
            </a:r>
            <a:br/>
            <a:br/>
            <a:r>
              <a:rPr i="1">
                <a:solidFill>
                  <a:srgbClr val="60A0B0"/>
                </a:solidFill>
                <a:latin typeface="Courier New"/>
              </a:rPr>
              <a:t># Get first 10 Fibonacci numbers</a:t>
            </a:r>
            <a:br/>
            <a:r>
              <a:rPr>
                <a:latin typeface="Courier New"/>
              </a:rPr>
              <a:t>fib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fibonacci()</a:t>
            </a:r>
            <a:br/>
            <a:r>
              <a:rPr b="1">
                <a:solidFill>
                  <a:srgbClr val="007020"/>
                </a:solidFill>
                <a:latin typeface="Courier New"/>
              </a:rPr>
              <a:t>for</a:t>
            </a:r>
            <a:r>
              <a:rPr>
                <a:latin typeface="Courier New"/>
              </a:rPr>
              <a:t> _ </a:t>
            </a:r>
            <a:r>
              <a:rPr b="1">
                <a:solidFill>
                  <a:srgbClr val="007020"/>
                </a:solidFill>
                <a:latin typeface="Courier New"/>
              </a:rPr>
              <a:t>in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008000"/>
                </a:solidFill>
                <a:latin typeface="Courier New"/>
              </a:rPr>
              <a:t>range</a:t>
            </a:r>
            <a:r>
              <a:rPr>
                <a:latin typeface="Courier New"/>
              </a:rPr>
              <a:t>(</a:t>
            </a:r>
            <a:r>
              <a:rPr>
                <a:solidFill>
                  <a:srgbClr val="40A070"/>
                </a:solidFill>
                <a:latin typeface="Courier New"/>
              </a:rPr>
              <a:t>10</a:t>
            </a:r>
            <a:r>
              <a:rPr>
                <a:latin typeface="Courier New"/>
              </a:rPr>
              <a:t>):</a:t>
            </a:r>
            <a:br/>
            <a:r>
              <a:rPr>
                <a:latin typeface="Courier New"/>
              </a:rPr>
              <a:t>    </a:t>
            </a:r>
            <a:r>
              <a:rPr>
                <a:solidFill>
                  <a:srgbClr val="008000"/>
                </a:solidFill>
                <a:latin typeface="Courier New"/>
              </a:rPr>
              <a:t>print</a:t>
            </a:r>
            <a:r>
              <a:rPr>
                <a:latin typeface="Courier New"/>
              </a:rPr>
              <a:t>(</a:t>
            </a:r>
            <a:r>
              <a:rPr>
                <a:solidFill>
                  <a:srgbClr val="008000"/>
                </a:solidFill>
                <a:latin typeface="Courier New"/>
              </a:rPr>
              <a:t>next</a:t>
            </a:r>
            <a:r>
              <a:rPr>
                <a:latin typeface="Courier New"/>
              </a:rPr>
              <a:t>(fib))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33: Context Managers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🔧 Resource Management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Using with Statement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 New"/>
              </a:rPr>
              <a:t># File handling (automatic cleanup)</a:t>
            </a:r>
            <a:br/>
            <a:r>
              <a:rPr b="1">
                <a:solidFill>
                  <a:srgbClr val="007020"/>
                </a:solidFill>
                <a:latin typeface="Courier New"/>
              </a:rPr>
              <a:t>with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008000"/>
                </a:solidFill>
                <a:latin typeface="Courier New"/>
              </a:rPr>
              <a:t>open</a:t>
            </a:r>
            <a:r>
              <a:rPr>
                <a:latin typeface="Courier New"/>
              </a:rPr>
              <a:t>(</a:t>
            </a:r>
            <a:r>
              <a:rPr>
                <a:solidFill>
                  <a:srgbClr val="4070A0"/>
                </a:solidFill>
                <a:latin typeface="Courier New"/>
              </a:rPr>
              <a:t>'file.txt'</a:t>
            </a:r>
            <a:r>
              <a:rPr>
                <a:latin typeface="Courier New"/>
              </a:rPr>
              <a:t>, </a:t>
            </a:r>
            <a:r>
              <a:rPr>
                <a:solidFill>
                  <a:srgbClr val="4070A0"/>
                </a:solidFill>
                <a:latin typeface="Courier New"/>
              </a:rPr>
              <a:t>'r'</a:t>
            </a:r>
            <a:r>
              <a:rPr>
                <a:latin typeface="Courier New"/>
              </a:rPr>
              <a:t>) </a:t>
            </a:r>
            <a:r>
              <a:rPr b="1">
                <a:solidFill>
                  <a:srgbClr val="008000"/>
                </a:solidFill>
                <a:latin typeface="Courier New"/>
              </a:rPr>
              <a:t>as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008000"/>
                </a:solidFill>
                <a:latin typeface="Courier New"/>
              </a:rPr>
              <a:t>file</a:t>
            </a:r>
            <a:r>
              <a:rPr>
                <a:latin typeface="Courier New"/>
              </a:rPr>
              <a:t>:</a:t>
            </a:r>
            <a:br/>
            <a:r>
              <a:rPr>
                <a:latin typeface="Courier New"/>
              </a:rPr>
              <a:t>    content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008000"/>
                </a:solidFill>
                <a:latin typeface="Courier New"/>
              </a:rPr>
              <a:t>file</a:t>
            </a:r>
            <a:r>
              <a:rPr>
                <a:latin typeface="Courier New"/>
              </a:rPr>
              <a:t>.read()</a:t>
            </a:r>
            <a:br/>
            <a:r>
              <a:rPr i="1">
                <a:solidFill>
                  <a:srgbClr val="60A0B0"/>
                </a:solidFill>
                <a:latin typeface="Courier New"/>
              </a:rPr>
              <a:t># File automatically closed</a:t>
            </a:r>
            <a:br/>
            <a:br/>
            <a:r>
              <a:rPr i="1">
                <a:solidFill>
                  <a:srgbClr val="60A0B0"/>
                </a:solidFill>
                <a:latin typeface="Courier New"/>
              </a:rPr>
              <a:t># Database connections</a:t>
            </a:r>
            <a:br/>
            <a:r>
              <a:rPr b="1">
                <a:solidFill>
                  <a:srgbClr val="007020"/>
                </a:solidFill>
                <a:latin typeface="Courier New"/>
              </a:rPr>
              <a:t>with</a:t>
            </a:r>
            <a:r>
              <a:rPr>
                <a:latin typeface="Courier New"/>
              </a:rPr>
              <a:t> database.connect() </a:t>
            </a:r>
            <a:r>
              <a:rPr b="1">
                <a:solidFill>
                  <a:srgbClr val="008000"/>
                </a:solidFill>
                <a:latin typeface="Courier New"/>
              </a:rPr>
              <a:t>as</a:t>
            </a:r>
            <a:r>
              <a:rPr>
                <a:latin typeface="Courier New"/>
              </a:rPr>
              <a:t> conn:</a:t>
            </a:r>
            <a:br/>
            <a:r>
              <a:rPr>
                <a:latin typeface="Courier New"/>
              </a:rPr>
              <a:t>    conn.execute(</a:t>
            </a:r>
            <a:r>
              <a:rPr>
                <a:solidFill>
                  <a:srgbClr val="4070A0"/>
                </a:solidFill>
                <a:latin typeface="Courier New"/>
              </a:rPr>
              <a:t>"SELECT * FROM users"</a:t>
            </a:r>
            <a:r>
              <a:rPr>
                <a:latin typeface="Courier New"/>
              </a:rPr>
              <a:t>)</a:t>
            </a:r>
            <a:br/>
            <a:r>
              <a:rPr i="1">
                <a:solidFill>
                  <a:srgbClr val="60A0B0"/>
                </a:solidFill>
                <a:latin typeface="Courier New"/>
              </a:rPr>
              <a:t># Connection automatically closed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Custom Context Manager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 New"/>
              </a:rPr>
              <a:t>class</a:t>
            </a:r>
            <a:r>
              <a:rPr>
                <a:latin typeface="Courier New"/>
              </a:rPr>
              <a:t> Timer:</a:t>
            </a:r>
            <a:br/>
            <a:r>
              <a:rPr>
                <a:latin typeface="Courier New"/>
              </a:rPr>
              <a:t>    </a:t>
            </a:r>
            <a:r>
              <a:rPr b="1">
                <a:solidFill>
                  <a:srgbClr val="007020"/>
                </a:solidFill>
                <a:latin typeface="Courier New"/>
              </a:rPr>
              <a:t>def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06287E"/>
                </a:solidFill>
                <a:latin typeface="Courier New"/>
              </a:rPr>
              <a:t>__init__</a:t>
            </a:r>
            <a:r>
              <a:rPr>
                <a:latin typeface="Courier New"/>
              </a:rPr>
              <a:t>(</a:t>
            </a:r>
            <a:r>
              <a:rPr>
                <a:solidFill>
                  <a:srgbClr val="19177C"/>
                </a:solidFill>
                <a:latin typeface="Courier New"/>
              </a:rPr>
              <a:t>self</a:t>
            </a:r>
            <a:r>
              <a:rPr>
                <a:latin typeface="Courier New"/>
              </a:rPr>
              <a:t>, name):</a:t>
            </a:r>
            <a:br/>
            <a:r>
              <a:rPr>
                <a:latin typeface="Courier New"/>
              </a:rPr>
              <a:t>        </a:t>
            </a:r>
            <a:r>
              <a:rPr>
                <a:solidFill>
                  <a:srgbClr val="19177C"/>
                </a:solidFill>
                <a:latin typeface="Courier New"/>
              </a:rPr>
              <a:t>self</a:t>
            </a:r>
            <a:r>
              <a:rPr>
                <a:latin typeface="Courier New"/>
              </a:rPr>
              <a:t>.name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name</a:t>
            </a:r>
            <a:br/>
            <a:r>
              <a:rPr>
                <a:latin typeface="Courier New"/>
              </a:rPr>
              <a:t>    </a:t>
            </a:r>
            <a:br/>
            <a:r>
              <a:rPr>
                <a:latin typeface="Courier New"/>
              </a:rPr>
              <a:t>    </a:t>
            </a:r>
            <a:r>
              <a:rPr b="1">
                <a:solidFill>
                  <a:srgbClr val="007020"/>
                </a:solidFill>
                <a:latin typeface="Courier New"/>
              </a:rPr>
              <a:t>def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06287E"/>
                </a:solidFill>
                <a:latin typeface="Courier New"/>
              </a:rPr>
              <a:t>__enter__</a:t>
            </a:r>
            <a:r>
              <a:rPr>
                <a:latin typeface="Courier New"/>
              </a:rPr>
              <a:t>(</a:t>
            </a:r>
            <a:r>
              <a:rPr>
                <a:solidFill>
                  <a:srgbClr val="19177C"/>
                </a:solidFill>
                <a:latin typeface="Courier New"/>
              </a:rPr>
              <a:t>self</a:t>
            </a:r>
            <a:r>
              <a:rPr>
                <a:latin typeface="Courier New"/>
              </a:rPr>
              <a:t>):</a:t>
            </a:r>
            <a:br/>
            <a:r>
              <a:rPr>
                <a:latin typeface="Courier New"/>
              </a:rPr>
              <a:t>        </a:t>
            </a:r>
            <a:r>
              <a:rPr b="1">
                <a:solidFill>
                  <a:srgbClr val="008000"/>
                </a:solidFill>
                <a:latin typeface="Courier New"/>
              </a:rPr>
              <a:t>import</a:t>
            </a:r>
            <a:r>
              <a:rPr>
                <a:latin typeface="Courier New"/>
              </a:rPr>
              <a:t> time</a:t>
            </a:r>
            <a:br/>
            <a:r>
              <a:rPr>
                <a:latin typeface="Courier New"/>
              </a:rPr>
              <a:t>        </a:t>
            </a:r>
            <a:r>
              <a:rPr>
                <a:solidFill>
                  <a:srgbClr val="19177C"/>
                </a:solidFill>
                <a:latin typeface="Courier New"/>
              </a:rPr>
              <a:t>self</a:t>
            </a:r>
            <a:r>
              <a:rPr>
                <a:latin typeface="Courier New"/>
              </a:rPr>
              <a:t>.start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time.time()</a:t>
            </a:r>
            <a:br/>
            <a:r>
              <a:rPr>
                <a:latin typeface="Courier New"/>
              </a:rPr>
              <a:t>        </a:t>
            </a:r>
            <a:r>
              <a:rPr b="1">
                <a:solidFill>
                  <a:srgbClr val="007020"/>
                </a:solidFill>
                <a:latin typeface="Courier New"/>
              </a:rPr>
              <a:t>return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19177C"/>
                </a:solidFill>
                <a:latin typeface="Courier New"/>
              </a:rPr>
              <a:t>self</a:t>
            </a:r>
            <a:br/>
            <a:r>
              <a:rPr>
                <a:latin typeface="Courier New"/>
              </a:rPr>
              <a:t>    </a:t>
            </a:r>
            <a:br/>
            <a:r>
              <a:rPr>
                <a:latin typeface="Courier New"/>
              </a:rPr>
              <a:t>    </a:t>
            </a:r>
            <a:r>
              <a:rPr b="1">
                <a:solidFill>
                  <a:srgbClr val="007020"/>
                </a:solidFill>
                <a:latin typeface="Courier New"/>
              </a:rPr>
              <a:t>def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06287E"/>
                </a:solidFill>
                <a:latin typeface="Courier New"/>
              </a:rPr>
              <a:t>__exit__</a:t>
            </a:r>
            <a:r>
              <a:rPr>
                <a:latin typeface="Courier New"/>
              </a:rPr>
              <a:t>(</a:t>
            </a:r>
            <a:r>
              <a:rPr>
                <a:solidFill>
                  <a:srgbClr val="19177C"/>
                </a:solidFill>
                <a:latin typeface="Courier New"/>
              </a:rPr>
              <a:t>self</a:t>
            </a:r>
            <a:r>
              <a:rPr>
                <a:latin typeface="Courier New"/>
              </a:rPr>
              <a:t>, exc_type, exc_val, exc_tb):</a:t>
            </a:r>
            <a:br/>
            <a:r>
              <a:rPr>
                <a:latin typeface="Courier New"/>
              </a:rPr>
              <a:t>        </a:t>
            </a:r>
            <a:r>
              <a:rPr b="1">
                <a:solidFill>
                  <a:srgbClr val="008000"/>
                </a:solidFill>
                <a:latin typeface="Courier New"/>
              </a:rPr>
              <a:t>import</a:t>
            </a:r>
            <a:r>
              <a:rPr>
                <a:latin typeface="Courier New"/>
              </a:rPr>
              <a:t> time</a:t>
            </a:r>
            <a:br/>
            <a:r>
              <a:rPr>
                <a:latin typeface="Courier New"/>
              </a:rPr>
              <a:t>        end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time.time()</a:t>
            </a:r>
            <a:br/>
            <a:r>
              <a:rPr>
                <a:latin typeface="Courier New"/>
              </a:rPr>
              <a:t>        </a:t>
            </a:r>
            <a:r>
              <a:rPr>
                <a:solidFill>
                  <a:srgbClr val="008000"/>
                </a:solidFill>
                <a:latin typeface="Courier New"/>
              </a:rPr>
              <a:t>print</a:t>
            </a:r>
            <a:r>
              <a:rPr>
                <a:latin typeface="Courier New"/>
              </a:rPr>
              <a:t>(</a:t>
            </a:r>
            <a:r>
              <a:rPr>
                <a:solidFill>
                  <a:srgbClr val="BB6688"/>
                </a:solidFill>
                <a:latin typeface="Courier New"/>
              </a:rPr>
              <a:t>f"</a:t>
            </a:r>
            <a:r>
              <a:rPr>
                <a:solidFill>
                  <a:srgbClr val="4070A0"/>
                </a:solidFill>
                <a:latin typeface="Courier New"/>
              </a:rPr>
              <a:t>{</a:t>
            </a:r>
            <a:r>
              <a:rPr>
                <a:solidFill>
                  <a:srgbClr val="19177C"/>
                </a:solidFill>
                <a:latin typeface="Courier New"/>
              </a:rPr>
              <a:t>self</a:t>
            </a:r>
            <a:r>
              <a:rPr>
                <a:solidFill>
                  <a:srgbClr val="4070A0"/>
                </a:solidFill>
                <a:latin typeface="Courier New"/>
              </a:rPr>
              <a:t>.</a:t>
            </a:r>
            <a:r>
              <a:rPr>
                <a:latin typeface="Courier New"/>
              </a:rPr>
              <a:t>name</a:t>
            </a:r>
            <a:r>
              <a:rPr>
                <a:solidFill>
                  <a:srgbClr val="4070A0"/>
                </a:solidFill>
                <a:latin typeface="Courier New"/>
              </a:rPr>
              <a:t>}</a:t>
            </a:r>
            <a:r>
              <a:rPr>
                <a:solidFill>
                  <a:srgbClr val="BB6688"/>
                </a:solidFill>
                <a:latin typeface="Courier New"/>
              </a:rPr>
              <a:t> took </a:t>
            </a:r>
            <a:r>
              <a:rPr>
                <a:solidFill>
                  <a:srgbClr val="4070A0"/>
                </a:solidFill>
                <a:latin typeface="Courier New"/>
              </a:rPr>
              <a:t>{</a:t>
            </a:r>
            <a:r>
              <a:rPr>
                <a:latin typeface="Courier New"/>
              </a:rPr>
              <a:t>end </a:t>
            </a:r>
            <a:r>
              <a:rPr>
                <a:solidFill>
                  <a:srgbClr val="666666"/>
                </a:solidFill>
                <a:latin typeface="Courier New"/>
              </a:rPr>
              <a:t>-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19177C"/>
                </a:solidFill>
                <a:latin typeface="Courier New"/>
              </a:rPr>
              <a:t>self</a:t>
            </a:r>
            <a:r>
              <a:rPr>
                <a:solidFill>
                  <a:srgbClr val="4070A0"/>
                </a:solidFill>
                <a:latin typeface="Courier New"/>
              </a:rPr>
              <a:t>.</a:t>
            </a:r>
            <a:r>
              <a:rPr>
                <a:latin typeface="Courier New"/>
              </a:rPr>
              <a:t>start</a:t>
            </a:r>
            <a:r>
              <a:rPr>
                <a:solidFill>
                  <a:srgbClr val="4070A0"/>
                </a:solidFill>
                <a:latin typeface="Courier New"/>
              </a:rPr>
              <a:t>:.4f}</a:t>
            </a:r>
            <a:r>
              <a:rPr>
                <a:solidFill>
                  <a:srgbClr val="BB6688"/>
                </a:solidFill>
                <a:latin typeface="Courier New"/>
              </a:rPr>
              <a:t> seconds"</a:t>
            </a:r>
            <a:r>
              <a:rPr>
                <a:latin typeface="Courier New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 New"/>
              </a:rPr>
              <a:t># Usage</a:t>
            </a:r>
            <a:br/>
            <a:r>
              <a:rPr b="1">
                <a:solidFill>
                  <a:srgbClr val="007020"/>
                </a:solidFill>
                <a:latin typeface="Courier New"/>
              </a:rPr>
              <a:t>with</a:t>
            </a:r>
            <a:r>
              <a:rPr>
                <a:latin typeface="Courier New"/>
              </a:rPr>
              <a:t> Timer(</a:t>
            </a:r>
            <a:r>
              <a:rPr>
                <a:solidFill>
                  <a:srgbClr val="4070A0"/>
                </a:solidFill>
                <a:latin typeface="Courier New"/>
              </a:rPr>
              <a:t>"My Function"</a:t>
            </a:r>
            <a:r>
              <a:rPr>
                <a:latin typeface="Courier New"/>
              </a:rPr>
              <a:t>):</a:t>
            </a:r>
            <a:br/>
            <a:r>
              <a:rPr>
                <a:latin typeface="Courier New"/>
              </a:rPr>
              <a:t>    </a:t>
            </a:r>
            <a:r>
              <a:rPr i="1">
                <a:solidFill>
                  <a:srgbClr val="60A0B0"/>
                </a:solidFill>
                <a:latin typeface="Courier New"/>
              </a:rPr>
              <a:t># Do something</a:t>
            </a:r>
            <a:br/>
            <a:r>
              <a:rPr>
                <a:latin typeface="Courier New"/>
              </a:rPr>
              <a:t>    </a:t>
            </a:r>
            <a:r>
              <a:rPr b="1">
                <a:solidFill>
                  <a:srgbClr val="007020"/>
                </a:solidFill>
                <a:latin typeface="Courier New"/>
              </a:rPr>
              <a:t>pass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34: 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🔍 Pattern Matching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Basic Patterns</a:t>
            </a:r>
          </a:p>
          <a:p>
            <a:pPr lvl="0" indent="0">
              <a:buNone/>
            </a:pPr>
            <a:r>
              <a:rPr b="1">
                <a:solidFill>
                  <a:srgbClr val="008000"/>
                </a:solidFill>
                <a:latin typeface="Courier New"/>
              </a:rPr>
              <a:t>import</a:t>
            </a:r>
            <a:r>
              <a:rPr>
                <a:latin typeface="Courier New"/>
              </a:rPr>
              <a:t> re</a:t>
            </a:r>
            <a:br/>
            <a:br/>
            <a:r>
              <a:rPr i="1">
                <a:solidFill>
                  <a:srgbClr val="60A0B0"/>
                </a:solidFill>
                <a:latin typeface="Courier New"/>
              </a:rPr>
              <a:t># Find all digits</a:t>
            </a:r>
            <a:br/>
            <a:r>
              <a:rPr>
                <a:latin typeface="Courier New"/>
              </a:rPr>
              <a:t>text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70A0"/>
                </a:solidFill>
                <a:latin typeface="Courier New"/>
              </a:rPr>
              <a:t>"Phone: 123-456-7890"</a:t>
            </a:r>
            <a:br/>
            <a:r>
              <a:rPr>
                <a:latin typeface="Courier New"/>
              </a:rPr>
              <a:t>digits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re.findall(</a:t>
            </a:r>
            <a:r>
              <a:rPr>
                <a:solidFill>
                  <a:srgbClr val="4070A0"/>
                </a:solidFill>
                <a:latin typeface="Courier New"/>
              </a:rPr>
              <a:t>r'</a:t>
            </a:r>
            <a:r>
              <a:rPr>
                <a:solidFill>
                  <a:srgbClr val="40A070"/>
                </a:solidFill>
                <a:latin typeface="Courier New"/>
              </a:rPr>
              <a:t>\d</a:t>
            </a:r>
            <a:r>
              <a:rPr>
                <a:solidFill>
                  <a:srgbClr val="666666"/>
                </a:solidFill>
                <a:latin typeface="Courier New"/>
              </a:rPr>
              <a:t>+</a:t>
            </a:r>
            <a:r>
              <a:rPr>
                <a:solidFill>
                  <a:srgbClr val="4070A0"/>
                </a:solidFill>
                <a:latin typeface="Courier New"/>
              </a:rPr>
              <a:t>'</a:t>
            </a:r>
            <a:r>
              <a:rPr>
                <a:latin typeface="Courier New"/>
              </a:rPr>
              <a:t>, text)  </a:t>
            </a:r>
            <a:r>
              <a:rPr i="1">
                <a:solidFill>
                  <a:srgbClr val="60A0B0"/>
                </a:solidFill>
                <a:latin typeface="Courier New"/>
              </a:rPr>
              <a:t># ['123', '456', '7890']</a:t>
            </a:r>
            <a:br/>
            <a:br/>
            <a:r>
              <a:rPr i="1">
                <a:solidFill>
                  <a:srgbClr val="60A0B0"/>
                </a:solidFill>
                <a:latin typeface="Courier New"/>
              </a:rPr>
              <a:t># Match email pattern</a:t>
            </a:r>
            <a:br/>
            <a:r>
              <a:rPr>
                <a:latin typeface="Courier New"/>
              </a:rPr>
              <a:t>email_pattern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70A0"/>
                </a:solidFill>
                <a:latin typeface="Courier New"/>
              </a:rPr>
              <a:t>r'</a:t>
            </a:r>
            <a:r>
              <a:rPr>
                <a:solidFill>
                  <a:srgbClr val="BC7A00"/>
                </a:solidFill>
                <a:latin typeface="Courier New"/>
              </a:rPr>
              <a:t>[a-zA-Z0-9._%+-]</a:t>
            </a:r>
            <a:r>
              <a:rPr>
                <a:solidFill>
                  <a:srgbClr val="666666"/>
                </a:solidFill>
                <a:latin typeface="Courier New"/>
              </a:rPr>
              <a:t>+</a:t>
            </a:r>
            <a:r>
              <a:rPr>
                <a:solidFill>
                  <a:srgbClr val="4070A0"/>
                </a:solidFill>
                <a:latin typeface="Courier New"/>
              </a:rPr>
              <a:t>@</a:t>
            </a:r>
            <a:r>
              <a:rPr>
                <a:solidFill>
                  <a:srgbClr val="BC7A00"/>
                </a:solidFill>
                <a:latin typeface="Courier New"/>
              </a:rPr>
              <a:t>[a-zA-Z0-9.-]</a:t>
            </a:r>
            <a:r>
              <a:rPr>
                <a:solidFill>
                  <a:srgbClr val="666666"/>
                </a:solidFill>
                <a:latin typeface="Courier New"/>
              </a:rPr>
              <a:t>+</a:t>
            </a:r>
            <a:r>
              <a:rPr>
                <a:solidFill>
                  <a:srgbClr val="4070A0"/>
                </a:solidFill>
                <a:latin typeface="Courier New"/>
              </a:rPr>
              <a:t>\.</a:t>
            </a:r>
            <a:r>
              <a:rPr>
                <a:solidFill>
                  <a:srgbClr val="BC7A00"/>
                </a:solidFill>
                <a:latin typeface="Courier New"/>
              </a:rPr>
              <a:t>[a-zA-Z]</a:t>
            </a:r>
            <a:r>
              <a:rPr>
                <a:solidFill>
                  <a:srgbClr val="666666"/>
                </a:solidFill>
                <a:latin typeface="Courier New"/>
              </a:rPr>
              <a:t>{2,}</a:t>
            </a:r>
            <a:r>
              <a:rPr>
                <a:solidFill>
                  <a:srgbClr val="4070A0"/>
                </a:solidFill>
                <a:latin typeface="Courier New"/>
              </a:rPr>
              <a:t>'</a:t>
            </a:r>
            <a:br/>
            <a:r>
              <a:rPr>
                <a:latin typeface="Courier New"/>
              </a:rPr>
              <a:t>email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70A0"/>
                </a:solidFill>
                <a:latin typeface="Courier New"/>
              </a:rPr>
              <a:t>"user@example.com"</a:t>
            </a:r>
            <a:br/>
            <a:r>
              <a:rPr b="1">
                <a:solidFill>
                  <a:srgbClr val="007020"/>
                </a:solidFill>
                <a:latin typeface="Courier New"/>
              </a:rPr>
              <a:t>if</a:t>
            </a:r>
            <a:r>
              <a:rPr>
                <a:latin typeface="Courier New"/>
              </a:rPr>
              <a:t> re.match(email_pattern, email):</a:t>
            </a:r>
            <a:br/>
            <a:r>
              <a:rPr>
                <a:latin typeface="Courier New"/>
              </a:rPr>
              <a:t>    </a:t>
            </a:r>
            <a:r>
              <a:rPr>
                <a:solidFill>
                  <a:srgbClr val="008000"/>
                </a:solidFill>
                <a:latin typeface="Courier New"/>
              </a:rPr>
              <a:t>print</a:t>
            </a:r>
            <a:r>
              <a:rPr>
                <a:latin typeface="Courier New"/>
              </a:rPr>
              <a:t>(</a:t>
            </a:r>
            <a:r>
              <a:rPr>
                <a:solidFill>
                  <a:srgbClr val="4070A0"/>
                </a:solidFill>
                <a:latin typeface="Courier New"/>
              </a:rPr>
              <a:t>"Valid email"</a:t>
            </a:r>
            <a:r>
              <a:rPr>
                <a:latin typeface="Courier New"/>
              </a:rPr>
              <a:t>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Common Patterns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 New"/>
              </a:rPr>
              <a:t># Phone number</a:t>
            </a:r>
            <a:br/>
            <a:r>
              <a:rPr>
                <a:latin typeface="Courier New"/>
              </a:rPr>
              <a:t>phone_pattern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70A0"/>
                </a:solidFill>
                <a:latin typeface="Courier New"/>
              </a:rPr>
              <a:t>r'</a:t>
            </a:r>
            <a:r>
              <a:rPr>
                <a:solidFill>
                  <a:srgbClr val="40A070"/>
                </a:solidFill>
                <a:latin typeface="Courier New"/>
              </a:rPr>
              <a:t>\d</a:t>
            </a:r>
            <a:r>
              <a:rPr>
                <a:solidFill>
                  <a:srgbClr val="666666"/>
                </a:solidFill>
                <a:latin typeface="Courier New"/>
              </a:rPr>
              <a:t>{3}</a:t>
            </a:r>
            <a:r>
              <a:rPr>
                <a:solidFill>
                  <a:srgbClr val="4070A0"/>
                </a:solidFill>
                <a:latin typeface="Courier New"/>
              </a:rPr>
              <a:t>-</a:t>
            </a:r>
            <a:r>
              <a:rPr>
                <a:solidFill>
                  <a:srgbClr val="40A070"/>
                </a:solidFill>
                <a:latin typeface="Courier New"/>
              </a:rPr>
              <a:t>\d</a:t>
            </a:r>
            <a:r>
              <a:rPr>
                <a:solidFill>
                  <a:srgbClr val="666666"/>
                </a:solidFill>
                <a:latin typeface="Courier New"/>
              </a:rPr>
              <a:t>{3}</a:t>
            </a:r>
            <a:r>
              <a:rPr>
                <a:solidFill>
                  <a:srgbClr val="4070A0"/>
                </a:solidFill>
                <a:latin typeface="Courier New"/>
              </a:rPr>
              <a:t>-</a:t>
            </a:r>
            <a:r>
              <a:rPr>
                <a:solidFill>
                  <a:srgbClr val="40A070"/>
                </a:solidFill>
                <a:latin typeface="Courier New"/>
              </a:rPr>
              <a:t>\d</a:t>
            </a:r>
            <a:r>
              <a:rPr>
                <a:solidFill>
                  <a:srgbClr val="666666"/>
                </a:solidFill>
                <a:latin typeface="Courier New"/>
              </a:rPr>
              <a:t>{4}</a:t>
            </a:r>
            <a:r>
              <a:rPr>
                <a:solidFill>
                  <a:srgbClr val="4070A0"/>
                </a:solidFill>
                <a:latin typeface="Courier New"/>
              </a:rPr>
              <a:t>'</a:t>
            </a:r>
            <a:br/>
            <a:br/>
            <a:r>
              <a:rPr i="1">
                <a:solidFill>
                  <a:srgbClr val="60A0B0"/>
                </a:solidFill>
                <a:latin typeface="Courier New"/>
              </a:rPr>
              <a:t># Date format</a:t>
            </a:r>
            <a:br/>
            <a:r>
              <a:rPr>
                <a:latin typeface="Courier New"/>
              </a:rPr>
              <a:t>date_pattern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70A0"/>
                </a:solidFill>
                <a:latin typeface="Courier New"/>
              </a:rPr>
              <a:t>r'</a:t>
            </a:r>
            <a:r>
              <a:rPr>
                <a:solidFill>
                  <a:srgbClr val="40A070"/>
                </a:solidFill>
                <a:latin typeface="Courier New"/>
              </a:rPr>
              <a:t>\d</a:t>
            </a:r>
            <a:r>
              <a:rPr>
                <a:solidFill>
                  <a:srgbClr val="666666"/>
                </a:solidFill>
                <a:latin typeface="Courier New"/>
              </a:rPr>
              <a:t>{2}</a:t>
            </a:r>
            <a:r>
              <a:rPr>
                <a:solidFill>
                  <a:srgbClr val="4070A0"/>
                </a:solidFill>
                <a:latin typeface="Courier New"/>
              </a:rPr>
              <a:t>/</a:t>
            </a:r>
            <a:r>
              <a:rPr>
                <a:solidFill>
                  <a:srgbClr val="40A070"/>
                </a:solidFill>
                <a:latin typeface="Courier New"/>
              </a:rPr>
              <a:t>\d</a:t>
            </a:r>
            <a:r>
              <a:rPr>
                <a:solidFill>
                  <a:srgbClr val="666666"/>
                </a:solidFill>
                <a:latin typeface="Courier New"/>
              </a:rPr>
              <a:t>{2}</a:t>
            </a:r>
            <a:r>
              <a:rPr>
                <a:solidFill>
                  <a:srgbClr val="4070A0"/>
                </a:solidFill>
                <a:latin typeface="Courier New"/>
              </a:rPr>
              <a:t>/</a:t>
            </a:r>
            <a:r>
              <a:rPr>
                <a:solidFill>
                  <a:srgbClr val="40A070"/>
                </a:solidFill>
                <a:latin typeface="Courier New"/>
              </a:rPr>
              <a:t>\d</a:t>
            </a:r>
            <a:r>
              <a:rPr>
                <a:solidFill>
                  <a:srgbClr val="666666"/>
                </a:solidFill>
                <a:latin typeface="Courier New"/>
              </a:rPr>
              <a:t>{4}</a:t>
            </a:r>
            <a:r>
              <a:rPr>
                <a:solidFill>
                  <a:srgbClr val="4070A0"/>
                </a:solidFill>
                <a:latin typeface="Courier New"/>
              </a:rPr>
              <a:t>'</a:t>
            </a:r>
            <a:br/>
            <a:br/>
            <a:r>
              <a:rPr i="1">
                <a:solidFill>
                  <a:srgbClr val="60A0B0"/>
                </a:solidFill>
                <a:latin typeface="Courier New"/>
              </a:rPr>
              <a:t># Word boundaries</a:t>
            </a:r>
            <a:br/>
            <a:r>
              <a:rPr>
                <a:latin typeface="Courier New"/>
              </a:rPr>
              <a:t>word_pattern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70A0"/>
                </a:solidFill>
                <a:latin typeface="Courier New"/>
              </a:rPr>
              <a:t>r'</a:t>
            </a:r>
            <a:r>
              <a:rPr>
                <a:solidFill>
                  <a:srgbClr val="40A070"/>
                </a:solidFill>
                <a:latin typeface="Courier New"/>
              </a:rPr>
              <a:t>\b\w</a:t>
            </a:r>
            <a:r>
              <a:rPr>
                <a:solidFill>
                  <a:srgbClr val="666666"/>
                </a:solidFill>
                <a:latin typeface="Courier New"/>
              </a:rPr>
              <a:t>+</a:t>
            </a:r>
            <a:r>
              <a:rPr>
                <a:solidFill>
                  <a:srgbClr val="40A070"/>
                </a:solidFill>
                <a:latin typeface="Courier New"/>
              </a:rPr>
              <a:t>\b</a:t>
            </a:r>
            <a:r>
              <a:rPr>
                <a:solidFill>
                  <a:srgbClr val="4070A0"/>
                </a:solidFill>
                <a:latin typeface="Courier New"/>
              </a:rPr>
              <a:t>'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35: Working with 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📄 Data Serialization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JSON Operations</a:t>
            </a:r>
          </a:p>
          <a:p>
            <a:pPr lvl="0" indent="0">
              <a:buNone/>
            </a:pPr>
            <a:r>
              <a:rPr b="1">
                <a:solidFill>
                  <a:srgbClr val="008000"/>
                </a:solidFill>
                <a:latin typeface="Courier New"/>
              </a:rPr>
              <a:t>import</a:t>
            </a:r>
            <a:r>
              <a:rPr>
                <a:latin typeface="Courier New"/>
              </a:rPr>
              <a:t> json</a:t>
            </a:r>
            <a:br/>
            <a:br/>
            <a:r>
              <a:rPr i="1">
                <a:solidFill>
                  <a:srgbClr val="60A0B0"/>
                </a:solidFill>
                <a:latin typeface="Courier New"/>
              </a:rPr>
              <a:t># Python to JSON</a:t>
            </a:r>
            <a:br/>
            <a:r>
              <a:rPr>
                <a:latin typeface="Courier New"/>
              </a:rPr>
              <a:t>data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{</a:t>
            </a:r>
            <a:br/>
            <a:r>
              <a:rPr>
                <a:latin typeface="Courier New"/>
              </a:rPr>
              <a:t>    </a:t>
            </a:r>
            <a:r>
              <a:rPr>
                <a:solidFill>
                  <a:srgbClr val="4070A0"/>
                </a:solidFill>
                <a:latin typeface="Courier New"/>
              </a:rPr>
              <a:t>"name"</a:t>
            </a:r>
            <a:r>
              <a:rPr>
                <a:latin typeface="Courier New"/>
              </a:rPr>
              <a:t>: </a:t>
            </a:r>
            <a:r>
              <a:rPr>
                <a:solidFill>
                  <a:srgbClr val="4070A0"/>
                </a:solidFill>
                <a:latin typeface="Courier New"/>
              </a:rPr>
              <a:t>"Alice"</a:t>
            </a:r>
            <a:r>
              <a:rPr>
                <a:latin typeface="Courier New"/>
              </a:rPr>
              <a:t>,</a:t>
            </a:r>
            <a:br/>
            <a:r>
              <a:rPr>
                <a:latin typeface="Courier New"/>
              </a:rPr>
              <a:t>    </a:t>
            </a:r>
            <a:r>
              <a:rPr>
                <a:solidFill>
                  <a:srgbClr val="4070A0"/>
                </a:solidFill>
                <a:latin typeface="Courier New"/>
              </a:rPr>
              <a:t>"age"</a:t>
            </a:r>
            <a:r>
              <a:rPr>
                <a:latin typeface="Courier New"/>
              </a:rPr>
              <a:t>: </a:t>
            </a:r>
            <a:r>
              <a:rPr>
                <a:solidFill>
                  <a:srgbClr val="40A070"/>
                </a:solidFill>
                <a:latin typeface="Courier New"/>
              </a:rPr>
              <a:t>25</a:t>
            </a:r>
            <a:r>
              <a:rPr>
                <a:latin typeface="Courier New"/>
              </a:rPr>
              <a:t>,</a:t>
            </a:r>
            <a:br/>
            <a:r>
              <a:rPr>
                <a:latin typeface="Courier New"/>
              </a:rPr>
              <a:t>    </a:t>
            </a:r>
            <a:r>
              <a:rPr>
                <a:solidFill>
                  <a:srgbClr val="4070A0"/>
                </a:solidFill>
                <a:latin typeface="Courier New"/>
              </a:rPr>
              <a:t>"city"</a:t>
            </a:r>
            <a:r>
              <a:rPr>
                <a:latin typeface="Courier New"/>
              </a:rPr>
              <a:t>: </a:t>
            </a:r>
            <a:r>
              <a:rPr>
                <a:solidFill>
                  <a:srgbClr val="4070A0"/>
                </a:solidFill>
                <a:latin typeface="Courier New"/>
              </a:rPr>
              <a:t>"New York"</a:t>
            </a:r>
            <a:r>
              <a:rPr>
                <a:latin typeface="Courier New"/>
              </a:rPr>
              <a:t>,</a:t>
            </a:r>
            <a:br/>
            <a:r>
              <a:rPr>
                <a:latin typeface="Courier New"/>
              </a:rPr>
              <a:t>    </a:t>
            </a:r>
            <a:r>
              <a:rPr>
                <a:solidFill>
                  <a:srgbClr val="4070A0"/>
                </a:solidFill>
                <a:latin typeface="Courier New"/>
              </a:rPr>
              <a:t>"skills"</a:t>
            </a:r>
            <a:r>
              <a:rPr>
                <a:latin typeface="Courier New"/>
              </a:rPr>
              <a:t>: [</a:t>
            </a:r>
            <a:r>
              <a:rPr>
                <a:solidFill>
                  <a:srgbClr val="4070A0"/>
                </a:solidFill>
                <a:latin typeface="Courier New"/>
              </a:rPr>
              <a:t>"Python"</a:t>
            </a:r>
            <a:r>
              <a:rPr>
                <a:latin typeface="Courier New"/>
              </a:rPr>
              <a:t>, </a:t>
            </a:r>
            <a:r>
              <a:rPr>
                <a:solidFill>
                  <a:srgbClr val="4070A0"/>
                </a:solidFill>
                <a:latin typeface="Courier New"/>
              </a:rPr>
              <a:t>"JavaScript"</a:t>
            </a:r>
            <a:r>
              <a:rPr>
                <a:latin typeface="Courier New"/>
              </a:rPr>
              <a:t>]</a:t>
            </a:r>
            <a:br/>
            <a:r>
              <a:rPr>
                <a:latin typeface="Courier New"/>
              </a:rPr>
              <a:t>}</a:t>
            </a:r>
            <a:br/>
            <a:br/>
            <a:r>
              <a:rPr>
                <a:latin typeface="Courier New"/>
              </a:rPr>
              <a:t>json_string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json.dumps(data, indent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solidFill>
                  <a:srgbClr val="40A070"/>
                </a:solidFill>
                <a:latin typeface="Courier New"/>
              </a:rPr>
              <a:t>2</a:t>
            </a:r>
            <a:r>
              <a:rPr>
                <a:latin typeface="Courier New"/>
              </a:rPr>
              <a:t>)</a:t>
            </a:r>
            <a:br/>
            <a:r>
              <a:rPr>
                <a:solidFill>
                  <a:srgbClr val="008000"/>
                </a:solidFill>
                <a:latin typeface="Courier New"/>
              </a:rPr>
              <a:t>print</a:t>
            </a:r>
            <a:r>
              <a:rPr>
                <a:latin typeface="Courier New"/>
              </a:rPr>
              <a:t>(json_string)</a:t>
            </a:r>
            <a:br/>
            <a:br/>
            <a:r>
              <a:rPr i="1">
                <a:solidFill>
                  <a:srgbClr val="60A0B0"/>
                </a:solidFill>
                <a:latin typeface="Courier New"/>
              </a:rPr>
              <a:t># JSON to Python</a:t>
            </a:r>
            <a:br/>
            <a:r>
              <a:rPr>
                <a:latin typeface="Courier New"/>
              </a:rPr>
              <a:t>parsed_data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json.loads(json_string)</a:t>
            </a:r>
            <a:br/>
            <a:r>
              <a:rPr>
                <a:solidFill>
                  <a:srgbClr val="008000"/>
                </a:solidFill>
                <a:latin typeface="Courier New"/>
              </a:rPr>
              <a:t>print</a:t>
            </a:r>
            <a:r>
              <a:rPr>
                <a:latin typeface="Courier New"/>
              </a:rPr>
              <a:t>(parsed_data[</a:t>
            </a:r>
            <a:r>
              <a:rPr>
                <a:solidFill>
                  <a:srgbClr val="4070A0"/>
                </a:solidFill>
                <a:latin typeface="Courier New"/>
              </a:rPr>
              <a:t>"name"</a:t>
            </a:r>
            <a:r>
              <a:rPr>
                <a:latin typeface="Courier New"/>
              </a:rPr>
              <a:t>])  </a:t>
            </a:r>
            <a:r>
              <a:rPr i="1">
                <a:solidFill>
                  <a:srgbClr val="60A0B0"/>
                </a:solidFill>
                <a:latin typeface="Courier New"/>
              </a:rPr>
              <a:t># Alice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File Operations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 New"/>
              </a:rPr>
              <a:t># Write JSON to file</a:t>
            </a:r>
            <a:br/>
            <a:r>
              <a:rPr b="1">
                <a:solidFill>
                  <a:srgbClr val="007020"/>
                </a:solidFill>
                <a:latin typeface="Courier New"/>
              </a:rPr>
              <a:t>with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008000"/>
                </a:solidFill>
                <a:latin typeface="Courier New"/>
              </a:rPr>
              <a:t>open</a:t>
            </a:r>
            <a:r>
              <a:rPr>
                <a:latin typeface="Courier New"/>
              </a:rPr>
              <a:t>(</a:t>
            </a:r>
            <a:r>
              <a:rPr>
                <a:solidFill>
                  <a:srgbClr val="4070A0"/>
                </a:solidFill>
                <a:latin typeface="Courier New"/>
              </a:rPr>
              <a:t>'data.json'</a:t>
            </a:r>
            <a:r>
              <a:rPr>
                <a:latin typeface="Courier New"/>
              </a:rPr>
              <a:t>, </a:t>
            </a:r>
            <a:r>
              <a:rPr>
                <a:solidFill>
                  <a:srgbClr val="4070A0"/>
                </a:solidFill>
                <a:latin typeface="Courier New"/>
              </a:rPr>
              <a:t>'w'</a:t>
            </a:r>
            <a:r>
              <a:rPr>
                <a:latin typeface="Courier New"/>
              </a:rPr>
              <a:t>) </a:t>
            </a:r>
            <a:r>
              <a:rPr b="1">
                <a:solidFill>
                  <a:srgbClr val="008000"/>
                </a:solidFill>
                <a:latin typeface="Courier New"/>
              </a:rPr>
              <a:t>as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008000"/>
                </a:solidFill>
                <a:latin typeface="Courier New"/>
              </a:rPr>
              <a:t>file</a:t>
            </a:r>
            <a:r>
              <a:rPr>
                <a:latin typeface="Courier New"/>
              </a:rPr>
              <a:t>:</a:t>
            </a:r>
            <a:br/>
            <a:r>
              <a:rPr>
                <a:latin typeface="Courier New"/>
              </a:rPr>
              <a:t>    json.dump(data, </a:t>
            </a:r>
            <a:r>
              <a:rPr>
                <a:solidFill>
                  <a:srgbClr val="008000"/>
                </a:solidFill>
                <a:latin typeface="Courier New"/>
              </a:rPr>
              <a:t>file</a:t>
            </a:r>
            <a:r>
              <a:rPr>
                <a:latin typeface="Courier New"/>
              </a:rPr>
              <a:t>, indent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solidFill>
                  <a:srgbClr val="40A070"/>
                </a:solidFill>
                <a:latin typeface="Courier New"/>
              </a:rPr>
              <a:t>2</a:t>
            </a:r>
            <a:r>
              <a:rPr>
                <a:latin typeface="Courier New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 New"/>
              </a:rPr>
              <a:t># Read JSON from file</a:t>
            </a:r>
            <a:br/>
            <a:r>
              <a:rPr b="1">
                <a:solidFill>
                  <a:srgbClr val="007020"/>
                </a:solidFill>
                <a:latin typeface="Courier New"/>
              </a:rPr>
              <a:t>with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008000"/>
                </a:solidFill>
                <a:latin typeface="Courier New"/>
              </a:rPr>
              <a:t>open</a:t>
            </a:r>
            <a:r>
              <a:rPr>
                <a:latin typeface="Courier New"/>
              </a:rPr>
              <a:t>(</a:t>
            </a:r>
            <a:r>
              <a:rPr>
                <a:solidFill>
                  <a:srgbClr val="4070A0"/>
                </a:solidFill>
                <a:latin typeface="Courier New"/>
              </a:rPr>
              <a:t>'data.json'</a:t>
            </a:r>
            <a:r>
              <a:rPr>
                <a:latin typeface="Courier New"/>
              </a:rPr>
              <a:t>, </a:t>
            </a:r>
            <a:r>
              <a:rPr>
                <a:solidFill>
                  <a:srgbClr val="4070A0"/>
                </a:solidFill>
                <a:latin typeface="Courier New"/>
              </a:rPr>
              <a:t>'r'</a:t>
            </a:r>
            <a:r>
              <a:rPr>
                <a:latin typeface="Courier New"/>
              </a:rPr>
              <a:t>) </a:t>
            </a:r>
            <a:r>
              <a:rPr b="1">
                <a:solidFill>
                  <a:srgbClr val="008000"/>
                </a:solidFill>
                <a:latin typeface="Courier New"/>
              </a:rPr>
              <a:t>as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008000"/>
                </a:solidFill>
                <a:latin typeface="Courier New"/>
              </a:rPr>
              <a:t>file</a:t>
            </a:r>
            <a:r>
              <a:rPr>
                <a:latin typeface="Courier New"/>
              </a:rPr>
              <a:t>:</a:t>
            </a:r>
            <a:br/>
            <a:r>
              <a:rPr>
                <a:latin typeface="Courier New"/>
              </a:rPr>
              <a:t>    loaded_data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json.load(</a:t>
            </a:r>
            <a:r>
              <a:rPr>
                <a:solidFill>
                  <a:srgbClr val="008000"/>
                </a:solidFill>
                <a:latin typeface="Courier New"/>
              </a:rPr>
              <a:t>file</a:t>
            </a:r>
            <a:r>
              <a:rPr>
                <a:latin typeface="Courier New"/>
              </a:rPr>
              <a:t>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2: Installing and Running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🚀 Getting Started with Python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Step 1: Download Python</a:t>
            </a:r>
          </a:p>
          <a:p>
            <a:pPr lvl="0"/>
            <a:r>
              <a:rPr/>
              <a:t>Visit </a:t>
            </a:r>
            <a:r>
              <a:rPr>
                <a:hlinkClick r:id="rId2"/>
              </a:rPr>
              <a:t>python.org</a:t>
            </a:r>
            <a:r>
              <a:rPr/>
              <a:t> - Official website</a:t>
            </a:r>
          </a:p>
          <a:p>
            <a:pPr lvl="0"/>
            <a:r>
              <a:rPr/>
              <a:t>Download the </a:t>
            </a:r>
            <a:r>
              <a:rPr b="1"/>
              <a:t>latest stable version</a:t>
            </a:r>
            <a:r>
              <a:rPr/>
              <a:t> (currently 3.12.x)</a:t>
            </a:r>
          </a:p>
          <a:p>
            <a:pPr lvl="0"/>
            <a:r>
              <a:rPr/>
              <a:t>Choose the appropriate installer for your OS</a:t>
            </a:r>
          </a:p>
          <a:p>
            <a:pPr lvl="0"/>
            <a:r>
              <a:rPr b="1"/>
              <a:t>Windows</a:t>
            </a:r>
            <a:r>
              <a:rPr/>
              <a:t>: Download .exe installer</a:t>
            </a:r>
          </a:p>
          <a:p>
            <a:pPr lvl="0"/>
            <a:r>
              <a:rPr b="1"/>
              <a:t>macOS</a:t>
            </a:r>
            <a:r>
              <a:rPr/>
              <a:t>: Download .pkg installer</a:t>
            </a:r>
          </a:p>
          <a:p>
            <a:pPr lvl="0"/>
            <a:r>
              <a:rPr b="1"/>
              <a:t>Linux</a:t>
            </a:r>
            <a:r>
              <a:rPr/>
              <a:t>: Use package manager (apt, yum, etc.)</a:t>
            </a:r>
          </a:p>
          <a:p>
            <a:pPr lvl="0" indent="0" marL="0">
              <a:buNone/>
            </a:pPr>
            <a:r>
              <a:rPr b="1"/>
              <a:t>Pro-Tip:</a:t>
            </a:r>
            <a:r>
              <a:rPr/>
              <a:t> Always download from the official website to avoid security risks.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Step 2: Installation Process</a:t>
            </a:r>
          </a:p>
          <a:p>
            <a:pPr lvl="0" indent="0" marL="0">
              <a:buNone/>
            </a:pPr>
            <a:r>
              <a:rPr b="1"/>
              <a:t>Windows:</a:t>
            </a:r>
            <a:r>
              <a:rPr/>
              <a:t> - Run the installer as administrator - </a:t>
            </a:r>
            <a:r>
              <a:rPr b="1"/>
              <a:t>IMPORTANT:</a:t>
            </a:r>
            <a:r>
              <a:rPr/>
              <a:t> Check the box that says “Add Python to PATH.” This will make it much easier to run Python from the command line. - Choose “Install for all users”</a:t>
            </a:r>
          </a:p>
          <a:p>
            <a:pPr lvl="0" indent="0" marL="0">
              <a:buNone/>
            </a:pPr>
            <a:r>
              <a:rPr b="1"/>
              <a:t>macOS:</a:t>
            </a:r>
            <a:r>
              <a:rPr/>
              <a:t> - Double-click the .pkg file - Follow the installation wizard - Python is automatically added to PATH</a:t>
            </a:r>
          </a:p>
          <a:p>
            <a:pPr lvl="0" indent="0" marL="0">
              <a:buNone/>
            </a:pPr>
            <a:r>
              <a:rPr b="1"/>
              <a:t>Linux: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 New"/>
              </a:rPr>
              <a:t>sudo</a:t>
            </a:r>
            <a:r>
              <a:rPr>
                <a:latin typeface="Courier New"/>
              </a:rPr>
              <a:t> apt update</a:t>
            </a:r>
            <a:br/>
            <a:r>
              <a:rPr>
                <a:solidFill>
                  <a:srgbClr val="06287E"/>
                </a:solidFill>
                <a:latin typeface="Courier New"/>
              </a:rPr>
              <a:t>sudo</a:t>
            </a:r>
            <a:r>
              <a:rPr>
                <a:latin typeface="Courier New"/>
              </a:rPr>
              <a:t> apt install python3 python3-pip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Step 3: Choose an Editor/IDE</a:t>
            </a:r>
          </a:p>
          <a:p>
            <a:pPr lvl="0" indent="0" marL="0">
              <a:buNone/>
            </a:pPr>
            <a:r>
              <a:rPr b="1"/>
              <a:t>Free Options:</a:t>
            </a:r>
            <a:r>
              <a:rPr/>
              <a:t> - </a:t>
            </a:r>
            <a:r>
              <a:rPr b="1"/>
              <a:t>VS Code</a:t>
            </a:r>
            <a:r>
              <a:rPr/>
              <a:t> - Popular, feature-rich, extensions - </a:t>
            </a:r>
            <a:r>
              <a:rPr b="1"/>
              <a:t>PyCharm Community</a:t>
            </a:r>
            <a:r>
              <a:rPr/>
              <a:t> - Professional IDE - </a:t>
            </a:r>
            <a:r>
              <a:rPr b="1"/>
              <a:t>IDLE</a:t>
            </a:r>
            <a:r>
              <a:rPr/>
              <a:t> - Python’s built-in editor - </a:t>
            </a:r>
            <a:r>
              <a:rPr b="1"/>
              <a:t>Sublime Text</a:t>
            </a:r>
            <a:r>
              <a:rPr/>
              <a:t> - Fast, lightweight - </a:t>
            </a:r>
            <a:r>
              <a:rPr b="1"/>
              <a:t>Atom</a:t>
            </a:r>
            <a:r>
              <a:rPr/>
              <a:t> - Hackable text editor</a:t>
            </a:r>
          </a:p>
          <a:p>
            <a:pPr lvl="0" indent="0" marL="0">
              <a:buNone/>
            </a:pPr>
            <a:r>
              <a:rPr b="1"/>
              <a:t>Online Options:</a:t>
            </a:r>
            <a:r>
              <a:rPr/>
              <a:t> - </a:t>
            </a:r>
            <a:r>
              <a:rPr b="1"/>
              <a:t>Replit</a:t>
            </a:r>
            <a:r>
              <a:rPr/>
              <a:t> - Browser-based development - </a:t>
            </a:r>
            <a:r>
              <a:rPr b="1"/>
              <a:t>Google Colab</a:t>
            </a:r>
            <a:r>
              <a:rPr/>
              <a:t> - Jupyter notebooks - </a:t>
            </a:r>
            <a:r>
              <a:rPr b="1"/>
              <a:t>JupyterLab</a:t>
            </a:r>
            <a:r>
              <a:rPr/>
              <a:t> - Interactive computing - </a:t>
            </a:r>
            <a:r>
              <a:rPr b="1"/>
              <a:t>GitHub Codespaces</a:t>
            </a:r>
            <a:r>
              <a:rPr/>
              <a:t> - Cloud development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Step 4: Verify Installation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 New"/>
              </a:rPr>
              <a:t># Check Python version</a:t>
            </a:r>
            <a:br/>
            <a:r>
              <a:rPr>
                <a:latin typeface="Courier New"/>
              </a:rPr>
              <a:t>python </a:t>
            </a:r>
            <a:r>
              <a:rPr>
                <a:solidFill>
                  <a:srgbClr val="7D9029"/>
                </a:solidFill>
                <a:latin typeface="Courier New"/>
              </a:rPr>
              <a:t>--version</a:t>
            </a:r>
            <a:br/>
            <a:r>
              <a:rPr i="1">
                <a:solidFill>
                  <a:srgbClr val="60A0B0"/>
                </a:solidFill>
                <a:latin typeface="Courier New"/>
              </a:rPr>
              <a:t># or</a:t>
            </a:r>
            <a:br/>
            <a:r>
              <a:rPr>
                <a:latin typeface="Courier New"/>
              </a:rPr>
              <a:t>python3 </a:t>
            </a:r>
            <a:r>
              <a:rPr>
                <a:solidFill>
                  <a:srgbClr val="7D9029"/>
                </a:solidFill>
                <a:latin typeface="Courier New"/>
              </a:rPr>
              <a:t>--version</a:t>
            </a:r>
            <a:br/>
            <a:br/>
            <a:r>
              <a:rPr i="1">
                <a:solidFill>
                  <a:srgbClr val="60A0B0"/>
                </a:solidFill>
                <a:latin typeface="Courier New"/>
              </a:rPr>
              <a:t># Check pip (package installer)</a:t>
            </a:r>
            <a:br/>
            <a:r>
              <a:rPr>
                <a:latin typeface="Courier New"/>
              </a:rPr>
              <a:t>pip </a:t>
            </a:r>
            <a:r>
              <a:rPr>
                <a:solidFill>
                  <a:srgbClr val="7D9029"/>
                </a:solidFill>
                <a:latin typeface="Courier New"/>
              </a:rPr>
              <a:t>--version</a:t>
            </a:r>
            <a:br/>
            <a:br/>
            <a:r>
              <a:rPr i="1">
                <a:solidFill>
                  <a:srgbClr val="60A0B0"/>
                </a:solidFill>
                <a:latin typeface="Courier New"/>
              </a:rPr>
              <a:t># Test Python</a:t>
            </a:r>
            <a:br/>
            <a:r>
              <a:rPr>
                <a:latin typeface="Courier New"/>
              </a:rPr>
              <a:t>python</a:t>
            </a:r>
            <a:br/>
            <a:r>
              <a:rPr>
                <a:solidFill>
                  <a:srgbClr val="666666"/>
                </a:solidFill>
                <a:latin typeface="Courier New"/>
              </a:rPr>
              <a:t>&gt;&gt;&gt;</a:t>
            </a:r>
            <a:r>
              <a:rPr>
                <a:latin typeface="Courier New"/>
              </a:rPr>
              <a:t> print</a:t>
            </a:r>
            <a:r>
              <a:rPr b="1">
                <a:solidFill>
                  <a:srgbClr val="007020"/>
                </a:solidFill>
                <a:latin typeface="Courier New"/>
              </a:rPr>
              <a:t>(</a:t>
            </a:r>
            <a:r>
              <a:rPr>
                <a:solidFill>
                  <a:srgbClr val="4070A0"/>
                </a:solidFill>
                <a:latin typeface="Courier New"/>
              </a:rPr>
              <a:t>"Hello, World!"</a:t>
            </a:r>
            <a:r>
              <a:rPr b="1">
                <a:solidFill>
                  <a:srgbClr val="007020"/>
                </a:solidFill>
                <a:latin typeface="Courier New"/>
              </a:rPr>
              <a:t>)</a:t>
            </a:r>
            <a:br/>
            <a:r>
              <a:rPr>
                <a:solidFill>
                  <a:srgbClr val="666666"/>
                </a:solidFill>
                <a:latin typeface="Courier New"/>
              </a:rPr>
              <a:t>&gt;&gt;&gt;</a:t>
            </a:r>
            <a:r>
              <a:rPr>
                <a:latin typeface="Courier New"/>
              </a:rPr>
              <a:t> exit</a:t>
            </a:r>
            <a:r>
              <a:rPr b="1">
                <a:solidFill>
                  <a:srgbClr val="007020"/>
                </a:solidFill>
                <a:latin typeface="Courier New"/>
              </a:rPr>
              <a:t>()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Step 5: Run Your First Program</a:t>
            </a:r>
          </a:p>
          <a:p>
            <a:pPr lvl="0" indent="0" marL="0">
              <a:buNone/>
            </a:pPr>
            <a:r>
              <a:rPr b="1"/>
              <a:t>Method 1: Command Line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 New"/>
              </a:rPr>
              <a:t># Create a file</a:t>
            </a:r>
            <a:br/>
            <a:r>
              <a:rPr>
                <a:solidFill>
                  <a:srgbClr val="008000"/>
                </a:solidFill>
                <a:latin typeface="Courier New"/>
              </a:rPr>
              <a:t>echo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70A0"/>
                </a:solidFill>
                <a:latin typeface="Courier New"/>
              </a:rPr>
              <a:t>'print("Hello, World!")'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666666"/>
                </a:solidFill>
                <a:latin typeface="Courier New"/>
              </a:rPr>
              <a:t>&gt;</a:t>
            </a:r>
            <a:r>
              <a:rPr>
                <a:latin typeface="Courier New"/>
              </a:rPr>
              <a:t> hello.py</a:t>
            </a:r>
            <a:br/>
            <a:br/>
            <a:r>
              <a:rPr i="1">
                <a:solidFill>
                  <a:srgbClr val="60A0B0"/>
                </a:solidFill>
                <a:latin typeface="Courier New"/>
              </a:rPr>
              <a:t># Run it</a:t>
            </a:r>
            <a:br/>
            <a:r>
              <a:rPr>
                <a:latin typeface="Courier New"/>
              </a:rPr>
              <a:t>python hello.py</a:t>
            </a:r>
          </a:p>
          <a:p>
            <a:pPr lvl="0" indent="0" marL="0">
              <a:buNone/>
            </a:pPr>
            <a:r>
              <a:rPr b="1"/>
              <a:t>Method 2: Interactive Mode</a:t>
            </a:r>
          </a:p>
          <a:p>
            <a:pPr lvl="0" indent="0">
              <a:buNone/>
            </a:pPr>
            <a:r>
              <a:rPr>
                <a:latin typeface="Courier New"/>
              </a:rPr>
              <a:t>python</a:t>
            </a:r>
            <a:br/>
            <a:r>
              <a:rPr>
                <a:solidFill>
                  <a:srgbClr val="666666"/>
                </a:solidFill>
                <a:latin typeface="Courier New"/>
              </a:rPr>
              <a:t>&gt;&gt;&gt;</a:t>
            </a:r>
            <a:r>
              <a:rPr>
                <a:latin typeface="Courier New"/>
              </a:rPr>
              <a:t> print</a:t>
            </a:r>
            <a:r>
              <a:rPr b="1">
                <a:solidFill>
                  <a:srgbClr val="007020"/>
                </a:solidFill>
                <a:latin typeface="Courier New"/>
              </a:rPr>
              <a:t>(</a:t>
            </a:r>
            <a:r>
              <a:rPr>
                <a:solidFill>
                  <a:srgbClr val="4070A0"/>
                </a:solidFill>
                <a:latin typeface="Courier New"/>
              </a:rPr>
              <a:t>"Hello, World!"</a:t>
            </a:r>
            <a:r>
              <a:rPr b="1">
                <a:solidFill>
                  <a:srgbClr val="007020"/>
                </a:solidFill>
                <a:latin typeface="Courier New"/>
              </a:rPr>
              <a:t>)</a:t>
            </a:r>
            <a:br/>
            <a:r>
              <a:rPr>
                <a:solidFill>
                  <a:srgbClr val="666666"/>
                </a:solidFill>
                <a:latin typeface="Courier New"/>
              </a:rPr>
              <a:t>&gt;&gt;&gt;</a:t>
            </a:r>
            <a:r>
              <a:rPr>
                <a:latin typeface="Courier New"/>
              </a:rPr>
              <a:t> 2 + 2</a:t>
            </a:r>
            <a:br/>
            <a:r>
              <a:rPr>
                <a:solidFill>
                  <a:srgbClr val="666666"/>
                </a:solidFill>
                <a:latin typeface="Courier New"/>
              </a:rPr>
              <a:t>&gt;&gt;&gt;</a:t>
            </a:r>
            <a:r>
              <a:rPr>
                <a:latin typeface="Courier New"/>
              </a:rPr>
              <a:t> exit</a:t>
            </a:r>
            <a:r>
              <a:rPr b="1">
                <a:solidFill>
                  <a:srgbClr val="007020"/>
                </a:solidFill>
                <a:latin typeface="Courier New"/>
              </a:rPr>
              <a:t>()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Step 6: Install Additional Tools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 New"/>
              </a:rPr>
              <a:t># Install virtual environment</a:t>
            </a:r>
            <a:br/>
            <a:r>
              <a:rPr>
                <a:latin typeface="Courier New"/>
              </a:rPr>
              <a:t>pip install virtualenv</a:t>
            </a:r>
            <a:br/>
            <a:br/>
            <a:r>
              <a:rPr i="1">
                <a:solidFill>
                  <a:srgbClr val="60A0B0"/>
                </a:solidFill>
                <a:latin typeface="Courier New"/>
              </a:rPr>
              <a:t># Install popular packages</a:t>
            </a:r>
            <a:br/>
            <a:r>
              <a:rPr>
                <a:latin typeface="Courier New"/>
              </a:rPr>
              <a:t>pip install requests pandas numpy matplotlib</a:t>
            </a:r>
            <a:br/>
            <a:br/>
            <a:r>
              <a:rPr i="1">
                <a:solidFill>
                  <a:srgbClr val="60A0B0"/>
                </a:solidFill>
                <a:latin typeface="Courier New"/>
              </a:rPr>
              <a:t># Create virtual environment</a:t>
            </a:r>
            <a:br/>
            <a:r>
              <a:rPr>
                <a:latin typeface="Courier New"/>
              </a:rPr>
              <a:t>python </a:t>
            </a:r>
            <a:r>
              <a:rPr>
                <a:solidFill>
                  <a:srgbClr val="7D9029"/>
                </a:solidFill>
                <a:latin typeface="Courier New"/>
              </a:rPr>
              <a:t>-m</a:t>
            </a:r>
            <a:r>
              <a:rPr>
                <a:latin typeface="Courier New"/>
              </a:rPr>
              <a:t> venv myproject</a:t>
            </a:r>
            <a:br/>
            <a:r>
              <a:rPr>
                <a:solidFill>
                  <a:srgbClr val="008000"/>
                </a:solidFill>
                <a:latin typeface="Courier New"/>
              </a:rPr>
              <a:t>source</a:t>
            </a:r>
            <a:r>
              <a:rPr>
                <a:latin typeface="Courier New"/>
              </a:rPr>
              <a:t> myproject/bin/activate  </a:t>
            </a:r>
            <a:r>
              <a:rPr i="1">
                <a:solidFill>
                  <a:srgbClr val="60A0B0"/>
                </a:solidFill>
                <a:latin typeface="Courier New"/>
              </a:rPr>
              <a:t># On Windows: myproject\Scripts\activate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Troubleshooting Common Issues:</a:t>
            </a:r>
          </a:p>
          <a:p>
            <a:pPr lvl="0"/>
            <a:r>
              <a:rPr b="1"/>
              <a:t>“python not found”</a:t>
            </a:r>
            <a:r>
              <a:rPr/>
              <a:t> - Add Python to PATH</a:t>
            </a:r>
          </a:p>
          <a:p>
            <a:pPr lvl="0"/>
            <a:r>
              <a:rPr b="1"/>
              <a:t>Permission errors</a:t>
            </a:r>
            <a:r>
              <a:rPr/>
              <a:t> - Run as administrator</a:t>
            </a:r>
          </a:p>
          <a:p>
            <a:pPr lvl="0"/>
            <a:r>
              <a:rPr b="1"/>
              <a:t>Version conflicts</a:t>
            </a:r>
            <a:r>
              <a:rPr/>
              <a:t> - Use virtual environments</a:t>
            </a:r>
          </a:p>
          <a:p>
            <a:pPr lvl="0"/>
            <a:r>
              <a:rPr b="1"/>
              <a:t>Package installation fails</a:t>
            </a:r>
            <a:r>
              <a:rPr/>
              <a:t> - Upgrade pip: </a:t>
            </a:r>
            <a:r>
              <a:rPr>
                <a:latin typeface="Courier New"/>
              </a:rPr>
              <a:t>pip install --upgrade pip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36: Virtual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🏗️ Project Isolation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Creating Virtual Environment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 New"/>
              </a:rPr>
              <a:t># Create virtual environment</a:t>
            </a:r>
            <a:br/>
            <a:r>
              <a:rPr>
                <a:latin typeface="Courier New"/>
              </a:rPr>
              <a:t>python </a:t>
            </a:r>
            <a:r>
              <a:rPr>
                <a:solidFill>
                  <a:srgbClr val="7D9029"/>
                </a:solidFill>
                <a:latin typeface="Courier New"/>
              </a:rPr>
              <a:t>-m</a:t>
            </a:r>
            <a:r>
              <a:rPr>
                <a:latin typeface="Courier New"/>
              </a:rPr>
              <a:t> venv myproject</a:t>
            </a:r>
            <a:br/>
            <a:br/>
            <a:r>
              <a:rPr i="1">
                <a:solidFill>
                  <a:srgbClr val="60A0B0"/>
                </a:solidFill>
                <a:latin typeface="Courier New"/>
              </a:rPr>
              <a:t># Activate on macOS/Linux</a:t>
            </a:r>
            <a:br/>
            <a:r>
              <a:rPr>
                <a:solidFill>
                  <a:srgbClr val="008000"/>
                </a:solidFill>
                <a:latin typeface="Courier New"/>
              </a:rPr>
              <a:t>source</a:t>
            </a:r>
            <a:r>
              <a:rPr>
                <a:latin typeface="Courier New"/>
              </a:rPr>
              <a:t> myproject/bin/activate</a:t>
            </a:r>
            <a:br/>
            <a:br/>
            <a:r>
              <a:rPr i="1">
                <a:solidFill>
                  <a:srgbClr val="60A0B0"/>
                </a:solidFill>
                <a:latin typeface="Courier New"/>
              </a:rPr>
              <a:t># Activate on Windows</a:t>
            </a:r>
            <a:br/>
            <a:r>
              <a:rPr>
                <a:latin typeface="Courier New"/>
              </a:rPr>
              <a:t>myproject\Scripts\activate</a:t>
            </a:r>
            <a:br/>
            <a:br/>
            <a:r>
              <a:rPr i="1">
                <a:solidFill>
                  <a:srgbClr val="60A0B0"/>
                </a:solidFill>
                <a:latin typeface="Courier New"/>
              </a:rPr>
              <a:t># Install packages</a:t>
            </a:r>
            <a:br/>
            <a:r>
              <a:rPr>
                <a:latin typeface="Courier New"/>
              </a:rPr>
              <a:t>pip install requests pandas numpy</a:t>
            </a:r>
            <a:br/>
            <a:br/>
            <a:r>
              <a:rPr i="1">
                <a:solidFill>
                  <a:srgbClr val="60A0B0"/>
                </a:solidFill>
                <a:latin typeface="Courier New"/>
              </a:rPr>
              <a:t># Deactivate</a:t>
            </a:r>
            <a:br/>
            <a:r>
              <a:rPr>
                <a:latin typeface="Courier New"/>
              </a:rPr>
              <a:t>deactivate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Requirements File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 New"/>
              </a:rPr>
              <a:t># Generate requirements.txt</a:t>
            </a:r>
            <a:br/>
            <a:r>
              <a:rPr>
                <a:latin typeface="Courier New"/>
              </a:rPr>
              <a:t>pip freeze </a:t>
            </a:r>
            <a:r>
              <a:rPr>
                <a:solidFill>
                  <a:srgbClr val="666666"/>
                </a:solidFill>
                <a:latin typeface="Courier New"/>
              </a:rPr>
              <a:t>&gt;</a:t>
            </a:r>
            <a:r>
              <a:rPr>
                <a:latin typeface="Courier New"/>
              </a:rPr>
              <a:t> requirements.txt</a:t>
            </a:r>
            <a:br/>
            <a:br/>
            <a:r>
              <a:rPr i="1">
                <a:solidFill>
                  <a:srgbClr val="60A0B0"/>
                </a:solidFill>
                <a:latin typeface="Courier New"/>
              </a:rPr>
              <a:t># Install from requirements.txt</a:t>
            </a:r>
            <a:br/>
            <a:r>
              <a:rPr>
                <a:latin typeface="Courier New"/>
              </a:rPr>
              <a:t>pip install </a:t>
            </a:r>
            <a:r>
              <a:rPr>
                <a:solidFill>
                  <a:srgbClr val="7D9029"/>
                </a:solidFill>
                <a:latin typeface="Courier New"/>
              </a:rPr>
              <a:t>-r</a:t>
            </a:r>
            <a:r>
              <a:rPr>
                <a:latin typeface="Courier New"/>
              </a:rPr>
              <a:t> requirements.txt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37: Testing with unittest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🧪 Code Quality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Basic Test</a:t>
            </a:r>
          </a:p>
          <a:p>
            <a:pPr lvl="0" indent="0">
              <a:buNone/>
            </a:pPr>
            <a:r>
              <a:rPr b="1">
                <a:solidFill>
                  <a:srgbClr val="008000"/>
                </a:solidFill>
                <a:latin typeface="Courier New"/>
              </a:rPr>
              <a:t>import</a:t>
            </a:r>
            <a:r>
              <a:rPr>
                <a:latin typeface="Courier New"/>
              </a:rPr>
              <a:t> unittest</a:t>
            </a:r>
            <a:br/>
            <a:br/>
            <a:r>
              <a:rPr b="1">
                <a:solidFill>
                  <a:srgbClr val="007020"/>
                </a:solidFill>
                <a:latin typeface="Courier New"/>
              </a:rPr>
              <a:t>def</a:t>
            </a:r>
            <a:r>
              <a:rPr>
                <a:latin typeface="Courier New"/>
              </a:rPr>
              <a:t> add(a, b):</a:t>
            </a:r>
            <a:br/>
            <a:r>
              <a:rPr>
                <a:latin typeface="Courier New"/>
              </a:rPr>
              <a:t>    </a:t>
            </a:r>
            <a:r>
              <a:rPr b="1">
                <a:solidFill>
                  <a:srgbClr val="007020"/>
                </a:solidFill>
                <a:latin typeface="Courier New"/>
              </a:rPr>
              <a:t>return</a:t>
            </a:r>
            <a:r>
              <a:rPr>
                <a:latin typeface="Courier New"/>
              </a:rPr>
              <a:t> a </a:t>
            </a:r>
            <a:r>
              <a:rPr>
                <a:solidFill>
                  <a:srgbClr val="666666"/>
                </a:solidFill>
                <a:latin typeface="Courier New"/>
              </a:rPr>
              <a:t>+</a:t>
            </a:r>
            <a:r>
              <a:rPr>
                <a:latin typeface="Courier New"/>
              </a:rPr>
              <a:t> b</a:t>
            </a:r>
            <a:br/>
            <a:br/>
            <a:r>
              <a:rPr b="1">
                <a:solidFill>
                  <a:srgbClr val="007020"/>
                </a:solidFill>
                <a:latin typeface="Courier New"/>
              </a:rPr>
              <a:t>class</a:t>
            </a:r>
            <a:r>
              <a:rPr>
                <a:latin typeface="Courier New"/>
              </a:rPr>
              <a:t> TestMath(unittest.TestCase):</a:t>
            </a:r>
            <a:br/>
            <a:r>
              <a:rPr>
                <a:latin typeface="Courier New"/>
              </a:rPr>
              <a:t>    </a:t>
            </a:r>
            <a:r>
              <a:rPr b="1">
                <a:solidFill>
                  <a:srgbClr val="007020"/>
                </a:solidFill>
                <a:latin typeface="Courier New"/>
              </a:rPr>
              <a:t>def</a:t>
            </a:r>
            <a:r>
              <a:rPr>
                <a:latin typeface="Courier New"/>
              </a:rPr>
              <a:t> test_add(</a:t>
            </a:r>
            <a:r>
              <a:rPr>
                <a:solidFill>
                  <a:srgbClr val="19177C"/>
                </a:solidFill>
                <a:latin typeface="Courier New"/>
              </a:rPr>
              <a:t>self</a:t>
            </a:r>
            <a:r>
              <a:rPr>
                <a:latin typeface="Courier New"/>
              </a:rPr>
              <a:t>):</a:t>
            </a:r>
            <a:br/>
            <a:r>
              <a:rPr>
                <a:latin typeface="Courier New"/>
              </a:rPr>
              <a:t>        </a:t>
            </a:r>
            <a:r>
              <a:rPr>
                <a:solidFill>
                  <a:srgbClr val="19177C"/>
                </a:solidFill>
                <a:latin typeface="Courier New"/>
              </a:rPr>
              <a:t>self</a:t>
            </a:r>
            <a:r>
              <a:rPr>
                <a:latin typeface="Courier New"/>
              </a:rPr>
              <a:t>.assertEqual(add(</a:t>
            </a:r>
            <a:r>
              <a:rPr>
                <a:solidFill>
                  <a:srgbClr val="40A070"/>
                </a:solidFill>
                <a:latin typeface="Courier New"/>
              </a:rPr>
              <a:t>2</a:t>
            </a:r>
            <a:r>
              <a:rPr>
                <a:latin typeface="Courier New"/>
              </a:rPr>
              <a:t>, </a:t>
            </a:r>
            <a:r>
              <a:rPr>
                <a:solidFill>
                  <a:srgbClr val="40A070"/>
                </a:solidFill>
                <a:latin typeface="Courier New"/>
              </a:rPr>
              <a:t>3</a:t>
            </a:r>
            <a:r>
              <a:rPr>
                <a:latin typeface="Courier New"/>
              </a:rPr>
              <a:t>), </a:t>
            </a:r>
            <a:r>
              <a:rPr>
                <a:solidFill>
                  <a:srgbClr val="40A070"/>
                </a:solidFill>
                <a:latin typeface="Courier New"/>
              </a:rPr>
              <a:t>5</a:t>
            </a:r>
            <a:r>
              <a:rPr>
                <a:latin typeface="Courier New"/>
              </a:rPr>
              <a:t>)</a:t>
            </a:r>
            <a:br/>
            <a:r>
              <a:rPr>
                <a:latin typeface="Courier New"/>
              </a:rPr>
              <a:t>        </a:t>
            </a:r>
            <a:r>
              <a:rPr>
                <a:solidFill>
                  <a:srgbClr val="19177C"/>
                </a:solidFill>
                <a:latin typeface="Courier New"/>
              </a:rPr>
              <a:t>self</a:t>
            </a:r>
            <a:r>
              <a:rPr>
                <a:latin typeface="Courier New"/>
              </a:rPr>
              <a:t>.assertEqual(add(</a:t>
            </a:r>
            <a:r>
              <a:rPr>
                <a:solidFill>
                  <a:srgbClr val="666666"/>
                </a:solidFill>
                <a:latin typeface="Courier New"/>
              </a:rPr>
              <a:t>-</a:t>
            </a:r>
            <a:r>
              <a:rPr>
                <a:solidFill>
                  <a:srgbClr val="40A070"/>
                </a:solidFill>
                <a:latin typeface="Courier New"/>
              </a:rPr>
              <a:t>1</a:t>
            </a:r>
            <a:r>
              <a:rPr>
                <a:latin typeface="Courier New"/>
              </a:rPr>
              <a:t>, </a:t>
            </a:r>
            <a:r>
              <a:rPr>
                <a:solidFill>
                  <a:srgbClr val="40A070"/>
                </a:solidFill>
                <a:latin typeface="Courier New"/>
              </a:rPr>
              <a:t>1</a:t>
            </a:r>
            <a:r>
              <a:rPr>
                <a:latin typeface="Courier New"/>
              </a:rPr>
              <a:t>), </a:t>
            </a:r>
            <a:r>
              <a:rPr>
                <a:solidFill>
                  <a:srgbClr val="40A070"/>
                </a:solidFill>
                <a:latin typeface="Courier New"/>
              </a:rPr>
              <a:t>0</a:t>
            </a:r>
            <a:r>
              <a:rPr>
                <a:latin typeface="Courier New"/>
              </a:rPr>
              <a:t>)</a:t>
            </a:r>
            <a:br/>
            <a:r>
              <a:rPr>
                <a:latin typeface="Courier New"/>
              </a:rPr>
              <a:t>        </a:t>
            </a:r>
            <a:r>
              <a:rPr>
                <a:solidFill>
                  <a:srgbClr val="19177C"/>
                </a:solidFill>
                <a:latin typeface="Courier New"/>
              </a:rPr>
              <a:t>self</a:t>
            </a:r>
            <a:r>
              <a:rPr>
                <a:latin typeface="Courier New"/>
              </a:rPr>
              <a:t>.assertEqual(add(</a:t>
            </a:r>
            <a:r>
              <a:rPr>
                <a:solidFill>
                  <a:srgbClr val="40A070"/>
                </a:solidFill>
                <a:latin typeface="Courier New"/>
              </a:rPr>
              <a:t>0</a:t>
            </a:r>
            <a:r>
              <a:rPr>
                <a:latin typeface="Courier New"/>
              </a:rPr>
              <a:t>, </a:t>
            </a:r>
            <a:r>
              <a:rPr>
                <a:solidFill>
                  <a:srgbClr val="40A070"/>
                </a:solidFill>
                <a:latin typeface="Courier New"/>
              </a:rPr>
              <a:t>0</a:t>
            </a:r>
            <a:r>
              <a:rPr>
                <a:latin typeface="Courier New"/>
              </a:rPr>
              <a:t>), </a:t>
            </a:r>
            <a:r>
              <a:rPr>
                <a:solidFill>
                  <a:srgbClr val="40A070"/>
                </a:solidFill>
                <a:latin typeface="Courier New"/>
              </a:rPr>
              <a:t>0</a:t>
            </a:r>
            <a:r>
              <a:rPr>
                <a:latin typeface="Courier New"/>
              </a:rPr>
              <a:t>)</a:t>
            </a:r>
            <a:br/>
            <a:r>
              <a:rPr>
                <a:latin typeface="Courier New"/>
              </a:rPr>
              <a:t>    </a:t>
            </a:r>
            <a:br/>
            <a:r>
              <a:rPr>
                <a:latin typeface="Courier New"/>
              </a:rPr>
              <a:t>    </a:t>
            </a:r>
            <a:r>
              <a:rPr b="1">
                <a:solidFill>
                  <a:srgbClr val="007020"/>
                </a:solidFill>
                <a:latin typeface="Courier New"/>
              </a:rPr>
              <a:t>def</a:t>
            </a:r>
            <a:r>
              <a:rPr>
                <a:latin typeface="Courier New"/>
              </a:rPr>
              <a:t> test_add_floats(</a:t>
            </a:r>
            <a:r>
              <a:rPr>
                <a:solidFill>
                  <a:srgbClr val="19177C"/>
                </a:solidFill>
                <a:latin typeface="Courier New"/>
              </a:rPr>
              <a:t>self</a:t>
            </a:r>
            <a:r>
              <a:rPr>
                <a:latin typeface="Courier New"/>
              </a:rPr>
              <a:t>):</a:t>
            </a:r>
            <a:br/>
            <a:r>
              <a:rPr>
                <a:latin typeface="Courier New"/>
              </a:rPr>
              <a:t>        </a:t>
            </a:r>
            <a:r>
              <a:rPr>
                <a:solidFill>
                  <a:srgbClr val="19177C"/>
                </a:solidFill>
                <a:latin typeface="Courier New"/>
              </a:rPr>
              <a:t>self</a:t>
            </a:r>
            <a:r>
              <a:rPr>
                <a:latin typeface="Courier New"/>
              </a:rPr>
              <a:t>.assertAlmostEqual(add(</a:t>
            </a:r>
            <a:r>
              <a:rPr>
                <a:solidFill>
                  <a:srgbClr val="40A070"/>
                </a:solidFill>
                <a:latin typeface="Courier New"/>
              </a:rPr>
              <a:t>1.1</a:t>
            </a:r>
            <a:r>
              <a:rPr>
                <a:latin typeface="Courier New"/>
              </a:rPr>
              <a:t>, </a:t>
            </a:r>
            <a:r>
              <a:rPr>
                <a:solidFill>
                  <a:srgbClr val="40A070"/>
                </a:solidFill>
                <a:latin typeface="Courier New"/>
              </a:rPr>
              <a:t>2.2</a:t>
            </a:r>
            <a:r>
              <a:rPr>
                <a:latin typeface="Courier New"/>
              </a:rPr>
              <a:t>), </a:t>
            </a:r>
            <a:r>
              <a:rPr>
                <a:solidFill>
                  <a:srgbClr val="40A070"/>
                </a:solidFill>
                <a:latin typeface="Courier New"/>
              </a:rPr>
              <a:t>3.3</a:t>
            </a:r>
            <a:r>
              <a:rPr>
                <a:latin typeface="Courier New"/>
              </a:rPr>
              <a:t>, places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solidFill>
                  <a:srgbClr val="40A070"/>
                </a:solidFill>
                <a:latin typeface="Courier New"/>
              </a:rPr>
              <a:t>1</a:t>
            </a:r>
            <a:r>
              <a:rPr>
                <a:latin typeface="Courier New"/>
              </a:rPr>
              <a:t>)</a:t>
            </a:r>
            <a:br/>
            <a:br/>
            <a:r>
              <a:rPr b="1">
                <a:solidFill>
                  <a:srgbClr val="007020"/>
                </a:solidFill>
                <a:latin typeface="Courier New"/>
              </a:rPr>
              <a:t>if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19177C"/>
                </a:solidFill>
                <a:latin typeface="Courier New"/>
              </a:rPr>
              <a:t>__name__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666666"/>
                </a:solidFill>
                <a:latin typeface="Courier New"/>
              </a:rPr>
              <a:t>==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70A0"/>
                </a:solidFill>
                <a:latin typeface="Courier New"/>
              </a:rPr>
              <a:t>'__main__'</a:t>
            </a:r>
            <a:r>
              <a:rPr>
                <a:latin typeface="Courier New"/>
              </a:rPr>
              <a:t>:</a:t>
            </a:r>
            <a:br/>
            <a:r>
              <a:rPr>
                <a:latin typeface="Courier New"/>
              </a:rPr>
              <a:t>    unittest.main()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Test Methods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 New"/>
              </a:rPr>
              <a:t># Common assertions</a:t>
            </a:r>
            <a:br/>
            <a:r>
              <a:rPr>
                <a:solidFill>
                  <a:srgbClr val="19177C"/>
                </a:solidFill>
                <a:latin typeface="Courier New"/>
              </a:rPr>
              <a:t>self</a:t>
            </a:r>
            <a:r>
              <a:rPr>
                <a:latin typeface="Courier New"/>
              </a:rPr>
              <a:t>.assertEqual(a, b)      </a:t>
            </a:r>
            <a:r>
              <a:rPr i="1">
                <a:solidFill>
                  <a:srgbClr val="60A0B0"/>
                </a:solidFill>
                <a:latin typeface="Courier New"/>
              </a:rPr>
              <a:t># a == b</a:t>
            </a:r>
            <a:br/>
            <a:r>
              <a:rPr>
                <a:solidFill>
                  <a:srgbClr val="19177C"/>
                </a:solidFill>
                <a:latin typeface="Courier New"/>
              </a:rPr>
              <a:t>self</a:t>
            </a:r>
            <a:r>
              <a:rPr>
                <a:latin typeface="Courier New"/>
              </a:rPr>
              <a:t>.assertNotEqual(a, b)   </a:t>
            </a:r>
            <a:r>
              <a:rPr i="1">
                <a:solidFill>
                  <a:srgbClr val="60A0B0"/>
                </a:solidFill>
                <a:latin typeface="Courier New"/>
              </a:rPr>
              <a:t># a != b</a:t>
            </a:r>
            <a:br/>
            <a:r>
              <a:rPr>
                <a:solidFill>
                  <a:srgbClr val="19177C"/>
                </a:solidFill>
                <a:latin typeface="Courier New"/>
              </a:rPr>
              <a:t>self</a:t>
            </a:r>
            <a:r>
              <a:rPr>
                <a:latin typeface="Courier New"/>
              </a:rPr>
              <a:t>.assertTrue(x)          </a:t>
            </a:r>
            <a:r>
              <a:rPr i="1">
                <a:solidFill>
                  <a:srgbClr val="60A0B0"/>
                </a:solidFill>
                <a:latin typeface="Courier New"/>
              </a:rPr>
              <a:t># bool(x) is True</a:t>
            </a:r>
            <a:br/>
            <a:r>
              <a:rPr>
                <a:solidFill>
                  <a:srgbClr val="19177C"/>
                </a:solidFill>
                <a:latin typeface="Courier New"/>
              </a:rPr>
              <a:t>self</a:t>
            </a:r>
            <a:r>
              <a:rPr>
                <a:latin typeface="Courier New"/>
              </a:rPr>
              <a:t>.assertFalse(x)         </a:t>
            </a:r>
            <a:r>
              <a:rPr i="1">
                <a:solidFill>
                  <a:srgbClr val="60A0B0"/>
                </a:solidFill>
                <a:latin typeface="Courier New"/>
              </a:rPr>
              <a:t># bool(x) is False</a:t>
            </a:r>
            <a:br/>
            <a:r>
              <a:rPr>
                <a:solidFill>
                  <a:srgbClr val="19177C"/>
                </a:solidFill>
                <a:latin typeface="Courier New"/>
              </a:rPr>
              <a:t>self</a:t>
            </a:r>
            <a:r>
              <a:rPr>
                <a:latin typeface="Courier New"/>
              </a:rPr>
              <a:t>.assertIn(a, b)         </a:t>
            </a:r>
            <a:r>
              <a:rPr i="1">
                <a:solidFill>
                  <a:srgbClr val="60A0B0"/>
                </a:solidFill>
                <a:latin typeface="Courier New"/>
              </a:rPr>
              <a:t># a in b</a:t>
            </a:r>
            <a:br/>
            <a:r>
              <a:rPr>
                <a:solidFill>
                  <a:srgbClr val="19177C"/>
                </a:solidFill>
                <a:latin typeface="Courier New"/>
              </a:rPr>
              <a:t>self</a:t>
            </a:r>
            <a:r>
              <a:rPr>
                <a:latin typeface="Courier New"/>
              </a:rPr>
              <a:t>.assertRaises(</a:t>
            </a:r>
            <a:r>
              <a:rPr>
                <a:solidFill>
                  <a:srgbClr val="BC7A00"/>
                </a:solidFill>
                <a:latin typeface="Courier New"/>
              </a:rPr>
              <a:t>Exception</a:t>
            </a:r>
            <a:r>
              <a:rPr>
                <a:latin typeface="Courier New"/>
              </a:rPr>
              <a:t>) </a:t>
            </a:r>
            <a:r>
              <a:rPr i="1">
                <a:solidFill>
                  <a:srgbClr val="60A0B0"/>
                </a:solidFill>
                <a:latin typeface="Courier New"/>
              </a:rPr>
              <a:t># Function raises exception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38: Working with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🌐 Web Integration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Basic HTTP Requests</a:t>
            </a:r>
          </a:p>
          <a:p>
            <a:pPr lvl="0" indent="0">
              <a:buNone/>
            </a:pPr>
            <a:r>
              <a:rPr b="1">
                <a:solidFill>
                  <a:srgbClr val="008000"/>
                </a:solidFill>
                <a:latin typeface="Courier New"/>
              </a:rPr>
              <a:t>import</a:t>
            </a:r>
            <a:r>
              <a:rPr>
                <a:latin typeface="Courier New"/>
              </a:rPr>
              <a:t> requests</a:t>
            </a:r>
            <a:br/>
            <a:br/>
            <a:r>
              <a:rPr i="1">
                <a:solidFill>
                  <a:srgbClr val="60A0B0"/>
                </a:solidFill>
                <a:latin typeface="Courier New"/>
              </a:rPr>
              <a:t># GET request</a:t>
            </a:r>
            <a:br/>
            <a:r>
              <a:rPr>
                <a:latin typeface="Courier New"/>
              </a:rPr>
              <a:t>response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requests.get(</a:t>
            </a:r>
            <a:r>
              <a:rPr>
                <a:solidFill>
                  <a:srgbClr val="4070A0"/>
                </a:solidFill>
                <a:latin typeface="Courier New"/>
              </a:rPr>
              <a:t>'https://api.github.com/users/octocat'</a:t>
            </a:r>
            <a:r>
              <a:rPr>
                <a:latin typeface="Courier New"/>
              </a:rPr>
              <a:t>)</a:t>
            </a:r>
            <a:br/>
            <a:r>
              <a:rPr>
                <a:latin typeface="Courier New"/>
              </a:rPr>
              <a:t>data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response.json()</a:t>
            </a:r>
            <a:br/>
            <a:r>
              <a:rPr>
                <a:solidFill>
                  <a:srgbClr val="008000"/>
                </a:solidFill>
                <a:latin typeface="Courier New"/>
              </a:rPr>
              <a:t>print</a:t>
            </a:r>
            <a:r>
              <a:rPr>
                <a:latin typeface="Courier New"/>
              </a:rPr>
              <a:t>(data[</a:t>
            </a:r>
            <a:r>
              <a:rPr>
                <a:solidFill>
                  <a:srgbClr val="4070A0"/>
                </a:solidFill>
                <a:latin typeface="Courier New"/>
              </a:rPr>
              <a:t>'name'</a:t>
            </a:r>
            <a:r>
              <a:rPr>
                <a:latin typeface="Courier New"/>
              </a:rPr>
              <a:t>])</a:t>
            </a:r>
            <a:br/>
            <a:br/>
            <a:r>
              <a:rPr i="1">
                <a:solidFill>
                  <a:srgbClr val="60A0B0"/>
                </a:solidFill>
                <a:latin typeface="Courier New"/>
              </a:rPr>
              <a:t># POST request</a:t>
            </a:r>
            <a:br/>
            <a:r>
              <a:rPr>
                <a:latin typeface="Courier New"/>
              </a:rPr>
              <a:t>payload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{</a:t>
            </a:r>
            <a:r>
              <a:rPr>
                <a:solidFill>
                  <a:srgbClr val="4070A0"/>
                </a:solidFill>
                <a:latin typeface="Courier New"/>
              </a:rPr>
              <a:t>'name'</a:t>
            </a:r>
            <a:r>
              <a:rPr>
                <a:latin typeface="Courier New"/>
              </a:rPr>
              <a:t>: </a:t>
            </a:r>
            <a:r>
              <a:rPr>
                <a:solidFill>
                  <a:srgbClr val="4070A0"/>
                </a:solidFill>
                <a:latin typeface="Courier New"/>
              </a:rPr>
              <a:t>'John'</a:t>
            </a:r>
            <a:r>
              <a:rPr>
                <a:latin typeface="Courier New"/>
              </a:rPr>
              <a:t>, </a:t>
            </a:r>
            <a:r>
              <a:rPr>
                <a:solidFill>
                  <a:srgbClr val="4070A0"/>
                </a:solidFill>
                <a:latin typeface="Courier New"/>
              </a:rPr>
              <a:t>'age'</a:t>
            </a:r>
            <a:r>
              <a:rPr>
                <a:latin typeface="Courier New"/>
              </a:rPr>
              <a:t>: </a:t>
            </a:r>
            <a:r>
              <a:rPr>
                <a:solidFill>
                  <a:srgbClr val="40A070"/>
                </a:solidFill>
                <a:latin typeface="Courier New"/>
              </a:rPr>
              <a:t>30</a:t>
            </a:r>
            <a:r>
              <a:rPr>
                <a:latin typeface="Courier New"/>
              </a:rPr>
              <a:t>}</a:t>
            </a:r>
            <a:br/>
            <a:r>
              <a:rPr>
                <a:latin typeface="Courier New"/>
              </a:rPr>
              <a:t>response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requests.post(</a:t>
            </a:r>
            <a:r>
              <a:rPr>
                <a:solidFill>
                  <a:srgbClr val="4070A0"/>
                </a:solidFill>
                <a:latin typeface="Courier New"/>
              </a:rPr>
              <a:t>'https://httpbin.org/post'</a:t>
            </a:r>
            <a:r>
              <a:rPr>
                <a:latin typeface="Courier New"/>
              </a:rPr>
              <a:t>, json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payload)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Error Handling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 New"/>
              </a:rPr>
              <a:t>try</a:t>
            </a:r>
            <a:r>
              <a:rPr>
                <a:latin typeface="Courier New"/>
              </a:rPr>
              <a:t>:</a:t>
            </a:r>
            <a:br/>
            <a:r>
              <a:rPr>
                <a:latin typeface="Courier New"/>
              </a:rPr>
              <a:t>    response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requests.get(</a:t>
            </a:r>
            <a:r>
              <a:rPr>
                <a:solidFill>
                  <a:srgbClr val="4070A0"/>
                </a:solidFill>
                <a:latin typeface="Courier New"/>
              </a:rPr>
              <a:t>'https://api.example.com/data'</a:t>
            </a:r>
            <a:r>
              <a:rPr>
                <a:latin typeface="Courier New"/>
              </a:rPr>
              <a:t>)</a:t>
            </a:r>
            <a:br/>
            <a:r>
              <a:rPr>
                <a:latin typeface="Courier New"/>
              </a:rPr>
              <a:t>    response.raise_for_status()  </a:t>
            </a:r>
            <a:r>
              <a:rPr i="1">
                <a:solidFill>
                  <a:srgbClr val="60A0B0"/>
                </a:solidFill>
                <a:latin typeface="Courier New"/>
              </a:rPr>
              <a:t># Raises exception for 4XX/5XX</a:t>
            </a:r>
            <a:br/>
            <a:r>
              <a:rPr>
                <a:latin typeface="Courier New"/>
              </a:rPr>
              <a:t>    data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response.json()</a:t>
            </a:r>
            <a:br/>
            <a:r>
              <a:rPr b="1">
                <a:solidFill>
                  <a:srgbClr val="007020"/>
                </a:solidFill>
                <a:latin typeface="Courier New"/>
              </a:rPr>
              <a:t>except</a:t>
            </a:r>
            <a:r>
              <a:rPr>
                <a:latin typeface="Courier New"/>
              </a:rPr>
              <a:t> requests.exceptions.RequestException </a:t>
            </a:r>
            <a:r>
              <a:rPr b="1">
                <a:solidFill>
                  <a:srgbClr val="008000"/>
                </a:solidFill>
                <a:latin typeface="Courier New"/>
              </a:rPr>
              <a:t>as</a:t>
            </a:r>
            <a:r>
              <a:rPr>
                <a:latin typeface="Courier New"/>
              </a:rPr>
              <a:t> e:</a:t>
            </a:r>
            <a:br/>
            <a:r>
              <a:rPr>
                <a:latin typeface="Courier New"/>
              </a:rPr>
              <a:t>    </a:t>
            </a:r>
            <a:r>
              <a:rPr>
                <a:solidFill>
                  <a:srgbClr val="008000"/>
                </a:solidFill>
                <a:latin typeface="Courier New"/>
              </a:rPr>
              <a:t>print</a:t>
            </a:r>
            <a:r>
              <a:rPr>
                <a:latin typeface="Courier New"/>
              </a:rPr>
              <a:t>(</a:t>
            </a:r>
            <a:r>
              <a:rPr>
                <a:solidFill>
                  <a:srgbClr val="BB6688"/>
                </a:solidFill>
                <a:latin typeface="Courier New"/>
              </a:rPr>
              <a:t>f"Request failed: </a:t>
            </a:r>
            <a:r>
              <a:rPr>
                <a:solidFill>
                  <a:srgbClr val="4070A0"/>
                </a:solidFill>
                <a:latin typeface="Courier New"/>
              </a:rPr>
              <a:t>{</a:t>
            </a:r>
            <a:r>
              <a:rPr>
                <a:latin typeface="Courier New"/>
              </a:rPr>
              <a:t>e</a:t>
            </a:r>
            <a:r>
              <a:rPr>
                <a:solidFill>
                  <a:srgbClr val="4070A0"/>
                </a:solidFill>
                <a:latin typeface="Courier New"/>
              </a:rPr>
              <a:t>}</a:t>
            </a:r>
            <a:r>
              <a:rPr>
                <a:solidFill>
                  <a:srgbClr val="BB6688"/>
                </a:solidFill>
                <a:latin typeface="Courier New"/>
              </a:rPr>
              <a:t>"</a:t>
            </a:r>
            <a:r>
              <a:rPr>
                <a:latin typeface="Courier New"/>
              </a:rPr>
              <a:t>)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39: Data Analysis with Pandas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📊 Data Manipulation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Basic Operations</a:t>
            </a:r>
          </a:p>
          <a:p>
            <a:pPr lvl="0" indent="0">
              <a:buNone/>
            </a:pPr>
            <a:r>
              <a:rPr b="1">
                <a:solidFill>
                  <a:srgbClr val="008000"/>
                </a:solidFill>
                <a:latin typeface="Courier New"/>
              </a:rPr>
              <a:t>import</a:t>
            </a:r>
            <a:r>
              <a:rPr>
                <a:latin typeface="Courier New"/>
              </a:rPr>
              <a:t> pandas </a:t>
            </a:r>
            <a:r>
              <a:rPr b="1">
                <a:solidFill>
                  <a:srgbClr val="008000"/>
                </a:solidFill>
                <a:latin typeface="Courier New"/>
              </a:rPr>
              <a:t>as</a:t>
            </a:r>
            <a:r>
              <a:rPr>
                <a:latin typeface="Courier New"/>
              </a:rPr>
              <a:t> pd</a:t>
            </a:r>
            <a:br/>
            <a:br/>
            <a:r>
              <a:rPr i="1">
                <a:solidFill>
                  <a:srgbClr val="60A0B0"/>
                </a:solidFill>
                <a:latin typeface="Courier New"/>
              </a:rPr>
              <a:t># Create DataFrame</a:t>
            </a:r>
            <a:br/>
            <a:r>
              <a:rPr>
                <a:latin typeface="Courier New"/>
              </a:rPr>
              <a:t>df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pd.DataFrame({</a:t>
            </a:r>
            <a:br/>
            <a:r>
              <a:rPr>
                <a:latin typeface="Courier New"/>
              </a:rPr>
              <a:t>    </a:t>
            </a:r>
            <a:r>
              <a:rPr>
                <a:solidFill>
                  <a:srgbClr val="4070A0"/>
                </a:solidFill>
                <a:latin typeface="Courier New"/>
              </a:rPr>
              <a:t>'Name'</a:t>
            </a:r>
            <a:r>
              <a:rPr>
                <a:latin typeface="Courier New"/>
              </a:rPr>
              <a:t>: [</a:t>
            </a:r>
            <a:r>
              <a:rPr>
                <a:solidFill>
                  <a:srgbClr val="4070A0"/>
                </a:solidFill>
                <a:latin typeface="Courier New"/>
              </a:rPr>
              <a:t>'Alice'</a:t>
            </a:r>
            <a:r>
              <a:rPr>
                <a:latin typeface="Courier New"/>
              </a:rPr>
              <a:t>, </a:t>
            </a:r>
            <a:r>
              <a:rPr>
                <a:solidFill>
                  <a:srgbClr val="4070A0"/>
                </a:solidFill>
                <a:latin typeface="Courier New"/>
              </a:rPr>
              <a:t>'Bob'</a:t>
            </a:r>
            <a:r>
              <a:rPr>
                <a:latin typeface="Courier New"/>
              </a:rPr>
              <a:t>, </a:t>
            </a:r>
            <a:r>
              <a:rPr>
                <a:solidFill>
                  <a:srgbClr val="4070A0"/>
                </a:solidFill>
                <a:latin typeface="Courier New"/>
              </a:rPr>
              <a:t>'Charlie'</a:t>
            </a:r>
            <a:r>
              <a:rPr>
                <a:latin typeface="Courier New"/>
              </a:rPr>
              <a:t>],</a:t>
            </a:r>
            <a:br/>
            <a:r>
              <a:rPr>
                <a:latin typeface="Courier New"/>
              </a:rPr>
              <a:t>    </a:t>
            </a:r>
            <a:r>
              <a:rPr>
                <a:solidFill>
                  <a:srgbClr val="4070A0"/>
                </a:solidFill>
                <a:latin typeface="Courier New"/>
              </a:rPr>
              <a:t>'Age'</a:t>
            </a:r>
            <a:r>
              <a:rPr>
                <a:latin typeface="Courier New"/>
              </a:rPr>
              <a:t>: [</a:t>
            </a:r>
            <a:r>
              <a:rPr>
                <a:solidFill>
                  <a:srgbClr val="40A070"/>
                </a:solidFill>
                <a:latin typeface="Courier New"/>
              </a:rPr>
              <a:t>25</a:t>
            </a:r>
            <a:r>
              <a:rPr>
                <a:latin typeface="Courier New"/>
              </a:rPr>
              <a:t>, </a:t>
            </a:r>
            <a:r>
              <a:rPr>
                <a:solidFill>
                  <a:srgbClr val="40A070"/>
                </a:solidFill>
                <a:latin typeface="Courier New"/>
              </a:rPr>
              <a:t>30</a:t>
            </a:r>
            <a:r>
              <a:rPr>
                <a:latin typeface="Courier New"/>
              </a:rPr>
              <a:t>, </a:t>
            </a:r>
            <a:r>
              <a:rPr>
                <a:solidFill>
                  <a:srgbClr val="40A070"/>
                </a:solidFill>
                <a:latin typeface="Courier New"/>
              </a:rPr>
              <a:t>35</a:t>
            </a:r>
            <a:r>
              <a:rPr>
                <a:latin typeface="Courier New"/>
              </a:rPr>
              <a:t>],</a:t>
            </a:r>
            <a:br/>
            <a:r>
              <a:rPr>
                <a:latin typeface="Courier New"/>
              </a:rPr>
              <a:t>    </a:t>
            </a:r>
            <a:r>
              <a:rPr>
                <a:solidFill>
                  <a:srgbClr val="4070A0"/>
                </a:solidFill>
                <a:latin typeface="Courier New"/>
              </a:rPr>
              <a:t>'City'</a:t>
            </a:r>
            <a:r>
              <a:rPr>
                <a:latin typeface="Courier New"/>
              </a:rPr>
              <a:t>: [</a:t>
            </a:r>
            <a:r>
              <a:rPr>
                <a:solidFill>
                  <a:srgbClr val="4070A0"/>
                </a:solidFill>
                <a:latin typeface="Courier New"/>
              </a:rPr>
              <a:t>'NYC'</a:t>
            </a:r>
            <a:r>
              <a:rPr>
                <a:latin typeface="Courier New"/>
              </a:rPr>
              <a:t>, </a:t>
            </a:r>
            <a:r>
              <a:rPr>
                <a:solidFill>
                  <a:srgbClr val="4070A0"/>
                </a:solidFill>
                <a:latin typeface="Courier New"/>
              </a:rPr>
              <a:t>'LA'</a:t>
            </a:r>
            <a:r>
              <a:rPr>
                <a:latin typeface="Courier New"/>
              </a:rPr>
              <a:t>, </a:t>
            </a:r>
            <a:r>
              <a:rPr>
                <a:solidFill>
                  <a:srgbClr val="4070A0"/>
                </a:solidFill>
                <a:latin typeface="Courier New"/>
              </a:rPr>
              <a:t>'Chicago'</a:t>
            </a:r>
            <a:r>
              <a:rPr>
                <a:latin typeface="Courier New"/>
              </a:rPr>
              <a:t>]</a:t>
            </a:r>
            <a:br/>
            <a:r>
              <a:rPr>
                <a:latin typeface="Courier New"/>
              </a:rPr>
              <a:t>})</a:t>
            </a:r>
            <a:br/>
            <a:br/>
            <a:r>
              <a:rPr i="1">
                <a:solidFill>
                  <a:srgbClr val="60A0B0"/>
                </a:solidFill>
                <a:latin typeface="Courier New"/>
              </a:rPr>
              <a:t># Basic operations</a:t>
            </a:r>
            <a:br/>
            <a:r>
              <a:rPr>
                <a:solidFill>
                  <a:srgbClr val="008000"/>
                </a:solidFill>
                <a:latin typeface="Courier New"/>
              </a:rPr>
              <a:t>print</a:t>
            </a:r>
            <a:r>
              <a:rPr>
                <a:latin typeface="Courier New"/>
              </a:rPr>
              <a:t>(df.head())</a:t>
            </a:r>
            <a:br/>
            <a:r>
              <a:rPr>
                <a:solidFill>
                  <a:srgbClr val="008000"/>
                </a:solidFill>
                <a:latin typeface="Courier New"/>
              </a:rPr>
              <a:t>print</a:t>
            </a:r>
            <a:r>
              <a:rPr>
                <a:latin typeface="Courier New"/>
              </a:rPr>
              <a:t>(df.describe())</a:t>
            </a:r>
            <a:br/>
            <a:r>
              <a:rPr>
                <a:solidFill>
                  <a:srgbClr val="008000"/>
                </a:solidFill>
                <a:latin typeface="Courier New"/>
              </a:rPr>
              <a:t>print</a:t>
            </a:r>
            <a:r>
              <a:rPr>
                <a:latin typeface="Courier New"/>
              </a:rPr>
              <a:t>(df[</a:t>
            </a:r>
            <a:r>
              <a:rPr>
                <a:solidFill>
                  <a:srgbClr val="4070A0"/>
                </a:solidFill>
                <a:latin typeface="Courier New"/>
              </a:rPr>
              <a:t>'Age'</a:t>
            </a:r>
            <a:r>
              <a:rPr>
                <a:latin typeface="Courier New"/>
              </a:rPr>
              <a:t>].mean())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Data Filtering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 New"/>
              </a:rPr>
              <a:t># Filter by condition</a:t>
            </a:r>
            <a:br/>
            <a:r>
              <a:rPr>
                <a:latin typeface="Courier New"/>
              </a:rPr>
              <a:t>young_people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df[df[</a:t>
            </a:r>
            <a:r>
              <a:rPr>
                <a:solidFill>
                  <a:srgbClr val="4070A0"/>
                </a:solidFill>
                <a:latin typeface="Courier New"/>
              </a:rPr>
              <a:t>'Age'</a:t>
            </a:r>
            <a:r>
              <a:rPr>
                <a:latin typeface="Courier New"/>
              </a:rPr>
              <a:t>] </a:t>
            </a:r>
            <a:r>
              <a:rPr>
                <a:solidFill>
                  <a:srgbClr val="666666"/>
                </a:solidFill>
                <a:latin typeface="Courier New"/>
              </a:rPr>
              <a:t>&lt;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30</a:t>
            </a:r>
            <a:r>
              <a:rPr>
                <a:latin typeface="Courier New"/>
              </a:rPr>
              <a:t>]</a:t>
            </a:r>
            <a:br/>
            <a:br/>
            <a:r>
              <a:rPr i="1">
                <a:solidFill>
                  <a:srgbClr val="60A0B0"/>
                </a:solidFill>
                <a:latin typeface="Courier New"/>
              </a:rPr>
              <a:t># Group by</a:t>
            </a:r>
            <a:br/>
            <a:r>
              <a:rPr>
                <a:latin typeface="Courier New"/>
              </a:rPr>
              <a:t>city_stats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df.groupby(</a:t>
            </a:r>
            <a:r>
              <a:rPr>
                <a:solidFill>
                  <a:srgbClr val="4070A0"/>
                </a:solidFill>
                <a:latin typeface="Courier New"/>
              </a:rPr>
              <a:t>'City'</a:t>
            </a:r>
            <a:r>
              <a:rPr>
                <a:latin typeface="Courier New"/>
              </a:rPr>
              <a:t>)[</a:t>
            </a:r>
            <a:r>
              <a:rPr>
                <a:solidFill>
                  <a:srgbClr val="4070A0"/>
                </a:solidFill>
                <a:latin typeface="Courier New"/>
              </a:rPr>
              <a:t>'Age'</a:t>
            </a:r>
            <a:r>
              <a:rPr>
                <a:latin typeface="Courier New"/>
              </a:rPr>
              <a:t>].mean()</a:t>
            </a:r>
            <a:br/>
            <a:br/>
            <a:r>
              <a:rPr i="1">
                <a:solidFill>
                  <a:srgbClr val="60A0B0"/>
                </a:solidFill>
                <a:latin typeface="Courier New"/>
              </a:rPr>
              <a:t># Sort values</a:t>
            </a:r>
            <a:br/>
            <a:r>
              <a:rPr>
                <a:latin typeface="Courier New"/>
              </a:rPr>
              <a:t>sorted_df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df.sort_values(</a:t>
            </a:r>
            <a:r>
              <a:rPr>
                <a:solidFill>
                  <a:srgbClr val="4070A0"/>
                </a:solidFill>
                <a:latin typeface="Courier New"/>
              </a:rPr>
              <a:t>'Age'</a:t>
            </a:r>
            <a:r>
              <a:rPr>
                <a:latin typeface="Courier New"/>
              </a:rPr>
              <a:t>, ascending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solidFill>
                  <a:srgbClr val="19177C"/>
                </a:solidFill>
                <a:latin typeface="Courier New"/>
              </a:rPr>
              <a:t>False</a:t>
            </a:r>
            <a:r>
              <a:rPr>
                <a:latin typeface="Courier New"/>
              </a:rPr>
              <a:t>)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40: Final Project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🎯 Apply Your Knowledge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Beginner Projects</a:t>
            </a:r>
          </a:p>
          <a:p>
            <a:pPr lvl="0"/>
            <a:r>
              <a:rPr b="1"/>
              <a:t>Calculator</a:t>
            </a:r>
            <a:r>
              <a:rPr/>
              <a:t> - Basic arithmetic operations</a:t>
            </a:r>
          </a:p>
          <a:p>
            <a:pPr lvl="0"/>
            <a:r>
              <a:rPr b="1"/>
              <a:t>To-Do List</a:t>
            </a:r>
            <a:r>
              <a:rPr/>
              <a:t> - CRUD operations with file storage</a:t>
            </a:r>
          </a:p>
          <a:p>
            <a:pPr lvl="0"/>
            <a:r>
              <a:rPr b="1"/>
              <a:t>Password Generator</a:t>
            </a:r>
            <a:r>
              <a:rPr/>
              <a:t> - Random string generation</a:t>
            </a:r>
          </a:p>
          <a:p>
            <a:pPr lvl="0"/>
            <a:r>
              <a:rPr b="1"/>
              <a:t>Number Guessing Game</a:t>
            </a:r>
            <a:r>
              <a:rPr/>
              <a:t> - User input and loops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Intermediate Projects</a:t>
            </a:r>
          </a:p>
          <a:p>
            <a:pPr lvl="0"/>
            <a:r>
              <a:rPr b="1"/>
              <a:t>Web Scraper</a:t>
            </a:r>
            <a:r>
              <a:rPr/>
              <a:t> - Extract data from websites</a:t>
            </a:r>
          </a:p>
          <a:p>
            <a:pPr lvl="0"/>
            <a:r>
              <a:rPr b="1"/>
              <a:t>API Integration</a:t>
            </a:r>
            <a:r>
              <a:rPr/>
              <a:t> - Connect to external services</a:t>
            </a:r>
          </a:p>
          <a:p>
            <a:pPr lvl="0"/>
            <a:r>
              <a:rPr b="1"/>
              <a:t>Data Visualization</a:t>
            </a:r>
            <a:r>
              <a:rPr/>
              <a:t> - Charts and graphs</a:t>
            </a:r>
          </a:p>
          <a:p>
            <a:pPr lvl="0"/>
            <a:r>
              <a:rPr b="1"/>
              <a:t>Simple Web App</a:t>
            </a:r>
            <a:r>
              <a:rPr/>
              <a:t> - Flask or Django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Advanced Projects</a:t>
            </a:r>
          </a:p>
          <a:p>
            <a:pPr lvl="0"/>
            <a:r>
              <a:rPr b="1"/>
              <a:t>Machine Learning Model</a:t>
            </a:r>
            <a:r>
              <a:rPr/>
              <a:t> - Data analysis and prediction</a:t>
            </a:r>
          </a:p>
          <a:p>
            <a:pPr lvl="0"/>
            <a:r>
              <a:rPr b="1"/>
              <a:t>Automation Scripts</a:t>
            </a:r>
            <a:r>
              <a:rPr/>
              <a:t> - File processing and scheduling</a:t>
            </a:r>
          </a:p>
          <a:p>
            <a:pPr lvl="0"/>
            <a:r>
              <a:rPr b="1"/>
              <a:t>Full-Stack Application</a:t>
            </a:r>
            <a:r>
              <a:rPr/>
              <a:t> - Complete web application</a:t>
            </a:r>
          </a:p>
          <a:p>
            <a:pPr lvl="0"/>
            <a:r>
              <a:rPr b="1"/>
              <a:t>Mobile App</a:t>
            </a:r>
            <a:r>
              <a:rPr/>
              <a:t> - Using frameworks like Kivy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🎉 Congratulations!</a:t>
            </a:r>
          </a:p>
          <a:p>
            <a:pPr lvl="0" indent="0" marL="0">
              <a:buNone/>
            </a:pPr>
            <a:r>
              <a:rPr/>
              <a:t>You’ve completed the </a:t>
            </a:r>
            <a:r>
              <a:rPr b="1"/>
              <a:t>Complete Python Programming Course</a:t>
            </a:r>
            <a:r>
              <a:rPr/>
              <a:t>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🚀 What You’ve Learned:</a:t>
            </a:r>
          </a:p>
          <a:p>
            <a:pPr lvl="0"/>
            <a:r>
              <a:rPr b="1"/>
              <a:t>Core Python Concepts</a:t>
            </a:r>
            <a:r>
              <a:rPr/>
              <a:t> - Variables, functions, loops</a:t>
            </a:r>
          </a:p>
          <a:p>
            <a:pPr lvl="0"/>
            <a:r>
              <a:rPr b="1"/>
              <a:t>Advanced Features</a:t>
            </a:r>
            <a:r>
              <a:rPr/>
              <a:t> - OOP, decorators, generators</a:t>
            </a:r>
          </a:p>
          <a:p>
            <a:pPr lvl="0"/>
            <a:r>
              <a:rPr b="1"/>
              <a:t>Real-World Applications</a:t>
            </a:r>
            <a:r>
              <a:rPr/>
              <a:t> - APIs, testing, data analysis</a:t>
            </a:r>
          </a:p>
          <a:p>
            <a:pPr lvl="0"/>
            <a:r>
              <a:rPr b="1"/>
              <a:t>Best Practices</a:t>
            </a:r>
            <a:r>
              <a:rPr/>
              <a:t> - Error handling, documentation, testing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🎯 Next Steps:</a:t>
            </a:r>
          </a:p>
          <a:p>
            <a:pPr lvl="0" indent="-342900" marL="342900">
              <a:buAutoNum type="arabicPeriod"/>
            </a:pPr>
            <a:r>
              <a:rPr b="1"/>
              <a:t>Build Projects</a:t>
            </a:r>
            <a:r>
              <a:rPr/>
              <a:t> - Apply your knowledge</a:t>
            </a:r>
          </a:p>
          <a:p>
            <a:pPr lvl="0" indent="-342900" marL="342900">
              <a:buAutoNum type="arabicPeriod"/>
            </a:pPr>
            <a:r>
              <a:rPr b="1"/>
              <a:t>Join Communities</a:t>
            </a:r>
            <a:r>
              <a:rPr/>
              <a:t> - Stack Overflow, Reddit, Discord</a:t>
            </a:r>
          </a:p>
          <a:p>
            <a:pPr lvl="0" indent="-342900" marL="342900">
              <a:buAutoNum type="arabicPeriod"/>
            </a:pPr>
            <a:r>
              <a:rPr b="1"/>
              <a:t>Contribute to Open Source</a:t>
            </a:r>
            <a:r>
              <a:rPr/>
              <a:t> - GitHub projects</a:t>
            </a:r>
          </a:p>
          <a:p>
            <a:pPr lvl="0" indent="-342900" marL="342900">
              <a:buAutoNum type="arabicPeriod"/>
            </a:pPr>
            <a:r>
              <a:rPr b="1"/>
              <a:t>Never Stop Learning</a:t>
            </a:r>
            <a:r>
              <a:rPr/>
              <a:t> - Python ecosystem is vast!</a:t>
            </a:r>
          </a:p>
          <a:p>
            <a:pPr lvl="0" indent="0" marL="0">
              <a:buNone/>
            </a:pPr>
            <a:r>
              <a:rPr b="1"/>
              <a:t>Remember</a:t>
            </a:r>
            <a:r>
              <a:rPr/>
              <a:t>: The best way to learn programming is by doing. Start building your own projects and never stop exploring!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Created with ❤️ for Novakinetix Academy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3: Your First Python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🎯 Hello, World!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Basic Syntax</a:t>
            </a:r>
          </a:p>
          <a:p>
            <a:pPr lvl="0" indent="0">
              <a:buNone/>
            </a:pPr>
            <a:r>
              <a:rPr>
                <a:solidFill>
                  <a:srgbClr val="008000"/>
                </a:solidFill>
                <a:latin typeface="Courier New"/>
              </a:rPr>
              <a:t>print</a:t>
            </a:r>
            <a:r>
              <a:rPr>
                <a:latin typeface="Courier New"/>
              </a:rPr>
              <a:t>(</a:t>
            </a:r>
            <a:r>
              <a:rPr>
                <a:solidFill>
                  <a:srgbClr val="4070A0"/>
                </a:solidFill>
                <a:latin typeface="Courier New"/>
              </a:rPr>
              <a:t>"Hello, World!"</a:t>
            </a:r>
            <a:r>
              <a:rPr>
                <a:latin typeface="Courier New"/>
              </a:rPr>
              <a:t>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Breaking it down:</a:t>
            </a:r>
          </a:p>
          <a:p>
            <a:pPr lvl="0"/>
            <a:r>
              <a:rPr>
                <a:latin typeface="Courier New"/>
              </a:rPr>
              <a:t>print</a:t>
            </a:r>
            <a:r>
              <a:rPr/>
              <a:t>: This is a built-in Python </a:t>
            </a:r>
            <a:r>
              <a:rPr b="1"/>
              <a:t>function</a:t>
            </a:r>
            <a:r>
              <a:rPr/>
              <a:t>. A function is a reusable block of code that performs a specific task. The </a:t>
            </a:r>
            <a:r>
              <a:rPr>
                <a:latin typeface="Courier New"/>
              </a:rPr>
              <a:t>print</a:t>
            </a:r>
            <a:r>
              <a:rPr/>
              <a:t> function’s job is to display output to the screen.</a:t>
            </a:r>
          </a:p>
          <a:p>
            <a:pPr lvl="0"/>
            <a:r>
              <a:rPr>
                <a:latin typeface="Courier New"/>
              </a:rPr>
              <a:t>()</a:t>
            </a:r>
            <a:r>
              <a:rPr/>
              <a:t>: The parentheses are used to call the function and pass information to it.</a:t>
            </a:r>
          </a:p>
          <a:p>
            <a:pPr lvl="0"/>
            <a:r>
              <a:rPr>
                <a:latin typeface="Courier New"/>
              </a:rPr>
              <a:t>"Hello, World!"</a:t>
            </a:r>
            <a:r>
              <a:rPr/>
              <a:t>: This is a </a:t>
            </a:r>
            <a:r>
              <a:rPr b="1"/>
              <a:t>string</a:t>
            </a:r>
            <a:r>
              <a:rPr/>
              <a:t>, which is just a sequence of characters. We pass this string to the </a:t>
            </a:r>
            <a:r>
              <a:rPr>
                <a:latin typeface="Courier New"/>
              </a:rPr>
              <a:t>print</a:t>
            </a:r>
            <a:r>
              <a:rPr/>
              <a:t> function as an </a:t>
            </a:r>
            <a:r>
              <a:rPr b="1"/>
              <a:t>argument</a:t>
            </a:r>
            <a:r>
              <a:rPr/>
              <a:t>, which is the data the function will work with.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Key Concepts:</a:t>
            </a:r>
          </a:p>
          <a:p>
            <a:pPr lvl="0"/>
            <a:r>
              <a:rPr b="1"/>
              <a:t>Print Function</a:t>
            </a:r>
            <a:r>
              <a:rPr/>
              <a:t> - Displays text to the console</a:t>
            </a:r>
          </a:p>
          <a:p>
            <a:pPr lvl="0"/>
            <a:r>
              <a:rPr b="1"/>
              <a:t>Indentation</a:t>
            </a:r>
            <a:r>
              <a:rPr/>
              <a:t> - Python uses indentation for code blocks (more on this later!)</a:t>
            </a:r>
          </a:p>
          <a:p>
            <a:pPr lvl="0"/>
            <a:r>
              <a:rPr b="1"/>
              <a:t>Strings</a:t>
            </a:r>
            <a:r>
              <a:rPr/>
              <a:t> - Text enclosed in quotes</a:t>
            </a:r>
          </a:p>
          <a:p>
            <a:pPr lvl="0"/>
            <a:r>
              <a:rPr b="1"/>
              <a:t>Comments</a:t>
            </a:r>
            <a:r>
              <a:rPr/>
              <a:t> - Lines starting with </a:t>
            </a:r>
            <a:r>
              <a:rPr>
                <a:latin typeface="Courier New"/>
              </a:rPr>
              <a:t>#</a:t>
            </a:r>
            <a:r>
              <a:rPr/>
              <a:t> are comments. Python ignores them, but they are useful for explaining your code to other people (and your future self!).</a:t>
            </a:r>
          </a:p>
          <a:p>
            <a:pPr lvl="1" indent="0">
              <a:buNone/>
            </a:pPr>
            <a:r>
              <a:rPr i="1">
                <a:solidFill>
                  <a:srgbClr val="60A0B0"/>
                </a:solidFill>
                <a:latin typeface="Courier New"/>
              </a:rPr>
              <a:t># This is a comment. It won't be executed.</a:t>
            </a:r>
            <a:br/>
            <a:r>
              <a:rPr>
                <a:solidFill>
                  <a:srgbClr val="008000"/>
                </a:solidFill>
                <a:latin typeface="Courier New"/>
              </a:rPr>
              <a:t>print</a:t>
            </a:r>
            <a:r>
              <a:rPr>
                <a:latin typeface="Courier New"/>
              </a:rPr>
              <a:t>(</a:t>
            </a:r>
            <a:r>
              <a:rPr>
                <a:solidFill>
                  <a:srgbClr val="4070A0"/>
                </a:solidFill>
                <a:latin typeface="Courier New"/>
              </a:rPr>
              <a:t>"This will be."</a:t>
            </a:r>
            <a:r>
              <a:rPr>
                <a:latin typeface="Courier New"/>
              </a:rPr>
              <a:t>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4: Variables and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📦 Storing Data in Python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What are Variables?</a:t>
            </a:r>
          </a:p>
          <a:p>
            <a:pPr lvl="0" indent="0" marL="0">
              <a:buNone/>
            </a:pPr>
            <a:r>
              <a:rPr/>
              <a:t>Variables are </a:t>
            </a:r>
            <a:r>
              <a:rPr b="1"/>
              <a:t>containers for storing data values</a:t>
            </a:r>
            <a:r>
              <a:rPr/>
              <a:t>. Think of them as labeled boxes or jars where you can put different types of information. You give the box a name (the variable name), and you can put things inside it (the value). You can also change what’s inside the box.</a:t>
            </a:r>
          </a:p>
          <a:p>
            <a:pPr lvl="0" indent="0" marL="0">
              <a:buNone/>
            </a:pPr>
            <a:r>
              <a:rPr b="1"/>
              <a:t>Another analogy:</a:t>
            </a:r>
            <a:r>
              <a:rPr/>
              <a:t> A variable is like a contact in your phone. The name of the contact is the variable name (e.g., “Mom”), and the phone number is the value (e.g., “555-1234”).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Dynamic Typing</a:t>
            </a:r>
          </a:p>
          <a:p>
            <a:pPr lvl="0" indent="0" marL="0">
              <a:buNone/>
            </a:pPr>
            <a:r>
              <a:rPr/>
              <a:t>Python uses </a:t>
            </a:r>
            <a:r>
              <a:rPr b="1"/>
              <a:t>dynamic typing</a:t>
            </a:r>
            <a:r>
              <a:rPr/>
              <a:t>, meaning you don’t need to declare the type of a variable. Python automatically determines the type based on the value you assign. It’s smart enough to know that </a:t>
            </a:r>
            <a:r>
              <a:rPr>
                <a:latin typeface="Courier New"/>
              </a:rPr>
              <a:t>5</a:t>
            </a:r>
            <a:r>
              <a:rPr/>
              <a:t> is a number and </a:t>
            </a:r>
            <a:r>
              <a:rPr>
                <a:latin typeface="Courier New"/>
              </a:rPr>
              <a:t>"hello"</a:t>
            </a:r>
            <a:r>
              <a:rPr/>
              <a:t> is text.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 New"/>
              </a:rPr>
              <a:t># String variables</a:t>
            </a:r>
            <a:br/>
            <a:r>
              <a:rPr>
                <a:latin typeface="Courier New"/>
              </a:rPr>
              <a:t>name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70A0"/>
                </a:solidFill>
                <a:latin typeface="Courier New"/>
              </a:rPr>
              <a:t>"Alice"</a:t>
            </a:r>
            <a:r>
              <a:rPr>
                <a:latin typeface="Courier New"/>
              </a:rPr>
              <a:t>           </a:t>
            </a:r>
            <a:r>
              <a:rPr i="1">
                <a:solidFill>
                  <a:srgbClr val="60A0B0"/>
                </a:solidFill>
                <a:latin typeface="Courier New"/>
              </a:rPr>
              <a:t># Text data</a:t>
            </a:r>
            <a:br/>
            <a:r>
              <a:rPr>
                <a:latin typeface="Courier New"/>
              </a:rPr>
              <a:t>email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70A0"/>
                </a:solidFill>
                <a:latin typeface="Courier New"/>
              </a:rPr>
              <a:t>"alice@email.com"</a:t>
            </a:r>
            <a:br/>
            <a:r>
              <a:rPr>
                <a:latin typeface="Courier New"/>
              </a:rPr>
              <a:t>message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70A0"/>
                </a:solidFill>
                <a:latin typeface="Courier New"/>
              </a:rPr>
              <a:t>"Hello, World!"</a:t>
            </a:r>
            <a:br/>
            <a:br/>
            <a:r>
              <a:rPr i="1">
                <a:solidFill>
                  <a:srgbClr val="60A0B0"/>
                </a:solidFill>
                <a:latin typeface="Courier New"/>
              </a:rPr>
              <a:t># Numeric variables</a:t>
            </a:r>
            <a:br/>
            <a:r>
              <a:rPr>
                <a:latin typeface="Courier New"/>
              </a:rPr>
              <a:t>age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25</a:t>
            </a:r>
            <a:r>
              <a:rPr>
                <a:latin typeface="Courier New"/>
              </a:rPr>
              <a:t>                 </a:t>
            </a:r>
            <a:r>
              <a:rPr i="1">
                <a:solidFill>
                  <a:srgbClr val="60A0B0"/>
                </a:solidFill>
                <a:latin typeface="Courier New"/>
              </a:rPr>
              <a:t># Integer (whole number)</a:t>
            </a:r>
            <a:br/>
            <a:r>
              <a:rPr>
                <a:latin typeface="Courier New"/>
              </a:rPr>
              <a:t>height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5.8</a:t>
            </a:r>
            <a:r>
              <a:rPr>
                <a:latin typeface="Courier New"/>
              </a:rPr>
              <a:t>             </a:t>
            </a:r>
            <a:r>
              <a:rPr i="1">
                <a:solidFill>
                  <a:srgbClr val="60A0B0"/>
                </a:solidFill>
                <a:latin typeface="Courier New"/>
              </a:rPr>
              <a:t># Float (decimal number)</a:t>
            </a:r>
            <a:br/>
            <a:r>
              <a:rPr>
                <a:latin typeface="Courier New"/>
              </a:rPr>
              <a:t>temperature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666666"/>
                </a:solidFill>
                <a:latin typeface="Courier New"/>
              </a:rPr>
              <a:t>-</a:t>
            </a:r>
            <a:r>
              <a:rPr>
                <a:solidFill>
                  <a:srgbClr val="40A070"/>
                </a:solidFill>
                <a:latin typeface="Courier New"/>
              </a:rPr>
              <a:t>5.2</a:t>
            </a:r>
            <a:r>
              <a:rPr>
                <a:latin typeface="Courier New"/>
              </a:rPr>
              <a:t>        </a:t>
            </a:r>
            <a:r>
              <a:rPr i="1">
                <a:solidFill>
                  <a:srgbClr val="60A0B0"/>
                </a:solidFill>
                <a:latin typeface="Courier New"/>
              </a:rPr>
              <a:t># Negative float</a:t>
            </a:r>
            <a:br/>
            <a:r>
              <a:rPr>
                <a:latin typeface="Courier New"/>
              </a:rPr>
              <a:t>population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8000000000</a:t>
            </a:r>
            <a:r>
              <a:rPr>
                <a:latin typeface="Courier New"/>
              </a:rPr>
              <a:t>  </a:t>
            </a:r>
            <a:r>
              <a:rPr i="1">
                <a:solidFill>
                  <a:srgbClr val="60A0B0"/>
                </a:solidFill>
                <a:latin typeface="Courier New"/>
              </a:rPr>
              <a:t># Large integer</a:t>
            </a:r>
            <a:br/>
            <a:br/>
            <a:r>
              <a:rPr i="1">
                <a:solidFill>
                  <a:srgbClr val="60A0B0"/>
                </a:solidFill>
                <a:latin typeface="Courier New"/>
              </a:rPr>
              <a:t># Boolean variables</a:t>
            </a:r>
            <a:br/>
            <a:r>
              <a:rPr>
                <a:latin typeface="Courier New"/>
              </a:rPr>
              <a:t>is_student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19177C"/>
                </a:solidFill>
                <a:latin typeface="Courier New"/>
              </a:rPr>
              <a:t>True</a:t>
            </a:r>
            <a:r>
              <a:rPr>
                <a:latin typeface="Courier New"/>
              </a:rPr>
              <a:t>        </a:t>
            </a:r>
            <a:r>
              <a:rPr i="1">
                <a:solidFill>
                  <a:srgbClr val="60A0B0"/>
                </a:solidFill>
                <a:latin typeface="Courier New"/>
              </a:rPr>
              <a:t># True/False values</a:t>
            </a:r>
            <a:br/>
            <a:r>
              <a:rPr>
                <a:latin typeface="Courier New"/>
              </a:rPr>
              <a:t>is_active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19177C"/>
                </a:solidFill>
                <a:latin typeface="Courier New"/>
              </a:rPr>
              <a:t>False</a:t>
            </a:r>
            <a:br/>
            <a:r>
              <a:rPr>
                <a:latin typeface="Courier New"/>
              </a:rPr>
              <a:t>has_permission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19177C"/>
                </a:solidFill>
                <a:latin typeface="Courier New"/>
              </a:rPr>
              <a:t>True</a:t>
            </a:r>
            <a:br/>
            <a:br/>
            <a:r>
              <a:rPr i="1">
                <a:solidFill>
                  <a:srgbClr val="60A0B0"/>
                </a:solidFill>
                <a:latin typeface="Courier New"/>
              </a:rPr>
              <a:t># Complex data types</a:t>
            </a:r>
            <a:br/>
            <a:r>
              <a:rPr>
                <a:latin typeface="Courier New"/>
              </a:rPr>
              <a:t>scores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[</a:t>
            </a:r>
            <a:r>
              <a:rPr>
                <a:solidFill>
                  <a:srgbClr val="40A070"/>
                </a:solidFill>
                <a:latin typeface="Courier New"/>
              </a:rPr>
              <a:t>85</a:t>
            </a:r>
            <a:r>
              <a:rPr>
                <a:latin typeface="Courier New"/>
              </a:rPr>
              <a:t>, </a:t>
            </a:r>
            <a:r>
              <a:rPr>
                <a:solidFill>
                  <a:srgbClr val="40A070"/>
                </a:solidFill>
                <a:latin typeface="Courier New"/>
              </a:rPr>
              <a:t>92</a:t>
            </a:r>
            <a:r>
              <a:rPr>
                <a:latin typeface="Courier New"/>
              </a:rPr>
              <a:t>, </a:t>
            </a:r>
            <a:r>
              <a:rPr>
                <a:solidFill>
                  <a:srgbClr val="40A070"/>
                </a:solidFill>
                <a:latin typeface="Courier New"/>
              </a:rPr>
              <a:t>78</a:t>
            </a:r>
            <a:r>
              <a:rPr>
                <a:latin typeface="Courier New"/>
              </a:rPr>
              <a:t>]   </a:t>
            </a:r>
            <a:r>
              <a:rPr i="1">
                <a:solidFill>
                  <a:srgbClr val="60A0B0"/>
                </a:solidFill>
                <a:latin typeface="Courier New"/>
              </a:rPr>
              <a:t># List</a:t>
            </a:r>
            <a:br/>
            <a:r>
              <a:rPr>
                <a:latin typeface="Courier New"/>
              </a:rPr>
              <a:t>person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{</a:t>
            </a:r>
            <a:r>
              <a:rPr>
                <a:solidFill>
                  <a:srgbClr val="4070A0"/>
                </a:solidFill>
                <a:latin typeface="Courier New"/>
              </a:rPr>
              <a:t>"name"</a:t>
            </a:r>
            <a:r>
              <a:rPr>
                <a:latin typeface="Courier New"/>
              </a:rPr>
              <a:t>: </a:t>
            </a:r>
            <a:r>
              <a:rPr>
                <a:solidFill>
                  <a:srgbClr val="4070A0"/>
                </a:solidFill>
                <a:latin typeface="Courier New"/>
              </a:rPr>
              <a:t>"Bob"</a:t>
            </a:r>
            <a:r>
              <a:rPr>
                <a:latin typeface="Courier New"/>
              </a:rPr>
              <a:t>, </a:t>
            </a:r>
            <a:r>
              <a:rPr>
                <a:solidFill>
                  <a:srgbClr val="4070A0"/>
                </a:solidFill>
                <a:latin typeface="Courier New"/>
              </a:rPr>
              <a:t>"age"</a:t>
            </a:r>
            <a:r>
              <a:rPr>
                <a:latin typeface="Courier New"/>
              </a:rPr>
              <a:t>: </a:t>
            </a:r>
            <a:r>
              <a:rPr>
                <a:solidFill>
                  <a:srgbClr val="40A070"/>
                </a:solidFill>
                <a:latin typeface="Courier New"/>
              </a:rPr>
              <a:t>30</a:t>
            </a:r>
            <a:r>
              <a:rPr>
                <a:latin typeface="Courier New"/>
              </a:rPr>
              <a:t>}  </a:t>
            </a:r>
            <a:r>
              <a:rPr i="1">
                <a:solidFill>
                  <a:srgbClr val="60A0B0"/>
                </a:solidFill>
                <a:latin typeface="Courier New"/>
              </a:rPr>
              <a:t># Dictionary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Assignment Operator (=)</a:t>
            </a:r>
          </a:p>
          <a:p>
            <a:pPr lvl="0" indent="0" marL="0">
              <a:buNone/>
            </a:pPr>
            <a:r>
              <a:rPr/>
              <a:t>The </a:t>
            </a:r>
            <a:r>
              <a:rPr>
                <a:latin typeface="Courier New"/>
              </a:rPr>
              <a:t>=</a:t>
            </a:r>
            <a:r>
              <a:rPr/>
              <a:t> operator assigns values to variables.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 New"/>
              </a:rPr>
              <a:t># Basic assignment</a:t>
            </a:r>
            <a:br/>
            <a:r>
              <a:rPr>
                <a:latin typeface="Courier New"/>
              </a:rPr>
              <a:t>x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10</a:t>
            </a:r>
            <a:br/>
            <a:r>
              <a:rPr>
                <a:latin typeface="Courier New"/>
              </a:rPr>
              <a:t>y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70A0"/>
                </a:solidFill>
                <a:latin typeface="Courier New"/>
              </a:rPr>
              <a:t>"Hello"</a:t>
            </a:r>
            <a:br/>
            <a:r>
              <a:rPr>
                <a:latin typeface="Courier New"/>
              </a:rPr>
              <a:t>z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x </a:t>
            </a:r>
            <a:r>
              <a:rPr>
                <a:solidFill>
                  <a:srgbClr val="666666"/>
                </a:solidFill>
                <a:latin typeface="Courier New"/>
              </a:rPr>
              <a:t>+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5</a:t>
            </a:r>
            <a:r>
              <a:rPr>
                <a:latin typeface="Courier New"/>
              </a:rPr>
              <a:t>  </a:t>
            </a:r>
            <a:r>
              <a:rPr i="1">
                <a:solidFill>
                  <a:srgbClr val="60A0B0"/>
                </a:solidFill>
                <a:latin typeface="Courier New"/>
              </a:rPr>
              <a:t># z becomes 15</a:t>
            </a:r>
            <a:br/>
            <a:br/>
            <a:r>
              <a:rPr i="1">
                <a:solidFill>
                  <a:srgbClr val="60A0B0"/>
                </a:solidFill>
                <a:latin typeface="Courier New"/>
              </a:rPr>
              <a:t># Multiple assignment</a:t>
            </a:r>
            <a:br/>
            <a:r>
              <a:rPr>
                <a:latin typeface="Courier New"/>
              </a:rPr>
              <a:t>a, b, c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1</a:t>
            </a:r>
            <a:r>
              <a:rPr>
                <a:latin typeface="Courier New"/>
              </a:rPr>
              <a:t>, </a:t>
            </a:r>
            <a:r>
              <a:rPr>
                <a:solidFill>
                  <a:srgbClr val="40A070"/>
                </a:solidFill>
                <a:latin typeface="Courier New"/>
              </a:rPr>
              <a:t>2</a:t>
            </a:r>
            <a:r>
              <a:rPr>
                <a:latin typeface="Courier New"/>
              </a:rPr>
              <a:t>, </a:t>
            </a:r>
            <a:r>
              <a:rPr>
                <a:solidFill>
                  <a:srgbClr val="40A070"/>
                </a:solidFill>
                <a:latin typeface="Courier New"/>
              </a:rPr>
              <a:t>3</a:t>
            </a:r>
            <a:br/>
            <a:br/>
            <a:r>
              <a:rPr i="1">
                <a:solidFill>
                  <a:srgbClr val="60A0B0"/>
                </a:solidFill>
                <a:latin typeface="Courier New"/>
              </a:rPr>
              <a:t># Same value to multiple variables</a:t>
            </a:r>
            <a:br/>
            <a:r>
              <a:rPr>
                <a:latin typeface="Courier New"/>
              </a:rPr>
              <a:t>x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y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z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0</a:t>
            </a:r>
            <a:br/>
            <a:br/>
            <a:r>
              <a:rPr i="1">
                <a:solidFill>
                  <a:srgbClr val="60A0B0"/>
                </a:solidFill>
                <a:latin typeface="Courier New"/>
              </a:rPr>
              <a:t># Unpacking</a:t>
            </a:r>
            <a:br/>
            <a:r>
              <a:rPr>
                <a:latin typeface="Courier New"/>
              </a:rPr>
              <a:t>name, age, city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70A0"/>
                </a:solidFill>
                <a:latin typeface="Courier New"/>
              </a:rPr>
              <a:t>"Alice"</a:t>
            </a:r>
            <a:r>
              <a:rPr>
                <a:latin typeface="Courier New"/>
              </a:rPr>
              <a:t>, </a:t>
            </a:r>
            <a:r>
              <a:rPr>
                <a:solidFill>
                  <a:srgbClr val="40A070"/>
                </a:solidFill>
                <a:latin typeface="Courier New"/>
              </a:rPr>
              <a:t>25</a:t>
            </a:r>
            <a:r>
              <a:rPr>
                <a:latin typeface="Courier New"/>
              </a:rPr>
              <a:t>, </a:t>
            </a:r>
            <a:r>
              <a:rPr>
                <a:solidFill>
                  <a:srgbClr val="4070A0"/>
                </a:solidFill>
                <a:latin typeface="Courier New"/>
              </a:rPr>
              <a:t>"New York"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Variable Naming Rules:</a:t>
            </a:r>
          </a:p>
          <a:p>
            <a:pPr lvl="0" indent="0" marL="0">
              <a:buNone/>
            </a:pPr>
            <a:r>
              <a:rPr b="1"/>
              <a:t>✅ Allowed:</a:t>
            </a:r>
            <a:r>
              <a:rPr/>
              <a:t> - Start with letter or underscore: </a:t>
            </a:r>
            <a:r>
              <a:rPr>
                <a:latin typeface="Courier New"/>
              </a:rPr>
              <a:t>name</a:t>
            </a:r>
            <a:r>
              <a:rPr/>
              <a:t>, </a:t>
            </a:r>
            <a:r>
              <a:rPr>
                <a:latin typeface="Courier New"/>
              </a:rPr>
              <a:t>_private</a:t>
            </a:r>
            <a:r>
              <a:rPr/>
              <a:t> - Can contain letters, numbers, underscores: </a:t>
            </a:r>
            <a:r>
              <a:rPr>
                <a:latin typeface="Courier New"/>
              </a:rPr>
              <a:t>user_name</a:t>
            </a:r>
            <a:r>
              <a:rPr/>
              <a:t>, </a:t>
            </a:r>
            <a:r>
              <a:rPr>
                <a:latin typeface="Courier New"/>
              </a:rPr>
              <a:t>age2</a:t>
            </a:r>
            <a:r>
              <a:rPr/>
              <a:t> - Case sensitive: </a:t>
            </a:r>
            <a:r>
              <a:rPr>
                <a:latin typeface="Courier New"/>
              </a:rPr>
              <a:t>Name</a:t>
            </a:r>
            <a:r>
              <a:rPr/>
              <a:t> and </a:t>
            </a:r>
            <a:r>
              <a:rPr>
                <a:latin typeface="Courier New"/>
              </a:rPr>
              <a:t>name</a:t>
            </a:r>
            <a:r>
              <a:rPr/>
              <a:t> are different - Use descriptive names: </a:t>
            </a:r>
            <a:r>
              <a:rPr>
                <a:latin typeface="Courier New"/>
              </a:rPr>
              <a:t>student_count</a:t>
            </a:r>
            <a:r>
              <a:rPr/>
              <a:t>, </a:t>
            </a:r>
            <a:r>
              <a:rPr>
                <a:latin typeface="Courier New"/>
              </a:rPr>
              <a:t>total_price</a:t>
            </a:r>
          </a:p>
          <a:p>
            <a:pPr lvl="0" indent="0" marL="0">
              <a:buNone/>
            </a:pPr>
            <a:r>
              <a:rPr b="1"/>
              <a:t>❌ Not Allowed:</a:t>
            </a:r>
            <a:r>
              <a:rPr/>
              <a:t> - Start with number: </a:t>
            </a:r>
            <a:r>
              <a:rPr>
                <a:latin typeface="Courier New"/>
              </a:rPr>
              <a:t>2name</a:t>
            </a:r>
            <a:r>
              <a:rPr/>
              <a:t> ❌ - Use special characters: </a:t>
            </a:r>
            <a:r>
              <a:rPr>
                <a:latin typeface="Courier New"/>
              </a:rPr>
              <a:t>user-name</a:t>
            </a:r>
            <a:r>
              <a:rPr/>
              <a:t> ❌ - Use Python keywords: </a:t>
            </a:r>
            <a:r>
              <a:rPr>
                <a:latin typeface="Courier New"/>
              </a:rPr>
              <a:t>if</a:t>
            </a:r>
            <a:r>
              <a:rPr/>
              <a:t>, </a:t>
            </a:r>
            <a:r>
              <a:rPr>
                <a:latin typeface="Courier New"/>
              </a:rPr>
              <a:t>for</a:t>
            </a:r>
            <a:r>
              <a:rPr/>
              <a:t>, </a:t>
            </a:r>
            <a:r>
              <a:rPr>
                <a:latin typeface="Courier New"/>
              </a:rPr>
              <a:t>while</a:t>
            </a:r>
            <a:r>
              <a:rPr/>
              <a:t> ❌ - Use spaces: </a:t>
            </a:r>
            <a:r>
              <a:rPr>
                <a:latin typeface="Courier New"/>
              </a:rPr>
              <a:t>user name</a:t>
            </a:r>
            <a:r>
              <a:rPr/>
              <a:t> ❌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Best Practices: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 New"/>
              </a:rPr>
              <a:t># ✅ Good naming</a:t>
            </a:r>
            <a:br/>
            <a:r>
              <a:rPr>
                <a:latin typeface="Courier New"/>
              </a:rPr>
              <a:t>user_name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70A0"/>
                </a:solidFill>
                <a:latin typeface="Courier New"/>
              </a:rPr>
              <a:t>"john_doe"</a:t>
            </a:r>
            <a:br/>
            <a:r>
              <a:rPr>
                <a:latin typeface="Courier New"/>
              </a:rPr>
              <a:t>total_price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29.99</a:t>
            </a:r>
            <a:br/>
            <a:r>
              <a:rPr>
                <a:latin typeface="Courier New"/>
              </a:rPr>
              <a:t>is_active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19177C"/>
                </a:solidFill>
                <a:latin typeface="Courier New"/>
              </a:rPr>
              <a:t>True</a:t>
            </a:r>
            <a:br/>
            <a:r>
              <a:rPr>
                <a:latin typeface="Courier New"/>
              </a:rPr>
              <a:t>student_count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150</a:t>
            </a:r>
            <a:br/>
            <a:br/>
            <a:r>
              <a:rPr i="1">
                <a:solidFill>
                  <a:srgbClr val="60A0B0"/>
                </a:solidFill>
                <a:latin typeface="Courier New"/>
              </a:rPr>
              <a:t># ❌ Bad naming</a:t>
            </a:r>
            <a:br/>
            <a:r>
              <a:rPr>
                <a:latin typeface="Courier New"/>
              </a:rPr>
              <a:t>n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70A0"/>
                </a:solidFill>
                <a:latin typeface="Courier New"/>
              </a:rPr>
              <a:t>"john_doe"</a:t>
            </a:r>
            <a:r>
              <a:rPr>
                <a:latin typeface="Courier New"/>
              </a:rPr>
              <a:t>          </a:t>
            </a:r>
            <a:r>
              <a:rPr i="1">
                <a:solidFill>
                  <a:srgbClr val="60A0B0"/>
                </a:solidFill>
                <a:latin typeface="Courier New"/>
              </a:rPr>
              <a:t># Too short</a:t>
            </a:r>
            <a:br/>
            <a:r>
              <a:rPr>
                <a:latin typeface="Courier New"/>
              </a:rPr>
              <a:t>totalPrice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29.99</a:t>
            </a:r>
            <a:r>
              <a:rPr>
                <a:latin typeface="Courier New"/>
              </a:rPr>
              <a:t>      </a:t>
            </a:r>
            <a:r>
              <a:rPr i="1">
                <a:solidFill>
                  <a:srgbClr val="60A0B0"/>
                </a:solidFill>
                <a:latin typeface="Courier New"/>
              </a:rPr>
              <a:t># Inconsistent style</a:t>
            </a:r>
            <a:br/>
            <a:r>
              <a:rPr>
                <a:latin typeface="Courier New"/>
              </a:rPr>
              <a:t>flag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19177C"/>
                </a:solidFill>
                <a:latin typeface="Courier New"/>
              </a:rPr>
              <a:t>True</a:t>
            </a:r>
            <a:r>
              <a:rPr>
                <a:latin typeface="Courier New"/>
              </a:rPr>
              <a:t>             </a:t>
            </a:r>
            <a:r>
              <a:rPr i="1">
                <a:solidFill>
                  <a:srgbClr val="60A0B0"/>
                </a:solidFill>
                <a:latin typeface="Courier New"/>
              </a:rPr>
              <a:t># Not descriptive</a:t>
            </a:r>
            <a:br/>
            <a:r>
              <a:rPr>
                <a:latin typeface="Courier New"/>
              </a:rPr>
              <a:t>cnt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150</a:t>
            </a:r>
            <a:r>
              <a:rPr>
                <a:latin typeface="Courier New"/>
              </a:rPr>
              <a:t>               </a:t>
            </a:r>
            <a:r>
              <a:rPr i="1">
                <a:solidFill>
                  <a:srgbClr val="60A0B0"/>
                </a:solidFill>
                <a:latin typeface="Courier New"/>
              </a:rPr>
              <a:t># Abbreviation unclear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Variable Scope: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 New"/>
              </a:rPr>
              <a:t># Global variable</a:t>
            </a:r>
            <a:br/>
            <a:r>
              <a:rPr>
                <a:latin typeface="Courier New"/>
              </a:rPr>
              <a:t>global_var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70A0"/>
                </a:solidFill>
                <a:latin typeface="Courier New"/>
              </a:rPr>
              <a:t>"I'm global"</a:t>
            </a:r>
            <a:br/>
            <a:br/>
            <a:r>
              <a:rPr b="1">
                <a:solidFill>
                  <a:srgbClr val="007020"/>
                </a:solidFill>
                <a:latin typeface="Courier New"/>
              </a:rPr>
              <a:t>def</a:t>
            </a:r>
            <a:r>
              <a:rPr>
                <a:latin typeface="Courier New"/>
              </a:rPr>
              <a:t> my_function():</a:t>
            </a:r>
            <a:br/>
            <a:r>
              <a:rPr>
                <a:latin typeface="Courier New"/>
              </a:rPr>
              <a:t>    </a:t>
            </a:r>
            <a:r>
              <a:rPr i="1">
                <a:solidFill>
                  <a:srgbClr val="60A0B0"/>
                </a:solidFill>
                <a:latin typeface="Courier New"/>
              </a:rPr>
              <a:t># Local variable</a:t>
            </a:r>
            <a:br/>
            <a:r>
              <a:rPr>
                <a:latin typeface="Courier New"/>
              </a:rPr>
              <a:t>    local_var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70A0"/>
                </a:solidFill>
                <a:latin typeface="Courier New"/>
              </a:rPr>
              <a:t>"I'm local"</a:t>
            </a:r>
            <a:br/>
            <a:r>
              <a:rPr>
                <a:latin typeface="Courier New"/>
              </a:rPr>
              <a:t>    </a:t>
            </a:r>
            <a:r>
              <a:rPr>
                <a:solidFill>
                  <a:srgbClr val="008000"/>
                </a:solidFill>
                <a:latin typeface="Courier New"/>
              </a:rPr>
              <a:t>print</a:t>
            </a:r>
            <a:r>
              <a:rPr>
                <a:latin typeface="Courier New"/>
              </a:rPr>
              <a:t>(global_var)  </a:t>
            </a:r>
            <a:r>
              <a:rPr i="1">
                <a:solidFill>
                  <a:srgbClr val="60A0B0"/>
                </a:solidFill>
                <a:latin typeface="Courier New"/>
              </a:rPr>
              <a:t># Can access global</a:t>
            </a:r>
            <a:br/>
            <a:r>
              <a:rPr>
                <a:latin typeface="Courier New"/>
              </a:rPr>
              <a:t>    </a:t>
            </a:r>
            <a:r>
              <a:rPr>
                <a:solidFill>
                  <a:srgbClr val="008000"/>
                </a:solidFill>
                <a:latin typeface="Courier New"/>
              </a:rPr>
              <a:t>print</a:t>
            </a:r>
            <a:r>
              <a:rPr>
                <a:latin typeface="Courier New"/>
              </a:rPr>
              <a:t>(local_var)   </a:t>
            </a:r>
            <a:r>
              <a:rPr i="1">
                <a:solidFill>
                  <a:srgbClr val="60A0B0"/>
                </a:solidFill>
                <a:latin typeface="Courier New"/>
              </a:rPr>
              <a:t># Can access local</a:t>
            </a:r>
            <a:br/>
            <a:br/>
            <a:r>
              <a:rPr i="1">
                <a:solidFill>
                  <a:srgbClr val="60A0B0"/>
                </a:solidFill>
                <a:latin typeface="Courier New"/>
              </a:rPr>
              <a:t># Can't access local_var here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Type Checking: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 New"/>
              </a:rPr>
              <a:t># Check variable type</a:t>
            </a:r>
            <a:br/>
            <a:r>
              <a:rPr>
                <a:latin typeface="Courier New"/>
              </a:rPr>
              <a:t>name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70A0"/>
                </a:solidFill>
                <a:latin typeface="Courier New"/>
              </a:rPr>
              <a:t>"Alice"</a:t>
            </a:r>
            <a:br/>
            <a:r>
              <a:rPr>
                <a:latin typeface="Courier New"/>
              </a:rPr>
              <a:t>age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25</a:t>
            </a:r>
            <a:br/>
            <a:r>
              <a:rPr>
                <a:latin typeface="Courier New"/>
              </a:rPr>
              <a:t>height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5.8</a:t>
            </a:r>
            <a:br/>
            <a:br/>
            <a:r>
              <a:rPr>
                <a:solidFill>
                  <a:srgbClr val="008000"/>
                </a:solidFill>
                <a:latin typeface="Courier New"/>
              </a:rPr>
              <a:t>print</a:t>
            </a:r>
            <a:r>
              <a:rPr>
                <a:latin typeface="Courier New"/>
              </a:rPr>
              <a:t>(</a:t>
            </a:r>
            <a:r>
              <a:rPr>
                <a:solidFill>
                  <a:srgbClr val="008000"/>
                </a:solidFill>
                <a:latin typeface="Courier New"/>
              </a:rPr>
              <a:t>type</a:t>
            </a:r>
            <a:r>
              <a:rPr>
                <a:latin typeface="Courier New"/>
              </a:rPr>
              <a:t>(name))    </a:t>
            </a:r>
            <a:r>
              <a:rPr i="1">
                <a:solidFill>
                  <a:srgbClr val="60A0B0"/>
                </a:solidFill>
                <a:latin typeface="Courier New"/>
              </a:rPr>
              <a:t># &lt;class 'str'&gt;</a:t>
            </a:r>
            <a:br/>
            <a:r>
              <a:rPr>
                <a:solidFill>
                  <a:srgbClr val="008000"/>
                </a:solidFill>
                <a:latin typeface="Courier New"/>
              </a:rPr>
              <a:t>print</a:t>
            </a:r>
            <a:r>
              <a:rPr>
                <a:latin typeface="Courier New"/>
              </a:rPr>
              <a:t>(</a:t>
            </a:r>
            <a:r>
              <a:rPr>
                <a:solidFill>
                  <a:srgbClr val="008000"/>
                </a:solidFill>
                <a:latin typeface="Courier New"/>
              </a:rPr>
              <a:t>type</a:t>
            </a:r>
            <a:r>
              <a:rPr>
                <a:latin typeface="Courier New"/>
              </a:rPr>
              <a:t>(age))     </a:t>
            </a:r>
            <a:r>
              <a:rPr i="1">
                <a:solidFill>
                  <a:srgbClr val="60A0B0"/>
                </a:solidFill>
                <a:latin typeface="Courier New"/>
              </a:rPr>
              <a:t># &lt;class 'int'&gt;</a:t>
            </a:r>
            <a:br/>
            <a:r>
              <a:rPr>
                <a:solidFill>
                  <a:srgbClr val="008000"/>
                </a:solidFill>
                <a:latin typeface="Courier New"/>
              </a:rPr>
              <a:t>print</a:t>
            </a:r>
            <a:r>
              <a:rPr>
                <a:latin typeface="Courier New"/>
              </a:rPr>
              <a:t>(</a:t>
            </a:r>
            <a:r>
              <a:rPr>
                <a:solidFill>
                  <a:srgbClr val="008000"/>
                </a:solidFill>
                <a:latin typeface="Courier New"/>
              </a:rPr>
              <a:t>type</a:t>
            </a:r>
            <a:r>
              <a:rPr>
                <a:latin typeface="Courier New"/>
              </a:rPr>
              <a:t>(height))  </a:t>
            </a:r>
            <a:r>
              <a:rPr i="1">
                <a:solidFill>
                  <a:srgbClr val="60A0B0"/>
                </a:solidFill>
                <a:latin typeface="Courier New"/>
              </a:rPr>
              <a:t># &lt;class 'float'&gt;</a:t>
            </a:r>
            <a:br/>
            <a:br/>
            <a:r>
              <a:rPr i="1">
                <a:solidFill>
                  <a:srgbClr val="60A0B0"/>
                </a:solidFill>
                <a:latin typeface="Courier New"/>
              </a:rPr>
              <a:t># Type conversion</a:t>
            </a:r>
            <a:br/>
            <a:r>
              <a:rPr>
                <a:latin typeface="Courier New"/>
              </a:rPr>
              <a:t>age_str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008000"/>
                </a:solidFill>
                <a:latin typeface="Courier New"/>
              </a:rPr>
              <a:t>str</a:t>
            </a:r>
            <a:r>
              <a:rPr>
                <a:latin typeface="Courier New"/>
              </a:rPr>
              <a:t>(age)      </a:t>
            </a:r>
            <a:r>
              <a:rPr i="1">
                <a:solidFill>
                  <a:srgbClr val="60A0B0"/>
                </a:solidFill>
                <a:latin typeface="Courier New"/>
              </a:rPr>
              <a:t># Convert to string</a:t>
            </a:r>
            <a:br/>
            <a:r>
              <a:rPr>
                <a:latin typeface="Courier New"/>
              </a:rPr>
              <a:t>height_int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008000"/>
                </a:solidFill>
                <a:latin typeface="Courier New"/>
              </a:rPr>
              <a:t>int</a:t>
            </a:r>
            <a:r>
              <a:rPr>
                <a:latin typeface="Courier New"/>
              </a:rPr>
              <a:t>(height)  </a:t>
            </a:r>
            <a:r>
              <a:rPr i="1">
                <a:solidFill>
                  <a:srgbClr val="60A0B0"/>
                </a:solidFill>
                <a:latin typeface="Courier New"/>
              </a:rPr>
              <a:t># Convert to integer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Memory Management: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 New"/>
              </a:rPr>
              <a:t># Python automatically manages memory</a:t>
            </a:r>
            <a:br/>
            <a:r>
              <a:rPr>
                <a:latin typeface="Courier New"/>
              </a:rPr>
              <a:t>x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1000</a:t>
            </a:r>
            <a:br/>
            <a:r>
              <a:rPr>
                <a:latin typeface="Courier New"/>
              </a:rPr>
              <a:t>y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x  </a:t>
            </a:r>
            <a:r>
              <a:rPr i="1">
                <a:solidFill>
                  <a:srgbClr val="60A0B0"/>
                </a:solidFill>
                <a:latin typeface="Courier New"/>
              </a:rPr>
              <a:t># y references the same object</a:t>
            </a:r>
            <a:br/>
            <a:r>
              <a:rPr>
                <a:latin typeface="Courier New"/>
              </a:rPr>
              <a:t>x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2000</a:t>
            </a:r>
            <a:r>
              <a:rPr>
                <a:latin typeface="Courier New"/>
              </a:rPr>
              <a:t>  </a:t>
            </a:r>
            <a:r>
              <a:rPr i="1">
                <a:solidFill>
                  <a:srgbClr val="60A0B0"/>
                </a:solidFill>
                <a:latin typeface="Courier New"/>
              </a:rPr>
              <a:t># x now references a new object</a:t>
            </a:r>
            <a:br/>
            <a:br/>
            <a:r>
              <a:rPr i="1">
                <a:solidFill>
                  <a:srgbClr val="60A0B0"/>
                </a:solidFill>
                <a:latin typeface="Courier New"/>
              </a:rPr>
              <a:t># Check object identity</a:t>
            </a:r>
            <a:br/>
            <a:r>
              <a:rPr>
                <a:solidFill>
                  <a:srgbClr val="008000"/>
                </a:solidFill>
                <a:latin typeface="Courier New"/>
              </a:rPr>
              <a:t>print</a:t>
            </a:r>
            <a:r>
              <a:rPr>
                <a:latin typeface="Courier New"/>
              </a:rPr>
              <a:t>(</a:t>
            </a:r>
            <a:r>
              <a:rPr>
                <a:solidFill>
                  <a:srgbClr val="008000"/>
                </a:solidFill>
                <a:latin typeface="Courier New"/>
              </a:rPr>
              <a:t>id</a:t>
            </a:r>
            <a:r>
              <a:rPr>
                <a:latin typeface="Courier New"/>
              </a:rPr>
              <a:t>(x))  </a:t>
            </a:r>
            <a:r>
              <a:rPr i="1">
                <a:solidFill>
                  <a:srgbClr val="60A0B0"/>
                </a:solidFill>
                <a:latin typeface="Courier New"/>
              </a:rPr>
              <a:t># Memory address</a:t>
            </a:r>
            <a:br/>
            <a:r>
              <a:rPr>
                <a:solidFill>
                  <a:srgbClr val="008000"/>
                </a:solidFill>
                <a:latin typeface="Courier New"/>
              </a:rPr>
              <a:t>print</a:t>
            </a:r>
            <a:r>
              <a:rPr>
                <a:latin typeface="Courier New"/>
              </a:rPr>
              <a:t>(</a:t>
            </a:r>
            <a:r>
              <a:rPr>
                <a:solidFill>
                  <a:srgbClr val="008000"/>
                </a:solidFill>
                <a:latin typeface="Courier New"/>
              </a:rPr>
              <a:t>id</a:t>
            </a:r>
            <a:r>
              <a:rPr>
                <a:latin typeface="Courier New"/>
              </a:rPr>
              <a:t>(y))  </a:t>
            </a:r>
            <a:r>
              <a:rPr i="1">
                <a:solidFill>
                  <a:srgbClr val="60A0B0"/>
                </a:solidFill>
                <a:latin typeface="Courier New"/>
              </a:rPr>
              <a:t># Different memory address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Constants (Convention):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 New"/>
              </a:rPr>
              <a:t># Use UPPERCASE for constants</a:t>
            </a:r>
            <a:br/>
            <a:r>
              <a:rPr>
                <a:latin typeface="Courier New"/>
              </a:rPr>
              <a:t>PI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3.14159</a:t>
            </a:r>
            <a:br/>
            <a:r>
              <a:rPr>
                <a:latin typeface="Courier New"/>
              </a:rPr>
              <a:t>MAX_CONNECTIONS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100</a:t>
            </a:r>
            <a:br/>
            <a:r>
              <a:rPr>
                <a:latin typeface="Courier New"/>
              </a:rPr>
              <a:t>DEFAULT_TIMEOUT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30</a:t>
            </a:r>
            <a:br/>
            <a:br/>
            <a:r>
              <a:rPr i="1">
                <a:solidFill>
                  <a:srgbClr val="60A0B0"/>
                </a:solidFill>
                <a:latin typeface="Courier New"/>
              </a:rPr>
              <a:t># These can still be changed, but shouldn't be</a:t>
            </a:r>
            <a:br/>
            <a:r>
              <a:rPr>
                <a:latin typeface="Courier New"/>
              </a:rPr>
              <a:t>PI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3.14</a:t>
            </a:r>
            <a:r>
              <a:rPr>
                <a:latin typeface="Courier New"/>
              </a:rPr>
              <a:t>  </a:t>
            </a:r>
            <a:r>
              <a:rPr i="1">
                <a:solidFill>
                  <a:srgbClr val="60A0B0"/>
                </a:solidFill>
                <a:latin typeface="Courier New"/>
              </a:rPr>
              <a:t># Possible but not recommended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5: Python Data Types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🔢 Understanding Data Types in Python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What are Data Types?</a:t>
            </a:r>
          </a:p>
          <a:p>
            <a:pPr lvl="0" indent="0" marL="0">
              <a:buNone/>
            </a:pPr>
            <a:r>
              <a:rPr/>
              <a:t>Data types define the </a:t>
            </a:r>
            <a:r>
              <a:rPr b="1"/>
              <a:t>kind of data</a:t>
            </a:r>
            <a:r>
              <a:rPr/>
              <a:t> a variable can hold. Python has several built-in data types, each with specific characteristics and operations.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Basic Data Types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200"/>
                <a:gridCol w="1549400"/>
                <a:gridCol w="1181100"/>
                <a:gridCol w="16637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Memory Usage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 New"/>
                        </a:rPr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Whole numbers (positive/negative)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 New"/>
                        </a:rPr>
                        <a:t>42, -17, 0, 1000000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Variable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 New"/>
                        </a:rPr>
                        <a:t>float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Decimal numbers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 New"/>
                        </a:rPr>
                        <a:t>3.14, -2.5, 0.0, 1.23e-4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 bytes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 New"/>
                        </a:rPr>
                        <a:t>str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Text strings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 New"/>
                        </a:rPr>
                        <a:t>"Hello", 'Python', """Multi-line"""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Variable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 New"/>
                        </a:rPr>
                        <a:t>bool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True/False values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 New"/>
                        </a:rPr>
                        <a:t>True, False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 byte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 New"/>
                        </a:rPr>
                        <a:t>None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Represents absence of value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 New"/>
                        </a:rPr>
                        <a:t>None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16 bytes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Integer (int)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 New"/>
              </a:rPr>
              <a:t># Positive integers</a:t>
            </a:r>
            <a:br/>
            <a:r>
              <a:rPr>
                <a:latin typeface="Courier New"/>
              </a:rPr>
              <a:t>age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25</a:t>
            </a:r>
            <a:br/>
            <a:r>
              <a:rPr>
                <a:latin typeface="Courier New"/>
              </a:rPr>
              <a:t>population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8000000000</a:t>
            </a:r>
            <a:br/>
            <a:r>
              <a:rPr>
                <a:latin typeface="Courier New"/>
              </a:rPr>
              <a:t>year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2024</a:t>
            </a:r>
            <a:br/>
            <a:br/>
            <a:r>
              <a:rPr i="1">
                <a:solidFill>
                  <a:srgbClr val="60A0B0"/>
                </a:solidFill>
                <a:latin typeface="Courier New"/>
              </a:rPr>
              <a:t># Negative integers</a:t>
            </a:r>
            <a:br/>
            <a:r>
              <a:rPr>
                <a:latin typeface="Courier New"/>
              </a:rPr>
              <a:t>temperature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666666"/>
                </a:solidFill>
                <a:latin typeface="Courier New"/>
              </a:rPr>
              <a:t>-</a:t>
            </a:r>
            <a:r>
              <a:rPr>
                <a:solidFill>
                  <a:srgbClr val="40A070"/>
                </a:solidFill>
                <a:latin typeface="Courier New"/>
              </a:rPr>
              <a:t>5</a:t>
            </a:r>
            <a:br/>
            <a:r>
              <a:rPr>
                <a:latin typeface="Courier New"/>
              </a:rPr>
              <a:t>debt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666666"/>
                </a:solidFill>
                <a:latin typeface="Courier New"/>
              </a:rPr>
              <a:t>-</a:t>
            </a:r>
            <a:r>
              <a:rPr>
                <a:solidFill>
                  <a:srgbClr val="40A070"/>
                </a:solidFill>
                <a:latin typeface="Courier New"/>
              </a:rPr>
              <a:t>1000</a:t>
            </a:r>
            <a:br/>
            <a:br/>
            <a:r>
              <a:rPr i="1">
                <a:solidFill>
                  <a:srgbClr val="60A0B0"/>
                </a:solidFill>
                <a:latin typeface="Courier New"/>
              </a:rPr>
              <a:t># Different number systems</a:t>
            </a:r>
            <a:br/>
            <a:r>
              <a:rPr>
                <a:latin typeface="Courier New"/>
              </a:rPr>
              <a:t>binary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0b1010</a:t>
            </a:r>
            <a:r>
              <a:rPr>
                <a:latin typeface="Courier New"/>
              </a:rPr>
              <a:t>      </a:t>
            </a:r>
            <a:r>
              <a:rPr i="1">
                <a:solidFill>
                  <a:srgbClr val="60A0B0"/>
                </a:solidFill>
                <a:latin typeface="Courier New"/>
              </a:rPr>
              <a:t># Binary: 10</a:t>
            </a:r>
            <a:br/>
            <a:r>
              <a:rPr>
                <a:latin typeface="Courier New"/>
              </a:rPr>
              <a:t>octal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0o12</a:t>
            </a:r>
            <a:r>
              <a:rPr>
                <a:latin typeface="Courier New"/>
              </a:rPr>
              <a:t>         </a:t>
            </a:r>
            <a:r>
              <a:rPr i="1">
                <a:solidFill>
                  <a:srgbClr val="60A0B0"/>
                </a:solidFill>
                <a:latin typeface="Courier New"/>
              </a:rPr>
              <a:t># Octal: 10</a:t>
            </a:r>
            <a:br/>
            <a:r>
              <a:rPr>
                <a:latin typeface="Courier New"/>
              </a:rPr>
              <a:t>hexadecimal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0xA</a:t>
            </a:r>
            <a:r>
              <a:rPr>
                <a:latin typeface="Courier New"/>
              </a:rPr>
              <a:t>     </a:t>
            </a:r>
            <a:r>
              <a:rPr i="1">
                <a:solidFill>
                  <a:srgbClr val="60A0B0"/>
                </a:solidFill>
                <a:latin typeface="Courier New"/>
              </a:rPr>
              <a:t># Hexadecimal: 10</a:t>
            </a:r>
            <a:br/>
            <a:br/>
            <a:r>
              <a:rPr i="1">
                <a:solidFill>
                  <a:srgbClr val="60A0B0"/>
                </a:solidFill>
                <a:latin typeface="Courier New"/>
              </a:rPr>
              <a:t># Large numbers (Python handles automatically)</a:t>
            </a:r>
            <a:br/>
            <a:r>
              <a:rPr>
                <a:latin typeface="Courier New"/>
              </a:rPr>
              <a:t>large_number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123456789012345678901234567890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Float (float)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 New"/>
              </a:rPr>
              <a:t># Decimal numbers</a:t>
            </a:r>
            <a:br/>
            <a:r>
              <a:rPr>
                <a:latin typeface="Courier New"/>
              </a:rPr>
              <a:t>pi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3.14159</a:t>
            </a:r>
            <a:br/>
            <a:r>
              <a:rPr>
                <a:latin typeface="Courier New"/>
              </a:rPr>
              <a:t>temperature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98.6</a:t>
            </a:r>
            <a:br/>
            <a:r>
              <a:rPr>
                <a:latin typeface="Courier New"/>
              </a:rPr>
              <a:t>price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19.99</a:t>
            </a:r>
            <a:br/>
            <a:br/>
            <a:r>
              <a:rPr i="1">
                <a:solidFill>
                  <a:srgbClr val="60A0B0"/>
                </a:solidFill>
                <a:latin typeface="Courier New"/>
              </a:rPr>
              <a:t># Scientific notation</a:t>
            </a:r>
            <a:br/>
            <a:r>
              <a:rPr>
                <a:latin typeface="Courier New"/>
              </a:rPr>
              <a:t>avogadro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6.022e23</a:t>
            </a:r>
            <a:r>
              <a:rPr>
                <a:latin typeface="Courier New"/>
              </a:rPr>
              <a:t>      </a:t>
            </a:r>
            <a:r>
              <a:rPr i="1">
                <a:solidFill>
                  <a:srgbClr val="60A0B0"/>
                </a:solidFill>
                <a:latin typeface="Courier New"/>
              </a:rPr>
              <a:t># 6.022 × 10^23</a:t>
            </a:r>
            <a:br/>
            <a:r>
              <a:rPr>
                <a:latin typeface="Courier New"/>
              </a:rPr>
              <a:t>small_number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1.23e-4</a:t>
            </a:r>
            <a:r>
              <a:rPr>
                <a:latin typeface="Courier New"/>
              </a:rPr>
              <a:t>   </a:t>
            </a:r>
            <a:r>
              <a:rPr i="1">
                <a:solidFill>
                  <a:srgbClr val="60A0B0"/>
                </a:solidFill>
                <a:latin typeface="Courier New"/>
              </a:rPr>
              <a:t># 0.000123</a:t>
            </a:r>
            <a:br/>
            <a:br/>
            <a:r>
              <a:rPr i="1">
                <a:solidFill>
                  <a:srgbClr val="60A0B0"/>
                </a:solidFill>
                <a:latin typeface="Courier New"/>
              </a:rPr>
              <a:t># Special float values</a:t>
            </a:r>
            <a:br/>
            <a:r>
              <a:rPr>
                <a:latin typeface="Courier New"/>
              </a:rPr>
              <a:t>infinity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008000"/>
                </a:solidFill>
                <a:latin typeface="Courier New"/>
              </a:rPr>
              <a:t>float</a:t>
            </a:r>
            <a:r>
              <a:rPr>
                <a:latin typeface="Courier New"/>
              </a:rPr>
              <a:t>(</a:t>
            </a:r>
            <a:r>
              <a:rPr>
                <a:solidFill>
                  <a:srgbClr val="4070A0"/>
                </a:solidFill>
                <a:latin typeface="Courier New"/>
              </a:rPr>
              <a:t>'inf'</a:t>
            </a:r>
            <a:r>
              <a:rPr>
                <a:latin typeface="Courier New"/>
              </a:rPr>
              <a:t>)</a:t>
            </a:r>
            <a:br/>
            <a:r>
              <a:rPr>
                <a:latin typeface="Courier New"/>
              </a:rPr>
              <a:t>negative_infinity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008000"/>
                </a:solidFill>
                <a:latin typeface="Courier New"/>
              </a:rPr>
              <a:t>float</a:t>
            </a:r>
            <a:r>
              <a:rPr>
                <a:latin typeface="Courier New"/>
              </a:rPr>
              <a:t>(</a:t>
            </a:r>
            <a:r>
              <a:rPr>
                <a:solidFill>
                  <a:srgbClr val="4070A0"/>
                </a:solidFill>
                <a:latin typeface="Courier New"/>
              </a:rPr>
              <a:t>'-inf'</a:t>
            </a:r>
            <a:r>
              <a:rPr>
                <a:latin typeface="Courier New"/>
              </a:rPr>
              <a:t>)</a:t>
            </a:r>
            <a:br/>
            <a:r>
              <a:rPr>
                <a:latin typeface="Courier New"/>
              </a:rPr>
              <a:t>not_a_number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008000"/>
                </a:solidFill>
                <a:latin typeface="Courier New"/>
              </a:rPr>
              <a:t>float</a:t>
            </a:r>
            <a:r>
              <a:rPr>
                <a:latin typeface="Courier New"/>
              </a:rPr>
              <a:t>(</a:t>
            </a:r>
            <a:r>
              <a:rPr>
                <a:solidFill>
                  <a:srgbClr val="4070A0"/>
                </a:solidFill>
                <a:latin typeface="Courier New"/>
              </a:rPr>
              <a:t>'nan'</a:t>
            </a:r>
            <a:r>
              <a:rPr>
                <a:latin typeface="Courier New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 New"/>
              </a:rPr>
              <a:t># Precision issues (be careful!)</a:t>
            </a:r>
            <a:br/>
            <a:r>
              <a:rPr>
                <a:latin typeface="Courier New"/>
              </a:rPr>
              <a:t>result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0.1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666666"/>
                </a:solidFill>
                <a:latin typeface="Courier New"/>
              </a:rPr>
              <a:t>+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0.2</a:t>
            </a:r>
            <a:r>
              <a:rPr>
                <a:latin typeface="Courier New"/>
              </a:rPr>
              <a:t>  </a:t>
            </a:r>
            <a:r>
              <a:rPr i="1">
                <a:solidFill>
                  <a:srgbClr val="60A0B0"/>
                </a:solidFill>
                <a:latin typeface="Courier New"/>
              </a:rPr>
              <a:t># Might not be exactly 0.3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String (str)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 New"/>
              </a:rPr>
              <a:t># Single quotes</a:t>
            </a:r>
            <a:br/>
            <a:r>
              <a:rPr>
                <a:latin typeface="Courier New"/>
              </a:rPr>
              <a:t>name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70A0"/>
                </a:solidFill>
                <a:latin typeface="Courier New"/>
              </a:rPr>
              <a:t>'Alice'</a:t>
            </a:r>
            <a:br/>
            <a:br/>
            <a:r>
              <a:rPr i="1">
                <a:solidFill>
                  <a:srgbClr val="60A0B0"/>
                </a:solidFill>
                <a:latin typeface="Courier New"/>
              </a:rPr>
              <a:t># Double quotes</a:t>
            </a:r>
            <a:br/>
            <a:r>
              <a:rPr>
                <a:latin typeface="Courier New"/>
              </a:rPr>
              <a:t>message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70A0"/>
                </a:solidFill>
                <a:latin typeface="Courier New"/>
              </a:rPr>
              <a:t>"Hello, World!"</a:t>
            </a:r>
            <a:br/>
            <a:br/>
            <a:r>
              <a:rPr i="1">
                <a:solidFill>
                  <a:srgbClr val="60A0B0"/>
                </a:solidFill>
                <a:latin typeface="Courier New"/>
              </a:rPr>
              <a:t># Triple quotes for multi-line</a:t>
            </a:r>
            <a:br/>
            <a:r>
              <a:rPr>
                <a:latin typeface="Courier New"/>
              </a:rPr>
              <a:t>poem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70A0"/>
                </a:solidFill>
                <a:latin typeface="Courier New"/>
              </a:rPr>
              <a:t>"""</a:t>
            </a:r>
            <a:br/>
            <a:r>
              <a:rPr>
                <a:solidFill>
                  <a:srgbClr val="4070A0"/>
                </a:solidFill>
                <a:latin typeface="Courier New"/>
              </a:rPr>
              <a:t>Roses are red,</a:t>
            </a:r>
            <a:br/>
            <a:r>
              <a:rPr>
                <a:solidFill>
                  <a:srgbClr val="4070A0"/>
                </a:solidFill>
                <a:latin typeface="Courier New"/>
              </a:rPr>
              <a:t>Violets are blue,</a:t>
            </a:r>
            <a:br/>
            <a:r>
              <a:rPr>
                <a:solidFill>
                  <a:srgbClr val="4070A0"/>
                </a:solidFill>
                <a:latin typeface="Courier New"/>
              </a:rPr>
              <a:t>Python is awesome,</a:t>
            </a:r>
            <a:br/>
            <a:r>
              <a:rPr>
                <a:solidFill>
                  <a:srgbClr val="4070A0"/>
                </a:solidFill>
                <a:latin typeface="Courier New"/>
              </a:rPr>
              <a:t>And so are you!</a:t>
            </a:r>
            <a:br/>
            <a:r>
              <a:rPr>
                <a:solidFill>
                  <a:srgbClr val="4070A0"/>
                </a:solidFill>
                <a:latin typeface="Courier New"/>
              </a:rPr>
              <a:t>"""</a:t>
            </a:r>
            <a:br/>
            <a:br/>
            <a:r>
              <a:rPr i="1">
                <a:solidFill>
                  <a:srgbClr val="60A0B0"/>
                </a:solidFill>
                <a:latin typeface="Courier New"/>
              </a:rPr>
              <a:t># String operations</a:t>
            </a:r>
            <a:br/>
            <a:r>
              <a:rPr>
                <a:latin typeface="Courier New"/>
              </a:rPr>
              <a:t>first_name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70A0"/>
                </a:solidFill>
                <a:latin typeface="Courier New"/>
              </a:rPr>
              <a:t>"John"</a:t>
            </a:r>
            <a:br/>
            <a:r>
              <a:rPr>
                <a:latin typeface="Courier New"/>
              </a:rPr>
              <a:t>last_name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70A0"/>
                </a:solidFill>
                <a:latin typeface="Courier New"/>
              </a:rPr>
              <a:t>"Doe"</a:t>
            </a:r>
            <a:br/>
            <a:r>
              <a:rPr>
                <a:latin typeface="Courier New"/>
              </a:rPr>
              <a:t>full_name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first_name </a:t>
            </a:r>
            <a:r>
              <a:rPr>
                <a:solidFill>
                  <a:srgbClr val="666666"/>
                </a:solidFill>
                <a:latin typeface="Courier New"/>
              </a:rPr>
              <a:t>+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70A0"/>
                </a:solidFill>
                <a:latin typeface="Courier New"/>
              </a:rPr>
              <a:t>" "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666666"/>
                </a:solidFill>
                <a:latin typeface="Courier New"/>
              </a:rPr>
              <a:t>+</a:t>
            </a:r>
            <a:r>
              <a:rPr>
                <a:latin typeface="Courier New"/>
              </a:rPr>
              <a:t> last_name  </a:t>
            </a:r>
            <a:r>
              <a:rPr i="1">
                <a:solidFill>
                  <a:srgbClr val="60A0B0"/>
                </a:solidFill>
                <a:latin typeface="Courier New"/>
              </a:rPr>
              <a:t># Concatenation</a:t>
            </a:r>
            <a:br/>
            <a:r>
              <a:rPr>
                <a:latin typeface="Courier New"/>
              </a:rPr>
              <a:t>greeting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BB6688"/>
                </a:solidFill>
                <a:latin typeface="Courier New"/>
              </a:rPr>
              <a:t>f"Hello, </a:t>
            </a:r>
            <a:r>
              <a:rPr>
                <a:solidFill>
                  <a:srgbClr val="4070A0"/>
                </a:solidFill>
                <a:latin typeface="Courier New"/>
              </a:rPr>
              <a:t>{</a:t>
            </a:r>
            <a:r>
              <a:rPr>
                <a:latin typeface="Courier New"/>
              </a:rPr>
              <a:t>first_name</a:t>
            </a:r>
            <a:r>
              <a:rPr>
                <a:solidFill>
                  <a:srgbClr val="4070A0"/>
                </a:solidFill>
                <a:latin typeface="Courier New"/>
              </a:rPr>
              <a:t>}</a:t>
            </a:r>
            <a:r>
              <a:rPr>
                <a:solidFill>
                  <a:srgbClr val="BB6688"/>
                </a:solidFill>
                <a:latin typeface="Courier New"/>
              </a:rPr>
              <a:t>!"</a:t>
            </a:r>
            <a:r>
              <a:rPr>
                <a:latin typeface="Courier New"/>
              </a:rPr>
              <a:t>        </a:t>
            </a:r>
            <a:r>
              <a:rPr i="1">
                <a:solidFill>
                  <a:srgbClr val="60A0B0"/>
                </a:solidFill>
                <a:latin typeface="Courier New"/>
              </a:rPr>
              <a:t># f-string (Python 3.6+)</a:t>
            </a:r>
            <a:br/>
            <a:br/>
            <a:r>
              <a:rPr i="1">
                <a:solidFill>
                  <a:srgbClr val="60A0B0"/>
                </a:solidFill>
                <a:latin typeface="Courier New"/>
              </a:rPr>
              <a:t># String methods</a:t>
            </a:r>
            <a:br/>
            <a:r>
              <a:rPr>
                <a:latin typeface="Courier New"/>
              </a:rPr>
              <a:t>text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70A0"/>
                </a:solidFill>
                <a:latin typeface="Courier New"/>
              </a:rPr>
              <a:t>"  Hello, World!  "</a:t>
            </a:r>
            <a:br/>
            <a:r>
              <a:rPr>
                <a:solidFill>
                  <a:srgbClr val="008000"/>
                </a:solidFill>
                <a:latin typeface="Courier New"/>
              </a:rPr>
              <a:t>print</a:t>
            </a:r>
            <a:r>
              <a:rPr>
                <a:latin typeface="Courier New"/>
              </a:rPr>
              <a:t>(text.strip())      </a:t>
            </a:r>
            <a:r>
              <a:rPr i="1">
                <a:solidFill>
                  <a:srgbClr val="60A0B0"/>
                </a:solidFill>
                <a:latin typeface="Courier New"/>
              </a:rPr>
              <a:t># Remove whitespace</a:t>
            </a:r>
            <a:br/>
            <a:r>
              <a:rPr>
                <a:solidFill>
                  <a:srgbClr val="008000"/>
                </a:solidFill>
                <a:latin typeface="Courier New"/>
              </a:rPr>
              <a:t>print</a:t>
            </a:r>
            <a:r>
              <a:rPr>
                <a:latin typeface="Courier New"/>
              </a:rPr>
              <a:t>(text.upper())      </a:t>
            </a:r>
            <a:r>
              <a:rPr i="1">
                <a:solidFill>
                  <a:srgbClr val="60A0B0"/>
                </a:solidFill>
                <a:latin typeface="Courier New"/>
              </a:rPr>
              <a:t># Convert to uppercase</a:t>
            </a:r>
            <a:br/>
            <a:r>
              <a:rPr>
                <a:solidFill>
                  <a:srgbClr val="008000"/>
                </a:solidFill>
                <a:latin typeface="Courier New"/>
              </a:rPr>
              <a:t>print</a:t>
            </a:r>
            <a:r>
              <a:rPr>
                <a:latin typeface="Courier New"/>
              </a:rPr>
              <a:t>(text.lower())      </a:t>
            </a:r>
            <a:r>
              <a:rPr i="1">
                <a:solidFill>
                  <a:srgbClr val="60A0B0"/>
                </a:solidFill>
                <a:latin typeface="Courier New"/>
              </a:rPr>
              <a:t># Convert to lowercase</a:t>
            </a:r>
            <a:br/>
            <a:r>
              <a:rPr>
                <a:solidFill>
                  <a:srgbClr val="008000"/>
                </a:solidFill>
                <a:latin typeface="Courier New"/>
              </a:rPr>
              <a:t>print</a:t>
            </a:r>
            <a:r>
              <a:rPr>
                <a:latin typeface="Courier New"/>
              </a:rPr>
              <a:t>(text.replace(</a:t>
            </a:r>
            <a:r>
              <a:rPr>
                <a:solidFill>
                  <a:srgbClr val="4070A0"/>
                </a:solidFill>
                <a:latin typeface="Courier New"/>
              </a:rPr>
              <a:t>"World"</a:t>
            </a:r>
            <a:r>
              <a:rPr>
                <a:latin typeface="Courier New"/>
              </a:rPr>
              <a:t>, </a:t>
            </a:r>
            <a:r>
              <a:rPr>
                <a:solidFill>
                  <a:srgbClr val="4070A0"/>
                </a:solidFill>
                <a:latin typeface="Courier New"/>
              </a:rPr>
              <a:t>"Python"</a:t>
            </a:r>
            <a:r>
              <a:rPr>
                <a:latin typeface="Courier New"/>
              </a:rPr>
              <a:t>))  </a:t>
            </a:r>
            <a:r>
              <a:rPr i="1">
                <a:solidFill>
                  <a:srgbClr val="60A0B0"/>
                </a:solidFill>
                <a:latin typeface="Courier New"/>
              </a:rPr>
              <a:t># Replace text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Boolean (bool)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 New"/>
              </a:rPr>
              <a:t># Boolean values</a:t>
            </a:r>
            <a:br/>
            <a:r>
              <a:rPr>
                <a:latin typeface="Courier New"/>
              </a:rPr>
              <a:t>is_active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19177C"/>
                </a:solidFill>
                <a:latin typeface="Courier New"/>
              </a:rPr>
              <a:t>True</a:t>
            </a:r>
            <a:br/>
            <a:r>
              <a:rPr>
                <a:latin typeface="Courier New"/>
              </a:rPr>
              <a:t>is_finished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19177C"/>
                </a:solidFill>
                <a:latin typeface="Courier New"/>
              </a:rPr>
              <a:t>False</a:t>
            </a:r>
            <a:br/>
            <a:br/>
            <a:r>
              <a:rPr i="1">
                <a:solidFill>
                  <a:srgbClr val="60A0B0"/>
                </a:solidFill>
                <a:latin typeface="Courier New"/>
              </a:rPr>
              <a:t># Boolean operations</a:t>
            </a:r>
            <a:br/>
            <a:r>
              <a:rPr>
                <a:latin typeface="Courier New"/>
              </a:rPr>
              <a:t>and_result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19177C"/>
                </a:solidFill>
                <a:latin typeface="Courier New"/>
              </a:rPr>
              <a:t>True</a:t>
            </a:r>
            <a:r>
              <a:rPr>
                <a:latin typeface="Courier New"/>
              </a:rPr>
              <a:t> </a:t>
            </a:r>
            <a:r>
              <a:rPr b="1">
                <a:solidFill>
                  <a:srgbClr val="007020"/>
                </a:solidFill>
                <a:latin typeface="Courier New"/>
              </a:rPr>
              <a:t>and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19177C"/>
                </a:solidFill>
                <a:latin typeface="Courier New"/>
              </a:rPr>
              <a:t>False</a:t>
            </a:r>
            <a:r>
              <a:rPr>
                <a:latin typeface="Courier New"/>
              </a:rPr>
              <a:t>    </a:t>
            </a:r>
            <a:r>
              <a:rPr i="1">
                <a:solidFill>
                  <a:srgbClr val="60A0B0"/>
                </a:solidFill>
                <a:latin typeface="Courier New"/>
              </a:rPr>
              <a:t># False</a:t>
            </a:r>
            <a:br/>
            <a:r>
              <a:rPr>
                <a:latin typeface="Courier New"/>
              </a:rPr>
              <a:t>or_result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19177C"/>
                </a:solidFill>
                <a:latin typeface="Courier New"/>
              </a:rPr>
              <a:t>True</a:t>
            </a:r>
            <a:r>
              <a:rPr>
                <a:latin typeface="Courier New"/>
              </a:rPr>
              <a:t> </a:t>
            </a:r>
            <a:r>
              <a:rPr b="1">
                <a:solidFill>
                  <a:srgbClr val="007020"/>
                </a:solidFill>
                <a:latin typeface="Courier New"/>
              </a:rPr>
              <a:t>or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19177C"/>
                </a:solidFill>
                <a:latin typeface="Courier New"/>
              </a:rPr>
              <a:t>False</a:t>
            </a:r>
            <a:r>
              <a:rPr>
                <a:latin typeface="Courier New"/>
              </a:rPr>
              <a:t>      </a:t>
            </a:r>
            <a:r>
              <a:rPr i="1">
                <a:solidFill>
                  <a:srgbClr val="60A0B0"/>
                </a:solidFill>
                <a:latin typeface="Courier New"/>
              </a:rPr>
              <a:t># True</a:t>
            </a:r>
            <a:br/>
            <a:r>
              <a:rPr>
                <a:latin typeface="Courier New"/>
              </a:rPr>
              <a:t>not_result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</a:t>
            </a:r>
            <a:r>
              <a:rPr b="1">
                <a:solidFill>
                  <a:srgbClr val="007020"/>
                </a:solidFill>
                <a:latin typeface="Courier New"/>
              </a:rPr>
              <a:t>not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19177C"/>
                </a:solidFill>
                <a:latin typeface="Courier New"/>
              </a:rPr>
              <a:t>True</a:t>
            </a:r>
            <a:r>
              <a:rPr>
                <a:latin typeface="Courier New"/>
              </a:rPr>
              <a:t>          </a:t>
            </a:r>
            <a:r>
              <a:rPr i="1">
                <a:solidFill>
                  <a:srgbClr val="60A0B0"/>
                </a:solidFill>
                <a:latin typeface="Courier New"/>
              </a:rPr>
              <a:t># False</a:t>
            </a:r>
            <a:br/>
            <a:br/>
            <a:r>
              <a:rPr i="1">
                <a:solidFill>
                  <a:srgbClr val="60A0B0"/>
                </a:solidFill>
                <a:latin typeface="Courier New"/>
              </a:rPr>
              <a:t># Comparison operators return booleans</a:t>
            </a:r>
            <a:br/>
            <a:r>
              <a:rPr>
                <a:latin typeface="Courier New"/>
              </a:rPr>
              <a:t>age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25</a:t>
            </a:r>
            <a:br/>
            <a:r>
              <a:rPr>
                <a:latin typeface="Courier New"/>
              </a:rPr>
              <a:t>is_adult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age </a:t>
            </a:r>
            <a:r>
              <a:rPr>
                <a:solidFill>
                  <a:srgbClr val="666666"/>
                </a:solidFill>
                <a:latin typeface="Courier New"/>
              </a:rPr>
              <a:t>&gt;=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18</a:t>
            </a:r>
            <a:r>
              <a:rPr>
                <a:latin typeface="Courier New"/>
              </a:rPr>
              <a:t>          </a:t>
            </a:r>
            <a:r>
              <a:rPr i="1">
                <a:solidFill>
                  <a:srgbClr val="60A0B0"/>
                </a:solidFill>
                <a:latin typeface="Courier New"/>
              </a:rPr>
              <a:t># True</a:t>
            </a:r>
            <a:br/>
            <a:r>
              <a:rPr>
                <a:latin typeface="Courier New"/>
              </a:rPr>
              <a:t>is_teenager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13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666666"/>
                </a:solidFill>
                <a:latin typeface="Courier New"/>
              </a:rPr>
              <a:t>&lt;=</a:t>
            </a:r>
            <a:r>
              <a:rPr>
                <a:latin typeface="Courier New"/>
              </a:rPr>
              <a:t> age </a:t>
            </a:r>
            <a:r>
              <a:rPr>
                <a:solidFill>
                  <a:srgbClr val="666666"/>
                </a:solidFill>
                <a:latin typeface="Courier New"/>
              </a:rPr>
              <a:t>&lt;=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19</a:t>
            </a:r>
            <a:r>
              <a:rPr>
                <a:latin typeface="Courier New"/>
              </a:rPr>
              <a:t> </a:t>
            </a:r>
            <a:r>
              <a:rPr i="1">
                <a:solidFill>
                  <a:srgbClr val="60A0B0"/>
                </a:solidFill>
                <a:latin typeface="Courier New"/>
              </a:rPr>
              <a:t># False</a:t>
            </a:r>
            <a:br/>
            <a:br/>
            <a:r>
              <a:rPr i="1">
                <a:solidFill>
                  <a:srgbClr val="60A0B0"/>
                </a:solidFill>
                <a:latin typeface="Courier New"/>
              </a:rPr>
              <a:t># Truthy and Falsy values</a:t>
            </a:r>
            <a:br/>
            <a:r>
              <a:rPr>
                <a:latin typeface="Courier New"/>
              </a:rPr>
              <a:t>truthy_values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[</a:t>
            </a:r>
            <a:r>
              <a:rPr>
                <a:solidFill>
                  <a:srgbClr val="40A070"/>
                </a:solidFill>
                <a:latin typeface="Courier New"/>
              </a:rPr>
              <a:t>1</a:t>
            </a:r>
            <a:r>
              <a:rPr>
                <a:latin typeface="Courier New"/>
              </a:rPr>
              <a:t>, </a:t>
            </a:r>
            <a:r>
              <a:rPr>
                <a:solidFill>
                  <a:srgbClr val="4070A0"/>
                </a:solidFill>
                <a:latin typeface="Courier New"/>
              </a:rPr>
              <a:t>"hello"</a:t>
            </a:r>
            <a:r>
              <a:rPr>
                <a:latin typeface="Courier New"/>
              </a:rPr>
              <a:t>, [</a:t>
            </a:r>
            <a:r>
              <a:rPr>
                <a:solidFill>
                  <a:srgbClr val="40A070"/>
                </a:solidFill>
                <a:latin typeface="Courier New"/>
              </a:rPr>
              <a:t>1</a:t>
            </a:r>
            <a:r>
              <a:rPr>
                <a:latin typeface="Courier New"/>
              </a:rPr>
              <a:t>, </a:t>
            </a:r>
            <a:r>
              <a:rPr>
                <a:solidFill>
                  <a:srgbClr val="40A070"/>
                </a:solidFill>
                <a:latin typeface="Courier New"/>
              </a:rPr>
              <a:t>2</a:t>
            </a:r>
            <a:r>
              <a:rPr>
                <a:latin typeface="Courier New"/>
              </a:rPr>
              <a:t>, </a:t>
            </a:r>
            <a:r>
              <a:rPr>
                <a:solidFill>
                  <a:srgbClr val="40A070"/>
                </a:solidFill>
                <a:latin typeface="Courier New"/>
              </a:rPr>
              <a:t>3</a:t>
            </a:r>
            <a:r>
              <a:rPr>
                <a:latin typeface="Courier New"/>
              </a:rPr>
              <a:t>], </a:t>
            </a:r>
            <a:r>
              <a:rPr>
                <a:solidFill>
                  <a:srgbClr val="19177C"/>
                </a:solidFill>
                <a:latin typeface="Courier New"/>
              </a:rPr>
              <a:t>True</a:t>
            </a:r>
            <a:r>
              <a:rPr>
                <a:latin typeface="Courier New"/>
              </a:rPr>
              <a:t>]</a:t>
            </a:r>
            <a:br/>
            <a:r>
              <a:rPr>
                <a:latin typeface="Courier New"/>
              </a:rPr>
              <a:t>falsy_values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[</a:t>
            </a:r>
            <a:r>
              <a:rPr>
                <a:solidFill>
                  <a:srgbClr val="40A070"/>
                </a:solidFill>
                <a:latin typeface="Courier New"/>
              </a:rPr>
              <a:t>0</a:t>
            </a:r>
            <a:r>
              <a:rPr>
                <a:latin typeface="Courier New"/>
              </a:rPr>
              <a:t>, </a:t>
            </a:r>
            <a:r>
              <a:rPr>
                <a:solidFill>
                  <a:srgbClr val="4070A0"/>
                </a:solidFill>
                <a:latin typeface="Courier New"/>
              </a:rPr>
              <a:t>""</a:t>
            </a:r>
            <a:r>
              <a:rPr>
                <a:latin typeface="Courier New"/>
              </a:rPr>
              <a:t>, [], </a:t>
            </a:r>
            <a:r>
              <a:rPr>
                <a:solidFill>
                  <a:srgbClr val="19177C"/>
                </a:solidFill>
                <a:latin typeface="Courier New"/>
              </a:rPr>
              <a:t>False</a:t>
            </a:r>
            <a:r>
              <a:rPr>
                <a:latin typeface="Courier New"/>
              </a:rPr>
              <a:t>, </a:t>
            </a:r>
            <a:r>
              <a:rPr>
                <a:solidFill>
                  <a:srgbClr val="19177C"/>
                </a:solidFill>
                <a:latin typeface="Courier New"/>
              </a:rPr>
              <a:t>None</a:t>
            </a:r>
            <a:r>
              <a:rPr>
                <a:latin typeface="Courier New"/>
              </a:rPr>
              <a:t>]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None Type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 New"/>
              </a:rPr>
              <a:t># None represents absence of value</a:t>
            </a:r>
            <a:br/>
            <a:r>
              <a:rPr>
                <a:latin typeface="Courier New"/>
              </a:rPr>
              <a:t>empty_value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19177C"/>
                </a:solidFill>
                <a:latin typeface="Courier New"/>
              </a:rPr>
              <a:t>None</a:t>
            </a:r>
            <a:br/>
            <a:br/>
            <a:r>
              <a:rPr i="1">
                <a:solidFill>
                  <a:srgbClr val="60A0B0"/>
                </a:solidFill>
                <a:latin typeface="Courier New"/>
              </a:rPr>
              <a:t># Common use cases</a:t>
            </a:r>
            <a:br/>
            <a:r>
              <a:rPr b="1">
                <a:solidFill>
                  <a:srgbClr val="007020"/>
                </a:solidFill>
                <a:latin typeface="Courier New"/>
              </a:rPr>
              <a:t>def</a:t>
            </a:r>
            <a:r>
              <a:rPr>
                <a:latin typeface="Courier New"/>
              </a:rPr>
              <a:t> find_user(name):</a:t>
            </a:r>
            <a:br/>
            <a:r>
              <a:rPr>
                <a:latin typeface="Courier New"/>
              </a:rPr>
              <a:t>    </a:t>
            </a:r>
            <a:r>
              <a:rPr i="1">
                <a:solidFill>
                  <a:srgbClr val="60A0B0"/>
                </a:solidFill>
                <a:latin typeface="Courier New"/>
              </a:rPr>
              <a:t># Return user if found, None if not found</a:t>
            </a:r>
            <a:br/>
            <a:r>
              <a:rPr>
                <a:latin typeface="Courier New"/>
              </a:rPr>
              <a:t>    </a:t>
            </a:r>
            <a:r>
              <a:rPr b="1">
                <a:solidFill>
                  <a:srgbClr val="007020"/>
                </a:solidFill>
                <a:latin typeface="Courier New"/>
              </a:rPr>
              <a:t>if</a:t>
            </a:r>
            <a:r>
              <a:rPr>
                <a:latin typeface="Courier New"/>
              </a:rPr>
              <a:t> name </a:t>
            </a:r>
            <a:r>
              <a:rPr b="1">
                <a:solidFill>
                  <a:srgbClr val="007020"/>
                </a:solidFill>
                <a:latin typeface="Courier New"/>
              </a:rPr>
              <a:t>in</a:t>
            </a:r>
            <a:r>
              <a:rPr>
                <a:latin typeface="Courier New"/>
              </a:rPr>
              <a:t> users:</a:t>
            </a:r>
            <a:br/>
            <a:r>
              <a:rPr>
                <a:latin typeface="Courier New"/>
              </a:rPr>
              <a:t>        </a:t>
            </a:r>
            <a:r>
              <a:rPr b="1">
                <a:solidFill>
                  <a:srgbClr val="007020"/>
                </a:solidFill>
                <a:latin typeface="Courier New"/>
              </a:rPr>
              <a:t>return</a:t>
            </a:r>
            <a:r>
              <a:rPr>
                <a:latin typeface="Courier New"/>
              </a:rPr>
              <a:t> users[name]</a:t>
            </a:r>
            <a:br/>
            <a:r>
              <a:rPr>
                <a:latin typeface="Courier New"/>
              </a:rPr>
              <a:t>    </a:t>
            </a:r>
            <a:r>
              <a:rPr b="1">
                <a:solidFill>
                  <a:srgbClr val="007020"/>
                </a:solidFill>
                <a:latin typeface="Courier New"/>
              </a:rPr>
              <a:t>return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19177C"/>
                </a:solidFill>
                <a:latin typeface="Courier New"/>
              </a:rPr>
              <a:t>None</a:t>
            </a:r>
            <a:br/>
            <a:br/>
            <a:r>
              <a:rPr i="1">
                <a:solidFill>
                  <a:srgbClr val="60A0B0"/>
                </a:solidFill>
                <a:latin typeface="Courier New"/>
              </a:rPr>
              <a:t># Check for None</a:t>
            </a:r>
            <a:br/>
            <a:r>
              <a:rPr b="1">
                <a:solidFill>
                  <a:srgbClr val="007020"/>
                </a:solidFill>
                <a:latin typeface="Courier New"/>
              </a:rPr>
              <a:t>if</a:t>
            </a:r>
            <a:r>
              <a:rPr>
                <a:latin typeface="Courier New"/>
              </a:rPr>
              <a:t> empty_value </a:t>
            </a:r>
            <a:r>
              <a:rPr b="1">
                <a:solidFill>
                  <a:srgbClr val="007020"/>
                </a:solidFill>
                <a:latin typeface="Courier New"/>
              </a:rPr>
              <a:t>is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19177C"/>
                </a:solidFill>
                <a:latin typeface="Courier New"/>
              </a:rPr>
              <a:t>None</a:t>
            </a:r>
            <a:r>
              <a:rPr>
                <a:latin typeface="Courier New"/>
              </a:rPr>
              <a:t>:</a:t>
            </a:r>
            <a:br/>
            <a:r>
              <a:rPr>
                <a:latin typeface="Courier New"/>
              </a:rPr>
              <a:t>    </a:t>
            </a:r>
            <a:r>
              <a:rPr>
                <a:solidFill>
                  <a:srgbClr val="008000"/>
                </a:solidFill>
                <a:latin typeface="Courier New"/>
              </a:rPr>
              <a:t>print</a:t>
            </a:r>
            <a:r>
              <a:rPr>
                <a:latin typeface="Courier New"/>
              </a:rPr>
              <a:t>(</a:t>
            </a:r>
            <a:r>
              <a:rPr>
                <a:solidFill>
                  <a:srgbClr val="4070A0"/>
                </a:solidFill>
                <a:latin typeface="Courier New"/>
              </a:rPr>
              <a:t>"Value is None"</a:t>
            </a:r>
            <a:r>
              <a:rPr>
                <a:latin typeface="Courier New"/>
              </a:rPr>
              <a:t>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Type Checking and Conversion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 New"/>
              </a:rPr>
              <a:t># Check data types</a:t>
            </a:r>
            <a:br/>
            <a:r>
              <a:rPr>
                <a:latin typeface="Courier New"/>
              </a:rPr>
              <a:t>x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42</a:t>
            </a:r>
            <a:br/>
            <a:r>
              <a:rPr>
                <a:latin typeface="Courier New"/>
              </a:rPr>
              <a:t>y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3.14</a:t>
            </a:r>
            <a:br/>
            <a:r>
              <a:rPr>
                <a:latin typeface="Courier New"/>
              </a:rPr>
              <a:t>z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70A0"/>
                </a:solidFill>
                <a:latin typeface="Courier New"/>
              </a:rPr>
              <a:t>"Hello"</a:t>
            </a:r>
            <a:br/>
            <a:br/>
            <a:r>
              <a:rPr>
                <a:solidFill>
                  <a:srgbClr val="008000"/>
                </a:solidFill>
                <a:latin typeface="Courier New"/>
              </a:rPr>
              <a:t>print</a:t>
            </a:r>
            <a:r>
              <a:rPr>
                <a:latin typeface="Courier New"/>
              </a:rPr>
              <a:t>(</a:t>
            </a:r>
            <a:r>
              <a:rPr>
                <a:solidFill>
                  <a:srgbClr val="008000"/>
                </a:solidFill>
                <a:latin typeface="Courier New"/>
              </a:rPr>
              <a:t>type</a:t>
            </a:r>
            <a:r>
              <a:rPr>
                <a:latin typeface="Courier New"/>
              </a:rPr>
              <a:t>(x))    </a:t>
            </a:r>
            <a:r>
              <a:rPr i="1">
                <a:solidFill>
                  <a:srgbClr val="60A0B0"/>
                </a:solidFill>
                <a:latin typeface="Courier New"/>
              </a:rPr>
              <a:t># &lt;class 'int'&gt;</a:t>
            </a:r>
            <a:br/>
            <a:r>
              <a:rPr>
                <a:solidFill>
                  <a:srgbClr val="008000"/>
                </a:solidFill>
                <a:latin typeface="Courier New"/>
              </a:rPr>
              <a:t>print</a:t>
            </a:r>
            <a:r>
              <a:rPr>
                <a:latin typeface="Courier New"/>
              </a:rPr>
              <a:t>(</a:t>
            </a:r>
            <a:r>
              <a:rPr>
                <a:solidFill>
                  <a:srgbClr val="008000"/>
                </a:solidFill>
                <a:latin typeface="Courier New"/>
              </a:rPr>
              <a:t>type</a:t>
            </a:r>
            <a:r>
              <a:rPr>
                <a:latin typeface="Courier New"/>
              </a:rPr>
              <a:t>(y))    </a:t>
            </a:r>
            <a:r>
              <a:rPr i="1">
                <a:solidFill>
                  <a:srgbClr val="60A0B0"/>
                </a:solidFill>
                <a:latin typeface="Courier New"/>
              </a:rPr>
              <a:t># &lt;class 'float'&gt;</a:t>
            </a:r>
            <a:br/>
            <a:r>
              <a:rPr>
                <a:solidFill>
                  <a:srgbClr val="008000"/>
                </a:solidFill>
                <a:latin typeface="Courier New"/>
              </a:rPr>
              <a:t>print</a:t>
            </a:r>
            <a:r>
              <a:rPr>
                <a:latin typeface="Courier New"/>
              </a:rPr>
              <a:t>(</a:t>
            </a:r>
            <a:r>
              <a:rPr>
                <a:solidFill>
                  <a:srgbClr val="008000"/>
                </a:solidFill>
                <a:latin typeface="Courier New"/>
              </a:rPr>
              <a:t>type</a:t>
            </a:r>
            <a:r>
              <a:rPr>
                <a:latin typeface="Courier New"/>
              </a:rPr>
              <a:t>(z))    </a:t>
            </a:r>
            <a:r>
              <a:rPr i="1">
                <a:solidFill>
                  <a:srgbClr val="60A0B0"/>
                </a:solidFill>
                <a:latin typeface="Courier New"/>
              </a:rPr>
              <a:t># &lt;class 'str'&gt;</a:t>
            </a:r>
            <a:br/>
            <a:br/>
            <a:r>
              <a:rPr i="1">
                <a:solidFill>
                  <a:srgbClr val="60A0B0"/>
                </a:solidFill>
                <a:latin typeface="Courier New"/>
              </a:rPr>
              <a:t># Type conversion</a:t>
            </a:r>
            <a:br/>
            <a:r>
              <a:rPr>
                <a:latin typeface="Courier New"/>
              </a:rPr>
              <a:t>age_str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70A0"/>
                </a:solidFill>
                <a:latin typeface="Courier New"/>
              </a:rPr>
              <a:t>"25"</a:t>
            </a:r>
            <a:br/>
            <a:r>
              <a:rPr>
                <a:latin typeface="Courier New"/>
              </a:rPr>
              <a:t>age_int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008000"/>
                </a:solidFill>
                <a:latin typeface="Courier New"/>
              </a:rPr>
              <a:t>int</a:t>
            </a:r>
            <a:r>
              <a:rPr>
                <a:latin typeface="Courier New"/>
              </a:rPr>
              <a:t>(age_str)        </a:t>
            </a:r>
            <a:r>
              <a:rPr i="1">
                <a:solidFill>
                  <a:srgbClr val="60A0B0"/>
                </a:solidFill>
                <a:latin typeface="Courier New"/>
              </a:rPr>
              <a:t># Convert string to int</a:t>
            </a:r>
            <a:br/>
            <a:r>
              <a:rPr>
                <a:latin typeface="Courier New"/>
              </a:rPr>
              <a:t>height_str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70A0"/>
                </a:solidFill>
                <a:latin typeface="Courier New"/>
              </a:rPr>
              <a:t>"5.8"</a:t>
            </a:r>
            <a:br/>
            <a:r>
              <a:rPr>
                <a:latin typeface="Courier New"/>
              </a:rPr>
              <a:t>height_float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008000"/>
                </a:solidFill>
                <a:latin typeface="Courier New"/>
              </a:rPr>
              <a:t>float</a:t>
            </a:r>
            <a:r>
              <a:rPr>
                <a:latin typeface="Courier New"/>
              </a:rPr>
              <a:t>(height_str)  </a:t>
            </a:r>
            <a:r>
              <a:rPr i="1">
                <a:solidFill>
                  <a:srgbClr val="60A0B0"/>
                </a:solidFill>
                <a:latin typeface="Courier New"/>
              </a:rPr>
              <a:t># Convert string to float</a:t>
            </a:r>
            <a:br/>
            <a:br/>
            <a:r>
              <a:rPr i="1">
                <a:solidFill>
                  <a:srgbClr val="60A0B0"/>
                </a:solidFill>
                <a:latin typeface="Courier New"/>
              </a:rPr>
              <a:t># Safe conversion</a:t>
            </a:r>
            <a:br/>
            <a:r>
              <a:rPr b="1">
                <a:solidFill>
                  <a:srgbClr val="007020"/>
                </a:solidFill>
                <a:latin typeface="Courier New"/>
              </a:rPr>
              <a:t>def</a:t>
            </a:r>
            <a:r>
              <a:rPr>
                <a:latin typeface="Courier New"/>
              </a:rPr>
              <a:t> safe_int(value):</a:t>
            </a:r>
            <a:br/>
            <a:r>
              <a:rPr>
                <a:latin typeface="Courier New"/>
              </a:rPr>
              <a:t>    </a:t>
            </a:r>
            <a:r>
              <a:rPr b="1">
                <a:solidFill>
                  <a:srgbClr val="007020"/>
                </a:solidFill>
                <a:latin typeface="Courier New"/>
              </a:rPr>
              <a:t>try</a:t>
            </a:r>
            <a:r>
              <a:rPr>
                <a:latin typeface="Courier New"/>
              </a:rPr>
              <a:t>:</a:t>
            </a:r>
            <a:br/>
            <a:r>
              <a:rPr>
                <a:latin typeface="Courier New"/>
              </a:rPr>
              <a:t>        </a:t>
            </a:r>
            <a:r>
              <a:rPr b="1">
                <a:solidFill>
                  <a:srgbClr val="007020"/>
                </a:solidFill>
                <a:latin typeface="Courier New"/>
              </a:rPr>
              <a:t>return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008000"/>
                </a:solidFill>
                <a:latin typeface="Courier New"/>
              </a:rPr>
              <a:t>int</a:t>
            </a:r>
            <a:r>
              <a:rPr>
                <a:latin typeface="Courier New"/>
              </a:rPr>
              <a:t>(value)</a:t>
            </a:r>
            <a:br/>
            <a:r>
              <a:rPr>
                <a:latin typeface="Courier New"/>
              </a:rPr>
              <a:t>    </a:t>
            </a:r>
            <a:r>
              <a:rPr b="1">
                <a:solidFill>
                  <a:srgbClr val="007020"/>
                </a:solidFill>
                <a:latin typeface="Courier New"/>
              </a:rPr>
              <a:t>except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BC7A00"/>
                </a:solidFill>
                <a:latin typeface="Courier New"/>
              </a:rPr>
              <a:t>ValueError</a:t>
            </a:r>
            <a:r>
              <a:rPr>
                <a:latin typeface="Courier New"/>
              </a:rPr>
              <a:t>:</a:t>
            </a:r>
            <a:br/>
            <a:r>
              <a:rPr>
                <a:latin typeface="Courier New"/>
              </a:rPr>
              <a:t>        </a:t>
            </a:r>
            <a:r>
              <a:rPr b="1">
                <a:solidFill>
                  <a:srgbClr val="007020"/>
                </a:solidFill>
                <a:latin typeface="Courier New"/>
              </a:rPr>
              <a:t>return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19177C"/>
                </a:solidFill>
                <a:latin typeface="Courier New"/>
              </a:rPr>
              <a:t>None</a:t>
            </a:r>
            <a:br/>
            <a:br/>
            <a:r>
              <a:rPr>
                <a:latin typeface="Courier New"/>
              </a:rPr>
              <a:t>result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safe_int(</a:t>
            </a:r>
            <a:r>
              <a:rPr>
                <a:solidFill>
                  <a:srgbClr val="4070A0"/>
                </a:solidFill>
                <a:latin typeface="Courier New"/>
              </a:rPr>
              <a:t>"abc"</a:t>
            </a:r>
            <a:r>
              <a:rPr>
                <a:latin typeface="Courier New"/>
              </a:rPr>
              <a:t>)  </a:t>
            </a:r>
            <a:r>
              <a:rPr i="1">
                <a:solidFill>
                  <a:srgbClr val="60A0B0"/>
                </a:solidFill>
                <a:latin typeface="Courier New"/>
              </a:rPr>
              <a:t># Returns None instead of error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Complex Data Types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 New"/>
              </a:rPr>
              <a:t># Lists (mutable)</a:t>
            </a:r>
            <a:br/>
            <a:r>
              <a:rPr>
                <a:latin typeface="Courier New"/>
              </a:rPr>
              <a:t>numbers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[</a:t>
            </a:r>
            <a:r>
              <a:rPr>
                <a:solidFill>
                  <a:srgbClr val="40A070"/>
                </a:solidFill>
                <a:latin typeface="Courier New"/>
              </a:rPr>
              <a:t>1</a:t>
            </a:r>
            <a:r>
              <a:rPr>
                <a:latin typeface="Courier New"/>
              </a:rPr>
              <a:t>, </a:t>
            </a:r>
            <a:r>
              <a:rPr>
                <a:solidFill>
                  <a:srgbClr val="40A070"/>
                </a:solidFill>
                <a:latin typeface="Courier New"/>
              </a:rPr>
              <a:t>2</a:t>
            </a:r>
            <a:r>
              <a:rPr>
                <a:latin typeface="Courier New"/>
              </a:rPr>
              <a:t>, </a:t>
            </a:r>
            <a:r>
              <a:rPr>
                <a:solidFill>
                  <a:srgbClr val="40A070"/>
                </a:solidFill>
                <a:latin typeface="Courier New"/>
              </a:rPr>
              <a:t>3</a:t>
            </a:r>
            <a:r>
              <a:rPr>
                <a:latin typeface="Courier New"/>
              </a:rPr>
              <a:t>, </a:t>
            </a:r>
            <a:r>
              <a:rPr>
                <a:solidFill>
                  <a:srgbClr val="40A070"/>
                </a:solidFill>
                <a:latin typeface="Courier New"/>
              </a:rPr>
              <a:t>4</a:t>
            </a:r>
            <a:r>
              <a:rPr>
                <a:latin typeface="Courier New"/>
              </a:rPr>
              <a:t>, </a:t>
            </a:r>
            <a:r>
              <a:rPr>
                <a:solidFill>
                  <a:srgbClr val="40A070"/>
                </a:solidFill>
                <a:latin typeface="Courier New"/>
              </a:rPr>
              <a:t>5</a:t>
            </a:r>
            <a:r>
              <a:rPr>
                <a:latin typeface="Courier New"/>
              </a:rPr>
              <a:t>]</a:t>
            </a:r>
            <a:br/>
            <a:r>
              <a:rPr>
                <a:latin typeface="Courier New"/>
              </a:rPr>
              <a:t>mixed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[</a:t>
            </a:r>
            <a:r>
              <a:rPr>
                <a:solidFill>
                  <a:srgbClr val="40A070"/>
                </a:solidFill>
                <a:latin typeface="Courier New"/>
              </a:rPr>
              <a:t>1</a:t>
            </a:r>
            <a:r>
              <a:rPr>
                <a:latin typeface="Courier New"/>
              </a:rPr>
              <a:t>, </a:t>
            </a:r>
            <a:r>
              <a:rPr>
                <a:solidFill>
                  <a:srgbClr val="4070A0"/>
                </a:solidFill>
                <a:latin typeface="Courier New"/>
              </a:rPr>
              <a:t>"hello"</a:t>
            </a:r>
            <a:r>
              <a:rPr>
                <a:latin typeface="Courier New"/>
              </a:rPr>
              <a:t>, </a:t>
            </a:r>
            <a:r>
              <a:rPr>
                <a:solidFill>
                  <a:srgbClr val="40A070"/>
                </a:solidFill>
                <a:latin typeface="Courier New"/>
              </a:rPr>
              <a:t>3.14</a:t>
            </a:r>
            <a:r>
              <a:rPr>
                <a:latin typeface="Courier New"/>
              </a:rPr>
              <a:t>, </a:t>
            </a:r>
            <a:r>
              <a:rPr>
                <a:solidFill>
                  <a:srgbClr val="19177C"/>
                </a:solidFill>
                <a:latin typeface="Courier New"/>
              </a:rPr>
              <a:t>True</a:t>
            </a:r>
            <a:r>
              <a:rPr>
                <a:latin typeface="Courier New"/>
              </a:rPr>
              <a:t>]</a:t>
            </a:r>
            <a:br/>
            <a:br/>
            <a:r>
              <a:rPr i="1">
                <a:solidFill>
                  <a:srgbClr val="60A0B0"/>
                </a:solidFill>
                <a:latin typeface="Courier New"/>
              </a:rPr>
              <a:t># Tuples (immutable)</a:t>
            </a:r>
            <a:br/>
            <a:r>
              <a:rPr>
                <a:latin typeface="Courier New"/>
              </a:rPr>
              <a:t>coordinates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(</a:t>
            </a:r>
            <a:r>
              <a:rPr>
                <a:solidFill>
                  <a:srgbClr val="40A070"/>
                </a:solidFill>
                <a:latin typeface="Courier New"/>
              </a:rPr>
              <a:t>10</a:t>
            </a:r>
            <a:r>
              <a:rPr>
                <a:latin typeface="Courier New"/>
              </a:rPr>
              <a:t>, </a:t>
            </a:r>
            <a:r>
              <a:rPr>
                <a:solidFill>
                  <a:srgbClr val="40A070"/>
                </a:solidFill>
                <a:latin typeface="Courier New"/>
              </a:rPr>
              <a:t>20</a:t>
            </a:r>
            <a:r>
              <a:rPr>
                <a:latin typeface="Courier New"/>
              </a:rPr>
              <a:t>)</a:t>
            </a:r>
            <a:br/>
            <a:r>
              <a:rPr>
                <a:latin typeface="Courier New"/>
              </a:rPr>
              <a:t>person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(</a:t>
            </a:r>
            <a:r>
              <a:rPr>
                <a:solidFill>
                  <a:srgbClr val="4070A0"/>
                </a:solidFill>
                <a:latin typeface="Courier New"/>
              </a:rPr>
              <a:t>"Alice"</a:t>
            </a:r>
            <a:r>
              <a:rPr>
                <a:latin typeface="Courier New"/>
              </a:rPr>
              <a:t>, </a:t>
            </a:r>
            <a:r>
              <a:rPr>
                <a:solidFill>
                  <a:srgbClr val="40A070"/>
                </a:solidFill>
                <a:latin typeface="Courier New"/>
              </a:rPr>
              <a:t>25</a:t>
            </a:r>
            <a:r>
              <a:rPr>
                <a:latin typeface="Courier New"/>
              </a:rPr>
              <a:t>, </a:t>
            </a:r>
            <a:r>
              <a:rPr>
                <a:solidFill>
                  <a:srgbClr val="4070A0"/>
                </a:solidFill>
                <a:latin typeface="Courier New"/>
              </a:rPr>
              <a:t>"Engineer"</a:t>
            </a:r>
            <a:r>
              <a:rPr>
                <a:latin typeface="Courier New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 New"/>
              </a:rPr>
              <a:t># Dictionaries</a:t>
            </a:r>
            <a:br/>
            <a:r>
              <a:rPr>
                <a:latin typeface="Courier New"/>
              </a:rPr>
              <a:t>user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{</a:t>
            </a:r>
            <a:r>
              <a:rPr>
                <a:solidFill>
                  <a:srgbClr val="4070A0"/>
                </a:solidFill>
                <a:latin typeface="Courier New"/>
              </a:rPr>
              <a:t>"name"</a:t>
            </a:r>
            <a:r>
              <a:rPr>
                <a:latin typeface="Courier New"/>
              </a:rPr>
              <a:t>: </a:t>
            </a:r>
            <a:r>
              <a:rPr>
                <a:solidFill>
                  <a:srgbClr val="4070A0"/>
                </a:solidFill>
                <a:latin typeface="Courier New"/>
              </a:rPr>
              <a:t>"Bob"</a:t>
            </a:r>
            <a:r>
              <a:rPr>
                <a:latin typeface="Courier New"/>
              </a:rPr>
              <a:t>, </a:t>
            </a:r>
            <a:r>
              <a:rPr>
                <a:solidFill>
                  <a:srgbClr val="4070A0"/>
                </a:solidFill>
                <a:latin typeface="Courier New"/>
              </a:rPr>
              <a:t>"age"</a:t>
            </a:r>
            <a:r>
              <a:rPr>
                <a:latin typeface="Courier New"/>
              </a:rPr>
              <a:t>: </a:t>
            </a:r>
            <a:r>
              <a:rPr>
                <a:solidFill>
                  <a:srgbClr val="40A070"/>
                </a:solidFill>
                <a:latin typeface="Courier New"/>
              </a:rPr>
              <a:t>30</a:t>
            </a:r>
            <a:r>
              <a:rPr>
                <a:latin typeface="Courier New"/>
              </a:rPr>
              <a:t>, </a:t>
            </a:r>
            <a:r>
              <a:rPr>
                <a:solidFill>
                  <a:srgbClr val="4070A0"/>
                </a:solidFill>
                <a:latin typeface="Courier New"/>
              </a:rPr>
              <a:t>"city"</a:t>
            </a:r>
            <a:r>
              <a:rPr>
                <a:latin typeface="Courier New"/>
              </a:rPr>
              <a:t>: </a:t>
            </a:r>
            <a:r>
              <a:rPr>
                <a:solidFill>
                  <a:srgbClr val="4070A0"/>
                </a:solidFill>
                <a:latin typeface="Courier New"/>
              </a:rPr>
              <a:t>"NYC"</a:t>
            </a:r>
            <a:r>
              <a:rPr>
                <a:latin typeface="Courier New"/>
              </a:rPr>
              <a:t>}</a:t>
            </a:r>
            <a:br/>
            <a:br/>
            <a:r>
              <a:rPr i="1">
                <a:solidFill>
                  <a:srgbClr val="60A0B0"/>
                </a:solidFill>
                <a:latin typeface="Courier New"/>
              </a:rPr>
              <a:t># Sets</a:t>
            </a:r>
            <a:br/>
            <a:r>
              <a:rPr>
                <a:latin typeface="Courier New"/>
              </a:rPr>
              <a:t>unique_numbers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{</a:t>
            </a:r>
            <a:r>
              <a:rPr>
                <a:solidFill>
                  <a:srgbClr val="40A070"/>
                </a:solidFill>
                <a:latin typeface="Courier New"/>
              </a:rPr>
              <a:t>1</a:t>
            </a:r>
            <a:r>
              <a:rPr>
                <a:latin typeface="Courier New"/>
              </a:rPr>
              <a:t>, </a:t>
            </a:r>
            <a:r>
              <a:rPr>
                <a:solidFill>
                  <a:srgbClr val="40A070"/>
                </a:solidFill>
                <a:latin typeface="Courier New"/>
              </a:rPr>
              <a:t>2</a:t>
            </a:r>
            <a:r>
              <a:rPr>
                <a:latin typeface="Courier New"/>
              </a:rPr>
              <a:t>, </a:t>
            </a:r>
            <a:r>
              <a:rPr>
                <a:solidFill>
                  <a:srgbClr val="40A070"/>
                </a:solidFill>
                <a:latin typeface="Courier New"/>
              </a:rPr>
              <a:t>3</a:t>
            </a:r>
            <a:r>
              <a:rPr>
                <a:latin typeface="Courier New"/>
              </a:rPr>
              <a:t>, </a:t>
            </a:r>
            <a:r>
              <a:rPr>
                <a:solidFill>
                  <a:srgbClr val="40A070"/>
                </a:solidFill>
                <a:latin typeface="Courier New"/>
              </a:rPr>
              <a:t>3</a:t>
            </a:r>
            <a:r>
              <a:rPr>
                <a:latin typeface="Courier New"/>
              </a:rPr>
              <a:t>, </a:t>
            </a:r>
            <a:r>
              <a:rPr>
                <a:solidFill>
                  <a:srgbClr val="40A070"/>
                </a:solidFill>
                <a:latin typeface="Courier New"/>
              </a:rPr>
              <a:t>4</a:t>
            </a:r>
            <a:r>
              <a:rPr>
                <a:latin typeface="Courier New"/>
              </a:rPr>
              <a:t>}  </a:t>
            </a:r>
            <a:r>
              <a:rPr i="1">
                <a:solidFill>
                  <a:srgbClr val="60A0B0"/>
                </a:solidFill>
                <a:latin typeface="Courier New"/>
              </a:rPr>
              <a:t># {1, 2, 3, 4}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Memory and Performance</a:t>
            </a:r>
          </a:p>
          <a:p>
            <a:pPr lvl="0" indent="0">
              <a:buNone/>
            </a:pPr>
            <a:r>
              <a:rPr b="1">
                <a:solidFill>
                  <a:srgbClr val="008000"/>
                </a:solidFill>
                <a:latin typeface="Courier New"/>
              </a:rPr>
              <a:t>import</a:t>
            </a:r>
            <a:r>
              <a:rPr>
                <a:latin typeface="Courier New"/>
              </a:rPr>
              <a:t> sys</a:t>
            </a:r>
            <a:br/>
            <a:br/>
            <a:r>
              <a:rPr i="1">
                <a:solidFill>
                  <a:srgbClr val="60A0B0"/>
                </a:solidFill>
                <a:latin typeface="Courier New"/>
              </a:rPr>
              <a:t># Check memory usage</a:t>
            </a:r>
            <a:br/>
            <a:r>
              <a:rPr>
                <a:latin typeface="Courier New"/>
              </a:rPr>
              <a:t>x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42</a:t>
            </a:r>
            <a:br/>
            <a:r>
              <a:rPr>
                <a:solidFill>
                  <a:srgbClr val="008000"/>
                </a:solidFill>
                <a:latin typeface="Courier New"/>
              </a:rPr>
              <a:t>print</a:t>
            </a:r>
            <a:r>
              <a:rPr>
                <a:latin typeface="Courier New"/>
              </a:rPr>
              <a:t>(sys.getsizeof(x))  </a:t>
            </a:r>
            <a:r>
              <a:rPr i="1">
                <a:solidFill>
                  <a:srgbClr val="60A0B0"/>
                </a:solidFill>
                <a:latin typeface="Courier New"/>
              </a:rPr>
              <a:t># Memory usage in bytes</a:t>
            </a:r>
            <a:br/>
            <a:br/>
            <a:r>
              <a:rPr i="1">
                <a:solidFill>
                  <a:srgbClr val="60A0B0"/>
                </a:solidFill>
                <a:latin typeface="Courier New"/>
              </a:rPr>
              <a:t># Large numbers</a:t>
            </a:r>
            <a:br/>
            <a:r>
              <a:rPr>
                <a:latin typeface="Courier New"/>
              </a:rPr>
              <a:t>large_int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10</a:t>
            </a:r>
            <a:r>
              <a:rPr>
                <a:solidFill>
                  <a:srgbClr val="666666"/>
                </a:solidFill>
                <a:latin typeface="Courier New"/>
              </a:rPr>
              <a:t>**</a:t>
            </a:r>
            <a:r>
              <a:rPr>
                <a:solidFill>
                  <a:srgbClr val="40A070"/>
                </a:solidFill>
                <a:latin typeface="Courier New"/>
              </a:rPr>
              <a:t>1000</a:t>
            </a:r>
            <a:br/>
            <a:r>
              <a:rPr>
                <a:solidFill>
                  <a:srgbClr val="008000"/>
                </a:solidFill>
                <a:latin typeface="Courier New"/>
              </a:rPr>
              <a:t>print</a:t>
            </a:r>
            <a:r>
              <a:rPr>
                <a:latin typeface="Courier New"/>
              </a:rPr>
              <a:t>(sys.getsizeof(large_int))  </a:t>
            </a:r>
            <a:r>
              <a:rPr i="1">
                <a:solidFill>
                  <a:srgbClr val="60A0B0"/>
                </a:solidFill>
                <a:latin typeface="Courier New"/>
              </a:rPr>
              <a:t># Much larger memory usage</a:t>
            </a:r>
            <a:br/>
            <a:br/>
            <a:r>
              <a:rPr i="1">
                <a:solidFill>
                  <a:srgbClr val="60A0B0"/>
                </a:solidFill>
                <a:latin typeface="Courier New"/>
              </a:rPr>
              <a:t># String memory</a:t>
            </a:r>
            <a:br/>
            <a:r>
              <a:rPr>
                <a:latin typeface="Courier New"/>
              </a:rPr>
              <a:t>short_string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70A0"/>
                </a:solidFill>
                <a:latin typeface="Courier New"/>
              </a:rPr>
              <a:t>"Hello"</a:t>
            </a:r>
            <a:br/>
            <a:r>
              <a:rPr>
                <a:latin typeface="Courier New"/>
              </a:rPr>
              <a:t>long_string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70A0"/>
                </a:solidFill>
                <a:latin typeface="Courier New"/>
              </a:rPr>
              <a:t>"Hello"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666666"/>
                </a:solidFill>
                <a:latin typeface="Courier New"/>
              </a:rPr>
              <a:t>*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1000</a:t>
            </a:r>
            <a:br/>
            <a:r>
              <a:rPr>
                <a:solidFill>
                  <a:srgbClr val="008000"/>
                </a:solidFill>
                <a:latin typeface="Courier New"/>
              </a:rPr>
              <a:t>print</a:t>
            </a:r>
            <a:r>
              <a:rPr>
                <a:latin typeface="Courier New"/>
              </a:rPr>
              <a:t>(sys.getsizeof(short_string))</a:t>
            </a:r>
            <a:br/>
            <a:r>
              <a:rPr>
                <a:solidFill>
                  <a:srgbClr val="008000"/>
                </a:solidFill>
                <a:latin typeface="Courier New"/>
              </a:rPr>
              <a:t>print</a:t>
            </a:r>
            <a:r>
              <a:rPr>
                <a:latin typeface="Courier New"/>
              </a:rPr>
              <a:t>(sys.getsizeof(long_string))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Best Practices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 New"/>
              </a:rPr>
              <a:t># Use appropriate types</a:t>
            </a:r>
            <a:br/>
            <a:r>
              <a:rPr i="1">
                <a:solidFill>
                  <a:srgbClr val="60A0B0"/>
                </a:solidFill>
                <a:latin typeface="Courier New"/>
              </a:rPr>
              <a:t># ✅ Good</a:t>
            </a:r>
            <a:br/>
            <a:r>
              <a:rPr>
                <a:latin typeface="Courier New"/>
              </a:rPr>
              <a:t>age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25</a:t>
            </a:r>
            <a:br/>
            <a:r>
              <a:rPr>
                <a:latin typeface="Courier New"/>
              </a:rPr>
              <a:t>price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19.99</a:t>
            </a:r>
            <a:br/>
            <a:r>
              <a:rPr>
                <a:latin typeface="Courier New"/>
              </a:rPr>
              <a:t>name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70A0"/>
                </a:solidFill>
                <a:latin typeface="Courier New"/>
              </a:rPr>
              <a:t>"Alice"</a:t>
            </a:r>
            <a:br/>
            <a:r>
              <a:rPr>
                <a:latin typeface="Courier New"/>
              </a:rPr>
              <a:t>is_active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19177C"/>
                </a:solidFill>
                <a:latin typeface="Courier New"/>
              </a:rPr>
              <a:t>True</a:t>
            </a:r>
            <a:br/>
            <a:br/>
            <a:r>
              <a:rPr i="1">
                <a:solidFill>
                  <a:srgbClr val="60A0B0"/>
                </a:solidFill>
                <a:latin typeface="Courier New"/>
              </a:rPr>
              <a:t># ❌ Avoid</a:t>
            </a:r>
            <a:br/>
            <a:r>
              <a:rPr>
                <a:latin typeface="Courier New"/>
              </a:rPr>
              <a:t>age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70A0"/>
                </a:solidFill>
                <a:latin typeface="Courier New"/>
              </a:rPr>
              <a:t>"25"</a:t>
            </a:r>
            <a:r>
              <a:rPr>
                <a:latin typeface="Courier New"/>
              </a:rPr>
              <a:t>  </a:t>
            </a:r>
            <a:r>
              <a:rPr i="1">
                <a:solidFill>
                  <a:srgbClr val="60A0B0"/>
                </a:solidFill>
                <a:latin typeface="Courier New"/>
              </a:rPr>
              <a:t># String instead of int</a:t>
            </a:r>
            <a:br/>
            <a:r>
              <a:rPr>
                <a:latin typeface="Courier New"/>
              </a:rPr>
              <a:t>price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20</a:t>
            </a:r>
            <a:r>
              <a:rPr>
                <a:latin typeface="Courier New"/>
              </a:rPr>
              <a:t>  </a:t>
            </a:r>
            <a:r>
              <a:rPr i="1">
                <a:solidFill>
                  <a:srgbClr val="60A0B0"/>
                </a:solidFill>
                <a:latin typeface="Courier New"/>
              </a:rPr>
              <a:t># Int instead of float</a:t>
            </a:r>
            <a:br/>
            <a:r>
              <a:rPr>
                <a:latin typeface="Courier New"/>
              </a:rPr>
              <a:t>name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19177C"/>
                </a:solidFill>
                <a:latin typeface="Courier New"/>
              </a:rPr>
              <a:t>None</a:t>
            </a:r>
            <a:r>
              <a:rPr>
                <a:latin typeface="Courier New"/>
              </a:rPr>
              <a:t>  </a:t>
            </a:r>
            <a:r>
              <a:rPr i="1">
                <a:solidFill>
                  <a:srgbClr val="60A0B0"/>
                </a:solidFill>
                <a:latin typeface="Courier New"/>
              </a:rPr>
              <a:t># None instead of string</a:t>
            </a:r>
            <a:br/>
            <a:r>
              <a:rPr>
                <a:latin typeface="Courier New"/>
              </a:rPr>
              <a:t>is_active </a:t>
            </a:r>
            <a:r>
              <a:rPr>
                <a:solidFill>
                  <a:srgbClr val="666666"/>
                </a:solidFill>
                <a:latin typeface="Courier New"/>
              </a:rPr>
              <a:t>=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1</a:t>
            </a:r>
            <a:r>
              <a:rPr>
                <a:latin typeface="Courier New"/>
              </a:rPr>
              <a:t>  </a:t>
            </a:r>
            <a:r>
              <a:rPr i="1">
                <a:solidFill>
                  <a:srgbClr val="60A0B0"/>
                </a:solidFill>
                <a:latin typeface="Courier New"/>
              </a:rPr>
              <a:t># Int instead of bool</a:t>
            </a:r>
            <a:br/>
            <a:br/>
            <a:r>
              <a:rPr i="1">
                <a:solidFill>
                  <a:srgbClr val="60A0B0"/>
                </a:solidFill>
                <a:latin typeface="Courier New"/>
              </a:rPr>
              <a:t># Use type hints (Python 3.5+)</a:t>
            </a:r>
            <a:br/>
            <a:r>
              <a:rPr b="1">
                <a:solidFill>
                  <a:srgbClr val="007020"/>
                </a:solidFill>
                <a:latin typeface="Courier New"/>
              </a:rPr>
              <a:t>def</a:t>
            </a:r>
            <a:r>
              <a:rPr>
                <a:latin typeface="Courier New"/>
              </a:rPr>
              <a:t> calculate_total(price: </a:t>
            </a:r>
            <a:r>
              <a:rPr>
                <a:solidFill>
                  <a:srgbClr val="008000"/>
                </a:solidFill>
                <a:latin typeface="Courier New"/>
              </a:rPr>
              <a:t>float</a:t>
            </a:r>
            <a:r>
              <a:rPr>
                <a:latin typeface="Courier New"/>
              </a:rPr>
              <a:t>, quantity: </a:t>
            </a:r>
            <a:r>
              <a:rPr>
                <a:solidFill>
                  <a:srgbClr val="008000"/>
                </a:solidFill>
                <a:latin typeface="Courier New"/>
              </a:rPr>
              <a:t>int</a:t>
            </a:r>
            <a:r>
              <a:rPr>
                <a:latin typeface="Courier New"/>
              </a:rPr>
              <a:t>) </a:t>
            </a:r>
            <a:r>
              <a:rPr>
                <a:solidFill>
                  <a:srgbClr val="666666"/>
                </a:solidFill>
                <a:latin typeface="Courier New"/>
              </a:rPr>
              <a:t>-&gt;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008000"/>
                </a:solidFill>
                <a:latin typeface="Courier New"/>
              </a:rPr>
              <a:t>float</a:t>
            </a:r>
            <a:r>
              <a:rPr>
                <a:latin typeface="Courier New"/>
              </a:rPr>
              <a:t>:</a:t>
            </a:r>
            <a:br/>
            <a:r>
              <a:rPr>
                <a:latin typeface="Courier New"/>
              </a:rPr>
              <a:t>    </a:t>
            </a:r>
            <a:r>
              <a:rPr b="1">
                <a:solidFill>
                  <a:srgbClr val="007020"/>
                </a:solidFill>
                <a:latin typeface="Courier New"/>
              </a:rPr>
              <a:t>return</a:t>
            </a:r>
            <a:r>
              <a:rPr>
                <a:latin typeface="Courier New"/>
              </a:rPr>
              <a:t> price </a:t>
            </a:r>
            <a:r>
              <a:rPr>
                <a:solidFill>
                  <a:srgbClr val="666666"/>
                </a:solidFill>
                <a:latin typeface="Courier New"/>
              </a:rPr>
              <a:t>*</a:t>
            </a:r>
            <a:r>
              <a:rPr>
                <a:latin typeface="Courier New"/>
              </a:rPr>
              <a:t> quantity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6: Type Casting and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🔄 Converting Between Types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String to Number</a:t>
            </a:r>
          </a:p>
          <a:p>
            <a:pPr lvl="0" indent="0">
              <a:buNone/>
            </a:pPr>
            <a:r>
              <a:rPr>
                <a:solidFill>
                  <a:srgbClr val="008000"/>
                </a:solidFill>
                <a:latin typeface="Courier New"/>
              </a:rPr>
              <a:t>int</a:t>
            </a:r>
            <a:r>
              <a:rPr>
                <a:latin typeface="Courier New"/>
              </a:rPr>
              <a:t>(</a:t>
            </a:r>
            <a:r>
              <a:rPr>
                <a:solidFill>
                  <a:srgbClr val="4070A0"/>
                </a:solidFill>
                <a:latin typeface="Courier New"/>
              </a:rPr>
              <a:t>"10"</a:t>
            </a:r>
            <a:r>
              <a:rPr>
                <a:latin typeface="Courier New"/>
              </a:rPr>
              <a:t>)     </a:t>
            </a:r>
            <a:r>
              <a:rPr i="1">
                <a:solidFill>
                  <a:srgbClr val="60A0B0"/>
                </a:solidFill>
                <a:latin typeface="Courier New"/>
              </a:rPr>
              <a:t># 10</a:t>
            </a:r>
            <a:br/>
            <a:r>
              <a:rPr>
                <a:solidFill>
                  <a:srgbClr val="008000"/>
                </a:solidFill>
                <a:latin typeface="Courier New"/>
              </a:rPr>
              <a:t>float</a:t>
            </a:r>
            <a:r>
              <a:rPr>
                <a:latin typeface="Courier New"/>
              </a:rPr>
              <a:t>(</a:t>
            </a:r>
            <a:r>
              <a:rPr>
                <a:solidFill>
                  <a:srgbClr val="4070A0"/>
                </a:solidFill>
                <a:latin typeface="Courier New"/>
              </a:rPr>
              <a:t>"3.5"</a:t>
            </a:r>
            <a:r>
              <a:rPr>
                <a:latin typeface="Courier New"/>
              </a:rPr>
              <a:t>)  </a:t>
            </a:r>
            <a:r>
              <a:rPr i="1">
                <a:solidFill>
                  <a:srgbClr val="60A0B0"/>
                </a:solidFill>
                <a:latin typeface="Courier New"/>
              </a:rPr>
              <a:t># 3.5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Number to String</a:t>
            </a:r>
          </a:p>
          <a:p>
            <a:pPr lvl="0" indent="0">
              <a:buNone/>
            </a:pPr>
            <a:r>
              <a:rPr>
                <a:solidFill>
                  <a:srgbClr val="008000"/>
                </a:solidFill>
                <a:latin typeface="Courier New"/>
              </a:rPr>
              <a:t>str</a:t>
            </a:r>
            <a:r>
              <a:rPr>
                <a:latin typeface="Courier New"/>
              </a:rPr>
              <a:t>(</a:t>
            </a:r>
            <a:r>
              <a:rPr>
                <a:solidFill>
                  <a:srgbClr val="40A070"/>
                </a:solidFill>
                <a:latin typeface="Courier New"/>
              </a:rPr>
              <a:t>5</a:t>
            </a:r>
            <a:r>
              <a:rPr>
                <a:latin typeface="Courier New"/>
              </a:rPr>
              <a:t>)       </a:t>
            </a:r>
            <a:r>
              <a:rPr i="1">
                <a:solidFill>
                  <a:srgbClr val="60A0B0"/>
                </a:solidFill>
                <a:latin typeface="Courier New"/>
              </a:rPr>
              <a:t># "5"</a:t>
            </a:r>
            <a:br/>
            <a:r>
              <a:rPr>
                <a:solidFill>
                  <a:srgbClr val="008000"/>
                </a:solidFill>
                <a:latin typeface="Courier New"/>
              </a:rPr>
              <a:t>str</a:t>
            </a:r>
            <a:r>
              <a:rPr>
                <a:latin typeface="Courier New"/>
              </a:rPr>
              <a:t>(</a:t>
            </a:r>
            <a:r>
              <a:rPr>
                <a:solidFill>
                  <a:srgbClr val="40A070"/>
                </a:solidFill>
                <a:latin typeface="Courier New"/>
              </a:rPr>
              <a:t>3.14</a:t>
            </a:r>
            <a:r>
              <a:rPr>
                <a:latin typeface="Courier New"/>
              </a:rPr>
              <a:t>)    </a:t>
            </a:r>
            <a:r>
              <a:rPr i="1">
                <a:solidFill>
                  <a:srgbClr val="60A0B0"/>
                </a:solidFill>
                <a:latin typeface="Courier New"/>
              </a:rPr>
              <a:t># "3.14"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Conversion Rules:</a:t>
            </a:r>
          </a:p>
          <a:p>
            <a:pPr lvl="0"/>
            <a:r>
              <a:rPr/>
              <a:t>Strings must contain valid numbers for conversion</a:t>
            </a:r>
          </a:p>
          <a:p>
            <a:pPr lvl="0"/>
            <a:r>
              <a:rPr/>
              <a:t>Floats can be converted to integers (truncates)</a:t>
            </a:r>
          </a:p>
          <a:p>
            <a:pPr lvl="0"/>
            <a:r>
              <a:rPr/>
              <a:t>Any value can be converted to string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2025-08-05T01:28:01Z</dcterms:created>
  <dcterms:modified xsi:type="dcterms:W3CDTF">2025-08-05T01:28:01Z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