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Basics - Novakinetix Academy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Text Manipulation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Indexing &amp; 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"Hello, Python!"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      </a:t>
            </a:r>
            <a:r>
              <a:rPr i="1">
                <a:solidFill>
                  <a:srgbClr val="60A0B0"/>
                </a:solidFill>
                <a:latin typeface="Courier"/>
              </a:rPr>
              <a:t># H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    </a:t>
            </a:r>
            <a:r>
              <a:rPr i="1">
                <a:solidFill>
                  <a:srgbClr val="60A0B0"/>
                </a:solidFill>
                <a:latin typeface="Courier"/>
              </a:rPr>
              <a:t># ello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Properties:</a:t>
            </a:r>
          </a:p>
          <a:p>
            <a:pPr lvl="0"/>
            <a:r>
              <a:rPr b="1"/>
              <a:t>Zero-indexed</a:t>
            </a:r>
            <a:r>
              <a:rPr/>
              <a:t> - First character is at index 0</a:t>
            </a:r>
          </a:p>
          <a:p>
            <a:pPr lvl="0"/>
            <a:r>
              <a:rPr b="1"/>
              <a:t>Immutable</a:t>
            </a:r>
            <a:r>
              <a:rPr/>
              <a:t> - Cannot be changed after creation</a:t>
            </a:r>
          </a:p>
          <a:p>
            <a:pPr lvl="0"/>
            <a:r>
              <a:rPr b="1"/>
              <a:t>Support slicing</a:t>
            </a:r>
            <a:r>
              <a:rPr/>
              <a:t> - Extract portions of strings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Built-in String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Case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.lower()  </a:t>
            </a:r>
            <a:r>
              <a:rPr i="1">
                <a:solidFill>
                  <a:srgbClr val="60A0B0"/>
                </a:solidFill>
                <a:latin typeface="Courier"/>
              </a:rPr>
              <a:t># "hello"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.upper()  </a:t>
            </a:r>
            <a:r>
              <a:rPr i="1">
                <a:solidFill>
                  <a:srgbClr val="60A0B0"/>
                </a:solidFill>
                <a:latin typeface="Courier"/>
              </a:rPr>
              <a:t># "HELLO"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.replace(</a:t>
            </a:r>
            <a:r>
              <a:rPr>
                <a:solidFill>
                  <a:srgbClr val="4070A0"/>
                </a:solidFill>
                <a:latin typeface="Courier"/>
              </a:rPr>
              <a:t>"l"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"Hexxo"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"a,b,c"</a:t>
            </a:r>
            <a:r>
              <a:rPr>
                <a:latin typeface="Courier"/>
              </a:rPr>
              <a:t>.split(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)         </a:t>
            </a:r>
            <a:r>
              <a:rPr i="1">
                <a:solidFill>
                  <a:srgbClr val="60A0B0"/>
                </a:solidFill>
                <a:latin typeface="Courier"/>
              </a:rPr>
              <a:t># ["a", "b", "c"]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Useful Methods:</a:t>
            </a:r>
          </a:p>
          <a:p>
            <a:pPr lvl="0"/>
            <a:r>
              <a:rPr>
                <a:latin typeface="Courier"/>
              </a:rPr>
              <a:t>.strip()</a:t>
            </a:r>
            <a:r>
              <a:rPr/>
              <a:t> - Remove whitespace</a:t>
            </a:r>
          </a:p>
          <a:p>
            <a:pPr lvl="0"/>
            <a:r>
              <a:rPr>
                <a:latin typeface="Courier"/>
              </a:rPr>
              <a:t>.join()</a:t>
            </a:r>
            <a:r>
              <a:rPr/>
              <a:t> - Combine strings</a:t>
            </a:r>
          </a:p>
          <a:p>
            <a:pPr lvl="0"/>
            <a:r>
              <a:rPr>
                <a:latin typeface="Courier"/>
              </a:rPr>
              <a:t>.find()</a:t>
            </a:r>
            <a:r>
              <a:rPr/>
              <a:t> - Find substring position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Arithmetic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🔢 Mathematical Operations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 + 3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10 - 4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6 *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15 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Floor 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15 //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17 %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2 **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Operator Precedence:</a:t>
            </a:r>
          </a:p>
          <a:p>
            <a:pPr lvl="0" indent="-342900" marL="342900">
              <a:buAutoNum type="arabicPeriod"/>
            </a:pPr>
            <a:r>
              <a:rPr/>
              <a:t>Parentheses </a:t>
            </a:r>
            <a:r>
              <a:rPr>
                <a:latin typeface="Courier"/>
              </a:rPr>
              <a:t>()</a:t>
            </a:r>
          </a:p>
          <a:p>
            <a:pPr lvl="0" indent="-342900" marL="342900">
              <a:buAutoNum type="arabicPeriod"/>
            </a:pPr>
            <a:r>
              <a:rPr/>
              <a:t>Exponentiation </a:t>
            </a:r>
            <a:r>
              <a:rPr>
                <a:latin typeface="Courier"/>
              </a:rPr>
              <a:t>**</a:t>
            </a:r>
          </a:p>
          <a:p>
            <a:pPr lvl="0" indent="-342900" marL="342900">
              <a:buAutoNum type="arabicPeriod"/>
            </a:pPr>
            <a:r>
              <a:rPr/>
              <a:t>Multiplication/Division </a:t>
            </a:r>
            <a:r>
              <a:rPr>
                <a:latin typeface="Courier"/>
              </a:rPr>
              <a:t>* / // %</a:t>
            </a:r>
          </a:p>
          <a:p>
            <a:pPr lvl="0" indent="-342900" marL="342900">
              <a:buAutoNum type="arabicPeriod"/>
            </a:pPr>
            <a:r>
              <a:rPr/>
              <a:t>Addition/Subtraction </a:t>
            </a:r>
            <a:r>
              <a:rPr>
                <a:latin typeface="Courier"/>
              </a:rPr>
              <a:t>+ -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Comparison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⚖️ Making Decisions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Comparison Operators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Not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y     </a:t>
            </a:r>
            <a:r>
              <a:rPr i="1">
                <a:solidFill>
                  <a:srgbClr val="60A0B0"/>
                </a:solidFill>
                <a:latin typeface="Courier"/>
              </a:rPr>
              <a:t># Greater than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y     </a:t>
            </a:r>
            <a:r>
              <a:rPr i="1">
                <a:solidFill>
                  <a:srgbClr val="60A0B0"/>
                </a:solidFill>
                <a:latin typeface="Courier"/>
              </a:rPr>
              <a:t># Less than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Greater or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Less or equal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Logical Operators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y   </a:t>
            </a:r>
            <a:r>
              <a:rPr i="1">
                <a:solidFill>
                  <a:srgbClr val="60A0B0"/>
                </a:solidFill>
                <a:latin typeface="Courier"/>
              </a:rPr>
              <a:t># Both true</a:t>
            </a:r>
            <a:br/>
            <a:r>
              <a:rPr>
                <a:latin typeface="Courier"/>
              </a:rPr>
              <a:t>x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Either true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x     </a:t>
            </a:r>
            <a:r>
              <a:rPr i="1">
                <a:solidFill>
                  <a:srgbClr val="60A0B0"/>
                </a:solidFill>
                <a:latin typeface="Courier"/>
              </a:rPr>
              <a:t># Opposite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50000</a:t>
            </a:r>
            <a:br/>
            <a:r>
              <a:rPr>
                <a:latin typeface="Courier"/>
              </a:rPr>
              <a:t>is_eligible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income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Conditional Logic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If-Else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"You are an adult"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"You are a minor"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Points:</a:t>
            </a:r>
          </a:p>
          <a:p>
            <a:pPr lvl="0"/>
            <a:r>
              <a:rPr b="1"/>
              <a:t>Indentation Matters</a:t>
            </a:r>
            <a:r>
              <a:rPr/>
              <a:t> - Python uses indentation to define code blocks</a:t>
            </a:r>
          </a:p>
          <a:p>
            <a:pPr lvl="0"/>
            <a:r>
              <a:rPr b="1"/>
              <a:t>Colon Required</a:t>
            </a:r>
            <a:r>
              <a:rPr/>
              <a:t> - Always use : after if, elif, and else</a:t>
            </a:r>
          </a:p>
          <a:p>
            <a:pPr lvl="0"/>
            <a:r>
              <a:rPr b="1"/>
              <a:t>Boolean Conditions</a:t>
            </a:r>
            <a:r>
              <a:rPr/>
              <a:t> - Use comparison and logical operators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🔗 Complex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Nested Conditions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50000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income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"Eligible for loan"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 too low"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"Too young"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Keep nesting shallow (max 2-3 levels)</a:t>
            </a:r>
          </a:p>
          <a:p>
            <a:pPr lvl="0"/>
            <a:r>
              <a:rPr/>
              <a:t>Use logical operators when possible</a:t>
            </a:r>
          </a:p>
          <a:p>
            <a:pPr lvl="0"/>
            <a:r>
              <a:rPr/>
              <a:t>Consider using elif for multiple conditions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elif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🔀 Multiple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Using elif</a:t>
            </a:r>
          </a:p>
          <a:p>
            <a:pPr lvl="0" indent="0">
              <a:buNone/>
            </a:pPr>
            <a:r>
              <a:rPr>
                <a:latin typeface="Courier"/>
              </a:rPr>
              <a:t>score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A"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B"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C"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F"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 of elif:</a:t>
            </a:r>
          </a:p>
          <a:p>
            <a:pPr lvl="0"/>
            <a:r>
              <a:rPr b="1"/>
              <a:t>More efficient</a:t>
            </a:r>
            <a:r>
              <a:rPr/>
              <a:t> than nested if</a:t>
            </a:r>
          </a:p>
          <a:p>
            <a:pPr lvl="0"/>
            <a:r>
              <a:rPr b="1"/>
              <a:t>Cleaner and more readable</a:t>
            </a:r>
          </a:p>
          <a:p>
            <a:pPr lvl="0"/>
            <a:r>
              <a:rPr b="1"/>
              <a:t>Only one condition is evaluated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For Loops with 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For Loop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Start/Stop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1, 2, 3, 4, 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Step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2, 4, 6, 8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Conditional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While Loop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Input Loop</a:t>
            </a:r>
          </a:p>
          <a:p>
            <a:pPr lvl="0" indent="0">
              <a:buNone/>
            </a:pPr>
            <a:r>
              <a:rPr>
                <a:latin typeface="Courier"/>
              </a:rPr>
              <a:t>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password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"secret"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password: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⚠️ Warning: Infinite Loops</a:t>
            </a:r>
          </a:p>
          <a:p>
            <a:pPr lvl="0" indent="0" marL="0">
              <a:buNone/>
            </a:pPr>
            <a:r>
              <a:rPr/>
              <a:t>Always ensure the condition will eventually become False!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🐍 Introduction to Python Programming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Features:</a:t>
            </a:r>
          </a:p>
          <a:p>
            <a:pPr lvl="0"/>
            <a:r>
              <a:rPr b="1"/>
              <a:t>High-level, interpreted language</a:t>
            </a:r>
          </a:p>
          <a:p>
            <a:pPr lvl="0"/>
            <a:r>
              <a:rPr b="1"/>
              <a:t>Popular in web development, data science, automation</a:t>
            </a:r>
          </a:p>
          <a:p>
            <a:pPr lvl="0"/>
            <a:r>
              <a:rPr b="1"/>
              <a:t>Easy syntax for beginners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Python?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Simple and readable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Powerful and versatile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pandas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pd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numpy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np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Great for beginners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f"Learning Python is fun!"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⏹️ Loop Control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Continue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continue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Use:</a:t>
            </a:r>
          </a:p>
          <a:p>
            <a:pPr lvl="0"/>
            <a:r>
              <a:rPr b="1"/>
              <a:t>break</a:t>
            </a:r>
            <a:r>
              <a:rPr/>
              <a:t>: Exit loop early</a:t>
            </a:r>
          </a:p>
          <a:p>
            <a:pPr lvl="0"/>
            <a:r>
              <a:rPr b="1"/>
              <a:t>continue</a:t>
            </a:r>
            <a:r>
              <a:rPr/>
              <a:t>: Skip current iteration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Lists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📋 Collections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numbers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mixed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       </a:t>
            </a:r>
            <a:r>
              <a:rPr i="1">
                <a:solidFill>
                  <a:srgbClr val="60A0B0"/>
                </a:solidFill>
                <a:latin typeface="Courier"/>
              </a:rPr>
              <a:t># "apple" (indexing)</a:t>
            </a:r>
            <a:br/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     </a:t>
            </a:r>
            <a:r>
              <a:rPr i="1">
                <a:solidFill>
                  <a:srgbClr val="60A0B0"/>
                </a:solidFill>
                <a:latin typeface="Courier"/>
              </a:rPr>
              <a:t># ["banana", "cherry"] (slicing)</a:t>
            </a:r>
            <a:br/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Update element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List Properties:</a:t>
            </a:r>
          </a:p>
          <a:p>
            <a:pPr lvl="0"/>
            <a:r>
              <a:rPr b="1"/>
              <a:t>Ordered collection</a:t>
            </a:r>
          </a:p>
          <a:p>
            <a:pPr lvl="0"/>
            <a:r>
              <a:rPr b="1"/>
              <a:t>Mutable</a:t>
            </a:r>
            <a:r>
              <a:rPr/>
              <a:t> (can be changed)</a:t>
            </a:r>
          </a:p>
          <a:p>
            <a:pPr lvl="0"/>
            <a:r>
              <a:rPr b="1"/>
              <a:t>Can contain different types</a:t>
            </a:r>
          </a:p>
          <a:p>
            <a:pPr lvl="0"/>
            <a:r>
              <a:rPr b="1"/>
              <a:t>Zero-indexed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Built-in List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Adding Elements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fruits.append(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Add to end</a:t>
            </a:r>
            <a:br/>
            <a:r>
              <a:rPr>
                <a:latin typeface="Courier"/>
              </a:rPr>
              <a:t>fruits.insert(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Insert at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Removing Elements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fruits.remove(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Remove by value</a:t>
            </a:r>
            <a:br/>
            <a:r>
              <a:rPr>
                <a:latin typeface="Courier"/>
              </a:rPr>
              <a:t>fruits.pop()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Remove last</a:t>
            </a:r>
            <a:br/>
            <a:r>
              <a:rPr>
                <a:latin typeface="Courier"/>
              </a:rPr>
              <a:t>fruits.pop(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Remove by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fruits.sort()           </a:t>
            </a:r>
            <a:r>
              <a:rPr i="1">
                <a:solidFill>
                  <a:srgbClr val="60A0B0"/>
                </a:solidFill>
                <a:latin typeface="Courier"/>
              </a:rPr>
              <a:t># Sort in place</a:t>
            </a:r>
            <a:br/>
            <a:r>
              <a:rPr>
                <a:latin typeface="Courier"/>
              </a:rPr>
              <a:t>fruits.reverse()        </a:t>
            </a:r>
            <a:r>
              <a:rPr i="1">
                <a:solidFill>
                  <a:srgbClr val="60A0B0"/>
                </a:solidFill>
                <a:latin typeface="Courier"/>
              </a:rPr>
              <a:t># Reverse order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(fruits)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Get length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⚡ Concise List Creation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[0, 1, 4, 9, 16]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With Condition</a:t>
            </a:r>
          </a:p>
          <a:p>
            <a:pPr lvl="0" indent="0">
              <a:buNone/>
            </a:pPr>
            <a:r>
              <a:rPr>
                <a:latin typeface="Courier"/>
              </a:rPr>
              <a:t>evens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[0, 2, 4, 6, 8]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vs Comprehension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Traditional way</a:t>
            </a:r>
            <a:br/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squares.append(x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List comprehension</a:t>
            </a:r>
            <a:br/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Code Reusability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Function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greet(name):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"Hello,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Using the function</a:t>
            </a:r>
            <a:br/>
            <a:r>
              <a:rPr>
                <a:latin typeface="Courier"/>
              </a:rPr>
              <a:t>message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greet(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(message)  </a:t>
            </a:r>
            <a:r>
              <a:rPr i="1">
                <a:solidFill>
                  <a:srgbClr val="60A0B0"/>
                </a:solidFill>
                <a:latin typeface="Courier"/>
              </a:rPr>
              <a:t># "Hello, Alice"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Function Components:</a:t>
            </a:r>
          </a:p>
          <a:p>
            <a:pPr lvl="0"/>
            <a:r>
              <a:rPr>
                <a:latin typeface="Courier"/>
              </a:rPr>
              <a:t>def</a:t>
            </a:r>
            <a:r>
              <a:rPr/>
              <a:t> - Function definition keyword</a:t>
            </a:r>
          </a:p>
          <a:p>
            <a:pPr lvl="0"/>
            <a:r>
              <a:rPr>
                <a:latin typeface="Courier"/>
              </a:rPr>
              <a:t>greet</a:t>
            </a:r>
            <a:r>
              <a:rPr/>
              <a:t> - Function name</a:t>
            </a:r>
          </a:p>
          <a:p>
            <a:pPr lvl="0"/>
            <a:r>
              <a:rPr>
                <a:latin typeface="Courier"/>
              </a:rPr>
              <a:t>name</a:t>
            </a:r>
            <a:r>
              <a:rPr/>
              <a:t> - Parameter</a:t>
            </a:r>
          </a:p>
          <a:p>
            <a:pPr lvl="0"/>
            <a:r>
              <a:rPr>
                <a:latin typeface="Courier"/>
              </a:rPr>
              <a:t>return</a:t>
            </a:r>
            <a:r>
              <a:rPr/>
              <a:t> - Return value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Practical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add(a, 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>
                <a:latin typeface="Courier"/>
              </a:rPr>
              <a:t>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8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greet(name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br/>
            <a:br/>
            <a:r>
              <a:rPr>
                <a:latin typeface="Courier"/>
              </a:rPr>
              <a:t>greet()      </a:t>
            </a:r>
            <a:r>
              <a:rPr i="1">
                <a:solidFill>
                  <a:srgbClr val="60A0B0"/>
                </a:solidFill>
                <a:latin typeface="Courier"/>
              </a:rPr>
              <a:t># "Hello, World!"</a:t>
            </a:r>
            <a:br/>
            <a:r>
              <a:rPr>
                <a:latin typeface="Courier"/>
              </a:rPr>
              <a:t>greet(</a:t>
            </a:r>
            <a:r>
              <a:rPr>
                <a:solidFill>
                  <a:srgbClr val="4070A0"/>
                </a:solidFill>
                <a:latin typeface="Courier"/>
              </a:rPr>
              <a:t>"Bob"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"Hello, Bob!"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Returns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get_name_age():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br/>
            <a:r>
              <a:rPr>
                <a:latin typeface="Courier"/>
              </a:rPr>
              <a:t>name, 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get_name_age()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Python’s Toolbox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6</a:t>
            </a:r>
            <a:br/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   </a:t>
            </a:r>
            <a:r>
              <a:rPr i="1">
                <a:solidFill>
                  <a:srgbClr val="60A0B0"/>
                </a:solidFill>
                <a:latin typeface="Courier"/>
              </a:rPr>
              <a:t># int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    </a:t>
            </a:r>
            <a:r>
              <a:rPr i="1">
                <a:solidFill>
                  <a:srgbClr val="60A0B0"/>
                </a:solidFill>
                <a:latin typeface="Courier"/>
              </a:rPr>
              <a:t># "42"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"42"</a:t>
            </a:r>
            <a:r>
              <a:rPr>
                <a:latin typeface="Courier"/>
              </a:rPr>
              <a:t>)         </a:t>
            </a:r>
            <a:r>
              <a:rPr i="1">
                <a:solidFill>
                  <a:srgbClr val="60A0B0"/>
                </a:solidFill>
                <a:latin typeface="Courier"/>
              </a:rPr>
              <a:t># 42</a:t>
            </a:r>
            <a:br/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"3.14"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3.14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Utility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sorted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 </a:t>
            </a:r>
            <a:r>
              <a:rPr i="1">
                <a:solidFill>
                  <a:srgbClr val="60A0B0"/>
                </a:solidFill>
                <a:latin typeface="Courier"/>
              </a:rPr>
              <a:t># [1, 2, 3]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          </a:t>
            </a:r>
            <a:r>
              <a:rPr i="1">
                <a:solidFill>
                  <a:srgbClr val="60A0B0"/>
                </a:solidFill>
                <a:latin typeface="Courier"/>
              </a:rPr>
              <a:t># [0, 1, 2, 3, 4]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Output: Hello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Errors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🐛 Handling Problems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Error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SyntaxError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"Error"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NameError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(undefined_variable)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TypeError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"5"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ValueError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"abc"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Tips: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print()</a:t>
            </a:r>
            <a:r>
              <a:rPr/>
              <a:t> to trace execution</a:t>
            </a:r>
          </a:p>
          <a:p>
            <a:pPr lvl="0"/>
            <a:r>
              <a:rPr/>
              <a:t>Read error messages carefully</a:t>
            </a:r>
          </a:p>
          <a:p>
            <a:pPr lvl="0"/>
            <a:r>
              <a:rPr/>
              <a:t>Check variable names and types</a:t>
            </a:r>
          </a:p>
          <a:p>
            <a:pPr lvl="0"/>
            <a:r>
              <a:rPr/>
              <a:t>Use a debugger or IDE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25: Practice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Next Steps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Practice Suggestions:</a:t>
            </a:r>
          </a:p>
          <a:p>
            <a:pPr lvl="0" indent="0" marL="0">
              <a:buNone/>
            </a:pPr>
            <a:r>
              <a:rPr b="1"/>
              <a:t>💻 Practice Problems</a:t>
            </a:r>
            <a:r>
              <a:rPr/>
              <a:t> - Try basic HackerRank problems - Start with simple algorithms</a:t>
            </a:r>
          </a:p>
          <a:p>
            <a:pPr lvl="0" indent="0" marL="0">
              <a:buNone/>
            </a:pPr>
            <a:r>
              <a:rPr b="1"/>
              <a:t>📚 Read Documentation</a:t>
            </a:r>
            <a:r>
              <a:rPr/>
              <a:t> - Explore Python’s official docs - Learn about standard library</a:t>
            </a:r>
          </a:p>
          <a:p>
            <a:pPr lvl="0" indent="0" marL="0">
              <a:buNone/>
            </a:pPr>
            <a:r>
              <a:rPr b="1"/>
              <a:t>👥 Join Communities</a:t>
            </a:r>
            <a:r>
              <a:rPr/>
              <a:t> - Stack Overflow - Reddit r/learnpython</a:t>
            </a:r>
          </a:p>
          <a:p>
            <a:pPr lvl="0" indent="0" marL="0">
              <a:buNone/>
            </a:pPr>
            <a:r>
              <a:rPr b="1"/>
              <a:t>🔨 Build Projects</a:t>
            </a:r>
            <a:r>
              <a:rPr/>
              <a:t> - Create simple programs to practice - Start with calculator or game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🎉 Congratulations!</a:t>
            </a:r>
          </a:p>
          <a:p>
            <a:pPr lvl="0" indent="0" marL="0">
              <a:buNone/>
            </a:pPr>
            <a:r>
              <a:rPr/>
              <a:t>You’ve completed the Python Basics course. Keep practicing and exploring!</a:t>
            </a:r>
          </a:p>
          <a:p>
            <a:pPr lvl="0" indent="0" marL="0">
              <a:buNone/>
            </a:pPr>
            <a:r>
              <a:rPr b="1"/>
              <a:t>Remember</a:t>
            </a:r>
            <a:r>
              <a:rPr/>
              <a:t>: The best way to learn programming is by doing. Start building your own projects and never stop learning!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Installing and Running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Getting Started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1: Download Python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python.org</a:t>
            </a:r>
          </a:p>
          <a:p>
            <a:pPr lvl="0"/>
            <a:r>
              <a:rPr/>
              <a:t>Download the latest 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2: Choose an Editor</a:t>
            </a:r>
          </a:p>
          <a:p>
            <a:pPr lvl="0"/>
            <a:r>
              <a:rPr b="1"/>
              <a:t>VS Code</a:t>
            </a:r>
            <a:r>
              <a:rPr/>
              <a:t> - Popular and feature-rich</a:t>
            </a:r>
          </a:p>
          <a:p>
            <a:pPr lvl="0"/>
            <a:r>
              <a:rPr b="1"/>
              <a:t>IDLE</a:t>
            </a:r>
            <a:r>
              <a:rPr/>
              <a:t> - Python’s built-in editor</a:t>
            </a:r>
          </a:p>
          <a:p>
            <a:pPr lvl="0"/>
            <a:r>
              <a:rPr b="1"/>
              <a:t>Online editors</a:t>
            </a:r>
            <a:r>
              <a:rPr/>
              <a:t> - Replit, Google Colab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3: Run Your Code</a:t>
            </a:r>
          </a:p>
          <a:p>
            <a:pPr lvl="0" indent="0">
              <a:buNone/>
            </a:pPr>
            <a:r>
              <a:rPr>
                <a:latin typeface="Courier"/>
              </a:rPr>
              <a:t>$ python </a:t>
            </a:r>
            <a:r>
              <a:rPr>
                <a:solidFill>
                  <a:srgbClr val="7D9029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Python 3.11.0</a:t>
            </a:r>
            <a:br/>
            <a:br/>
            <a:r>
              <a:rPr>
                <a:latin typeface="Courier"/>
              </a:rPr>
              <a:t>$ python script.py</a:t>
            </a:r>
            <a:br/>
            <a:r>
              <a:rPr>
                <a:latin typeface="Courier"/>
              </a:rPr>
              <a:t>Hello, World!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Your 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Hello, World!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Concepts:</a:t>
            </a:r>
          </a:p>
          <a:p>
            <a:pPr lvl="0"/>
            <a:r>
              <a:rPr b="1"/>
              <a:t>Print Function</a:t>
            </a:r>
            <a:r>
              <a:rPr/>
              <a:t> - Displays text to the console</a:t>
            </a:r>
          </a:p>
          <a:p>
            <a:pPr lvl="0"/>
            <a:r>
              <a:rPr b="1"/>
              <a:t>Indentation</a:t>
            </a:r>
            <a:r>
              <a:rPr/>
              <a:t> - Python uses indentation for code blocks</a:t>
            </a:r>
          </a:p>
          <a:p>
            <a:pPr lvl="0"/>
            <a:r>
              <a:rPr b="1"/>
              <a:t>Strings</a:t>
            </a:r>
            <a:r>
              <a:rPr/>
              <a:t> - Text enclosed in quotes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Variables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📦 Storing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Dynamic Typing</a:t>
            </a:r>
          </a:p>
          <a:p>
            <a:pPr lvl="0" indent="0">
              <a:buNone/>
            </a:pPr>
            <a:r>
              <a:rPr>
                <a:latin typeface="Courier"/>
              </a:rPr>
              <a:t>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String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         </a:t>
            </a:r>
            <a:r>
              <a:rPr i="1">
                <a:solidFill>
                  <a:srgbClr val="60A0B0"/>
                </a:solidFill>
                <a:latin typeface="Courier"/>
              </a:rPr>
              <a:t># Integer</a:t>
            </a:r>
            <a:br/>
            <a:r>
              <a:rPr>
                <a:latin typeface="Courier"/>
              </a:rPr>
              <a:t>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5.8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Float</a:t>
            </a:r>
            <a:br/>
            <a:r>
              <a:rPr>
                <a:latin typeface="Courier"/>
              </a:rPr>
              <a:t>is_student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Boolean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Operator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 = to assign values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Rules:</a:t>
            </a:r>
          </a:p>
          <a:p>
            <a:pPr lvl="0"/>
            <a:r>
              <a:rPr/>
              <a:t>Start with letter or underscore</a:t>
            </a:r>
          </a:p>
          <a:p>
            <a:pPr lvl="0"/>
            <a:r>
              <a:rPr/>
              <a:t>Can contain letters, numbers, underscores</a:t>
            </a:r>
          </a:p>
          <a:p>
            <a:pPr lvl="0"/>
            <a:r>
              <a:rPr/>
              <a:t>Case sensitive</a:t>
            </a:r>
          </a:p>
          <a:p>
            <a:pPr lvl="0"/>
            <a:r>
              <a:rPr/>
              <a:t>Use descriptive names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Python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🔢 Understanding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Whole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42, -17,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Decimal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3.14, -2.5, 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str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 strings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"Hello", 'Python'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True/False values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True, False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Check Data Types: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    </a:t>
            </a:r>
            <a:r>
              <a:rPr i="1">
                <a:solidFill>
                  <a:srgbClr val="60A0B0"/>
                </a:solidFill>
                <a:latin typeface="Courier"/>
              </a:rPr>
              <a:t># float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str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bool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</a:t>
            </a:r>
            <a:r>
              <a:rPr i="1">
                <a:solidFill>
                  <a:srgbClr val="60A0B0"/>
                </a:solidFill>
                <a:latin typeface="Courier"/>
              </a:rPr>
              <a:t># int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Type Casting and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Converting Between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to Number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"10"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10</a:t>
            </a:r>
            <a:br/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"3.5"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3.5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Number to String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      </a:t>
            </a:r>
            <a:r>
              <a:rPr i="1">
                <a:solidFill>
                  <a:srgbClr val="60A0B0"/>
                </a:solidFill>
                <a:latin typeface="Courier"/>
              </a:rPr>
              <a:t># "5"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    </a:t>
            </a:r>
            <a:r>
              <a:rPr i="1">
                <a:solidFill>
                  <a:srgbClr val="60A0B0"/>
                </a:solidFill>
                <a:latin typeface="Courier"/>
              </a:rPr>
              <a:t># "3.14"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Rules:</a:t>
            </a:r>
          </a:p>
          <a:p>
            <a:pPr lvl="0"/>
            <a:r>
              <a:rPr/>
              <a:t>Strings must contain valid numbers for conversion</a:t>
            </a:r>
          </a:p>
          <a:p>
            <a:pPr lvl="0"/>
            <a:r>
              <a:rPr/>
              <a:t>Floats can be converted to integers (truncates)</a:t>
            </a:r>
          </a:p>
          <a:p>
            <a:pPr lvl="0"/>
            <a:r>
              <a:rPr/>
              <a:t>Any value can be converted to string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Getting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Interactive Programs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Input</a:t>
            </a:r>
          </a:p>
          <a:p>
            <a:pPr lvl="0" indent="0">
              <a:buNone/>
            </a:pPr>
            <a:r>
              <a:rPr>
                <a:latin typeface="Courier"/>
              </a:rPr>
              <a:t>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Important Tips:</a:t>
            </a:r>
          </a:p>
          <a:p>
            <a:pPr lvl="0"/>
            <a:r>
              <a:rPr b="1"/>
              <a:t>Always Returns String</a:t>
            </a:r>
            <a:r>
              <a:rPr/>
              <a:t> - input() always returns a string, even for numbers</a:t>
            </a:r>
          </a:p>
          <a:p>
            <a:pPr lvl="0"/>
            <a:r>
              <a:rPr b="1"/>
              <a:t>Type Conversion</a:t>
            </a:r>
            <a:r>
              <a:rPr/>
              <a:t> - Use int() or float() to convert numeric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with Conversion: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age: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height: 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2025-08-05T01:07:47Z</dcterms:created>
  <dcterms:modified xsi:type="dcterms:W3CDTF">2025-08-05T01:07:47Z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