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90" Type="http://schemas.openxmlformats.org/officeDocument/2006/relationships/viewProps" Target="viewProps.xml" /><Relationship Id="rId8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2" Type="http://schemas.openxmlformats.org/officeDocument/2006/relationships/tableStyles" Target="tableStyles.xml" /><Relationship Id="rId9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thon.org" TargetMode="Externa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Basics - Novakinetix Academy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Variables and Assignment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📦 Storing Data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Variables?</a:t>
            </a:r>
          </a:p>
          <a:p>
            <a:pPr lvl="0" indent="0" marL="0">
              <a:buNone/>
            </a:pPr>
            <a:r>
              <a:rPr/>
              <a:t>Variables are </a:t>
            </a:r>
            <a:r>
              <a:rPr b="1"/>
              <a:t>containers for storing data values</a:t>
            </a:r>
            <a:r>
              <a:rPr/>
              <a:t>. Think of them as labeled boxes or jars where you can put different types of information. You give the box a name (the variable name), and you can put things inside it (the value). You can also change what’s inside the box.</a:t>
            </a:r>
          </a:p>
          <a:p>
            <a:pPr lvl="0" indent="0" marL="0">
              <a:buNone/>
            </a:pPr>
            <a:r>
              <a:rPr b="1"/>
              <a:t>Another analogy:</a:t>
            </a:r>
            <a:r>
              <a:rPr/>
              <a:t> A variable is like a contact in your phone. The name of the contact is the variable name (e.g., “Mom”), and the phone number is the value (e.g., “555-1234”).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Dynamic Typing</a:t>
            </a:r>
          </a:p>
          <a:p>
            <a:pPr lvl="0" indent="0" marL="0">
              <a:buNone/>
            </a:pPr>
            <a:r>
              <a:rPr/>
              <a:t>Python uses </a:t>
            </a:r>
            <a:r>
              <a:rPr b="1"/>
              <a:t>dynamic typing</a:t>
            </a:r>
            <a:r>
              <a:rPr/>
              <a:t>, meaning you don’t need to declare the type of a variable. Python automatically determines the type based on the value you assign. It’s smart enough to know that </a:t>
            </a:r>
            <a:r>
              <a:rPr>
                <a:latin typeface="Fira Code"/>
              </a:rPr>
              <a:t>5</a:t>
            </a:r>
            <a:r>
              <a:rPr/>
              <a:t> is a number and </a:t>
            </a:r>
            <a:r>
              <a:rPr>
                <a:latin typeface="Fira Code"/>
              </a:rPr>
              <a:t>"hello"</a:t>
            </a:r>
            <a:r>
              <a:rPr/>
              <a:t> is text.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String variables</a:t>
            </a:r>
            <a:br/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Text data</a:t>
            </a:r>
            <a:br/>
            <a:r>
              <a:rPr>
                <a:latin typeface="Fira Code"/>
              </a:rPr>
              <a:t>email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"alice@email.com"</a:t>
            </a:r>
            <a:br/>
            <a:r>
              <a:rPr>
                <a:latin typeface="Fira Code"/>
              </a:rPr>
              <a:t>message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Numeric variables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r>
              <a:rPr>
                <a:latin typeface="Fira Code"/>
              </a:rPr>
              <a:t>    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Integer (whole number)</a:t>
            </a:r>
            <a:br/>
            <a:r>
              <a:rPr>
                <a:latin typeface="Fira Code"/>
              </a:rPr>
              <a:t>height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5.8</a:t>
            </a:r>
            <a:r>
              <a:rPr>
                <a:latin typeface="Fira Code"/>
              </a:rPr>
              <a:t>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Float (decimal number)</a:t>
            </a:r>
            <a:br/>
            <a:r>
              <a:rPr>
                <a:latin typeface="Fira Code"/>
              </a:rPr>
              <a:t>temperature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5.2</a:t>
            </a:r>
            <a:r>
              <a:rPr>
                <a:latin typeface="Fira Code"/>
              </a:rPr>
              <a:t>        </a:t>
            </a:r>
            <a:r>
              <a:rPr i="1">
                <a:solidFill>
                  <a:srgbClr val="60A0B0"/>
                </a:solidFill>
                <a:latin typeface="Fira Code"/>
              </a:rPr>
              <a:t># Negative float</a:t>
            </a:r>
            <a:br/>
            <a:r>
              <a:rPr>
                <a:latin typeface="Fira Code"/>
              </a:rPr>
              <a:t>population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8000000000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Large integer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Boolean variables</a:t>
            </a:r>
            <a:br/>
            <a:r>
              <a:rPr>
                <a:latin typeface="Fira Code"/>
              </a:rPr>
              <a:t>is_student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        </a:t>
            </a:r>
            <a:r>
              <a:rPr i="1">
                <a:solidFill>
                  <a:srgbClr val="60A0B0"/>
                </a:solidFill>
                <a:latin typeface="Fira Code"/>
              </a:rPr>
              <a:t># True/False values</a:t>
            </a:r>
            <a:br/>
            <a:r>
              <a:rPr>
                <a:latin typeface="Fira Code"/>
              </a:rPr>
              <a:t>is_active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br/>
            <a:r>
              <a:rPr>
                <a:latin typeface="Fira Code"/>
              </a:rPr>
              <a:t>has_permission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Complex data types</a:t>
            </a:r>
            <a:br/>
            <a:r>
              <a:rPr>
                <a:latin typeface="Fira Code"/>
              </a:rPr>
              <a:t>scores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85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92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78</a:t>
            </a:r>
            <a:r>
              <a:rPr>
                <a:latin typeface="Fira Code"/>
              </a:rPr>
              <a:t>]   </a:t>
            </a:r>
            <a:r>
              <a:rPr i="1">
                <a:solidFill>
                  <a:srgbClr val="60A0B0"/>
                </a:solidFill>
                <a:latin typeface="Fira Code"/>
              </a:rPr>
              <a:t># List</a:t>
            </a:r>
            <a:br/>
            <a:r>
              <a:rPr>
                <a:latin typeface="Fira Code"/>
              </a:rPr>
              <a:t>person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</a:t>
            </a:r>
            <a:r>
              <a:rPr>
                <a:solidFill>
                  <a:srgbClr val="4070A0"/>
                </a:solidFill>
                <a:latin typeface="Fira Code"/>
              </a:rPr>
              <a:t>"name"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"Bob"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"age"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r>
              <a:rPr>
                <a:latin typeface="Fira Code"/>
              </a:rPr>
              <a:t>}  </a:t>
            </a:r>
            <a:r>
              <a:rPr i="1">
                <a:solidFill>
                  <a:srgbClr val="60A0B0"/>
                </a:solidFill>
                <a:latin typeface="Fira Code"/>
              </a:rPr>
              <a:t># Dictionary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Operator (=)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Fira Code"/>
              </a:rPr>
              <a:t>=</a:t>
            </a:r>
            <a:r>
              <a:rPr/>
              <a:t> operator assigns values to variables.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Basic assignment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br/>
            <a:r>
              <a:rPr>
                <a:latin typeface="Fira Code"/>
              </a:rPr>
              <a:t>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br/>
            <a:r>
              <a:rPr>
                <a:latin typeface="Fira Code"/>
              </a:rPr>
              <a:t>z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x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z becomes 15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Multiple assignment</a:t>
            </a:r>
            <a:br/>
            <a:r>
              <a:rPr>
                <a:latin typeface="Fira Code"/>
              </a:rPr>
              <a:t>a, b, c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Same value to multiple variables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z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Unpacking</a:t>
            </a:r>
            <a:br/>
            <a:r>
              <a:rPr>
                <a:latin typeface="Fira Code"/>
              </a:rPr>
              <a:t>name, age, city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"New York"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Naming Rules:</a:t>
            </a:r>
          </a:p>
          <a:p>
            <a:pPr lvl="0" indent="0" marL="0">
              <a:buNone/>
            </a:pPr>
            <a:r>
              <a:rPr b="1"/>
              <a:t>✅ Allowed:</a:t>
            </a:r>
            <a:r>
              <a:rPr/>
              <a:t> - Start with letter or underscore: </a:t>
            </a:r>
            <a:r>
              <a:rPr>
                <a:latin typeface="Fira Code"/>
              </a:rPr>
              <a:t>name</a:t>
            </a:r>
            <a:r>
              <a:rPr/>
              <a:t>, </a:t>
            </a:r>
            <a:r>
              <a:rPr>
                <a:latin typeface="Fira Code"/>
              </a:rPr>
              <a:t>_private</a:t>
            </a:r>
            <a:r>
              <a:rPr/>
              <a:t> - Can contain letters, numbers, underscores: </a:t>
            </a:r>
            <a:r>
              <a:rPr>
                <a:latin typeface="Fira Code"/>
              </a:rPr>
              <a:t>user_name</a:t>
            </a:r>
            <a:r>
              <a:rPr/>
              <a:t>, </a:t>
            </a:r>
            <a:r>
              <a:rPr>
                <a:latin typeface="Fira Code"/>
              </a:rPr>
              <a:t>age2</a:t>
            </a:r>
            <a:r>
              <a:rPr/>
              <a:t> - Case sensitive: </a:t>
            </a:r>
            <a:r>
              <a:rPr>
                <a:latin typeface="Fira Code"/>
              </a:rPr>
              <a:t>Name</a:t>
            </a:r>
            <a:r>
              <a:rPr/>
              <a:t> and </a:t>
            </a:r>
            <a:r>
              <a:rPr>
                <a:latin typeface="Fira Code"/>
              </a:rPr>
              <a:t>name</a:t>
            </a:r>
            <a:r>
              <a:rPr/>
              <a:t> are different - Use descriptive names: </a:t>
            </a:r>
            <a:r>
              <a:rPr>
                <a:latin typeface="Fira Code"/>
              </a:rPr>
              <a:t>student_count</a:t>
            </a:r>
            <a:r>
              <a:rPr/>
              <a:t>, </a:t>
            </a:r>
            <a:r>
              <a:rPr>
                <a:latin typeface="Fira Code"/>
              </a:rPr>
              <a:t>total_price</a:t>
            </a:r>
          </a:p>
          <a:p>
            <a:pPr lvl="0" indent="0" marL="0">
              <a:buNone/>
            </a:pPr>
            <a:r>
              <a:rPr b="1"/>
              <a:t>❌ Not Allowed:</a:t>
            </a:r>
            <a:r>
              <a:rPr/>
              <a:t> - Start with number: </a:t>
            </a:r>
            <a:r>
              <a:rPr>
                <a:latin typeface="Fira Code"/>
              </a:rPr>
              <a:t>2name</a:t>
            </a:r>
            <a:r>
              <a:rPr/>
              <a:t> ❌ - Use special characters: </a:t>
            </a:r>
            <a:r>
              <a:rPr>
                <a:latin typeface="Fira Code"/>
              </a:rPr>
              <a:t>user-name</a:t>
            </a:r>
            <a:r>
              <a:rPr/>
              <a:t> ❌ - Use Python keywords: </a:t>
            </a:r>
            <a:r>
              <a:rPr>
                <a:latin typeface="Fira Code"/>
              </a:rPr>
              <a:t>if</a:t>
            </a:r>
            <a:r>
              <a:rPr/>
              <a:t>, </a:t>
            </a:r>
            <a:r>
              <a:rPr>
                <a:latin typeface="Fira Code"/>
              </a:rPr>
              <a:t>for</a:t>
            </a:r>
            <a:r>
              <a:rPr/>
              <a:t>, </a:t>
            </a:r>
            <a:r>
              <a:rPr>
                <a:latin typeface="Fira Code"/>
              </a:rPr>
              <a:t>while</a:t>
            </a:r>
            <a:r>
              <a:rPr/>
              <a:t> ❌ - Use spaces: </a:t>
            </a:r>
            <a:r>
              <a:rPr>
                <a:latin typeface="Fira Code"/>
              </a:rPr>
              <a:t>user name</a:t>
            </a:r>
            <a:r>
              <a:rPr/>
              <a:t> 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✅ Good naming</a:t>
            </a:r>
            <a:br/>
            <a:r>
              <a:rPr>
                <a:latin typeface="Fira Code"/>
              </a:rPr>
              <a:t>user_name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"john_doe"</a:t>
            </a:r>
            <a:br/>
            <a:r>
              <a:rPr>
                <a:latin typeface="Fira Code"/>
              </a:rPr>
              <a:t>total_price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29.99</a:t>
            </a:r>
            <a:br/>
            <a:r>
              <a:rPr>
                <a:latin typeface="Fira Code"/>
              </a:rPr>
              <a:t>is_active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br/>
            <a:r>
              <a:rPr>
                <a:latin typeface="Fira Code"/>
              </a:rPr>
              <a:t>student_count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150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❌ Bad naming</a:t>
            </a:r>
            <a:br/>
            <a:r>
              <a:rPr>
                <a:latin typeface="Fira Code"/>
              </a:rPr>
              <a:t>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"john_doe"</a:t>
            </a:r>
            <a:r>
              <a:rPr>
                <a:latin typeface="Fira Code"/>
              </a:rPr>
              <a:t>          </a:t>
            </a:r>
            <a:r>
              <a:rPr i="1">
                <a:solidFill>
                  <a:srgbClr val="60A0B0"/>
                </a:solidFill>
                <a:latin typeface="Fira Code"/>
              </a:rPr>
              <a:t># Too short</a:t>
            </a:r>
            <a:br/>
            <a:r>
              <a:rPr>
                <a:latin typeface="Fira Code"/>
              </a:rPr>
              <a:t>totalPrice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29.99</a:t>
            </a:r>
            <a:r>
              <a:rPr>
                <a:latin typeface="Fira Code"/>
              </a:rPr>
              <a:t>      </a:t>
            </a:r>
            <a:r>
              <a:rPr i="1">
                <a:solidFill>
                  <a:srgbClr val="60A0B0"/>
                </a:solidFill>
                <a:latin typeface="Fira Code"/>
              </a:rPr>
              <a:t># Inconsistent style</a:t>
            </a:r>
            <a:br/>
            <a:r>
              <a:rPr>
                <a:latin typeface="Fira Code"/>
              </a:rPr>
              <a:t>flag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Not descriptive</a:t>
            </a:r>
            <a:br/>
            <a:r>
              <a:rPr>
                <a:latin typeface="Fira Code"/>
              </a:rPr>
              <a:t>cnt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150</a:t>
            </a:r>
            <a:r>
              <a:rPr>
                <a:latin typeface="Fira Code"/>
              </a:rPr>
              <a:t>  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Abbreviation unclear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Scope: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Global variable</a:t>
            </a:r>
            <a:br/>
            <a:r>
              <a:rPr>
                <a:latin typeface="Fira Code"/>
              </a:rPr>
              <a:t>global_var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"I'm global"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my_function():</a:t>
            </a:r>
            <a:br/>
            <a:r>
              <a:rPr>
                <a:latin typeface="Fira Code"/>
              </a:rPr>
              <a:t>    </a:t>
            </a:r>
            <a:r>
              <a:rPr i="1">
                <a:solidFill>
                  <a:srgbClr val="60A0B0"/>
                </a:solidFill>
                <a:latin typeface="Fira Code"/>
              </a:rPr>
              <a:t># Local variable</a:t>
            </a:r>
            <a:br/>
            <a:r>
              <a:rPr>
                <a:latin typeface="Fira Code"/>
              </a:rPr>
              <a:t>    local_var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"I'm local"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(global_var)  </a:t>
            </a:r>
            <a:r>
              <a:rPr i="1">
                <a:solidFill>
                  <a:srgbClr val="60A0B0"/>
                </a:solidFill>
                <a:latin typeface="Fira Code"/>
              </a:rPr>
              <a:t># Can access global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(local_var)   </a:t>
            </a:r>
            <a:r>
              <a:rPr i="1">
                <a:solidFill>
                  <a:srgbClr val="60A0B0"/>
                </a:solidFill>
                <a:latin typeface="Fira Code"/>
              </a:rPr>
              <a:t># Can access local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Can't access local_var here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Check variable type</a:t>
            </a:r>
            <a:br/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height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5.8</a:t>
            </a:r>
            <a:br/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(name))  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'str'&gt;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(age))   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'int'&gt;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(height))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'float'&gt;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Type conversion</a:t>
            </a:r>
            <a:br/>
            <a:r>
              <a:rPr>
                <a:latin typeface="Fira Code"/>
              </a:rPr>
              <a:t>age_str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str</a:t>
            </a:r>
            <a:r>
              <a:rPr>
                <a:latin typeface="Fira Code"/>
              </a:rPr>
              <a:t>(age)      </a:t>
            </a:r>
            <a:r>
              <a:rPr i="1">
                <a:solidFill>
                  <a:srgbClr val="60A0B0"/>
                </a:solidFill>
                <a:latin typeface="Fira Code"/>
              </a:rPr>
              <a:t># Convert to string</a:t>
            </a:r>
            <a:br/>
            <a:r>
              <a:rPr>
                <a:latin typeface="Fira Code"/>
              </a:rPr>
              <a:t>height_int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(height)  </a:t>
            </a:r>
            <a:r>
              <a:rPr i="1">
                <a:solidFill>
                  <a:srgbClr val="60A0B0"/>
                </a:solidFill>
                <a:latin typeface="Fira Code"/>
              </a:rPr>
              <a:t># Convert to integer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Memory Management: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Python automatically manages memory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1000</a:t>
            </a:r>
            <a:br/>
            <a:r>
              <a:rPr>
                <a:latin typeface="Fira Code"/>
              </a:rPr>
              <a:t>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x  </a:t>
            </a:r>
            <a:r>
              <a:rPr i="1">
                <a:solidFill>
                  <a:srgbClr val="60A0B0"/>
                </a:solidFill>
                <a:latin typeface="Fira Code"/>
              </a:rPr>
              <a:t># y references the same object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2000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x now references a new object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Check object identity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id</a:t>
            </a:r>
            <a:r>
              <a:rPr>
                <a:latin typeface="Fira Code"/>
              </a:rPr>
              <a:t>(x))  </a:t>
            </a:r>
            <a:r>
              <a:rPr i="1">
                <a:solidFill>
                  <a:srgbClr val="60A0B0"/>
                </a:solidFill>
                <a:latin typeface="Fira Code"/>
              </a:rPr>
              <a:t># Memory address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id</a:t>
            </a:r>
            <a:r>
              <a:rPr>
                <a:latin typeface="Fira Code"/>
              </a:rPr>
              <a:t>(y))  </a:t>
            </a:r>
            <a:r>
              <a:rPr i="1">
                <a:solidFill>
                  <a:srgbClr val="60A0B0"/>
                </a:solidFill>
                <a:latin typeface="Fira Code"/>
              </a:rPr>
              <a:t># Different memory address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Constants (Convention):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Use UPPERCASE for constants</a:t>
            </a:r>
            <a:br/>
            <a:r>
              <a:rPr>
                <a:latin typeface="Fira Code"/>
              </a:rPr>
              <a:t>PI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3.14159</a:t>
            </a:r>
            <a:br/>
            <a:r>
              <a:rPr>
                <a:latin typeface="Fira Code"/>
              </a:rPr>
              <a:t>MAX_CONNECTIONS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100</a:t>
            </a:r>
            <a:br/>
            <a:r>
              <a:rPr>
                <a:latin typeface="Fira Code"/>
              </a:rPr>
              <a:t>DEFAULT_TIMEOUT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These can still be changed, but shouldn't be</a:t>
            </a:r>
            <a:br/>
            <a:r>
              <a:rPr>
                <a:latin typeface="Fira Code"/>
              </a:rPr>
              <a:t>PI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3.14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Possible but not recommended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Python Data Types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🔢 Understanding Data Types in Python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Data Types?</a:t>
            </a:r>
          </a:p>
          <a:p>
            <a:pPr lvl="0" indent="0" marL="0">
              <a:buNone/>
            </a:pPr>
            <a:r>
              <a:rPr/>
              <a:t>Data types define the </a:t>
            </a:r>
            <a:r>
              <a:rPr b="1"/>
              <a:t>kind of data</a:t>
            </a:r>
            <a:r>
              <a:rPr/>
              <a:t> a variable can hold. Python has several built-in data types, each with specific characteristics and operations.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Data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1549400"/>
                <a:gridCol w="1181100"/>
                <a:gridCol w="1663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Memory Usage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Whole numbers (positive/negative)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42, -17, 0, 1000000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Decimal numbers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3.14, -2.5, 0.0, 1.23e-4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 bytes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str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 strings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"Hello", 'Python', """Multi-line"""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bool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True/False values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True, False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byte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Represents absence of value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None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 bytes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Integer (int)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Positive integers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population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8000000000</a:t>
            </a:r>
            <a:br/>
            <a:r>
              <a:rPr>
                <a:latin typeface="Fira Code"/>
              </a:rPr>
              <a:t>year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2024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Negative integers</a:t>
            </a:r>
            <a:br/>
            <a:r>
              <a:rPr>
                <a:latin typeface="Fira Code"/>
              </a:rPr>
              <a:t>temperature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br/>
            <a:r>
              <a:rPr>
                <a:latin typeface="Fira Code"/>
              </a:rPr>
              <a:t>debt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1000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Different number systems</a:t>
            </a:r>
            <a:br/>
            <a:r>
              <a:rPr>
                <a:latin typeface="Fira Code"/>
              </a:rPr>
              <a:t>binary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0b1010</a:t>
            </a:r>
            <a:r>
              <a:rPr>
                <a:latin typeface="Fira Code"/>
              </a:rPr>
              <a:t>      </a:t>
            </a:r>
            <a:r>
              <a:rPr i="1">
                <a:solidFill>
                  <a:srgbClr val="60A0B0"/>
                </a:solidFill>
                <a:latin typeface="Fira Code"/>
              </a:rPr>
              <a:t># Binary: 10</a:t>
            </a:r>
            <a:br/>
            <a:r>
              <a:rPr>
                <a:latin typeface="Fira Code"/>
              </a:rPr>
              <a:t>octal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0o12</a:t>
            </a:r>
            <a:r>
              <a:rPr>
                <a:latin typeface="Fira Code"/>
              </a:rPr>
              <a:t>         </a:t>
            </a:r>
            <a:r>
              <a:rPr i="1">
                <a:solidFill>
                  <a:srgbClr val="60A0B0"/>
                </a:solidFill>
                <a:latin typeface="Fira Code"/>
              </a:rPr>
              <a:t># Octal: 10</a:t>
            </a:r>
            <a:br/>
            <a:r>
              <a:rPr>
                <a:latin typeface="Fira Code"/>
              </a:rPr>
              <a:t>hexadecimal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0xA</a:t>
            </a:r>
            <a:r>
              <a:rPr>
                <a:latin typeface="Fira Code"/>
              </a:rPr>
              <a:t>     </a:t>
            </a:r>
            <a:r>
              <a:rPr i="1">
                <a:solidFill>
                  <a:srgbClr val="60A0B0"/>
                </a:solidFill>
                <a:latin typeface="Fira Code"/>
              </a:rPr>
              <a:t># Hexadecimal: 10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Large numbers (Python handles automatically)</a:t>
            </a:r>
            <a:br/>
            <a:r>
              <a:rPr>
                <a:latin typeface="Fira Code"/>
              </a:rPr>
              <a:t>large_number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123456789012345678901234567890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(float)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Decimal numbers</a:t>
            </a:r>
            <a:br/>
            <a:r>
              <a:rPr>
                <a:latin typeface="Fira Code"/>
              </a:rPr>
              <a:t>pi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3.14159</a:t>
            </a:r>
            <a:br/>
            <a:r>
              <a:rPr>
                <a:latin typeface="Fira Code"/>
              </a:rPr>
              <a:t>temperature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98.6</a:t>
            </a:r>
            <a:br/>
            <a:r>
              <a:rPr>
                <a:latin typeface="Fira Code"/>
              </a:rPr>
              <a:t>price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19.99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Scientific notation</a:t>
            </a:r>
            <a:br/>
            <a:r>
              <a:rPr>
                <a:latin typeface="Fira Code"/>
              </a:rPr>
              <a:t>avogadro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6.022e23</a:t>
            </a:r>
            <a:r>
              <a:rPr>
                <a:latin typeface="Fira Code"/>
              </a:rPr>
              <a:t>      </a:t>
            </a:r>
            <a:r>
              <a:rPr i="1">
                <a:solidFill>
                  <a:srgbClr val="60A0B0"/>
                </a:solidFill>
                <a:latin typeface="Fira Code"/>
              </a:rPr>
              <a:t># 6.022 × 10^23</a:t>
            </a:r>
            <a:br/>
            <a:r>
              <a:rPr>
                <a:latin typeface="Fira Code"/>
              </a:rPr>
              <a:t>small_number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1.23e-4</a:t>
            </a:r>
            <a:r>
              <a:rPr>
                <a:latin typeface="Fira Code"/>
              </a:rPr>
              <a:t>   </a:t>
            </a:r>
            <a:r>
              <a:rPr i="1">
                <a:solidFill>
                  <a:srgbClr val="60A0B0"/>
                </a:solidFill>
                <a:latin typeface="Fira Code"/>
              </a:rPr>
              <a:t># 0.000123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Special float values</a:t>
            </a:r>
            <a:br/>
            <a:r>
              <a:rPr>
                <a:latin typeface="Fira Code"/>
              </a:rPr>
              <a:t>infinity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'inf'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negative_infinity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'-inf'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not_a_number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'nan'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Precision issues (be careful!)</a:t>
            </a:r>
            <a:br/>
            <a:r>
              <a:rPr>
                <a:latin typeface="Fira Code"/>
              </a:rPr>
              <a:t>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0.1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0.2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Might not be exactly 0.3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(str)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Single quotes</a:t>
            </a:r>
            <a:br/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'Alice'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Double quotes</a:t>
            </a:r>
            <a:br/>
            <a:r>
              <a:rPr>
                <a:latin typeface="Fira Code"/>
              </a:rPr>
              <a:t>message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Triple quotes for multi-line</a:t>
            </a:r>
            <a:br/>
            <a:r>
              <a:rPr>
                <a:latin typeface="Fira Code"/>
              </a:rPr>
              <a:t>poem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"""</a:t>
            </a:r>
            <a:br/>
            <a:r>
              <a:rPr>
                <a:solidFill>
                  <a:srgbClr val="4070A0"/>
                </a:solidFill>
                <a:latin typeface="Fira Code"/>
              </a:rPr>
              <a:t>Roses are red,</a:t>
            </a:r>
            <a:br/>
            <a:r>
              <a:rPr>
                <a:solidFill>
                  <a:srgbClr val="4070A0"/>
                </a:solidFill>
                <a:latin typeface="Fira Code"/>
              </a:rPr>
              <a:t>Violets are blue,</a:t>
            </a:r>
            <a:br/>
            <a:r>
              <a:rPr>
                <a:solidFill>
                  <a:srgbClr val="4070A0"/>
                </a:solidFill>
                <a:latin typeface="Fira Code"/>
              </a:rPr>
              <a:t>Python is awesome,</a:t>
            </a:r>
            <a:br/>
            <a:r>
              <a:rPr>
                <a:solidFill>
                  <a:srgbClr val="4070A0"/>
                </a:solidFill>
                <a:latin typeface="Fira Code"/>
              </a:rPr>
              <a:t>And so are you!</a:t>
            </a:r>
            <a:br/>
            <a:r>
              <a:rPr>
                <a:solidFill>
                  <a:srgbClr val="4070A0"/>
                </a:solidFill>
                <a:latin typeface="Fira Code"/>
              </a:rPr>
              <a:t>"""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String operations</a:t>
            </a:r>
            <a:br/>
            <a:r>
              <a:rPr>
                <a:latin typeface="Fira Code"/>
              </a:rPr>
              <a:t>first_name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"John"</a:t>
            </a:r>
            <a:br/>
            <a:r>
              <a:rPr>
                <a:latin typeface="Fira Code"/>
              </a:rPr>
              <a:t>last_name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"Doe"</a:t>
            </a:r>
            <a:br/>
            <a:r>
              <a:rPr>
                <a:latin typeface="Fira Code"/>
              </a:rPr>
              <a:t>full_name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first_name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 "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last_name  </a:t>
            </a:r>
            <a:r>
              <a:rPr i="1">
                <a:solidFill>
                  <a:srgbClr val="60A0B0"/>
                </a:solidFill>
                <a:latin typeface="Fira Code"/>
              </a:rPr>
              <a:t># Concatenation</a:t>
            </a:r>
            <a:br/>
            <a:r>
              <a:rPr>
                <a:latin typeface="Fira Code"/>
              </a:rPr>
              <a:t>greeting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B6688"/>
                </a:solidFill>
                <a:latin typeface="Fira Code"/>
              </a:rPr>
              <a:t>f"Hello,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first_name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!"</a:t>
            </a:r>
            <a:r>
              <a:rPr>
                <a:latin typeface="Fira Code"/>
              </a:rPr>
              <a:t>        </a:t>
            </a:r>
            <a:r>
              <a:rPr i="1">
                <a:solidFill>
                  <a:srgbClr val="60A0B0"/>
                </a:solidFill>
                <a:latin typeface="Fira Code"/>
              </a:rPr>
              <a:t># f-string (Python 3.6+)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String methods</a:t>
            </a:r>
            <a:br/>
            <a:r>
              <a:rPr>
                <a:latin typeface="Fira Code"/>
              </a:rPr>
              <a:t>text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  Hello, World!  "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(text.strip())      </a:t>
            </a:r>
            <a:r>
              <a:rPr i="1">
                <a:solidFill>
                  <a:srgbClr val="60A0B0"/>
                </a:solidFill>
                <a:latin typeface="Fira Code"/>
              </a:rPr>
              <a:t># Remove whitespace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(text.upper())      </a:t>
            </a:r>
            <a:r>
              <a:rPr i="1">
                <a:solidFill>
                  <a:srgbClr val="60A0B0"/>
                </a:solidFill>
                <a:latin typeface="Fira Code"/>
              </a:rPr>
              <a:t># Convert to uppercase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(text.lower())      </a:t>
            </a:r>
            <a:r>
              <a:rPr i="1">
                <a:solidFill>
                  <a:srgbClr val="60A0B0"/>
                </a:solidFill>
                <a:latin typeface="Fira Code"/>
              </a:rPr>
              <a:t># Convert to lowercase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(text.replace(</a:t>
            </a:r>
            <a:r>
              <a:rPr>
                <a:solidFill>
                  <a:srgbClr val="4070A0"/>
                </a:solidFill>
                <a:latin typeface="Fira Code"/>
              </a:rPr>
              <a:t>"World"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"Python"</a:t>
            </a:r>
            <a:r>
              <a:rPr>
                <a:latin typeface="Fira Code"/>
              </a:rPr>
              <a:t>))  </a:t>
            </a:r>
            <a:r>
              <a:rPr i="1">
                <a:solidFill>
                  <a:srgbClr val="60A0B0"/>
                </a:solidFill>
                <a:latin typeface="Fira Code"/>
              </a:rPr>
              <a:t># Replace text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 (bool)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Boolean values</a:t>
            </a:r>
            <a:br/>
            <a:r>
              <a:rPr>
                <a:latin typeface="Fira Code"/>
              </a:rPr>
              <a:t>is_active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br/>
            <a:r>
              <a:rPr>
                <a:latin typeface="Fira Code"/>
              </a:rPr>
              <a:t>is_finished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Boolean operations</a:t>
            </a:r>
            <a:br/>
            <a:r>
              <a:rPr>
                <a:latin typeface="Fira Code"/>
              </a:rPr>
              <a:t>and_result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and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r>
              <a:rPr>
                <a:latin typeface="Fira Code"/>
              </a:rPr>
              <a:t>    </a:t>
            </a:r>
            <a:r>
              <a:rPr i="1">
                <a:solidFill>
                  <a:srgbClr val="60A0B0"/>
                </a:solidFill>
                <a:latin typeface="Fira Code"/>
              </a:rPr>
              <a:t># False</a:t>
            </a:r>
            <a:br/>
            <a:r>
              <a:rPr>
                <a:latin typeface="Fira Code"/>
              </a:rPr>
              <a:t>or_result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or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r>
              <a:rPr>
                <a:latin typeface="Fira Code"/>
              </a:rPr>
              <a:t>      </a:t>
            </a:r>
            <a:r>
              <a:rPr i="1">
                <a:solidFill>
                  <a:srgbClr val="60A0B0"/>
                </a:solidFill>
                <a:latin typeface="Fira Code"/>
              </a:rPr>
              <a:t># True</a:t>
            </a:r>
            <a:br/>
            <a:r>
              <a:rPr>
                <a:latin typeface="Fira Code"/>
              </a:rPr>
              <a:t>not_result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not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          </a:t>
            </a:r>
            <a:r>
              <a:rPr i="1">
                <a:solidFill>
                  <a:srgbClr val="60A0B0"/>
                </a:solidFill>
                <a:latin typeface="Fira Code"/>
              </a:rPr>
              <a:t># False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Comparison operators return booleans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is_adult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age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18</a:t>
            </a:r>
            <a:r>
              <a:rPr>
                <a:latin typeface="Fira Code"/>
              </a:rPr>
              <a:t>          </a:t>
            </a:r>
            <a:r>
              <a:rPr i="1">
                <a:solidFill>
                  <a:srgbClr val="60A0B0"/>
                </a:solidFill>
                <a:latin typeface="Fira Code"/>
              </a:rPr>
              <a:t># True</a:t>
            </a:r>
            <a:br/>
            <a:r>
              <a:rPr>
                <a:latin typeface="Fira Code"/>
              </a:rPr>
              <a:t>is_teenager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13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&lt;=</a:t>
            </a:r>
            <a:r>
              <a:rPr>
                <a:latin typeface="Fira Code"/>
              </a:rPr>
              <a:t> age </a:t>
            </a:r>
            <a:r>
              <a:rPr>
                <a:solidFill>
                  <a:srgbClr val="666666"/>
                </a:solidFill>
                <a:latin typeface="Fira Code"/>
              </a:rPr>
              <a:t>&lt;=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19</a:t>
            </a:r>
            <a:r>
              <a:rPr>
                <a:latin typeface="Fira Code"/>
              </a:rPr>
              <a:t> </a:t>
            </a:r>
            <a:r>
              <a:rPr i="1">
                <a:solidFill>
                  <a:srgbClr val="60A0B0"/>
                </a:solidFill>
                <a:latin typeface="Fira Code"/>
              </a:rPr>
              <a:t># False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Truthy and Falsy values</a:t>
            </a:r>
            <a:br/>
            <a:r>
              <a:rPr>
                <a:latin typeface="Fira Code"/>
              </a:rPr>
              <a:t>truthy_values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,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],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falsy_values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""</a:t>
            </a:r>
            <a:r>
              <a:rPr>
                <a:latin typeface="Fira Code"/>
              </a:rPr>
              <a:t>, [], 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r>
              <a:rPr>
                <a:latin typeface="Fira Code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None Type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None represents absence of value</a:t>
            </a:r>
            <a:br/>
            <a:r>
              <a:rPr>
                <a:latin typeface="Fira Code"/>
              </a:rPr>
              <a:t>empty_value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Common use cases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find_user(name):</a:t>
            </a:r>
            <a:br/>
            <a:r>
              <a:rPr>
                <a:latin typeface="Fira Code"/>
              </a:rPr>
              <a:t>    </a:t>
            </a:r>
            <a:r>
              <a:rPr i="1">
                <a:solidFill>
                  <a:srgbClr val="60A0B0"/>
                </a:solidFill>
                <a:latin typeface="Fira Code"/>
              </a:rPr>
              <a:t># Return user if found, None if not found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name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users: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users[name]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Check for None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empty_value </a:t>
            </a:r>
            <a:r>
              <a:rPr b="1">
                <a:solidFill>
                  <a:srgbClr val="007020"/>
                </a:solidFill>
                <a:latin typeface="Fira Code"/>
              </a:rPr>
              <a:t>is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"Value is None"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 and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Check data types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42</a:t>
            </a:r>
            <a:br/>
            <a:r>
              <a:rPr>
                <a:latin typeface="Fira Code"/>
              </a:rPr>
              <a:t>y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3.14</a:t>
            </a:r>
            <a:br/>
            <a:r>
              <a:rPr>
                <a:latin typeface="Fira Code"/>
              </a:rPr>
              <a:t>z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br/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(x))  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'int'&gt;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(y))  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'float'&gt;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(z))    </a:t>
            </a:r>
            <a:r>
              <a:rPr i="1">
                <a:solidFill>
                  <a:srgbClr val="60A0B0"/>
                </a:solidFill>
                <a:latin typeface="Fira Code"/>
              </a:rPr>
              <a:t># &lt;class 'str'&gt;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Type conversion</a:t>
            </a:r>
            <a:br/>
            <a:r>
              <a:rPr>
                <a:latin typeface="Fira Code"/>
              </a:rPr>
              <a:t>age_str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"25"</a:t>
            </a:r>
            <a:br/>
            <a:r>
              <a:rPr>
                <a:latin typeface="Fira Code"/>
              </a:rPr>
              <a:t>age_int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(age_str)        </a:t>
            </a:r>
            <a:r>
              <a:rPr i="1">
                <a:solidFill>
                  <a:srgbClr val="60A0B0"/>
                </a:solidFill>
                <a:latin typeface="Fira Code"/>
              </a:rPr>
              <a:t># Convert string to int</a:t>
            </a:r>
            <a:br/>
            <a:r>
              <a:rPr>
                <a:latin typeface="Fira Code"/>
              </a:rPr>
              <a:t>height_str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"5.8"</a:t>
            </a:r>
            <a:br/>
            <a:r>
              <a:rPr>
                <a:latin typeface="Fira Code"/>
              </a:rPr>
              <a:t>height_float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(height_str)  </a:t>
            </a:r>
            <a:r>
              <a:rPr i="1">
                <a:solidFill>
                  <a:srgbClr val="60A0B0"/>
                </a:solidFill>
                <a:latin typeface="Fira Code"/>
              </a:rPr>
              <a:t># Convert string to float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Safe conversion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safe_int(value):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try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(value)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except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C7A00"/>
                </a:solidFill>
                <a:latin typeface="Fira Code"/>
              </a:rPr>
              <a:t>ValueError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br/>
            <a:br/>
            <a:r>
              <a:rPr>
                <a:latin typeface="Fira Code"/>
              </a:rPr>
              <a:t>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safe_int(</a:t>
            </a:r>
            <a:r>
              <a:rPr>
                <a:solidFill>
                  <a:srgbClr val="4070A0"/>
                </a:solidFill>
                <a:latin typeface="Fira Code"/>
              </a:rPr>
              <a:t>"abc"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Returns None instead of error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Complex Data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Lists (mutable)</a:t>
            </a:r>
            <a:br/>
            <a:r>
              <a:rPr>
                <a:latin typeface="Fira Code"/>
              </a:rPr>
              <a:t>numbers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4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mixed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3.14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Tuples (immutable)</a:t>
            </a:r>
            <a:br/>
            <a:r>
              <a:rPr>
                <a:latin typeface="Fira Code"/>
              </a:rPr>
              <a:t>coordinates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(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20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person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(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"Engineer"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Dictionaries</a:t>
            </a:r>
            <a:br/>
            <a:r>
              <a:rPr>
                <a:latin typeface="Fira Code"/>
              </a:rPr>
              <a:t>user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</a:t>
            </a:r>
            <a:r>
              <a:rPr>
                <a:solidFill>
                  <a:srgbClr val="4070A0"/>
                </a:solidFill>
                <a:latin typeface="Fira Code"/>
              </a:rPr>
              <a:t>"name"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"Bob"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"age"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"city"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"NYC"</a:t>
            </a:r>
            <a:r>
              <a:rPr>
                <a:latin typeface="Fira Code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Sets</a:t>
            </a:r>
            <a:br/>
            <a:r>
              <a:rPr>
                <a:latin typeface="Fira Code"/>
              </a:rPr>
              <a:t>unique_numbers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4</a:t>
            </a:r>
            <a:r>
              <a:rPr>
                <a:latin typeface="Fira Code"/>
              </a:rPr>
              <a:t>}  </a:t>
            </a:r>
            <a:r>
              <a:rPr i="1">
                <a:solidFill>
                  <a:srgbClr val="60A0B0"/>
                </a:solidFill>
                <a:latin typeface="Fira Code"/>
              </a:rPr>
              <a:t># {1, 2, 3, 4}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Memory and Performance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sys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Check memory usage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42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(sys.getsizeof(x))  </a:t>
            </a:r>
            <a:r>
              <a:rPr i="1">
                <a:solidFill>
                  <a:srgbClr val="60A0B0"/>
                </a:solidFill>
                <a:latin typeface="Fira Code"/>
              </a:rPr>
              <a:t># Memory usage in bytes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Large numbers</a:t>
            </a:r>
            <a:br/>
            <a:r>
              <a:rPr>
                <a:latin typeface="Fira Code"/>
              </a:rPr>
              <a:t>large_int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1000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(sys.getsizeof(large_int))  </a:t>
            </a:r>
            <a:r>
              <a:rPr i="1">
                <a:solidFill>
                  <a:srgbClr val="60A0B0"/>
                </a:solidFill>
                <a:latin typeface="Fira Code"/>
              </a:rPr>
              <a:t># Much larger memory usage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String memory</a:t>
            </a:r>
            <a:br/>
            <a:r>
              <a:rPr>
                <a:latin typeface="Fira Code"/>
              </a:rPr>
              <a:t>short_string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br/>
            <a:r>
              <a:rPr>
                <a:latin typeface="Fira Code"/>
              </a:rPr>
              <a:t>long_string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1000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(sys.getsizeof(short_string))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(sys.getsizeof(long_string))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Use appropriate types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✅ Good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price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19.99</a:t>
            </a:r>
            <a:br/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br/>
            <a:r>
              <a:rPr>
                <a:latin typeface="Fira Code"/>
              </a:rPr>
              <a:t>is_active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❌ Avoid</a:t>
            </a:r>
            <a:br/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"25"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String instead of int</a:t>
            </a:r>
            <a:br/>
            <a:r>
              <a:rPr>
                <a:latin typeface="Fira Code"/>
              </a:rPr>
              <a:t>price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20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Int instead of float</a:t>
            </a:r>
            <a:br/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None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None instead of string</a:t>
            </a:r>
            <a:br/>
            <a:r>
              <a:rPr>
                <a:latin typeface="Fira Code"/>
              </a:rPr>
              <a:t>is_active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Int instead of bool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Use type hints (Python 3.5+)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calculate_total(price: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, quantity: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) </a:t>
            </a:r>
            <a:r>
              <a:rPr>
                <a:solidFill>
                  <a:srgbClr val="666666"/>
                </a:solidFill>
                <a:latin typeface="Fira Code"/>
              </a:rPr>
              <a:t>-&gt;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price 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 quantity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6: Type Casting and Conversion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Converting Between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String to Number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"10"</a:t>
            </a:r>
            <a:r>
              <a:rPr>
                <a:latin typeface="Fira Code"/>
              </a:rPr>
              <a:t>)     </a:t>
            </a:r>
            <a:r>
              <a:rPr i="1">
                <a:solidFill>
                  <a:srgbClr val="60A0B0"/>
                </a:solidFill>
                <a:latin typeface="Fira Code"/>
              </a:rPr>
              <a:t># 10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"3.5"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3.5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Number to String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str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       </a:t>
            </a:r>
            <a:r>
              <a:rPr i="1">
                <a:solidFill>
                  <a:srgbClr val="60A0B0"/>
                </a:solidFill>
                <a:latin typeface="Fira Code"/>
              </a:rPr>
              <a:t># "5"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str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3.14</a:t>
            </a:r>
            <a:r>
              <a:rPr>
                <a:latin typeface="Fira Code"/>
              </a:rPr>
              <a:t>)    </a:t>
            </a:r>
            <a:r>
              <a:rPr i="1">
                <a:solidFill>
                  <a:srgbClr val="60A0B0"/>
                </a:solidFill>
                <a:latin typeface="Fira Code"/>
              </a:rPr>
              <a:t># "3.14"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Rules:</a:t>
            </a:r>
          </a:p>
          <a:p>
            <a:pPr lvl="0"/>
            <a:r>
              <a:rPr/>
              <a:t>Strings must contain valid numbers for conversion</a:t>
            </a:r>
          </a:p>
          <a:p>
            <a:pPr lvl="0"/>
            <a:r>
              <a:rPr/>
              <a:t>Floats can be converted to integers (truncates)</a:t>
            </a:r>
          </a:p>
          <a:p>
            <a:pPr lvl="0"/>
            <a:r>
              <a:rPr/>
              <a:t>Any value can be converted to string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7: Getting User Input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Interactive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Input</a:t>
            </a:r>
          </a:p>
          <a:p>
            <a:pPr lvl="0" indent="0">
              <a:buNone/>
            </a:pPr>
            <a:r>
              <a:rPr>
                <a:latin typeface="Fira Code"/>
              </a:rPr>
              <a:t>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input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"Enter your name: "</a:t>
            </a:r>
            <a:r>
              <a:rPr>
                <a:latin typeface="Fira Code"/>
              </a:rPr>
              <a:t>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f"Hello,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!"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Important Tips:</a:t>
            </a:r>
          </a:p>
          <a:p>
            <a:pPr lvl="0"/>
            <a:r>
              <a:rPr b="1"/>
              <a:t>Always Returns String</a:t>
            </a:r>
            <a:r>
              <a:rPr/>
              <a:t> - input() always returns a string, even for numbers</a:t>
            </a:r>
          </a:p>
          <a:p>
            <a:pPr lvl="0"/>
            <a:r>
              <a:rPr b="1"/>
              <a:t>Type Conversion</a:t>
            </a:r>
            <a:r>
              <a:rPr/>
              <a:t> - Use int() or float() to convert numeric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with Conversion:</a:t>
            </a:r>
          </a:p>
          <a:p>
            <a:pPr lvl="0" indent="0">
              <a:buNone/>
            </a:pPr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input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"Enter your age: "</a:t>
            </a:r>
            <a:r>
              <a:rPr>
                <a:latin typeface="Fira Code"/>
              </a:rPr>
              <a:t>))</a:t>
            </a:r>
            <a:br/>
            <a:r>
              <a:rPr>
                <a:latin typeface="Fira Code"/>
              </a:rPr>
              <a:t>height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input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"Enter your height: "</a:t>
            </a:r>
            <a:r>
              <a:rPr>
                <a:latin typeface="Fira Code"/>
              </a:rPr>
              <a:t>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8: Working with Strings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🐍 Complete Programming Course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Text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Indexing &amp; Slicing</a:t>
            </a:r>
          </a:p>
          <a:p>
            <a:pPr lvl="0" indent="0">
              <a:buNone/>
            </a:pPr>
            <a:r>
              <a:rPr>
                <a:latin typeface="Fira Code"/>
              </a:rPr>
              <a:t>text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"Hello, Python!"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(text[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])      </a:t>
            </a:r>
            <a:r>
              <a:rPr i="1">
                <a:solidFill>
                  <a:srgbClr val="60A0B0"/>
                </a:solidFill>
                <a:latin typeface="Fira Code"/>
              </a:rPr>
              <a:t># H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: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])    </a:t>
            </a:r>
            <a:r>
              <a:rPr i="1">
                <a:solidFill>
                  <a:srgbClr val="60A0B0"/>
                </a:solidFill>
                <a:latin typeface="Fira Code"/>
              </a:rPr>
              <a:t># ello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(text[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])     </a:t>
            </a:r>
            <a:r>
              <a:rPr i="1">
                <a:solidFill>
                  <a:srgbClr val="60A0B0"/>
                </a:solidFill>
                <a:latin typeface="Fira Code"/>
              </a:rPr>
              <a:t>#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Properties:</a:t>
            </a:r>
          </a:p>
          <a:p>
            <a:pPr lvl="0"/>
            <a:r>
              <a:rPr b="1"/>
              <a:t>Zero-indexed</a:t>
            </a:r>
            <a:r>
              <a:rPr/>
              <a:t> - First character is at index 0</a:t>
            </a:r>
          </a:p>
          <a:p>
            <a:pPr lvl="0"/>
            <a:r>
              <a:rPr b="1"/>
              <a:t>Immutable</a:t>
            </a:r>
            <a:r>
              <a:rPr/>
              <a:t> - Cannot be changed after creation</a:t>
            </a:r>
          </a:p>
          <a:p>
            <a:pPr lvl="0"/>
            <a:r>
              <a:rPr b="1"/>
              <a:t>Support slicing</a:t>
            </a:r>
            <a:r>
              <a:rPr/>
              <a:t> - Extract portions of strings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9: String Methods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Built-in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Conversion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.lower()  </a:t>
            </a:r>
            <a:r>
              <a:rPr i="1">
                <a:solidFill>
                  <a:srgbClr val="60A0B0"/>
                </a:solidFill>
                <a:latin typeface="Fira Code"/>
              </a:rPr>
              <a:t># "hello"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.upper()  </a:t>
            </a:r>
            <a:r>
              <a:rPr i="1">
                <a:solidFill>
                  <a:srgbClr val="60A0B0"/>
                </a:solidFill>
                <a:latin typeface="Fira Code"/>
              </a:rPr>
              <a:t># "HELLO"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.replace(</a:t>
            </a:r>
            <a:r>
              <a:rPr>
                <a:solidFill>
                  <a:srgbClr val="4070A0"/>
                </a:solidFill>
                <a:latin typeface="Fira Code"/>
              </a:rPr>
              <a:t>"l"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"x"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"Hexxo"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"a,b,c"</a:t>
            </a:r>
            <a:r>
              <a:rPr>
                <a:latin typeface="Fira Code"/>
              </a:rPr>
              <a:t>.split(</a:t>
            </a:r>
            <a:r>
              <a:rPr>
                <a:solidFill>
                  <a:srgbClr val="4070A0"/>
                </a:solidFill>
                <a:latin typeface="Fira Code"/>
              </a:rPr>
              <a:t>","</a:t>
            </a:r>
            <a:r>
              <a:rPr>
                <a:latin typeface="Fira Code"/>
              </a:rPr>
              <a:t>)         </a:t>
            </a:r>
            <a:r>
              <a:rPr i="1">
                <a:solidFill>
                  <a:srgbClr val="60A0B0"/>
                </a:solidFill>
                <a:latin typeface="Fira Code"/>
              </a:rPr>
              <a:t># ["a", "b", "c"]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Useful Methods:</a:t>
            </a:r>
          </a:p>
          <a:p>
            <a:pPr lvl="0"/>
            <a:r>
              <a:rPr>
                <a:latin typeface="Fira Code"/>
              </a:rPr>
              <a:t>.strip()</a:t>
            </a:r>
            <a:r>
              <a:rPr/>
              <a:t> - Remove whitespace</a:t>
            </a:r>
          </a:p>
          <a:p>
            <a:pPr lvl="0"/>
            <a:r>
              <a:rPr>
                <a:latin typeface="Fira Code"/>
              </a:rPr>
              <a:t>.join()</a:t>
            </a:r>
            <a:r>
              <a:rPr/>
              <a:t> - Combine strings</a:t>
            </a:r>
          </a:p>
          <a:p>
            <a:pPr lvl="0"/>
            <a:r>
              <a:rPr>
                <a:latin typeface="Fira Code"/>
              </a:rPr>
              <a:t>.find()</a:t>
            </a:r>
            <a:r>
              <a:rPr/>
              <a:t> - Find substring position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Arithmetic Operators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🔢 Mathematical Operations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5 + 3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10 - 4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6 *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15 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//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Floor 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15 //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Modulo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17 %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2 **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Fira Code"/>
                        </a:rPr>
                        <a:t>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Operator Precedence:</a:t>
            </a:r>
          </a:p>
          <a:p>
            <a:pPr lvl="0" indent="-342900" marL="342900">
              <a:buAutoNum type="arabicPeriod"/>
            </a:pPr>
            <a:r>
              <a:rPr/>
              <a:t>Parentheses </a:t>
            </a:r>
            <a:r>
              <a:rPr>
                <a:latin typeface="Fira Code"/>
              </a:rPr>
              <a:t>()</a:t>
            </a:r>
          </a:p>
          <a:p>
            <a:pPr lvl="0" indent="-342900" marL="342900">
              <a:buAutoNum type="arabicPeriod"/>
            </a:pPr>
            <a:r>
              <a:rPr/>
              <a:t>Exponentiation </a:t>
            </a:r>
            <a:r>
              <a:rPr>
                <a:latin typeface="Fira Code"/>
              </a:rPr>
              <a:t>**</a:t>
            </a:r>
          </a:p>
          <a:p>
            <a:pPr lvl="0" indent="-342900" marL="342900">
              <a:buAutoNum type="arabicPeriod"/>
            </a:pPr>
            <a:r>
              <a:rPr/>
              <a:t>Multiplication/Division </a:t>
            </a:r>
            <a:r>
              <a:rPr>
                <a:latin typeface="Fira Code"/>
              </a:rPr>
              <a:t>* / // %</a:t>
            </a:r>
          </a:p>
          <a:p>
            <a:pPr lvl="0" indent="-342900" marL="342900">
              <a:buAutoNum type="arabicPeriod"/>
            </a:pPr>
            <a:r>
              <a:rPr/>
              <a:t>Addition/Subtraction </a:t>
            </a:r>
            <a:r>
              <a:rPr>
                <a:latin typeface="Fira Code"/>
              </a:rPr>
              <a:t>+ -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Comparison and Logical Operators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⚖️ Making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Comparison Operators</a:t>
            </a:r>
          </a:p>
          <a:p>
            <a:pPr lvl="0" indent="0">
              <a:buNone/>
            </a:pPr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y    </a:t>
            </a:r>
            <a:r>
              <a:rPr i="1">
                <a:solidFill>
                  <a:srgbClr val="60A0B0"/>
                </a:solidFill>
                <a:latin typeface="Fira Code"/>
              </a:rPr>
              <a:t># Equal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!=</a:t>
            </a:r>
            <a:r>
              <a:rPr>
                <a:latin typeface="Fira Code"/>
              </a:rPr>
              <a:t> y    </a:t>
            </a:r>
            <a:r>
              <a:rPr i="1">
                <a:solidFill>
                  <a:srgbClr val="60A0B0"/>
                </a:solidFill>
                <a:latin typeface="Fira Code"/>
              </a:rPr>
              <a:t># Not equal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y     </a:t>
            </a:r>
            <a:r>
              <a:rPr i="1">
                <a:solidFill>
                  <a:srgbClr val="60A0B0"/>
                </a:solidFill>
                <a:latin typeface="Fira Code"/>
              </a:rPr>
              <a:t># Greater than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&lt;</a:t>
            </a:r>
            <a:r>
              <a:rPr>
                <a:latin typeface="Fira Code"/>
              </a:rPr>
              <a:t> y     </a:t>
            </a:r>
            <a:r>
              <a:rPr i="1">
                <a:solidFill>
                  <a:srgbClr val="60A0B0"/>
                </a:solidFill>
                <a:latin typeface="Fira Code"/>
              </a:rPr>
              <a:t># Less than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y    </a:t>
            </a:r>
            <a:r>
              <a:rPr i="1">
                <a:solidFill>
                  <a:srgbClr val="60A0B0"/>
                </a:solidFill>
                <a:latin typeface="Fira Code"/>
              </a:rPr>
              <a:t># Greater or equal</a:t>
            </a:r>
            <a:br/>
            <a:r>
              <a:rPr>
                <a:latin typeface="Fira Code"/>
              </a:rPr>
              <a:t>x </a:t>
            </a:r>
            <a:r>
              <a:rPr>
                <a:solidFill>
                  <a:srgbClr val="666666"/>
                </a:solidFill>
                <a:latin typeface="Fira Code"/>
              </a:rPr>
              <a:t>&lt;=</a:t>
            </a:r>
            <a:r>
              <a:rPr>
                <a:latin typeface="Fira Code"/>
              </a:rPr>
              <a:t> y    </a:t>
            </a:r>
            <a:r>
              <a:rPr i="1">
                <a:solidFill>
                  <a:srgbClr val="60A0B0"/>
                </a:solidFill>
                <a:latin typeface="Fira Code"/>
              </a:rPr>
              <a:t># Less or equal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Logical Operators</a:t>
            </a:r>
          </a:p>
          <a:p>
            <a:pPr lvl="0" indent="0">
              <a:buNone/>
            </a:pPr>
            <a:r>
              <a:rPr>
                <a:latin typeface="Fira Code"/>
              </a:rPr>
              <a:t>x </a:t>
            </a:r>
            <a:r>
              <a:rPr b="1">
                <a:solidFill>
                  <a:srgbClr val="007020"/>
                </a:solidFill>
                <a:latin typeface="Fira Code"/>
              </a:rPr>
              <a:t>and</a:t>
            </a:r>
            <a:r>
              <a:rPr>
                <a:latin typeface="Fira Code"/>
              </a:rPr>
              <a:t> y   </a:t>
            </a:r>
            <a:r>
              <a:rPr i="1">
                <a:solidFill>
                  <a:srgbClr val="60A0B0"/>
                </a:solidFill>
                <a:latin typeface="Fira Code"/>
              </a:rPr>
              <a:t># Both true</a:t>
            </a:r>
            <a:br/>
            <a:r>
              <a:rPr>
                <a:latin typeface="Fira Code"/>
              </a:rPr>
              <a:t>x </a:t>
            </a:r>
            <a:r>
              <a:rPr b="1">
                <a:solidFill>
                  <a:srgbClr val="007020"/>
                </a:solidFill>
                <a:latin typeface="Fira Code"/>
              </a:rPr>
              <a:t>or</a:t>
            </a:r>
            <a:r>
              <a:rPr>
                <a:latin typeface="Fira Code"/>
              </a:rPr>
              <a:t> y    </a:t>
            </a:r>
            <a:r>
              <a:rPr i="1">
                <a:solidFill>
                  <a:srgbClr val="60A0B0"/>
                </a:solidFill>
                <a:latin typeface="Fira Code"/>
              </a:rPr>
              <a:t># Either true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not</a:t>
            </a:r>
            <a:r>
              <a:rPr>
                <a:latin typeface="Fira Code"/>
              </a:rPr>
              <a:t> x     </a:t>
            </a:r>
            <a:r>
              <a:rPr i="1">
                <a:solidFill>
                  <a:srgbClr val="60A0B0"/>
                </a:solidFill>
                <a:latin typeface="Fira Code"/>
              </a:rPr>
              <a:t># Opposite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Example:</a:t>
            </a:r>
          </a:p>
          <a:p>
            <a:pPr lvl="0" indent="0">
              <a:buNone/>
            </a:pPr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income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50000</a:t>
            </a:r>
            <a:br/>
            <a:r>
              <a:rPr>
                <a:latin typeface="Fira Code"/>
              </a:rPr>
              <a:t>is_eligible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age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18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and</a:t>
            </a:r>
            <a:r>
              <a:rPr>
                <a:latin typeface="Fira Code"/>
              </a:rPr>
              <a:t> income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30000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12: If-Else Statements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Conditional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If-Else</a:t>
            </a:r>
          </a:p>
          <a:p>
            <a:pPr lvl="0" indent="0">
              <a:buNone/>
            </a:pPr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18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age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18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"You are an adult"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else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"You are a minor"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Points:</a:t>
            </a:r>
          </a:p>
          <a:p>
            <a:pPr lvl="0"/>
            <a:r>
              <a:rPr b="1"/>
              <a:t>Indentation Matters</a:t>
            </a:r>
            <a:r>
              <a:rPr/>
              <a:t> - Python uses indentation to define code blocks</a:t>
            </a:r>
          </a:p>
          <a:p>
            <a:pPr lvl="0"/>
            <a:r>
              <a:rPr b="1"/>
              <a:t>Colon Required</a:t>
            </a:r>
            <a:r>
              <a:rPr/>
              <a:t> - Always use : after if, elif, and else</a:t>
            </a:r>
          </a:p>
          <a:p>
            <a:pPr lvl="0"/>
            <a:r>
              <a:rPr b="1"/>
              <a:t>Boolean Conditions</a:t>
            </a:r>
            <a:r>
              <a:rPr/>
              <a:t> - Use comparison and logical operators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1: What is Python?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Nested If Statements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🔗 Complex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Conditions</a:t>
            </a:r>
          </a:p>
          <a:p>
            <a:pPr lvl="0" indent="0">
              <a:buNone/>
            </a:pPr>
            <a:r>
              <a:rPr>
                <a:latin typeface="Fira Code"/>
              </a:rPr>
              <a:t>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r>
              <a:rPr>
                <a:latin typeface="Fira Code"/>
              </a:rPr>
              <a:t>income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50000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age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18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income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30000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"Eligible for loan"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else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"Income too low"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else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"Too young"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Keep nesting shallow (max 2-3 levels)</a:t>
            </a:r>
          </a:p>
          <a:p>
            <a:pPr lvl="0"/>
            <a:r>
              <a:rPr/>
              <a:t>Use logical operators when possible</a:t>
            </a:r>
          </a:p>
          <a:p>
            <a:pPr lvl="0"/>
            <a:r>
              <a:rPr/>
              <a:t>Consider using elif for multiple conditions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14: elif Statements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🔀 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elif</a:t>
            </a:r>
          </a:p>
          <a:p>
            <a:pPr lvl="0" indent="0">
              <a:buNone/>
            </a:pPr>
            <a:r>
              <a:rPr>
                <a:latin typeface="Fira Code"/>
              </a:rPr>
              <a:t>score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85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score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90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"Grade: A"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elif</a:t>
            </a:r>
            <a:r>
              <a:rPr>
                <a:latin typeface="Fira Code"/>
              </a:rPr>
              <a:t> score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80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"Grade: B"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elif</a:t>
            </a:r>
            <a:r>
              <a:rPr>
                <a:latin typeface="Fira Code"/>
              </a:rPr>
              <a:t> score </a:t>
            </a:r>
            <a:r>
              <a:rPr>
                <a:solidFill>
                  <a:srgbClr val="666666"/>
                </a:solidFill>
                <a:latin typeface="Fira Code"/>
              </a:rPr>
              <a:t>&gt;=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70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"Grade: C"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else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"Grade: F"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 of elif:</a:t>
            </a:r>
          </a:p>
          <a:p>
            <a:pPr lvl="0"/>
            <a:r>
              <a:rPr b="1"/>
              <a:t>More efficient</a:t>
            </a:r>
            <a:r>
              <a:rPr/>
              <a:t> than nested if</a:t>
            </a:r>
          </a:p>
          <a:p>
            <a:pPr lvl="0"/>
            <a:r>
              <a:rPr b="1"/>
              <a:t>Cleaner and more readable</a:t>
            </a:r>
          </a:p>
          <a:p>
            <a:pPr lvl="0"/>
            <a:r>
              <a:rPr b="1"/>
              <a:t>Only one condition is evaluated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15: For Loops with range()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For Loop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Start/Stop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6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Output: 1, 2, 3, 4, 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Range with Step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Output: 0, 2, 4, 6, 8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16: While Loops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Conditional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While Loop</a:t>
            </a:r>
          </a:p>
          <a:p>
            <a:pPr lvl="0" indent="0">
              <a:buNone/>
            </a:pPr>
            <a:r>
              <a:rPr>
                <a:latin typeface="Fira Code"/>
              </a:rPr>
              <a:t>i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while</a:t>
            </a:r>
            <a:r>
              <a:rPr>
                <a:latin typeface="Fira Code"/>
              </a:rPr>
              <a:t> i </a:t>
            </a:r>
            <a:r>
              <a:rPr>
                <a:solidFill>
                  <a:srgbClr val="666666"/>
                </a:solidFill>
                <a:latin typeface="Fira Code"/>
              </a:rPr>
              <a:t>&lt;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>
                <a:latin typeface="Fira Code"/>
              </a:rPr>
              <a:t>    i </a:t>
            </a:r>
            <a:r>
              <a:rPr>
                <a:solidFill>
                  <a:srgbClr val="666666"/>
                </a:solidFill>
                <a:latin typeface="Fira Code"/>
              </a:rPr>
              <a:t>+=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 Input Loop</a:t>
            </a:r>
          </a:p>
          <a:p>
            <a:pPr lvl="0" indent="0">
              <a:buNone/>
            </a:pPr>
            <a:r>
              <a:rPr>
                <a:latin typeface="Fira Code"/>
              </a:rPr>
              <a:t>password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""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while</a:t>
            </a:r>
            <a:r>
              <a:rPr>
                <a:latin typeface="Fira Code"/>
              </a:rPr>
              <a:t> password </a:t>
            </a:r>
            <a:r>
              <a:rPr>
                <a:solidFill>
                  <a:srgbClr val="666666"/>
                </a:solidFill>
                <a:latin typeface="Fira Code"/>
              </a:rPr>
              <a:t>!=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"secret"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password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input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"Enter password: 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⚠️ Warning: Infinite Loops</a:t>
            </a:r>
          </a:p>
          <a:p>
            <a:pPr lvl="0" indent="0" marL="0">
              <a:buNone/>
            </a:pPr>
            <a:r>
              <a:rPr/>
              <a:t>Always ensure the condition will eventually become False!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17: Break and Continue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⏹️ Loop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Break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i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break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Output: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Continue Statement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i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continue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(i)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Output: 0, 1,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Use:</a:t>
            </a:r>
          </a:p>
          <a:p>
            <a:pPr lvl="0"/>
            <a:r>
              <a:rPr b="1"/>
              <a:t>break</a:t>
            </a:r>
            <a:r>
              <a:rPr/>
              <a:t>: Exit loop early</a:t>
            </a:r>
          </a:p>
          <a:p>
            <a:pPr lvl="0"/>
            <a:r>
              <a:rPr b="1"/>
              <a:t>continue</a:t>
            </a:r>
            <a:r>
              <a:rPr/>
              <a:t>: Skip current iteration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🐍 Introduction to Python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Python?</a:t>
            </a:r>
          </a:p>
          <a:p>
            <a:pPr lvl="0" indent="0" marL="0">
              <a:buNone/>
            </a:pPr>
            <a:r>
              <a:rPr/>
              <a:t>Python is a </a:t>
            </a:r>
            <a:r>
              <a:rPr b="1"/>
              <a:t>high-level, interpreted programming language</a:t>
            </a:r>
            <a:r>
              <a:rPr/>
              <a:t> created by Guido van Rossum in 1991. It emphasizes </a:t>
            </a:r>
            <a:r>
              <a:rPr b="1"/>
              <a:t>readability and simplicity</a:t>
            </a:r>
            <a:r>
              <a:rPr/>
              <a:t>, making it perfect for beginners and experts alike.</a:t>
            </a:r>
          </a:p>
          <a:p>
            <a:pPr lvl="0" indent="0" marL="0">
              <a:buNone/>
            </a:pPr>
            <a:r>
              <a:rPr b="1"/>
              <a:t>Think of it like this:</a:t>
            </a:r>
            <a:r>
              <a:rPr/>
              <a:t> - </a:t>
            </a:r>
            <a:r>
              <a:rPr b="1"/>
              <a:t>High-level:</a:t>
            </a:r>
            <a:r>
              <a:rPr/>
              <a:t> Imagine you’re giving instructions to a friend. You’d say “make me a sandwich,” not “pick up the knife, slice the bread…”. Python is like talking to a friend; it’s closer to human language. - </a:t>
            </a:r>
            <a:r>
              <a:rPr b="1"/>
              <a:t>Interpreted:</a:t>
            </a:r>
            <a:r>
              <a:rPr/>
              <a:t> An interpreter reads your Python code line by line and executes it immediately. It’s like having a translator who translates your sentences one at a time, instead of waiting for you to finish your whole speech before translating. This makes it faster to test small pieces of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Features:</a:t>
            </a:r>
          </a:p>
          <a:p>
            <a:pPr lvl="0"/>
            <a:r>
              <a:rPr b="1"/>
              <a:t>High-level language</a:t>
            </a:r>
            <a:r>
              <a:rPr/>
              <a:t> - Closer to human language than machine code</a:t>
            </a:r>
          </a:p>
          <a:p>
            <a:pPr lvl="0"/>
            <a:r>
              <a:rPr b="1"/>
              <a:t>Interpreted</a:t>
            </a:r>
            <a:r>
              <a:rPr/>
              <a:t> - Code runs directly without compilation</a:t>
            </a:r>
          </a:p>
          <a:p>
            <a:pPr lvl="0"/>
            <a:r>
              <a:rPr b="1"/>
              <a:t>Cross-platform</a:t>
            </a:r>
            <a:r>
              <a:rPr/>
              <a:t> - Works on Windows, macOS, Linux</a:t>
            </a:r>
          </a:p>
          <a:p>
            <a:pPr lvl="0"/>
            <a:r>
              <a:rPr b="1"/>
              <a:t>Open-source</a:t>
            </a:r>
            <a:r>
              <a:rPr/>
              <a:t> - Free to use and modify</a:t>
            </a:r>
          </a:p>
          <a:p>
            <a:pPr lvl="0"/>
            <a:r>
              <a:rPr b="1"/>
              <a:t>Extensive libraries</a:t>
            </a:r>
            <a:r>
              <a:rPr/>
              <a:t> - Rich ecosystem of packages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Python is Popular:</a:t>
            </a:r>
          </a:p>
          <a:p>
            <a:pPr lvl="0"/>
            <a:r>
              <a:rPr b="1"/>
              <a:t>Web Development</a:t>
            </a:r>
            <a:r>
              <a:rPr/>
              <a:t> - Django, Flask, FastAPI</a:t>
            </a:r>
          </a:p>
          <a:p>
            <a:pPr lvl="0"/>
            <a:r>
              <a:rPr b="1"/>
              <a:t>Data Science</a:t>
            </a:r>
            <a:r>
              <a:rPr/>
              <a:t> - Pandas, NumPy, Matplotlib</a:t>
            </a:r>
          </a:p>
          <a:p>
            <a:pPr lvl="0"/>
            <a:r>
              <a:rPr b="1"/>
              <a:t>Machine Learning</a:t>
            </a:r>
            <a:r>
              <a:rPr/>
              <a:t> - TensorFlow, PyTorch, Scikit-learn</a:t>
            </a:r>
          </a:p>
          <a:p>
            <a:pPr lvl="0"/>
            <a:r>
              <a:rPr b="1"/>
              <a:t>Automation</a:t>
            </a:r>
            <a:r>
              <a:rPr/>
              <a:t> - Scripts, bots, task automation</a:t>
            </a:r>
          </a:p>
          <a:p>
            <a:pPr lvl="0"/>
            <a:r>
              <a:rPr b="1"/>
              <a:t>Game Development</a:t>
            </a:r>
            <a:r>
              <a:rPr/>
              <a:t> - Pygame, Arcade</a:t>
            </a:r>
          </a:p>
          <a:p>
            <a:pPr lvl="0"/>
            <a:r>
              <a:rPr b="1"/>
              <a:t>Desktop Applications</a:t>
            </a:r>
            <a:r>
              <a:rPr/>
              <a:t> - Tkinter, PyQt, Kivy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Zen of Python:</a:t>
            </a:r>
          </a:p>
          <a:p>
            <a:pPr lvl="0" indent="0" marL="0">
              <a:buNone/>
            </a:pPr>
            <a:r>
              <a:rPr/>
              <a:t>The guiding principles of Python are summed up in a poem called “The Zen of Python.” You can read it by typing </a:t>
            </a:r>
            <a:r>
              <a:rPr>
                <a:latin typeface="Fira Code"/>
              </a:rPr>
              <a:t>import this</a:t>
            </a:r>
            <a:r>
              <a:rPr/>
              <a:t> into a Python interpreter. Here are some key ideas: - Beautiful is better than ugly. - Explicit is better than implicit. - Simple is better than complex. - Readability counts.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Philosophy: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Simple and readable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Powerful and versatile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pandas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pd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numpy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np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Great for beginners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f"Learning Python is fun!"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Professional applications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analyze_data(data):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data.describe()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vs Other Languages: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C++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Syntax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Simple, readable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Verbose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Complex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Learning Curve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Gentle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Steep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steep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Slower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fast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Libraries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Community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Large, friendly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18: Lists Introduction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📋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0" indent="0">
              <a:buNone/>
            </a:pPr>
            <a:r>
              <a:rPr>
                <a:latin typeface="Fira Code"/>
              </a:rPr>
              <a:t>fruits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70A0"/>
                </a:solidFill>
                <a:latin typeface="Fira Code"/>
              </a:rPr>
              <a:t>"apple"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"banana"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"cherry"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numbers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4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mixed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3.14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>
                <a:latin typeface="Fira Code"/>
              </a:rPr>
              <a:t>fruits[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]        </a:t>
            </a:r>
            <a:r>
              <a:rPr i="1">
                <a:solidFill>
                  <a:srgbClr val="60A0B0"/>
                </a:solidFill>
                <a:latin typeface="Fira Code"/>
              </a:rPr>
              <a:t># "apple" (indexing)</a:t>
            </a:r>
            <a:br/>
            <a:r>
              <a:rPr>
                <a:latin typeface="Fira Code"/>
              </a:rPr>
              <a:t>fruits[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: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      </a:t>
            </a:r>
            <a:r>
              <a:rPr i="1">
                <a:solidFill>
                  <a:srgbClr val="60A0B0"/>
                </a:solidFill>
                <a:latin typeface="Fira Code"/>
              </a:rPr>
              <a:t># ["banana", "cherry"] (slicing)</a:t>
            </a:r>
            <a:br/>
            <a:r>
              <a:rPr>
                <a:latin typeface="Fira Code"/>
              </a:rPr>
              <a:t>fruits[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]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"orange"</a:t>
            </a:r>
            <a:r>
              <a:rPr>
                <a:latin typeface="Fira Code"/>
              </a:rPr>
              <a:t>  </a:t>
            </a:r>
            <a:r>
              <a:rPr i="1">
                <a:solidFill>
                  <a:srgbClr val="60A0B0"/>
                </a:solidFill>
                <a:latin typeface="Fira Code"/>
              </a:rPr>
              <a:t># Update element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List Properties:</a:t>
            </a:r>
          </a:p>
          <a:p>
            <a:pPr lvl="0"/>
            <a:r>
              <a:rPr b="1"/>
              <a:t>Ordered collection</a:t>
            </a:r>
          </a:p>
          <a:p>
            <a:pPr lvl="0"/>
            <a:r>
              <a:rPr b="1"/>
              <a:t>Mutable</a:t>
            </a:r>
            <a:r>
              <a:rPr/>
              <a:t> (can be changed)</a:t>
            </a:r>
          </a:p>
          <a:p>
            <a:pPr lvl="0"/>
            <a:r>
              <a:rPr b="1"/>
              <a:t>Can contain different types</a:t>
            </a:r>
          </a:p>
          <a:p>
            <a:pPr lvl="0"/>
            <a:r>
              <a:rPr b="1"/>
              <a:t>Zero-indexed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19: List Methods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Built-in 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Adding Elements</a:t>
            </a:r>
          </a:p>
          <a:p>
            <a:pPr lvl="0" indent="0">
              <a:buNone/>
            </a:pPr>
            <a:r>
              <a:rPr>
                <a:latin typeface="Fira Code"/>
              </a:rPr>
              <a:t>fruits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70A0"/>
                </a:solidFill>
                <a:latin typeface="Fira Code"/>
              </a:rPr>
              <a:t>"apple"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"banana"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fruits.append(</a:t>
            </a:r>
            <a:r>
              <a:rPr>
                <a:solidFill>
                  <a:srgbClr val="4070A0"/>
                </a:solidFill>
                <a:latin typeface="Fira Code"/>
              </a:rPr>
              <a:t>"cherry"</a:t>
            </a:r>
            <a:r>
              <a:rPr>
                <a:latin typeface="Fira Code"/>
              </a:rPr>
              <a:t>)     </a:t>
            </a:r>
            <a:r>
              <a:rPr i="1">
                <a:solidFill>
                  <a:srgbClr val="60A0B0"/>
                </a:solidFill>
                <a:latin typeface="Fira Code"/>
              </a:rPr>
              <a:t># Add to end</a:t>
            </a:r>
            <a:br/>
            <a:r>
              <a:rPr>
                <a:latin typeface="Fira Code"/>
              </a:rPr>
              <a:t>fruits.insert(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"orange"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Insert at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Removing Elements</a:t>
            </a:r>
          </a:p>
          <a:p>
            <a:pPr lvl="0" indent="0">
              <a:buNone/>
            </a:pPr>
            <a:r>
              <a:rPr>
                <a:latin typeface="Fira Code"/>
              </a:rPr>
              <a:t>fruits.remove(</a:t>
            </a:r>
            <a:r>
              <a:rPr>
                <a:solidFill>
                  <a:srgbClr val="4070A0"/>
                </a:solidFill>
                <a:latin typeface="Fira Code"/>
              </a:rPr>
              <a:t>"banana"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Remove by value</a:t>
            </a:r>
            <a:br/>
            <a:r>
              <a:rPr>
                <a:latin typeface="Fira Code"/>
              </a:rPr>
              <a:t>fruits.pop() 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Remove last</a:t>
            </a:r>
            <a:br/>
            <a:r>
              <a:rPr>
                <a:latin typeface="Fira Code"/>
              </a:rPr>
              <a:t>fruits.pop(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)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Remove by index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Methods</a:t>
            </a:r>
          </a:p>
          <a:p>
            <a:pPr lvl="0" indent="0">
              <a:buNone/>
            </a:pPr>
            <a:r>
              <a:rPr>
                <a:latin typeface="Fira Code"/>
              </a:rPr>
              <a:t>fruits.sort()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Sort in place</a:t>
            </a:r>
            <a:br/>
            <a:r>
              <a:rPr>
                <a:latin typeface="Fira Code"/>
              </a:rPr>
              <a:t>fruits.reverse()        </a:t>
            </a:r>
            <a:r>
              <a:rPr i="1">
                <a:solidFill>
                  <a:srgbClr val="60A0B0"/>
                </a:solidFill>
                <a:latin typeface="Fira Code"/>
              </a:rPr>
              <a:t># Reverse order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len</a:t>
            </a:r>
            <a:r>
              <a:rPr>
                <a:latin typeface="Fira Code"/>
              </a:rPr>
              <a:t>(fruits)  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Get length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20: List Comprehensions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⚡ Concise List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Comprehension</a:t>
            </a:r>
          </a:p>
          <a:p>
            <a:pPr lvl="0" indent="0">
              <a:buNone/>
            </a:pPr>
            <a:r>
              <a:rPr>
                <a:latin typeface="Fira Code"/>
              </a:rPr>
              <a:t>squares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)]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[0, 1, 4, 9, 16]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With Condition</a:t>
            </a:r>
          </a:p>
          <a:p>
            <a:pPr lvl="0" indent="0">
              <a:buNone/>
            </a:pPr>
            <a:r>
              <a:rPr>
                <a:latin typeface="Fira Code"/>
              </a:rPr>
              <a:t>evens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[x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x </a:t>
            </a:r>
            <a:r>
              <a:rPr>
                <a:solidFill>
                  <a:srgbClr val="666666"/>
                </a:solidFill>
                <a:latin typeface="Fira Code"/>
              </a:rPr>
              <a:t>%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]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[0, 2, 4, 6, 8]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vs Comprehension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Traditional way</a:t>
            </a:r>
            <a:br/>
            <a:r>
              <a:rPr>
                <a:latin typeface="Fira Code"/>
              </a:rPr>
              <a:t>squares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[]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squares.append(x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List comprehension</a:t>
            </a:r>
            <a:br/>
            <a:r>
              <a:rPr>
                <a:latin typeface="Fira Code"/>
              </a:rPr>
              <a:t>squares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)]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21: Defining Functions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Code 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Function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greet(name):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"Hello, "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name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Using the function</a:t>
            </a:r>
            <a:br/>
            <a:r>
              <a:rPr>
                <a:latin typeface="Fira Code"/>
              </a:rPr>
              <a:t>message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greet(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(message)  </a:t>
            </a:r>
            <a:r>
              <a:rPr i="1">
                <a:solidFill>
                  <a:srgbClr val="60A0B0"/>
                </a:solidFill>
                <a:latin typeface="Fira Code"/>
              </a:rPr>
              <a:t># "Hello, Alice"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Function Components:</a:t>
            </a:r>
          </a:p>
          <a:p>
            <a:pPr lvl="0"/>
            <a:r>
              <a:rPr>
                <a:latin typeface="Fira Code"/>
              </a:rPr>
              <a:t>def</a:t>
            </a:r>
            <a:r>
              <a:rPr/>
              <a:t> - Function definition keyword</a:t>
            </a:r>
          </a:p>
          <a:p>
            <a:pPr lvl="0"/>
            <a:r>
              <a:rPr>
                <a:latin typeface="Fira Code"/>
              </a:rPr>
              <a:t>greet</a:t>
            </a:r>
            <a:r>
              <a:rPr/>
              <a:t> - Function name</a:t>
            </a:r>
          </a:p>
          <a:p>
            <a:pPr lvl="0"/>
            <a:r>
              <a:rPr>
                <a:latin typeface="Fira Code"/>
              </a:rPr>
              <a:t>name</a:t>
            </a:r>
            <a:r>
              <a:rPr/>
              <a:t> - Parameter</a:t>
            </a:r>
          </a:p>
          <a:p>
            <a:pPr lvl="0"/>
            <a:r>
              <a:rPr>
                <a:latin typeface="Fira Code"/>
              </a:rPr>
              <a:t>return</a:t>
            </a:r>
            <a:r>
              <a:rPr/>
              <a:t> - Return value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22: Function Examples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📝 Practical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Multiple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add(a, b):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a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b</a:t>
            </a:r>
            <a:br/>
            <a:br/>
            <a:r>
              <a:rPr>
                <a:latin typeface="Fira Code"/>
              </a:rPr>
              <a:t>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add(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  </a:t>
            </a:r>
            <a:r>
              <a:rPr i="1">
                <a:solidFill>
                  <a:srgbClr val="60A0B0"/>
                </a:solidFill>
                <a:latin typeface="Fira Code"/>
              </a:rPr>
              <a:t># 8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Default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greet(name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solidFill>
                  <a:srgbClr val="4070A0"/>
                </a:solidFill>
                <a:latin typeface="Fira Code"/>
              </a:rPr>
              <a:t>"World"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B6688"/>
                </a:solidFill>
                <a:latin typeface="Fira Code"/>
              </a:rPr>
              <a:t>f"Hello,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!"</a:t>
            </a:r>
            <a:br/>
            <a:br/>
            <a:r>
              <a:rPr>
                <a:latin typeface="Fira Code"/>
              </a:rPr>
              <a:t>greet()      </a:t>
            </a:r>
            <a:r>
              <a:rPr i="1">
                <a:solidFill>
                  <a:srgbClr val="60A0B0"/>
                </a:solidFill>
                <a:latin typeface="Fira Code"/>
              </a:rPr>
              <a:t># "Hello, World!"</a:t>
            </a:r>
            <a:br/>
            <a:r>
              <a:rPr>
                <a:latin typeface="Fira Code"/>
              </a:rPr>
              <a:t>greet(</a:t>
            </a:r>
            <a:r>
              <a:rPr>
                <a:solidFill>
                  <a:srgbClr val="4070A0"/>
                </a:solidFill>
                <a:latin typeface="Fira Code"/>
              </a:rPr>
              <a:t>"Bob"</a:t>
            </a:r>
            <a:r>
              <a:rPr>
                <a:latin typeface="Fira Code"/>
              </a:rPr>
              <a:t>) </a:t>
            </a:r>
            <a:r>
              <a:rPr i="1">
                <a:solidFill>
                  <a:srgbClr val="60A0B0"/>
                </a:solidFill>
                <a:latin typeface="Fira Code"/>
              </a:rPr>
              <a:t># "Hello, Bob!"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Returns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get_name_age():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br/>
            <a:br/>
            <a:r>
              <a:rPr>
                <a:latin typeface="Fira Code"/>
              </a:rPr>
              <a:t>name, 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get_name_age()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Real-World Applications:</a:t>
            </a:r>
          </a:p>
          <a:p>
            <a:pPr lvl="0"/>
            <a:r>
              <a:rPr b="1"/>
              <a:t>Google</a:t>
            </a:r>
            <a:r>
              <a:rPr/>
              <a:t> - YouTube, Google Search</a:t>
            </a:r>
          </a:p>
          <a:p>
            <a:pPr lvl="0"/>
            <a:r>
              <a:rPr b="1"/>
              <a:t>Netflix</a:t>
            </a:r>
            <a:r>
              <a:rPr/>
              <a:t> - Recommendation algorithms</a:t>
            </a:r>
          </a:p>
          <a:p>
            <a:pPr lvl="0"/>
            <a:r>
              <a:rPr b="1"/>
              <a:t>Instagram</a:t>
            </a:r>
            <a:r>
              <a:rPr/>
              <a:t> - Backend services</a:t>
            </a:r>
          </a:p>
          <a:p>
            <a:pPr lvl="0"/>
            <a:r>
              <a:rPr b="1"/>
              <a:t>NASA</a:t>
            </a:r>
            <a:r>
              <a:rPr/>
              <a:t> - Data analysis and automation</a:t>
            </a:r>
          </a:p>
          <a:p>
            <a:pPr lvl="0"/>
            <a:r>
              <a:rPr b="1"/>
              <a:t>Spotify</a:t>
            </a:r>
            <a:r>
              <a:rPr/>
              <a:t> - Music recommendation</a:t>
            </a:r>
          </a:p>
          <a:p>
            <a:pPr lvl="0"/>
            <a:r>
              <a:rPr b="1"/>
              <a:t>Uber</a:t>
            </a:r>
            <a:r>
              <a:rPr/>
              <a:t> - Machine learning models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23: Built-in Functions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Python’s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len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])     </a:t>
            </a:r>
            <a:r>
              <a:rPr i="1">
                <a:solidFill>
                  <a:srgbClr val="60A0B0"/>
                </a:solidFill>
                <a:latin typeface="Fira Code"/>
              </a:rPr>
              <a:t># 3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sum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])     </a:t>
            </a:r>
            <a:r>
              <a:rPr i="1">
                <a:solidFill>
                  <a:srgbClr val="60A0B0"/>
                </a:solidFill>
                <a:latin typeface="Fira Code"/>
              </a:rPr>
              <a:t># 6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max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])     </a:t>
            </a:r>
            <a:r>
              <a:rPr i="1">
                <a:solidFill>
                  <a:srgbClr val="60A0B0"/>
                </a:solidFill>
                <a:latin typeface="Fira Code"/>
              </a:rPr>
              <a:t># 3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min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])     </a:t>
            </a:r>
            <a:r>
              <a:rPr i="1">
                <a:solidFill>
                  <a:srgbClr val="60A0B0"/>
                </a:solidFill>
                <a:latin typeface="Fira Code"/>
              </a:rPr>
              <a:t>#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type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42</a:t>
            </a:r>
            <a:r>
              <a:rPr>
                <a:latin typeface="Fira Code"/>
              </a:rPr>
              <a:t>)          </a:t>
            </a:r>
            <a:r>
              <a:rPr i="1">
                <a:solidFill>
                  <a:srgbClr val="60A0B0"/>
                </a:solidFill>
                <a:latin typeface="Fira Code"/>
              </a:rPr>
              <a:t># int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str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42</a:t>
            </a:r>
            <a:r>
              <a:rPr>
                <a:latin typeface="Fira Code"/>
              </a:rPr>
              <a:t>)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"42"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"42"</a:t>
            </a:r>
            <a:r>
              <a:rPr>
                <a:latin typeface="Fira Code"/>
              </a:rPr>
              <a:t>)         </a:t>
            </a:r>
            <a:r>
              <a:rPr i="1">
                <a:solidFill>
                  <a:srgbClr val="60A0B0"/>
                </a:solidFill>
                <a:latin typeface="Fira Code"/>
              </a:rPr>
              <a:t># 42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float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"3.14"</a:t>
            </a:r>
            <a:r>
              <a:rPr>
                <a:latin typeface="Fira Code"/>
              </a:rPr>
              <a:t>)     </a:t>
            </a:r>
            <a:r>
              <a:rPr i="1">
                <a:solidFill>
                  <a:srgbClr val="60A0B0"/>
                </a:solidFill>
                <a:latin typeface="Fira Code"/>
              </a:rPr>
              <a:t># 3.14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Utility Functions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sorted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])  </a:t>
            </a:r>
            <a:r>
              <a:rPr i="1">
                <a:solidFill>
                  <a:srgbClr val="60A0B0"/>
                </a:solidFill>
                <a:latin typeface="Fira Code"/>
              </a:rPr>
              <a:t># [1, 2, 3]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[0, 1, 2, 3, 4]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"Hello"</a:t>
            </a:r>
            <a:r>
              <a:rPr>
                <a:latin typeface="Fira Code"/>
              </a:rPr>
              <a:t>)     </a:t>
            </a:r>
            <a:r>
              <a:rPr i="1">
                <a:solidFill>
                  <a:srgbClr val="60A0B0"/>
                </a:solidFill>
                <a:latin typeface="Fira Code"/>
              </a:rPr>
              <a:t># Output: Hello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24: Errors and Debugging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🐛 Handling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Error Types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SyntaxError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x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"Error"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NameError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(undefined_variable)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TypeError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"5"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ValueError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"abc"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Tips:</a:t>
            </a:r>
          </a:p>
          <a:p>
            <a:pPr lvl="0"/>
            <a:r>
              <a:rPr/>
              <a:t>Use </a:t>
            </a:r>
            <a:r>
              <a:rPr>
                <a:latin typeface="Fira Code"/>
              </a:rPr>
              <a:t>print()</a:t>
            </a:r>
            <a:r>
              <a:rPr/>
              <a:t> to trace execution</a:t>
            </a:r>
          </a:p>
          <a:p>
            <a:pPr lvl="0"/>
            <a:r>
              <a:rPr/>
              <a:t>Read error messages carefully</a:t>
            </a:r>
          </a:p>
          <a:p>
            <a:pPr lvl="0"/>
            <a:r>
              <a:rPr/>
              <a:t>Check variable names and types</a:t>
            </a:r>
          </a:p>
          <a:p>
            <a:pPr lvl="0"/>
            <a:r>
              <a:rPr/>
              <a:t>Use a debugger or IDE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25: Practice &amp; Q&amp;A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Practice Suggestions:</a:t>
            </a:r>
          </a:p>
          <a:p>
            <a:pPr lvl="0" indent="0" marL="0">
              <a:buNone/>
            </a:pPr>
            <a:r>
              <a:rPr b="1"/>
              <a:t>💻 Practice Problems</a:t>
            </a:r>
            <a:r>
              <a:rPr/>
              <a:t> - Try basic HackerRank problems - Start with simple algorithms</a:t>
            </a:r>
          </a:p>
          <a:p>
            <a:pPr lvl="0" indent="0" marL="0">
              <a:buNone/>
            </a:pPr>
            <a:r>
              <a:rPr b="1"/>
              <a:t>📚 Read Documentation</a:t>
            </a:r>
            <a:r>
              <a:rPr/>
              <a:t> - Explore Python’s official docs - Learn about standard library</a:t>
            </a:r>
          </a:p>
          <a:p>
            <a:pPr lvl="0" indent="0" marL="0">
              <a:buNone/>
            </a:pPr>
            <a:r>
              <a:rPr b="1"/>
              <a:t>👥 Join Communities</a:t>
            </a:r>
            <a:r>
              <a:rPr/>
              <a:t> - Stack Overflow - Reddit r/learnpython</a:t>
            </a:r>
          </a:p>
          <a:p>
            <a:pPr lvl="0" indent="0" marL="0">
              <a:buNone/>
            </a:pPr>
            <a:r>
              <a:rPr b="1"/>
              <a:t>🔨 Build Projects</a:t>
            </a:r>
            <a:r>
              <a:rPr/>
              <a:t> - Create simple programs to practice - Start with calculator or game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26: Advanced Python Concepts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Beyond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Object-Oriented Programming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class</a:t>
            </a:r>
            <a:r>
              <a:rPr>
                <a:latin typeface="Fira Code"/>
              </a:rPr>
              <a:t> Student: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6287E"/>
                </a:solidFill>
                <a:latin typeface="Fira Code"/>
              </a:rPr>
              <a:t>__init__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, name, age):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name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.age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age</a:t>
            </a:r>
            <a:br/>
            <a:r>
              <a:rPr>
                <a:latin typeface="Fira Code"/>
              </a:rPr>
              <a:t>    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introduce(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B6688"/>
                </a:solidFill>
                <a:latin typeface="Fira Code"/>
              </a:rPr>
              <a:t>f"Hi, I'm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solidFill>
                  <a:srgbClr val="4070A0"/>
                </a:solidFill>
                <a:latin typeface="Fira Code"/>
              </a:rPr>
              <a:t>.</a:t>
            </a:r>
            <a:r>
              <a:rPr>
                <a:latin typeface="Fira Code"/>
              </a:rPr>
              <a:t>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 and I'm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solidFill>
                  <a:srgbClr val="4070A0"/>
                </a:solidFill>
                <a:latin typeface="Fira Code"/>
              </a:rPr>
              <a:t>.</a:t>
            </a:r>
            <a:r>
              <a:rPr>
                <a:latin typeface="Fira Code"/>
              </a:rPr>
              <a:t>age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 years old"</a:t>
            </a:r>
            <a:br/>
            <a:br/>
            <a:r>
              <a:rPr>
                <a:latin typeface="Fira Code"/>
              </a:rPr>
              <a:t>student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Student(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20</a:t>
            </a:r>
            <a:r>
              <a:rPr>
                <a:latin typeface="Fira Code"/>
              </a:rPr>
              <a:t>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(student.introduce())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File Handling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Reading files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open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'data.txt'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'r'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content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.read()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Writing files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open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'output.txt'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'w'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.write(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27: Exception Handling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🛡️ Error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Try-Except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try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number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input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"Enter a number: "</a:t>
            </a:r>
            <a:r>
              <a:rPr>
                <a:latin typeface="Fira Code"/>
              </a:rPr>
              <a:t>))</a:t>
            </a:r>
            <a:br/>
            <a:r>
              <a:rPr>
                <a:latin typeface="Fira Code"/>
              </a:rPr>
              <a:t>    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/</a:t>
            </a:r>
            <a:r>
              <a:rPr>
                <a:latin typeface="Fira Code"/>
              </a:rPr>
              <a:t> number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f"Result: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result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except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C7A00"/>
                </a:solidFill>
                <a:latin typeface="Fira Code"/>
              </a:rPr>
              <a:t>ValueError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"Please enter a valid number!"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except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C7A00"/>
                </a:solidFill>
                <a:latin typeface="Fira Code"/>
              </a:rPr>
              <a:t>ZeroDivisionError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"Cannot divide by zero!"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except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BC7A00"/>
                </a:solidFill>
                <a:latin typeface="Fira Code"/>
              </a:rPr>
              <a:t>Exception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e: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f"An error occurred: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 b="1"/>
              <a:t>Specific exceptions</a:t>
            </a:r>
            <a:r>
              <a:rPr/>
              <a:t> over general ones</a:t>
            </a:r>
          </a:p>
          <a:p>
            <a:pPr lvl="0"/>
            <a:r>
              <a:rPr b="1"/>
              <a:t>Clean up resources</a:t>
            </a:r>
            <a:r>
              <a:rPr/>
              <a:t> with finally blocks</a:t>
            </a:r>
          </a:p>
          <a:p>
            <a:pPr lvl="0"/>
            <a:r>
              <a:rPr b="1"/>
              <a:t>Log errors</a:t>
            </a:r>
            <a:r>
              <a:rPr/>
              <a:t> for debugging</a:t>
            </a:r>
          </a:p>
          <a:p>
            <a:pPr lvl="0"/>
            <a:r>
              <a:rPr b="1"/>
              <a:t>User-friendly messages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2: Installing and Running Python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28: Modules and Packages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📦 Code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Creating Modules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math_utils.py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add(a, b):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a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multiply(a, b):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a 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 b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main.py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math_utils</a:t>
            </a:r>
            <a:br/>
            <a:r>
              <a:rPr>
                <a:latin typeface="Fira Code"/>
              </a:rPr>
              <a:t>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math_utils.add(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Popular Built-in Modules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math          </a:t>
            </a:r>
            <a:r>
              <a:rPr i="1">
                <a:solidFill>
                  <a:srgbClr val="60A0B0"/>
                </a:solidFill>
                <a:latin typeface="Fira Code"/>
              </a:rPr>
              <a:t># Mathematical functions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random        </a:t>
            </a:r>
            <a:r>
              <a:rPr i="1">
                <a:solidFill>
                  <a:srgbClr val="60A0B0"/>
                </a:solidFill>
                <a:latin typeface="Fira Code"/>
              </a:rPr>
              <a:t># Random number generation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datetime      </a:t>
            </a:r>
            <a:r>
              <a:rPr i="1">
                <a:solidFill>
                  <a:srgbClr val="60A0B0"/>
                </a:solidFill>
                <a:latin typeface="Fira Code"/>
              </a:rPr>
              <a:t># Date and time handling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os           </a:t>
            </a:r>
            <a:r>
              <a:rPr i="1">
                <a:solidFill>
                  <a:srgbClr val="60A0B0"/>
                </a:solidFill>
                <a:latin typeface="Fira Code"/>
              </a:rPr>
              <a:t># Operating system interface</a:t>
            </a:r>
            <a:br/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json         </a:t>
            </a:r>
            <a:r>
              <a:rPr i="1">
                <a:solidFill>
                  <a:srgbClr val="60A0B0"/>
                </a:solidFill>
                <a:latin typeface="Fira Code"/>
              </a:rPr>
              <a:t># JSON data handling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29: List Comprehensions Advanced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⚡ Advanced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Nested Comprehensions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Create a 3x3 matrix</a:t>
            </a:r>
            <a:br/>
            <a:r>
              <a:rPr>
                <a:latin typeface="Fira Code"/>
              </a:rPr>
              <a:t>matrix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[[i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j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j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)]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9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)]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Filter and transform</a:t>
            </a:r>
            <a:br/>
            <a:r>
              <a:rPr>
                <a:latin typeface="Fira Code"/>
              </a:rPr>
              <a:t>squares_of_evens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x </a:t>
            </a:r>
            <a:r>
              <a:rPr>
                <a:solidFill>
                  <a:srgbClr val="666666"/>
                </a:solidFill>
                <a:latin typeface="Fira Code"/>
              </a:rPr>
              <a:t>%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Dictionary Comprehensions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Create a dictionary of squares</a:t>
            </a:r>
            <a:br/>
            <a:r>
              <a:rPr>
                <a:latin typeface="Fira Code"/>
              </a:rPr>
              <a:t>squares_dict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{x: 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)}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{0: 0, 1: 1, 2: 4, 3: 9, 4: 16}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Filter dictionary</a:t>
            </a:r>
            <a:br/>
            <a:r>
              <a:rPr>
                <a:latin typeface="Fira Code"/>
              </a:rPr>
              <a:t>filtered_dict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{k: v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k, v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squares_dict.items() </a:t>
            </a:r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v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}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30: Lambda Functions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Anonymous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Lambda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Regular function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square(x):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x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Lambda function</a:t>
            </a:r>
            <a:br/>
            <a:r>
              <a:rPr>
                <a:latin typeface="Fira Code"/>
              </a:rPr>
              <a:t>square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lambda</a:t>
            </a:r>
            <a:r>
              <a:rPr>
                <a:latin typeface="Fira Code"/>
              </a:rPr>
              <a:t> x: x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br/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(square(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))  </a:t>
            </a:r>
            <a:r>
              <a:rPr i="1">
                <a:solidFill>
                  <a:srgbClr val="60A0B0"/>
                </a:solidFill>
                <a:latin typeface="Fira Code"/>
              </a:rPr>
              <a:t># 25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Lambda with Built-in Functions</a:t>
            </a:r>
          </a:p>
          <a:p>
            <a:pPr lvl="0" indent="0">
              <a:buNone/>
            </a:pPr>
            <a:r>
              <a:rPr>
                <a:latin typeface="Fira Code"/>
              </a:rPr>
              <a:t>numbers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4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Map with lambda</a:t>
            </a:r>
            <a:br/>
            <a:r>
              <a:rPr>
                <a:latin typeface="Fira Code"/>
              </a:rPr>
              <a:t>squares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list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map</a:t>
            </a:r>
            <a:r>
              <a:rPr>
                <a:latin typeface="Fira Code"/>
              </a:rPr>
              <a:t>(</a:t>
            </a:r>
            <a:r>
              <a:rPr b="1">
                <a:solidFill>
                  <a:srgbClr val="007020"/>
                </a:solidFill>
                <a:latin typeface="Fira Code"/>
              </a:rPr>
              <a:t>lambda</a:t>
            </a:r>
            <a:r>
              <a:rPr>
                <a:latin typeface="Fira Code"/>
              </a:rPr>
              <a:t> x: 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numbers))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Filter with lambda</a:t>
            </a:r>
            <a:br/>
            <a:r>
              <a:rPr>
                <a:latin typeface="Fira Code"/>
              </a:rPr>
              <a:t>evens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list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filter</a:t>
            </a:r>
            <a:r>
              <a:rPr>
                <a:latin typeface="Fira Code"/>
              </a:rPr>
              <a:t>(</a:t>
            </a:r>
            <a:r>
              <a:rPr b="1">
                <a:solidFill>
                  <a:srgbClr val="007020"/>
                </a:solidFill>
                <a:latin typeface="Fira Code"/>
              </a:rPr>
              <a:t>lambda</a:t>
            </a:r>
            <a:r>
              <a:rPr>
                <a:latin typeface="Fira Code"/>
              </a:rPr>
              <a:t> x: x </a:t>
            </a:r>
            <a:r>
              <a:rPr>
                <a:solidFill>
                  <a:srgbClr val="666666"/>
                </a:solidFill>
                <a:latin typeface="Fira Code"/>
              </a:rPr>
              <a:t>%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numbers))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Sort with lambda</a:t>
            </a:r>
            <a:br/>
            <a:r>
              <a:rPr>
                <a:latin typeface="Fira Code"/>
              </a:rPr>
              <a:t>sorted_by_abs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sorted</a:t>
            </a:r>
            <a:r>
              <a:rPr>
                <a:latin typeface="Fira Code"/>
              </a:rPr>
              <a:t>([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4</a:t>
            </a:r>
            <a:r>
              <a:rPr>
                <a:latin typeface="Fira Code"/>
              </a:rPr>
              <a:t>], key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 b="1">
                <a:solidFill>
                  <a:srgbClr val="007020"/>
                </a:solidFill>
                <a:latin typeface="Fira Code"/>
              </a:rPr>
              <a:t>lambda</a:t>
            </a:r>
            <a:r>
              <a:rPr>
                <a:latin typeface="Fira Code"/>
              </a:rPr>
              <a:t> x: </a:t>
            </a:r>
            <a:r>
              <a:rPr>
                <a:solidFill>
                  <a:srgbClr val="008000"/>
                </a:solidFill>
                <a:latin typeface="Fira Code"/>
              </a:rPr>
              <a:t>abs</a:t>
            </a:r>
            <a:r>
              <a:rPr>
                <a:latin typeface="Fira Code"/>
              </a:rPr>
              <a:t>(x))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31: Decorators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🎨 Function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Decorator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timer(func):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wrapper(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args,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kwargs):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time</a:t>
            </a:r>
            <a:br/>
            <a:r>
              <a:rPr>
                <a:latin typeface="Fira Code"/>
              </a:rPr>
              <a:t>        start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time.time()</a:t>
            </a:r>
            <a:br/>
            <a:r>
              <a:rPr>
                <a:latin typeface="Fira Code"/>
              </a:rPr>
              <a:t>        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func(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args,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kwargs)</a:t>
            </a:r>
            <a:br/>
            <a:r>
              <a:rPr>
                <a:latin typeface="Fira Code"/>
              </a:rPr>
              <a:t>        end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time.time()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func</a:t>
            </a:r>
            <a:r>
              <a:rPr>
                <a:solidFill>
                  <a:srgbClr val="4070A0"/>
                </a:solidFill>
                <a:latin typeface="Fira Code"/>
              </a:rPr>
              <a:t>.</a:t>
            </a:r>
            <a:r>
              <a:rPr>
                <a:solidFill>
                  <a:srgbClr val="19177C"/>
                </a:solidFill>
                <a:latin typeface="Fira Code"/>
              </a:rPr>
              <a:t>__name__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 took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end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latin typeface="Fira Code"/>
              </a:rPr>
              <a:t> start</a:t>
            </a:r>
            <a:r>
              <a:rPr>
                <a:solidFill>
                  <a:srgbClr val="4070A0"/>
                </a:solidFill>
                <a:latin typeface="Fira Code"/>
              </a:rPr>
              <a:t>:.4f}</a:t>
            </a:r>
            <a:r>
              <a:rPr>
                <a:solidFill>
                  <a:srgbClr val="BB6688"/>
                </a:solidFill>
                <a:latin typeface="Fira Code"/>
              </a:rPr>
              <a:t> seconds"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result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wrapper</a:t>
            </a:r>
            <a:br/>
            <a:br/>
            <a:r>
              <a:rPr>
                <a:solidFill>
                  <a:srgbClr val="7D9029"/>
                </a:solidFill>
                <a:latin typeface="Fira Code"/>
              </a:rPr>
              <a:t>@timer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slow_function():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time</a:t>
            </a:r>
            <a:br/>
            <a:r>
              <a:rPr>
                <a:latin typeface="Fira Code"/>
              </a:rPr>
              <a:t>    time.sleep(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"Done!"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Decorator with Parameters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repeat(times):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decorator(func):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wrapper(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args,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kwargs):</a:t>
            </a:r>
            <a:br/>
            <a:r>
              <a:rPr>
                <a:latin typeface="Fira Code"/>
              </a:rPr>
              <a:t>           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_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(times):</a:t>
            </a:r>
            <a:br/>
            <a:r>
              <a:rPr>
                <a:latin typeface="Fira Code"/>
              </a:rPr>
              <a:t>                result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func(</a:t>
            </a:r>
            <a:r>
              <a:rPr>
                <a:solidFill>
                  <a:srgbClr val="666666"/>
                </a:solidFill>
                <a:latin typeface="Fira Code"/>
              </a:rPr>
              <a:t>*</a:t>
            </a:r>
            <a:r>
              <a:rPr>
                <a:latin typeface="Fira Code"/>
              </a:rPr>
              <a:t>args, 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latin typeface="Fira Code"/>
              </a:rPr>
              <a:t>kwargs)</a:t>
            </a:r>
            <a:br/>
            <a:r>
              <a:rPr>
                <a:latin typeface="Fira Code"/>
              </a:rPr>
              <a:t>    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result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wrapper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decorator</a:t>
            </a:r>
            <a:br/>
            <a:br/>
            <a:r>
              <a:rPr>
                <a:solidFill>
                  <a:srgbClr val="7D9029"/>
                </a:solidFill>
                <a:latin typeface="Fira Code"/>
              </a:rPr>
              <a:t>@repeat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greet(name):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f"Hello,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!"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32: Generators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Memory Efficient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Generator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number_generator(n):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i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(n):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yield</a:t>
            </a:r>
            <a:r>
              <a:rPr>
                <a:latin typeface="Fira Code"/>
              </a:rPr>
              <a:t> i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Using the generator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num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number_generator(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(num)  </a:t>
            </a:r>
            <a:r>
              <a:rPr i="1">
                <a:solidFill>
                  <a:srgbClr val="60A0B0"/>
                </a:solidFill>
                <a:latin typeface="Fira Code"/>
              </a:rPr>
              <a:t># 0, 1, 2, 3, 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Generator Expression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Instead of list comprehension</a:t>
            </a:r>
            <a:br/>
            <a:r>
              <a:rPr>
                <a:latin typeface="Fira Code"/>
              </a:rPr>
              <a:t>squares_list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[x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1000000</a:t>
            </a:r>
            <a:r>
              <a:rPr>
                <a:latin typeface="Fira Code"/>
              </a:rPr>
              <a:t>)]  </a:t>
            </a:r>
            <a:r>
              <a:rPr i="1">
                <a:solidFill>
                  <a:srgbClr val="60A0B0"/>
                </a:solidFill>
                <a:latin typeface="Fira Code"/>
              </a:rPr>
              <a:t># Uses memory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Use generator expression</a:t>
            </a:r>
            <a:br/>
            <a:r>
              <a:rPr>
                <a:latin typeface="Fira Code"/>
              </a:rPr>
              <a:t>squares_gen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(x</a:t>
            </a:r>
            <a:r>
              <a:rPr>
                <a:solidFill>
                  <a:srgbClr val="666666"/>
                </a:solidFill>
                <a:latin typeface="Fira Code"/>
              </a:rPr>
              <a:t>**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 </a:t>
            </a:r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x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1000000</a:t>
            </a:r>
            <a:r>
              <a:rPr>
                <a:latin typeface="Fira Code"/>
              </a:rPr>
              <a:t>))   </a:t>
            </a:r>
            <a:r>
              <a:rPr i="1">
                <a:solidFill>
                  <a:srgbClr val="60A0B0"/>
                </a:solidFill>
                <a:latin typeface="Fira Code"/>
              </a:rPr>
              <a:t># Memory efficient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Infinite Generator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fibonacci():</a:t>
            </a:r>
            <a:br/>
            <a:r>
              <a:rPr>
                <a:latin typeface="Fira Code"/>
              </a:rPr>
              <a:t>    a, b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while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True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yield</a:t>
            </a:r>
            <a:r>
              <a:rPr>
                <a:latin typeface="Fira Code"/>
              </a:rPr>
              <a:t> a</a:t>
            </a:r>
            <a:br/>
            <a:r>
              <a:rPr>
                <a:latin typeface="Fira Code"/>
              </a:rPr>
              <a:t>        a, b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b, a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b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Get first 10 Fibonacci numbers</a:t>
            </a:r>
            <a:br/>
            <a:r>
              <a:rPr>
                <a:latin typeface="Fira Code"/>
              </a:rPr>
              <a:t>fib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fibonacci()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for</a:t>
            </a:r>
            <a:r>
              <a:rPr>
                <a:latin typeface="Fira Code"/>
              </a:rPr>
              <a:t> _ </a:t>
            </a:r>
            <a:r>
              <a:rPr b="1">
                <a:solidFill>
                  <a:srgbClr val="007020"/>
                </a:solidFill>
                <a:latin typeface="Fira Code"/>
              </a:rPr>
              <a:t>in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range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A070"/>
                </a:solidFill>
                <a:latin typeface="Fira Code"/>
              </a:rPr>
              <a:t>10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008000"/>
                </a:solidFill>
                <a:latin typeface="Fira Code"/>
              </a:rPr>
              <a:t>next</a:t>
            </a:r>
            <a:r>
              <a:rPr>
                <a:latin typeface="Fira Code"/>
              </a:rPr>
              <a:t>(fib))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Getting Started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Download Python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python.org</a:t>
            </a:r>
            <a:r>
              <a:rPr/>
              <a:t> - Official website</a:t>
            </a:r>
          </a:p>
          <a:p>
            <a:pPr lvl="0"/>
            <a:r>
              <a:rPr/>
              <a:t>Download the </a:t>
            </a:r>
            <a:r>
              <a:rPr b="1"/>
              <a:t>latest stable version</a:t>
            </a:r>
            <a:r>
              <a:rPr/>
              <a:t> (currently 3.12.x)</a:t>
            </a:r>
          </a:p>
          <a:p>
            <a:pPr lvl="0"/>
            <a:r>
              <a:rPr/>
              <a:t>Choose the appropriate installer for your OS</a:t>
            </a:r>
          </a:p>
          <a:p>
            <a:pPr lvl="0"/>
            <a:r>
              <a:rPr b="1"/>
              <a:t>Windows</a:t>
            </a:r>
            <a:r>
              <a:rPr/>
              <a:t>: Download .exe installer</a:t>
            </a:r>
          </a:p>
          <a:p>
            <a:pPr lvl="0"/>
            <a:r>
              <a:rPr b="1"/>
              <a:t>macOS</a:t>
            </a:r>
            <a:r>
              <a:rPr/>
              <a:t>: Download .pkg installer</a:t>
            </a:r>
          </a:p>
          <a:p>
            <a:pPr lvl="0"/>
            <a:r>
              <a:rPr b="1"/>
              <a:t>Linux</a:t>
            </a:r>
            <a:r>
              <a:rPr/>
              <a:t>: Use package manager (apt, yum, etc.)</a:t>
            </a:r>
          </a:p>
          <a:p>
            <a:pPr lvl="0" indent="0" marL="0">
              <a:buNone/>
            </a:pPr>
            <a:r>
              <a:rPr b="1"/>
              <a:t>Pro-Tip:</a:t>
            </a:r>
            <a:r>
              <a:rPr/>
              <a:t> Always download from the official website to avoid security risks.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2: Installation Process</a:t>
            </a:r>
          </a:p>
          <a:p>
            <a:pPr lvl="0" indent="0" marL="0">
              <a:buNone/>
            </a:pPr>
            <a:r>
              <a:rPr b="1"/>
              <a:t>Windows:</a:t>
            </a:r>
            <a:r>
              <a:rPr/>
              <a:t> - Run the installer as administrator - </a:t>
            </a:r>
            <a:r>
              <a:rPr b="1"/>
              <a:t>IMPORTANT:</a:t>
            </a:r>
            <a:r>
              <a:rPr/>
              <a:t> Check the box that says “Add Python to PATH.” This will make it much easier to run Python from the command line. - Choose “Install for all users”</a:t>
            </a:r>
          </a:p>
          <a:p>
            <a:pPr lvl="0" indent="0" marL="0">
              <a:buNone/>
            </a:pPr>
            <a:r>
              <a:rPr b="1"/>
              <a:t>macOS:</a:t>
            </a:r>
            <a:r>
              <a:rPr/>
              <a:t> - Double-click the .pkg file - Follow the installation wizard - Python is automatically added to PATH</a:t>
            </a:r>
          </a:p>
          <a:p>
            <a:pPr lvl="0" indent="0" marL="0">
              <a:buNone/>
            </a:pPr>
            <a:r>
              <a:rPr b="1"/>
              <a:t>Linux: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Fira Code"/>
              </a:rPr>
              <a:t>sudo</a:t>
            </a:r>
            <a:r>
              <a:rPr>
                <a:latin typeface="Fira Code"/>
              </a:rPr>
              <a:t> apt update</a:t>
            </a:r>
            <a:br/>
            <a:r>
              <a:rPr>
                <a:solidFill>
                  <a:srgbClr val="06287E"/>
                </a:solidFill>
                <a:latin typeface="Fira Code"/>
              </a:rPr>
              <a:t>sudo</a:t>
            </a:r>
            <a:r>
              <a:rPr>
                <a:latin typeface="Fira Code"/>
              </a:rPr>
              <a:t> apt install python3 python3-pip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3: Choose an Editor/IDE</a:t>
            </a:r>
          </a:p>
          <a:p>
            <a:pPr lvl="0" indent="0" marL="0">
              <a:buNone/>
            </a:pPr>
            <a:r>
              <a:rPr b="1"/>
              <a:t>Free Options:</a:t>
            </a:r>
            <a:r>
              <a:rPr/>
              <a:t> - </a:t>
            </a:r>
            <a:r>
              <a:rPr b="1"/>
              <a:t>VS Code</a:t>
            </a:r>
            <a:r>
              <a:rPr/>
              <a:t> - Popular, feature-rich, extensions - </a:t>
            </a:r>
            <a:r>
              <a:rPr b="1"/>
              <a:t>PyCharm Community</a:t>
            </a:r>
            <a:r>
              <a:rPr/>
              <a:t> - Professional IDE - </a:t>
            </a:r>
            <a:r>
              <a:rPr b="1"/>
              <a:t>IDLE</a:t>
            </a:r>
            <a:r>
              <a:rPr/>
              <a:t> - Python’s built-in editor - </a:t>
            </a:r>
            <a:r>
              <a:rPr b="1"/>
              <a:t>Sublime Text</a:t>
            </a:r>
            <a:r>
              <a:rPr/>
              <a:t> - Fast, lightweight - </a:t>
            </a:r>
            <a:r>
              <a:rPr b="1"/>
              <a:t>Atom</a:t>
            </a:r>
            <a:r>
              <a:rPr/>
              <a:t> - Hackable text editor</a:t>
            </a:r>
          </a:p>
          <a:p>
            <a:pPr lvl="0" indent="0" marL="0">
              <a:buNone/>
            </a:pPr>
            <a:r>
              <a:rPr b="1"/>
              <a:t>Online Options:</a:t>
            </a:r>
            <a:r>
              <a:rPr/>
              <a:t> - </a:t>
            </a:r>
            <a:r>
              <a:rPr b="1"/>
              <a:t>Replit</a:t>
            </a:r>
            <a:r>
              <a:rPr/>
              <a:t> - Browser-based development - </a:t>
            </a:r>
            <a:r>
              <a:rPr b="1"/>
              <a:t>Google Colab</a:t>
            </a:r>
            <a:r>
              <a:rPr/>
              <a:t> - Jupyter notebooks - </a:t>
            </a:r>
            <a:r>
              <a:rPr b="1"/>
              <a:t>JupyterLab</a:t>
            </a:r>
            <a:r>
              <a:rPr/>
              <a:t> - Interactive computing - </a:t>
            </a:r>
            <a:r>
              <a:rPr b="1"/>
              <a:t>GitHub Codespaces</a:t>
            </a:r>
            <a:r>
              <a:rPr/>
              <a:t> - Cloud development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4: Verify Installation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Check Python version</a:t>
            </a:r>
            <a:br/>
            <a:r>
              <a:rPr>
                <a:latin typeface="Fira Code"/>
              </a:rPr>
              <a:t>python </a:t>
            </a:r>
            <a:r>
              <a:rPr>
                <a:solidFill>
                  <a:srgbClr val="7D9029"/>
                </a:solidFill>
                <a:latin typeface="Fira Code"/>
              </a:rPr>
              <a:t>--version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or</a:t>
            </a:r>
            <a:br/>
            <a:r>
              <a:rPr>
                <a:latin typeface="Fira Code"/>
              </a:rPr>
              <a:t>python3 </a:t>
            </a:r>
            <a:r>
              <a:rPr>
                <a:solidFill>
                  <a:srgbClr val="7D9029"/>
                </a:solidFill>
                <a:latin typeface="Fira Code"/>
              </a:rPr>
              <a:t>--version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Check pip (package installer)</a:t>
            </a:r>
            <a:br/>
            <a:r>
              <a:rPr>
                <a:latin typeface="Fira Code"/>
              </a:rPr>
              <a:t>pip </a:t>
            </a:r>
            <a:r>
              <a:rPr>
                <a:solidFill>
                  <a:srgbClr val="7D9029"/>
                </a:solidFill>
                <a:latin typeface="Fira Code"/>
              </a:rPr>
              <a:t>--version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Test Python</a:t>
            </a:r>
            <a:br/>
            <a:r>
              <a:rPr>
                <a:latin typeface="Fira Code"/>
              </a:rPr>
              <a:t>python</a:t>
            </a:r>
            <a:br/>
            <a:r>
              <a:rPr>
                <a:solidFill>
                  <a:srgbClr val="666666"/>
                </a:solidFill>
                <a:latin typeface="Fira Code"/>
              </a:rPr>
              <a:t>&gt;&gt;&gt;</a:t>
            </a:r>
            <a:r>
              <a:rPr>
                <a:latin typeface="Fira Code"/>
              </a:rPr>
              <a:t> print</a:t>
            </a:r>
            <a:r>
              <a:rPr b="1">
                <a:solidFill>
                  <a:srgbClr val="007020"/>
                </a:solidFill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r>
              <a:rPr b="1">
                <a:solidFill>
                  <a:srgbClr val="007020"/>
                </a:solidFill>
                <a:latin typeface="Fira Code"/>
              </a:rPr>
              <a:t>)</a:t>
            </a:r>
            <a:br/>
            <a:r>
              <a:rPr>
                <a:solidFill>
                  <a:srgbClr val="666666"/>
                </a:solidFill>
                <a:latin typeface="Fira Code"/>
              </a:rPr>
              <a:t>&gt;&gt;&gt;</a:t>
            </a:r>
            <a:r>
              <a:rPr>
                <a:latin typeface="Fira Code"/>
              </a:rPr>
              <a:t> exit</a:t>
            </a:r>
            <a:r>
              <a:rPr b="1">
                <a:solidFill>
                  <a:srgbClr val="007020"/>
                </a:solidFill>
                <a:latin typeface="Fira Code"/>
              </a:rPr>
              <a:t>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5: Run Your First Program</a:t>
            </a:r>
          </a:p>
          <a:p>
            <a:pPr lvl="0" indent="0" marL="0">
              <a:buNone/>
            </a:pPr>
            <a:r>
              <a:rPr b="1"/>
              <a:t>Method 1: Command Line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Create a file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echo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'print("Hello, World!")'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hello.py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Run it</a:t>
            </a:r>
            <a:br/>
            <a:r>
              <a:rPr>
                <a:latin typeface="Fira Code"/>
              </a:rPr>
              <a:t>python hello.py</a:t>
            </a:r>
          </a:p>
          <a:p>
            <a:pPr lvl="0" indent="0" marL="0">
              <a:buNone/>
            </a:pPr>
            <a:r>
              <a:rPr b="1"/>
              <a:t>Method 2: Interactive Mode</a:t>
            </a:r>
          </a:p>
          <a:p>
            <a:pPr lvl="0" indent="0">
              <a:buNone/>
            </a:pPr>
            <a:r>
              <a:rPr>
                <a:latin typeface="Fira Code"/>
              </a:rPr>
              <a:t>python</a:t>
            </a:r>
            <a:br/>
            <a:r>
              <a:rPr>
                <a:solidFill>
                  <a:srgbClr val="666666"/>
                </a:solidFill>
                <a:latin typeface="Fira Code"/>
              </a:rPr>
              <a:t>&gt;&gt;&gt;</a:t>
            </a:r>
            <a:r>
              <a:rPr>
                <a:latin typeface="Fira Code"/>
              </a:rPr>
              <a:t> print</a:t>
            </a:r>
            <a:r>
              <a:rPr b="1">
                <a:solidFill>
                  <a:srgbClr val="007020"/>
                </a:solidFill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r>
              <a:rPr b="1">
                <a:solidFill>
                  <a:srgbClr val="007020"/>
                </a:solidFill>
                <a:latin typeface="Fira Code"/>
              </a:rPr>
              <a:t>)</a:t>
            </a:r>
            <a:br/>
            <a:r>
              <a:rPr>
                <a:solidFill>
                  <a:srgbClr val="666666"/>
                </a:solidFill>
                <a:latin typeface="Fira Code"/>
              </a:rPr>
              <a:t>&gt;&gt;&gt;</a:t>
            </a:r>
            <a:r>
              <a:rPr>
                <a:latin typeface="Fira Code"/>
              </a:rPr>
              <a:t> 2 + 2</a:t>
            </a:r>
            <a:br/>
            <a:r>
              <a:rPr>
                <a:solidFill>
                  <a:srgbClr val="666666"/>
                </a:solidFill>
                <a:latin typeface="Fira Code"/>
              </a:rPr>
              <a:t>&gt;&gt;&gt;</a:t>
            </a:r>
            <a:r>
              <a:rPr>
                <a:latin typeface="Fira Code"/>
              </a:rPr>
              <a:t> exit</a:t>
            </a:r>
            <a:r>
              <a:rPr b="1">
                <a:solidFill>
                  <a:srgbClr val="007020"/>
                </a:solidFill>
                <a:latin typeface="Fira Code"/>
              </a:rPr>
              <a:t>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 6: Install Additional Tools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Install virtual environment</a:t>
            </a:r>
            <a:br/>
            <a:r>
              <a:rPr>
                <a:latin typeface="Fira Code"/>
              </a:rPr>
              <a:t>pip install virtualenv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Install popular packages</a:t>
            </a:r>
            <a:br/>
            <a:r>
              <a:rPr>
                <a:latin typeface="Fira Code"/>
              </a:rPr>
              <a:t>pip install requests pandas numpy matplotlib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Create virtual environment</a:t>
            </a:r>
            <a:br/>
            <a:r>
              <a:rPr>
                <a:latin typeface="Fira Code"/>
              </a:rPr>
              <a:t>python </a:t>
            </a:r>
            <a:r>
              <a:rPr>
                <a:solidFill>
                  <a:srgbClr val="7D9029"/>
                </a:solidFill>
                <a:latin typeface="Fira Code"/>
              </a:rPr>
              <a:t>-m</a:t>
            </a:r>
            <a:r>
              <a:rPr>
                <a:latin typeface="Fira Code"/>
              </a:rPr>
              <a:t> venv myproject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source</a:t>
            </a:r>
            <a:r>
              <a:rPr>
                <a:latin typeface="Fira Code"/>
              </a:rPr>
              <a:t> myproject/bin/activate  </a:t>
            </a:r>
            <a:r>
              <a:rPr i="1">
                <a:solidFill>
                  <a:srgbClr val="60A0B0"/>
                </a:solidFill>
                <a:latin typeface="Fira Code"/>
              </a:rPr>
              <a:t># On Windows: myproject\Scripts\activate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Troubleshooting Common Issues:</a:t>
            </a:r>
          </a:p>
          <a:p>
            <a:pPr lvl="0"/>
            <a:r>
              <a:rPr b="1"/>
              <a:t>“python not found”</a:t>
            </a:r>
            <a:r>
              <a:rPr/>
              <a:t> - Add Python to PATH</a:t>
            </a:r>
          </a:p>
          <a:p>
            <a:pPr lvl="0"/>
            <a:r>
              <a:rPr b="1"/>
              <a:t>Permission errors</a:t>
            </a:r>
            <a:r>
              <a:rPr/>
              <a:t> - Run as administrator</a:t>
            </a:r>
          </a:p>
          <a:p>
            <a:pPr lvl="0"/>
            <a:r>
              <a:rPr b="1"/>
              <a:t>Version conflicts</a:t>
            </a:r>
            <a:r>
              <a:rPr/>
              <a:t> - Use virtual environments</a:t>
            </a:r>
          </a:p>
          <a:p>
            <a:pPr lvl="0"/>
            <a:r>
              <a:rPr b="1"/>
              <a:t>Package installation fails</a:t>
            </a:r>
            <a:r>
              <a:rPr/>
              <a:t> - Upgrade pip: </a:t>
            </a:r>
            <a:r>
              <a:rPr>
                <a:latin typeface="Fira Code"/>
              </a:rPr>
              <a:t>pip install --upgrade pip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33: Context Managers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with Statement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File handling (automatic cleanup)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open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'file.txt'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'r'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content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.read()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File automatically closed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Database connections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database.connect()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conn:</a:t>
            </a:r>
            <a:br/>
            <a:r>
              <a:rPr>
                <a:latin typeface="Fira Code"/>
              </a:rPr>
              <a:t>    conn.execute(</a:t>
            </a:r>
            <a:r>
              <a:rPr>
                <a:solidFill>
                  <a:srgbClr val="4070A0"/>
                </a:solidFill>
                <a:latin typeface="Fira Code"/>
              </a:rPr>
              <a:t>"SELECT * FROM users"</a:t>
            </a:r>
            <a:r>
              <a:rPr>
                <a:latin typeface="Fira Code"/>
              </a:rPr>
              <a:t>)</a:t>
            </a:r>
            <a:br/>
            <a:r>
              <a:rPr i="1">
                <a:solidFill>
                  <a:srgbClr val="60A0B0"/>
                </a:solidFill>
                <a:latin typeface="Fira Code"/>
              </a:rPr>
              <a:t># Connection automatically closed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 Context Manager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class</a:t>
            </a:r>
            <a:r>
              <a:rPr>
                <a:latin typeface="Fira Code"/>
              </a:rPr>
              <a:t> Timer: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6287E"/>
                </a:solidFill>
                <a:latin typeface="Fira Code"/>
              </a:rPr>
              <a:t>__init__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, name):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.name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name</a:t>
            </a:r>
            <a:br/>
            <a:r>
              <a:rPr>
                <a:latin typeface="Fira Code"/>
              </a:rPr>
              <a:t>    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6287E"/>
                </a:solidFill>
                <a:latin typeface="Fira Code"/>
              </a:rPr>
              <a:t>__enter__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time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.start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time.time()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br/>
            <a:r>
              <a:rPr>
                <a:latin typeface="Fira Code"/>
              </a:rPr>
              <a:t>    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6287E"/>
                </a:solidFill>
                <a:latin typeface="Fira Code"/>
              </a:rPr>
              <a:t>__exit__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, exc_type, exc_val, exc_tb):</a:t>
            </a:r>
            <a:br/>
            <a:r>
              <a:rPr>
                <a:latin typeface="Fira Code"/>
              </a:rPr>
              <a:t>        </a:t>
            </a: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time</a:t>
            </a:r>
            <a:br/>
            <a:r>
              <a:rPr>
                <a:latin typeface="Fira Code"/>
              </a:rPr>
              <a:t>        end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time.time()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solidFill>
                  <a:srgbClr val="4070A0"/>
                </a:solidFill>
                <a:latin typeface="Fira Code"/>
              </a:rPr>
              <a:t>.</a:t>
            </a:r>
            <a:r>
              <a:rPr>
                <a:latin typeface="Fira Code"/>
              </a:rPr>
              <a:t>name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 took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end 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solidFill>
                  <a:srgbClr val="4070A0"/>
                </a:solidFill>
                <a:latin typeface="Fira Code"/>
              </a:rPr>
              <a:t>.</a:t>
            </a:r>
            <a:r>
              <a:rPr>
                <a:latin typeface="Fira Code"/>
              </a:rPr>
              <a:t>start</a:t>
            </a:r>
            <a:r>
              <a:rPr>
                <a:solidFill>
                  <a:srgbClr val="4070A0"/>
                </a:solidFill>
                <a:latin typeface="Fira Code"/>
              </a:rPr>
              <a:t>:.4f}</a:t>
            </a:r>
            <a:r>
              <a:rPr>
                <a:solidFill>
                  <a:srgbClr val="BB6688"/>
                </a:solidFill>
                <a:latin typeface="Fira Code"/>
              </a:rPr>
              <a:t> seconds"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Usage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Timer(</a:t>
            </a:r>
            <a:r>
              <a:rPr>
                <a:solidFill>
                  <a:srgbClr val="4070A0"/>
                </a:solidFill>
                <a:latin typeface="Fira Code"/>
              </a:rPr>
              <a:t>"My Function"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</a:t>
            </a:r>
            <a:r>
              <a:rPr i="1">
                <a:solidFill>
                  <a:srgbClr val="60A0B0"/>
                </a:solidFill>
                <a:latin typeface="Fira Code"/>
              </a:rPr>
              <a:t># Do something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pass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34: Regular Expressions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🔍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Patterns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re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Find all digits</a:t>
            </a:r>
            <a:br/>
            <a:r>
              <a:rPr>
                <a:latin typeface="Fira Code"/>
              </a:rPr>
              <a:t>text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"Phone: 123-456-7890"</a:t>
            </a:r>
            <a:br/>
            <a:r>
              <a:rPr>
                <a:latin typeface="Fira Code"/>
              </a:rPr>
              <a:t>digits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re.findall(</a:t>
            </a:r>
            <a:r>
              <a:rPr>
                <a:solidFill>
                  <a:srgbClr val="4070A0"/>
                </a:solidFill>
                <a:latin typeface="Fira Code"/>
              </a:rPr>
              <a:t>r'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solidFill>
                  <a:srgbClr val="4070A0"/>
                </a:solidFill>
                <a:latin typeface="Fira Code"/>
              </a:rPr>
              <a:t>'</a:t>
            </a:r>
            <a:r>
              <a:rPr>
                <a:latin typeface="Fira Code"/>
              </a:rPr>
              <a:t>, text)  </a:t>
            </a:r>
            <a:r>
              <a:rPr i="1">
                <a:solidFill>
                  <a:srgbClr val="60A0B0"/>
                </a:solidFill>
                <a:latin typeface="Fira Code"/>
              </a:rPr>
              <a:t># ['123', '456', '7890']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Match email pattern</a:t>
            </a:r>
            <a:br/>
            <a:r>
              <a:rPr>
                <a:latin typeface="Fira Code"/>
              </a:rPr>
              <a:t>email_pattern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r'</a:t>
            </a:r>
            <a:r>
              <a:rPr>
                <a:solidFill>
                  <a:srgbClr val="BC7A00"/>
                </a:solidFill>
                <a:latin typeface="Fira Code"/>
              </a:rPr>
              <a:t>[a-zA-Z0-9._%+-]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solidFill>
                  <a:srgbClr val="4070A0"/>
                </a:solidFill>
                <a:latin typeface="Fira Code"/>
              </a:rPr>
              <a:t>@</a:t>
            </a:r>
            <a:r>
              <a:rPr>
                <a:solidFill>
                  <a:srgbClr val="BC7A00"/>
                </a:solidFill>
                <a:latin typeface="Fira Code"/>
              </a:rPr>
              <a:t>[a-zA-Z0-9.-]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solidFill>
                  <a:srgbClr val="4070A0"/>
                </a:solidFill>
                <a:latin typeface="Fira Code"/>
              </a:rPr>
              <a:t>\.</a:t>
            </a:r>
            <a:r>
              <a:rPr>
                <a:solidFill>
                  <a:srgbClr val="BC7A00"/>
                </a:solidFill>
                <a:latin typeface="Fira Code"/>
              </a:rPr>
              <a:t>[a-zA-Z]</a:t>
            </a:r>
            <a:r>
              <a:rPr>
                <a:solidFill>
                  <a:srgbClr val="666666"/>
                </a:solidFill>
                <a:latin typeface="Fira Code"/>
              </a:rPr>
              <a:t>{2,}</a:t>
            </a:r>
            <a:r>
              <a:rPr>
                <a:solidFill>
                  <a:srgbClr val="4070A0"/>
                </a:solidFill>
                <a:latin typeface="Fira Code"/>
              </a:rPr>
              <a:t>'</a:t>
            </a:r>
            <a:br/>
            <a:r>
              <a:rPr>
                <a:latin typeface="Fira Code"/>
              </a:rPr>
              <a:t>email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"user@example.com"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re.match(email_pattern, email):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"Valid email"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Phone number</a:t>
            </a:r>
            <a:br/>
            <a:r>
              <a:rPr>
                <a:latin typeface="Fira Code"/>
              </a:rPr>
              <a:t>phone_pattern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r'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{3}</a:t>
            </a:r>
            <a:r>
              <a:rPr>
                <a:solidFill>
                  <a:srgbClr val="4070A0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{3}</a:t>
            </a:r>
            <a:r>
              <a:rPr>
                <a:solidFill>
                  <a:srgbClr val="4070A0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{4}</a:t>
            </a:r>
            <a:r>
              <a:rPr>
                <a:solidFill>
                  <a:srgbClr val="4070A0"/>
                </a:solidFill>
                <a:latin typeface="Fira Code"/>
              </a:rPr>
              <a:t>'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Date format</a:t>
            </a:r>
            <a:br/>
            <a:r>
              <a:rPr>
                <a:latin typeface="Fira Code"/>
              </a:rPr>
              <a:t>date_pattern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r'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{2}</a:t>
            </a:r>
            <a:r>
              <a:rPr>
                <a:solidFill>
                  <a:srgbClr val="4070A0"/>
                </a:solidFill>
                <a:latin typeface="Fira Code"/>
              </a:rPr>
              <a:t>/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{2}</a:t>
            </a:r>
            <a:r>
              <a:rPr>
                <a:solidFill>
                  <a:srgbClr val="4070A0"/>
                </a:solidFill>
                <a:latin typeface="Fira Code"/>
              </a:rPr>
              <a:t>/</a:t>
            </a:r>
            <a:r>
              <a:rPr>
                <a:solidFill>
                  <a:srgbClr val="40A070"/>
                </a:solidFill>
                <a:latin typeface="Fira Code"/>
              </a:rPr>
              <a:t>\d</a:t>
            </a:r>
            <a:r>
              <a:rPr>
                <a:solidFill>
                  <a:srgbClr val="666666"/>
                </a:solidFill>
                <a:latin typeface="Fira Code"/>
              </a:rPr>
              <a:t>{4}</a:t>
            </a:r>
            <a:r>
              <a:rPr>
                <a:solidFill>
                  <a:srgbClr val="4070A0"/>
                </a:solidFill>
                <a:latin typeface="Fira Code"/>
              </a:rPr>
              <a:t>'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Word boundaries</a:t>
            </a:r>
            <a:br/>
            <a:r>
              <a:rPr>
                <a:latin typeface="Fira Code"/>
              </a:rPr>
              <a:t>word_pattern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r'</a:t>
            </a:r>
            <a:r>
              <a:rPr>
                <a:solidFill>
                  <a:srgbClr val="40A070"/>
                </a:solidFill>
                <a:latin typeface="Fira Code"/>
              </a:rPr>
              <a:t>\b\w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solidFill>
                  <a:srgbClr val="40A070"/>
                </a:solidFill>
                <a:latin typeface="Fira Code"/>
              </a:rPr>
              <a:t>\b</a:t>
            </a:r>
            <a:r>
              <a:rPr>
                <a:solidFill>
                  <a:srgbClr val="4070A0"/>
                </a:solidFill>
                <a:latin typeface="Fira Code"/>
              </a:rPr>
              <a:t>'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35: Working with JSON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📄 Data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JSON Operations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json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Python to JSON</a:t>
            </a:r>
            <a:br/>
            <a:r>
              <a:rPr>
                <a:latin typeface="Fira Code"/>
              </a:rPr>
              <a:t>data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"name"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"Alice"</a:t>
            </a:r>
            <a:r>
              <a:rPr>
                <a:latin typeface="Fira Code"/>
              </a:rPr>
              <a:t>,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"age"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r>
              <a:rPr>
                <a:latin typeface="Fira Code"/>
              </a:rPr>
              <a:t>,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"city"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"New York"</a:t>
            </a:r>
            <a:r>
              <a:rPr>
                <a:latin typeface="Fira Code"/>
              </a:rPr>
              <a:t>,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"skills"</a:t>
            </a:r>
            <a:r>
              <a:rPr>
                <a:latin typeface="Fira Code"/>
              </a:rPr>
              <a:t>: [</a:t>
            </a:r>
            <a:r>
              <a:rPr>
                <a:solidFill>
                  <a:srgbClr val="4070A0"/>
                </a:solidFill>
                <a:latin typeface="Fira Code"/>
              </a:rPr>
              <a:t>"Python"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"JavaScript"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}</a:t>
            </a:r>
            <a:br/>
            <a:br/>
            <a:r>
              <a:rPr>
                <a:latin typeface="Fira Code"/>
              </a:rPr>
              <a:t>json_string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json.dumps(data, indent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(json_string)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JSON to Python</a:t>
            </a:r>
            <a:br/>
            <a:r>
              <a:rPr>
                <a:latin typeface="Fira Code"/>
              </a:rPr>
              <a:t>parsed_data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json.loads(json_string)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(parsed_data[</a:t>
            </a:r>
            <a:r>
              <a:rPr>
                <a:solidFill>
                  <a:srgbClr val="4070A0"/>
                </a:solidFill>
                <a:latin typeface="Fira Code"/>
              </a:rPr>
              <a:t>"name"</a:t>
            </a:r>
            <a:r>
              <a:rPr>
                <a:latin typeface="Fira Code"/>
              </a:rPr>
              <a:t>])  </a:t>
            </a:r>
            <a:r>
              <a:rPr i="1">
                <a:solidFill>
                  <a:srgbClr val="60A0B0"/>
                </a:solidFill>
                <a:latin typeface="Fira Code"/>
              </a:rPr>
              <a:t># Alice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File Operations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Write JSON to file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open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'data.json'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'w'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json.dump(data,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, indent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Read JSON from file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with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open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'data.json'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'r'</a:t>
            </a:r>
            <a:r>
              <a:rPr>
                <a:latin typeface="Fira Code"/>
              </a:rPr>
              <a:t>)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loaded_data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json.load(</a:t>
            </a:r>
            <a:r>
              <a:rPr>
                <a:solidFill>
                  <a:srgbClr val="008000"/>
                </a:solidFill>
                <a:latin typeface="Fira Code"/>
              </a:rPr>
              <a:t>file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36: Virtual Environments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Project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Creating Virtual Environment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Create virtual environment</a:t>
            </a:r>
            <a:br/>
            <a:r>
              <a:rPr>
                <a:latin typeface="Fira Code"/>
              </a:rPr>
              <a:t>python </a:t>
            </a:r>
            <a:r>
              <a:rPr>
                <a:solidFill>
                  <a:srgbClr val="7D9029"/>
                </a:solidFill>
                <a:latin typeface="Fira Code"/>
              </a:rPr>
              <a:t>-m</a:t>
            </a:r>
            <a:r>
              <a:rPr>
                <a:latin typeface="Fira Code"/>
              </a:rPr>
              <a:t> venv myproject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Activate on macOS/Linux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source</a:t>
            </a:r>
            <a:r>
              <a:rPr>
                <a:latin typeface="Fira Code"/>
              </a:rPr>
              <a:t> myproject/bin/activate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Activate on Windows</a:t>
            </a:r>
            <a:br/>
            <a:r>
              <a:rPr>
                <a:latin typeface="Fira Code"/>
              </a:rPr>
              <a:t>myproject\Scripts\activate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Install packages</a:t>
            </a:r>
            <a:br/>
            <a:r>
              <a:rPr>
                <a:latin typeface="Fira Code"/>
              </a:rPr>
              <a:t>pip install requests pandas numpy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Deactivate</a:t>
            </a:r>
            <a:br/>
            <a:r>
              <a:rPr>
                <a:latin typeface="Fira Code"/>
              </a:rPr>
              <a:t>deactivate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 File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Generate requirements.txt</a:t>
            </a:r>
            <a:br/>
            <a:r>
              <a:rPr>
                <a:latin typeface="Fira Code"/>
              </a:rPr>
              <a:t>pip freeze </a:t>
            </a:r>
            <a:r>
              <a:rPr>
                <a:solidFill>
                  <a:srgbClr val="666666"/>
                </a:solidFill>
                <a:latin typeface="Fira Code"/>
              </a:rPr>
              <a:t>&gt;</a:t>
            </a:r>
            <a:r>
              <a:rPr>
                <a:latin typeface="Fira Code"/>
              </a:rPr>
              <a:t> requirements.txt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Install from requirements.txt</a:t>
            </a:r>
            <a:br/>
            <a:r>
              <a:rPr>
                <a:latin typeface="Fira Code"/>
              </a:rPr>
              <a:t>pip install </a:t>
            </a:r>
            <a:r>
              <a:rPr>
                <a:solidFill>
                  <a:srgbClr val="7D9029"/>
                </a:solidFill>
                <a:latin typeface="Fira Code"/>
              </a:rPr>
              <a:t>-r</a:t>
            </a:r>
            <a:r>
              <a:rPr>
                <a:latin typeface="Fira Code"/>
              </a:rPr>
              <a:t> requirements.txt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37: Testing with unittest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🧪 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Test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unittest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add(a, b):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return</a:t>
            </a:r>
            <a:r>
              <a:rPr>
                <a:latin typeface="Fira Code"/>
              </a:rPr>
              <a:t> a </a:t>
            </a:r>
            <a:r>
              <a:rPr>
                <a:solidFill>
                  <a:srgbClr val="666666"/>
                </a:solidFill>
                <a:latin typeface="Fira Code"/>
              </a:rPr>
              <a:t>+</a:t>
            </a:r>
            <a:r>
              <a:rPr>
                <a:latin typeface="Fira Code"/>
              </a:rPr>
              <a:t> b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class</a:t>
            </a:r>
            <a:r>
              <a:rPr>
                <a:latin typeface="Fira Code"/>
              </a:rPr>
              <a:t> TestMath(unittest.TestCase):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test_add(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.assertEqual(add(</a:t>
            </a:r>
            <a:r>
              <a:rPr>
                <a:solidFill>
                  <a:srgbClr val="40A070"/>
                </a:solidFill>
                <a:latin typeface="Fira Code"/>
              </a:rPr>
              <a:t>2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</a:t>
            </a:r>
            <a:r>
              <a:rPr>
                <a:latin typeface="Fira Code"/>
              </a:rPr>
              <a:t>), </a:t>
            </a:r>
            <a:r>
              <a:rPr>
                <a:solidFill>
                  <a:srgbClr val="40A070"/>
                </a:solidFill>
                <a:latin typeface="Fira Code"/>
              </a:rPr>
              <a:t>5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.assertEqual(add(</a:t>
            </a:r>
            <a:r>
              <a:rPr>
                <a:solidFill>
                  <a:srgbClr val="666666"/>
                </a:solidFill>
                <a:latin typeface="Fira Code"/>
              </a:rPr>
              <a:t>-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),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.assertEqual(add(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), </a:t>
            </a:r>
            <a:r>
              <a:rPr>
                <a:solidFill>
                  <a:srgbClr val="40A070"/>
                </a:solidFill>
                <a:latin typeface="Fira Code"/>
              </a:rPr>
              <a:t>0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</a:t>
            </a:r>
            <a:br/>
            <a:r>
              <a:rPr>
                <a:latin typeface="Fira Code"/>
              </a:rPr>
              <a:t>    </a:t>
            </a:r>
            <a:r>
              <a:rPr b="1">
                <a:solidFill>
                  <a:srgbClr val="007020"/>
                </a:solidFill>
                <a:latin typeface="Fira Code"/>
              </a:rPr>
              <a:t>def</a:t>
            </a:r>
            <a:r>
              <a:rPr>
                <a:latin typeface="Fira Code"/>
              </a:rPr>
              <a:t> test_add_floats(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):</a:t>
            </a:r>
            <a:br/>
            <a:r>
              <a:rPr>
                <a:latin typeface="Fira Code"/>
              </a:rPr>
              <a:t>        </a:t>
            </a:r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.assertAlmostEqual(add(</a:t>
            </a:r>
            <a:r>
              <a:rPr>
                <a:solidFill>
                  <a:srgbClr val="40A070"/>
                </a:solidFill>
                <a:latin typeface="Fira Code"/>
              </a:rPr>
              <a:t>1.1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2.2</a:t>
            </a:r>
            <a:r>
              <a:rPr>
                <a:latin typeface="Fira Code"/>
              </a:rPr>
              <a:t>), </a:t>
            </a:r>
            <a:r>
              <a:rPr>
                <a:solidFill>
                  <a:srgbClr val="40A070"/>
                </a:solidFill>
                <a:latin typeface="Fira Code"/>
              </a:rPr>
              <a:t>3.3</a:t>
            </a:r>
            <a:r>
              <a:rPr>
                <a:latin typeface="Fira Code"/>
              </a:rPr>
              <a:t>, places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solidFill>
                  <a:srgbClr val="40A070"/>
                </a:solidFill>
                <a:latin typeface="Fira Code"/>
              </a:rPr>
              <a:t>1</a:t>
            </a:r>
            <a:r>
              <a:rPr>
                <a:latin typeface="Fira Code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Fira Code"/>
              </a:rPr>
              <a:t>if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19177C"/>
                </a:solidFill>
                <a:latin typeface="Fira Code"/>
              </a:rPr>
              <a:t>__name__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666666"/>
                </a:solidFill>
                <a:latin typeface="Fira Code"/>
              </a:rPr>
              <a:t>==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70A0"/>
                </a:solidFill>
                <a:latin typeface="Fira Code"/>
              </a:rPr>
              <a:t>'__main__'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unittest.main()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Methods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Common assertions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.assertEqual(a, b)      </a:t>
            </a:r>
            <a:r>
              <a:rPr i="1">
                <a:solidFill>
                  <a:srgbClr val="60A0B0"/>
                </a:solidFill>
                <a:latin typeface="Fira Code"/>
              </a:rPr>
              <a:t># a == b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.assertNotEqual(a, b)   </a:t>
            </a:r>
            <a:r>
              <a:rPr i="1">
                <a:solidFill>
                  <a:srgbClr val="60A0B0"/>
                </a:solidFill>
                <a:latin typeface="Fira Code"/>
              </a:rPr>
              <a:t># a != b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.assertTrue(x)          </a:t>
            </a:r>
            <a:r>
              <a:rPr i="1">
                <a:solidFill>
                  <a:srgbClr val="60A0B0"/>
                </a:solidFill>
                <a:latin typeface="Fira Code"/>
              </a:rPr>
              <a:t># bool(x) is True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.assertFalse(x)         </a:t>
            </a:r>
            <a:r>
              <a:rPr i="1">
                <a:solidFill>
                  <a:srgbClr val="60A0B0"/>
                </a:solidFill>
                <a:latin typeface="Fira Code"/>
              </a:rPr>
              <a:t># bool(x) is False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.assertIn(a, b)         </a:t>
            </a:r>
            <a:r>
              <a:rPr i="1">
                <a:solidFill>
                  <a:srgbClr val="60A0B0"/>
                </a:solidFill>
                <a:latin typeface="Fira Code"/>
              </a:rPr>
              <a:t># a in b</a:t>
            </a:r>
            <a:br/>
            <a:r>
              <a:rPr>
                <a:solidFill>
                  <a:srgbClr val="19177C"/>
                </a:solidFill>
                <a:latin typeface="Fira Code"/>
              </a:rPr>
              <a:t>self</a:t>
            </a:r>
            <a:r>
              <a:rPr>
                <a:latin typeface="Fira Code"/>
              </a:rPr>
              <a:t>.assertRaises(</a:t>
            </a:r>
            <a:r>
              <a:rPr>
                <a:solidFill>
                  <a:srgbClr val="BC7A00"/>
                </a:solidFill>
                <a:latin typeface="Fira Code"/>
              </a:rPr>
              <a:t>Exception</a:t>
            </a:r>
            <a:r>
              <a:rPr>
                <a:latin typeface="Fira Code"/>
              </a:rPr>
              <a:t>) </a:t>
            </a:r>
            <a:r>
              <a:rPr i="1">
                <a:solidFill>
                  <a:srgbClr val="60A0B0"/>
                </a:solidFill>
                <a:latin typeface="Fira Code"/>
              </a:rPr>
              <a:t># Function raises exception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Your First Python Program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38: Working with APIs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Web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HTTP Requests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requests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GET request</a:t>
            </a:r>
            <a:br/>
            <a:r>
              <a:rPr>
                <a:latin typeface="Fira Code"/>
              </a:rPr>
              <a:t>response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requests.get(</a:t>
            </a:r>
            <a:r>
              <a:rPr>
                <a:solidFill>
                  <a:srgbClr val="4070A0"/>
                </a:solidFill>
                <a:latin typeface="Fira Code"/>
              </a:rPr>
              <a:t>'https://api.github.com/users/octocat'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data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response.json()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(data[</a:t>
            </a:r>
            <a:r>
              <a:rPr>
                <a:solidFill>
                  <a:srgbClr val="4070A0"/>
                </a:solidFill>
                <a:latin typeface="Fira Code"/>
              </a:rPr>
              <a:t>'name'</a:t>
            </a:r>
            <a:r>
              <a:rPr>
                <a:latin typeface="Fira Code"/>
              </a:rPr>
              <a:t>])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POST request</a:t>
            </a:r>
            <a:br/>
            <a:r>
              <a:rPr>
                <a:latin typeface="Fira Code"/>
              </a:rPr>
              <a:t>payload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{</a:t>
            </a:r>
            <a:r>
              <a:rPr>
                <a:solidFill>
                  <a:srgbClr val="4070A0"/>
                </a:solidFill>
                <a:latin typeface="Fira Code"/>
              </a:rPr>
              <a:t>'name'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70A0"/>
                </a:solidFill>
                <a:latin typeface="Fira Code"/>
              </a:rPr>
              <a:t>'John'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: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r>
              <a:rPr>
                <a:latin typeface="Fira Code"/>
              </a:rPr>
              <a:t>}</a:t>
            </a:r>
            <a:br/>
            <a:r>
              <a:rPr>
                <a:latin typeface="Fira Code"/>
              </a:rPr>
              <a:t>response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requests.post(</a:t>
            </a:r>
            <a:r>
              <a:rPr>
                <a:solidFill>
                  <a:srgbClr val="4070A0"/>
                </a:solidFill>
                <a:latin typeface="Fira Code"/>
              </a:rPr>
              <a:t>'https://httpbin.org/post'</a:t>
            </a:r>
            <a:r>
              <a:rPr>
                <a:latin typeface="Fira Code"/>
              </a:rPr>
              <a:t>, json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payload)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 Handling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Fira Code"/>
              </a:rPr>
              <a:t>try</a:t>
            </a:r>
            <a:r>
              <a:rPr>
                <a:latin typeface="Fira Code"/>
              </a:rPr>
              <a:t>:</a:t>
            </a:r>
            <a:br/>
            <a:r>
              <a:rPr>
                <a:latin typeface="Fira Code"/>
              </a:rPr>
              <a:t>    response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requests.get(</a:t>
            </a:r>
            <a:r>
              <a:rPr>
                <a:solidFill>
                  <a:srgbClr val="4070A0"/>
                </a:solidFill>
                <a:latin typeface="Fira Code"/>
              </a:rPr>
              <a:t>'https://api.example.com/data'</a:t>
            </a:r>
            <a:r>
              <a:rPr>
                <a:latin typeface="Fira Code"/>
              </a:rPr>
              <a:t>)</a:t>
            </a:r>
            <a:br/>
            <a:r>
              <a:rPr>
                <a:latin typeface="Fira Code"/>
              </a:rPr>
              <a:t>    response.raise_for_status()  </a:t>
            </a:r>
            <a:r>
              <a:rPr i="1">
                <a:solidFill>
                  <a:srgbClr val="60A0B0"/>
                </a:solidFill>
                <a:latin typeface="Fira Code"/>
              </a:rPr>
              <a:t># Raises exception for 4XX/5XX</a:t>
            </a:r>
            <a:br/>
            <a:r>
              <a:rPr>
                <a:latin typeface="Fira Code"/>
              </a:rPr>
              <a:t>    data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response.json()</a:t>
            </a:r>
            <a:br/>
            <a:r>
              <a:rPr b="1">
                <a:solidFill>
                  <a:srgbClr val="007020"/>
                </a:solidFill>
                <a:latin typeface="Fira Code"/>
              </a:rPr>
              <a:t>except</a:t>
            </a:r>
            <a:r>
              <a:rPr>
                <a:latin typeface="Fira Code"/>
              </a:rPr>
              <a:t> requests.exceptions.RequestException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e: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BB6688"/>
                </a:solidFill>
                <a:latin typeface="Fira Code"/>
              </a:rPr>
              <a:t>f"Request failed: </a:t>
            </a:r>
            <a:r>
              <a:rPr>
                <a:solidFill>
                  <a:srgbClr val="4070A0"/>
                </a:solidFill>
                <a:latin typeface="Fira Code"/>
              </a:rPr>
              <a:t>{</a:t>
            </a:r>
            <a:r>
              <a:rPr>
                <a:latin typeface="Fira Code"/>
              </a:rPr>
              <a:t>e</a:t>
            </a:r>
            <a:r>
              <a:rPr>
                <a:solidFill>
                  <a:srgbClr val="4070A0"/>
                </a:solidFill>
                <a:latin typeface="Fira Code"/>
              </a:rPr>
              <a:t>}</a:t>
            </a:r>
            <a:r>
              <a:rPr>
                <a:solidFill>
                  <a:srgbClr val="BB6688"/>
                </a:solidFill>
                <a:latin typeface="Fira Code"/>
              </a:rPr>
              <a:t>"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39: Data Analysis with Pandas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Fira Code"/>
              </a:rPr>
              <a:t>import</a:t>
            </a:r>
            <a:r>
              <a:rPr>
                <a:latin typeface="Fira Code"/>
              </a:rPr>
              <a:t> pandas </a:t>
            </a:r>
            <a:r>
              <a:rPr b="1">
                <a:solidFill>
                  <a:srgbClr val="008000"/>
                </a:solidFill>
                <a:latin typeface="Fira Code"/>
              </a:rPr>
              <a:t>as</a:t>
            </a:r>
            <a:r>
              <a:rPr>
                <a:latin typeface="Fira Code"/>
              </a:rPr>
              <a:t> pd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Create DataFrame</a:t>
            </a:r>
            <a:br/>
            <a:r>
              <a:rPr>
                <a:latin typeface="Fira Code"/>
              </a:rPr>
              <a:t>df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pd.DataFrame({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'Name'</a:t>
            </a:r>
            <a:r>
              <a:rPr>
                <a:latin typeface="Fira Code"/>
              </a:rPr>
              <a:t>: [</a:t>
            </a:r>
            <a:r>
              <a:rPr>
                <a:solidFill>
                  <a:srgbClr val="4070A0"/>
                </a:solidFill>
                <a:latin typeface="Fira Code"/>
              </a:rPr>
              <a:t>'Alice'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'Bob'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'Charlie'</a:t>
            </a:r>
            <a:r>
              <a:rPr>
                <a:latin typeface="Fira Code"/>
              </a:rPr>
              <a:t>],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: [</a:t>
            </a:r>
            <a:r>
              <a:rPr>
                <a:solidFill>
                  <a:srgbClr val="40A070"/>
                </a:solidFill>
                <a:latin typeface="Fira Code"/>
              </a:rPr>
              <a:t>25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A070"/>
                </a:solidFill>
                <a:latin typeface="Fira Code"/>
              </a:rPr>
              <a:t>35</a:t>
            </a:r>
            <a:r>
              <a:rPr>
                <a:latin typeface="Fira Code"/>
              </a:rPr>
              <a:t>],</a:t>
            </a:r>
            <a:br/>
            <a:r>
              <a:rPr>
                <a:latin typeface="Fira Code"/>
              </a:rPr>
              <a:t>    </a:t>
            </a:r>
            <a:r>
              <a:rPr>
                <a:solidFill>
                  <a:srgbClr val="4070A0"/>
                </a:solidFill>
                <a:latin typeface="Fira Code"/>
              </a:rPr>
              <a:t>'City'</a:t>
            </a:r>
            <a:r>
              <a:rPr>
                <a:latin typeface="Fira Code"/>
              </a:rPr>
              <a:t>: [</a:t>
            </a:r>
            <a:r>
              <a:rPr>
                <a:solidFill>
                  <a:srgbClr val="4070A0"/>
                </a:solidFill>
                <a:latin typeface="Fira Code"/>
              </a:rPr>
              <a:t>'NYC'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'LA'</a:t>
            </a:r>
            <a:r>
              <a:rPr>
                <a:latin typeface="Fira Code"/>
              </a:rPr>
              <a:t>, </a:t>
            </a:r>
            <a:r>
              <a:rPr>
                <a:solidFill>
                  <a:srgbClr val="4070A0"/>
                </a:solidFill>
                <a:latin typeface="Fira Code"/>
              </a:rPr>
              <a:t>'Chicago'</a:t>
            </a:r>
            <a:r>
              <a:rPr>
                <a:latin typeface="Fira Code"/>
              </a:rPr>
              <a:t>]</a:t>
            </a:r>
            <a:br/>
            <a:r>
              <a:rPr>
                <a:latin typeface="Fira Code"/>
              </a:rPr>
              <a:t>})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Basic operations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(df.head())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(df.describe())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(df[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].mean())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Filtering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Filter by condition</a:t>
            </a:r>
            <a:br/>
            <a:r>
              <a:rPr>
                <a:latin typeface="Fira Code"/>
              </a:rPr>
              <a:t>young_people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df[df[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] </a:t>
            </a:r>
            <a:r>
              <a:rPr>
                <a:solidFill>
                  <a:srgbClr val="666666"/>
                </a:solidFill>
                <a:latin typeface="Fira Code"/>
              </a:rPr>
              <a:t>&lt;</a:t>
            </a:r>
            <a:r>
              <a:rPr>
                <a:latin typeface="Fira Code"/>
              </a:rPr>
              <a:t> </a:t>
            </a:r>
            <a:r>
              <a:rPr>
                <a:solidFill>
                  <a:srgbClr val="40A070"/>
                </a:solidFill>
                <a:latin typeface="Fira Code"/>
              </a:rPr>
              <a:t>30</a:t>
            </a:r>
            <a:r>
              <a:rPr>
                <a:latin typeface="Fira Code"/>
              </a:rPr>
              <a:t>]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Group by</a:t>
            </a:r>
            <a:br/>
            <a:r>
              <a:rPr>
                <a:latin typeface="Fira Code"/>
              </a:rPr>
              <a:t>city_stats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df.groupby(</a:t>
            </a:r>
            <a:r>
              <a:rPr>
                <a:solidFill>
                  <a:srgbClr val="4070A0"/>
                </a:solidFill>
                <a:latin typeface="Fira Code"/>
              </a:rPr>
              <a:t>'City'</a:t>
            </a:r>
            <a:r>
              <a:rPr>
                <a:latin typeface="Fira Code"/>
              </a:rPr>
              <a:t>)[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].mean()</a:t>
            </a:r>
            <a:br/>
            <a:br/>
            <a:r>
              <a:rPr i="1">
                <a:solidFill>
                  <a:srgbClr val="60A0B0"/>
                </a:solidFill>
                <a:latin typeface="Fira Code"/>
              </a:rPr>
              <a:t># Sort values</a:t>
            </a:r>
            <a:br/>
            <a:r>
              <a:rPr>
                <a:latin typeface="Fira Code"/>
              </a:rPr>
              <a:t>sorted_df 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latin typeface="Fira Code"/>
              </a:rPr>
              <a:t> df.sort_values(</a:t>
            </a:r>
            <a:r>
              <a:rPr>
                <a:solidFill>
                  <a:srgbClr val="4070A0"/>
                </a:solidFill>
                <a:latin typeface="Fira Code"/>
              </a:rPr>
              <a:t>'Age'</a:t>
            </a:r>
            <a:r>
              <a:rPr>
                <a:latin typeface="Fira Code"/>
              </a:rPr>
              <a:t>, ascending</a:t>
            </a:r>
            <a:r>
              <a:rPr>
                <a:solidFill>
                  <a:srgbClr val="666666"/>
                </a:solidFill>
                <a:latin typeface="Fira Code"/>
              </a:rPr>
              <a:t>=</a:t>
            </a:r>
            <a:r>
              <a:rPr>
                <a:solidFill>
                  <a:srgbClr val="19177C"/>
                </a:solidFill>
                <a:latin typeface="Fira Code"/>
              </a:rPr>
              <a:t>False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40: Final Project Ideas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Apply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Beginner Projects</a:t>
            </a:r>
          </a:p>
          <a:p>
            <a:pPr lvl="0"/>
            <a:r>
              <a:rPr b="1"/>
              <a:t>Calculator</a:t>
            </a:r>
            <a:r>
              <a:rPr/>
              <a:t> - Basic arithmetic operations</a:t>
            </a:r>
          </a:p>
          <a:p>
            <a:pPr lvl="0"/>
            <a:r>
              <a:rPr b="1"/>
              <a:t>To-Do List</a:t>
            </a:r>
            <a:r>
              <a:rPr/>
              <a:t> - CRUD operations with file storage</a:t>
            </a:r>
          </a:p>
          <a:p>
            <a:pPr lvl="0"/>
            <a:r>
              <a:rPr b="1"/>
              <a:t>Password Generator</a:t>
            </a:r>
            <a:r>
              <a:rPr/>
              <a:t> - Random string generation</a:t>
            </a:r>
          </a:p>
          <a:p>
            <a:pPr lvl="0"/>
            <a:r>
              <a:rPr b="1"/>
              <a:t>Number Guessing Game</a:t>
            </a:r>
            <a:r>
              <a:rPr/>
              <a:t> - User input and loops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Intermediate Projects</a:t>
            </a:r>
          </a:p>
          <a:p>
            <a:pPr lvl="0"/>
            <a:r>
              <a:rPr b="1"/>
              <a:t>Web Scraper</a:t>
            </a:r>
            <a:r>
              <a:rPr/>
              <a:t> - Extract data from websites</a:t>
            </a:r>
          </a:p>
          <a:p>
            <a:pPr lvl="0"/>
            <a:r>
              <a:rPr b="1"/>
              <a:t>API Integration</a:t>
            </a:r>
            <a:r>
              <a:rPr/>
              <a:t> - Connect to external services</a:t>
            </a:r>
          </a:p>
          <a:p>
            <a:pPr lvl="0"/>
            <a:r>
              <a:rPr b="1"/>
              <a:t>Data Visualization</a:t>
            </a:r>
            <a:r>
              <a:rPr/>
              <a:t> - Charts and graphs</a:t>
            </a:r>
          </a:p>
          <a:p>
            <a:pPr lvl="0"/>
            <a:r>
              <a:rPr b="1"/>
              <a:t>Simple Web App</a:t>
            </a:r>
            <a:r>
              <a:rPr/>
              <a:t> - Flask or Django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Projects</a:t>
            </a:r>
          </a:p>
          <a:p>
            <a:pPr lvl="0"/>
            <a:r>
              <a:rPr b="1"/>
              <a:t>Machine Learning Model</a:t>
            </a:r>
            <a:r>
              <a:rPr/>
              <a:t> - Data analysis and prediction</a:t>
            </a:r>
          </a:p>
          <a:p>
            <a:pPr lvl="0"/>
            <a:r>
              <a:rPr b="1"/>
              <a:t>Automation Scripts</a:t>
            </a:r>
            <a:r>
              <a:rPr/>
              <a:t> - File processing and scheduling</a:t>
            </a:r>
          </a:p>
          <a:p>
            <a:pPr lvl="0"/>
            <a:r>
              <a:rPr b="1"/>
              <a:t>Full-Stack Application</a:t>
            </a:r>
            <a:r>
              <a:rPr/>
              <a:t> - Complete web application</a:t>
            </a:r>
          </a:p>
          <a:p>
            <a:pPr lvl="0"/>
            <a:r>
              <a:rPr b="1"/>
              <a:t>Mobile App</a:t>
            </a:r>
            <a:r>
              <a:rPr/>
              <a:t> - Using frameworks like Kivy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🎉 Congratulations!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You’ve completed the </a:t>
            </a:r>
            <a:r>
              <a:rPr b="1"/>
              <a:t>Complete Python Programming Course</a:t>
            </a:r>
            <a:r>
              <a:rPr/>
              <a:t>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What You’ve Learned:</a:t>
            </a:r>
          </a:p>
          <a:p>
            <a:pPr lvl="0"/>
            <a:r>
              <a:rPr b="1"/>
              <a:t>Core Python Concepts</a:t>
            </a:r>
            <a:r>
              <a:rPr/>
              <a:t> - Variables, functions, loops</a:t>
            </a:r>
          </a:p>
          <a:p>
            <a:pPr lvl="0"/>
            <a:r>
              <a:rPr b="1"/>
              <a:t>Advanced Features</a:t>
            </a:r>
            <a:r>
              <a:rPr/>
              <a:t> - OOP, decorators, generators</a:t>
            </a:r>
          </a:p>
          <a:p>
            <a:pPr lvl="0"/>
            <a:r>
              <a:rPr b="1"/>
              <a:t>Real-World Applications</a:t>
            </a:r>
            <a:r>
              <a:rPr/>
              <a:t> - APIs, testing, data analysis</a:t>
            </a:r>
          </a:p>
          <a:p>
            <a:pPr lvl="0"/>
            <a:r>
              <a:rPr b="1"/>
              <a:t>Best Practices</a:t>
            </a:r>
            <a:r>
              <a:rPr/>
              <a:t> - Error handling, documentation, testing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Next Steps:</a:t>
            </a:r>
          </a:p>
          <a:p>
            <a:pPr lvl="0" indent="-342900" marL="342900">
              <a:buAutoNum type="arabicPeriod"/>
            </a:pPr>
            <a:r>
              <a:rPr b="1"/>
              <a:t>Build Projects</a:t>
            </a:r>
            <a:r>
              <a:rPr/>
              <a:t> - Apply your knowledge</a:t>
            </a:r>
          </a:p>
          <a:p>
            <a:pPr lvl="0" indent="-342900" marL="342900">
              <a:buAutoNum type="arabicPeriod"/>
            </a:pPr>
            <a:r>
              <a:rPr b="1"/>
              <a:t>Join Communities</a:t>
            </a:r>
            <a:r>
              <a:rPr/>
              <a:t> - Stack Overflow, Reddit, Discord</a:t>
            </a:r>
          </a:p>
          <a:p>
            <a:pPr lvl="0" indent="-342900" marL="342900">
              <a:buAutoNum type="arabicPeriod"/>
            </a:pPr>
            <a:r>
              <a:rPr b="1"/>
              <a:t>Contribute to Open Source</a:t>
            </a:r>
            <a:r>
              <a:rPr/>
              <a:t> - GitHub projects</a:t>
            </a:r>
          </a:p>
          <a:p>
            <a:pPr lvl="0" indent="-342900" marL="342900">
              <a:buAutoNum type="arabicPeriod"/>
            </a:pPr>
            <a:r>
              <a:rPr b="1"/>
              <a:t>Never Stop Learning</a:t>
            </a:r>
            <a:r>
              <a:rPr/>
              <a:t> - Python ecosystem is vast!</a:t>
            </a:r>
          </a:p>
          <a:p>
            <a:pPr lvl="0" indent="0" marL="0">
              <a:buNone/>
            </a:pPr>
            <a:r>
              <a:rPr b="1"/>
              <a:t>Remember</a:t>
            </a:r>
            <a:r>
              <a:rPr/>
              <a:t>: The best way to learn programming is by doing. Start building your own projects and never stop exploring!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Created with ❤️ for Novakinetix Academy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"Hello, World!"</a:t>
            </a:r>
            <a:r>
              <a:rPr>
                <a:latin typeface="Fira Code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Breaking it down:</a:t>
            </a:r>
          </a:p>
          <a:p>
            <a:pPr lvl="0"/>
            <a:r>
              <a:rPr>
                <a:latin typeface="Fira Code"/>
              </a:rPr>
              <a:t>print</a:t>
            </a:r>
            <a:r>
              <a:rPr/>
              <a:t>: This is a built-in Python </a:t>
            </a:r>
            <a:r>
              <a:rPr b="1"/>
              <a:t>function</a:t>
            </a:r>
            <a:r>
              <a:rPr/>
              <a:t>. A function is a reusable block of code that performs a specific task. The </a:t>
            </a:r>
            <a:r>
              <a:rPr>
                <a:latin typeface="Fira Code"/>
              </a:rPr>
              <a:t>print</a:t>
            </a:r>
            <a:r>
              <a:rPr/>
              <a:t> function’s job is to display output to the screen.</a:t>
            </a:r>
          </a:p>
          <a:p>
            <a:pPr lvl="0"/>
            <a:r>
              <a:rPr>
                <a:latin typeface="Fira Code"/>
              </a:rPr>
              <a:t>()</a:t>
            </a:r>
            <a:r>
              <a:rPr/>
              <a:t>: The parentheses are used to call the function and pass information to it.</a:t>
            </a:r>
          </a:p>
          <a:p>
            <a:pPr lvl="0"/>
            <a:r>
              <a:rPr>
                <a:latin typeface="Fira Code"/>
              </a:rPr>
              <a:t>"Hello, World!"</a:t>
            </a:r>
            <a:r>
              <a:rPr/>
              <a:t>: This is a </a:t>
            </a:r>
            <a:r>
              <a:rPr b="1"/>
              <a:t>string</a:t>
            </a:r>
            <a:r>
              <a:rPr/>
              <a:t>, which is just a sequence of characters. We pass this string to the </a:t>
            </a:r>
            <a:r>
              <a:rPr>
                <a:latin typeface="Fira Code"/>
              </a:rPr>
              <a:t>print</a:t>
            </a:r>
            <a:r>
              <a:rPr/>
              <a:t> function as an </a:t>
            </a:r>
            <a:r>
              <a:rPr b="1"/>
              <a:t>argument</a:t>
            </a:r>
            <a:r>
              <a:rPr/>
              <a:t>, which is the data the function will work with.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Concepts:</a:t>
            </a:r>
          </a:p>
          <a:p>
            <a:pPr lvl="0"/>
            <a:r>
              <a:rPr b="1"/>
              <a:t>Print Function</a:t>
            </a:r>
            <a:r>
              <a:rPr/>
              <a:t> - Displays text to the console</a:t>
            </a:r>
          </a:p>
          <a:p>
            <a:pPr lvl="0"/>
            <a:r>
              <a:rPr b="1"/>
              <a:t>Indentation</a:t>
            </a:r>
            <a:r>
              <a:rPr/>
              <a:t> - Python uses indentation for code blocks (more on this later!)</a:t>
            </a:r>
          </a:p>
          <a:p>
            <a:pPr lvl="0"/>
            <a:r>
              <a:rPr b="1"/>
              <a:t>Strings</a:t>
            </a:r>
            <a:r>
              <a:rPr/>
              <a:t> - Text enclosed in quotes</a:t>
            </a:r>
          </a:p>
          <a:p>
            <a:pPr lvl="0"/>
            <a:r>
              <a:rPr b="1"/>
              <a:t>Comments</a:t>
            </a:r>
            <a:r>
              <a:rPr/>
              <a:t> - Lines starting with </a:t>
            </a:r>
            <a:r>
              <a:rPr>
                <a:latin typeface="Fira Code"/>
              </a:rPr>
              <a:t>#</a:t>
            </a:r>
            <a:r>
              <a:rPr/>
              <a:t> are comments. Python ignores them, but they are useful for explaining your code to other people (and your future self!).</a:t>
            </a:r>
          </a:p>
          <a:p>
            <a:pPr lvl="1" indent="0">
              <a:buNone/>
            </a:pPr>
            <a:r>
              <a:rPr i="1">
                <a:solidFill>
                  <a:srgbClr val="60A0B0"/>
                </a:solidFill>
                <a:latin typeface="Fira Code"/>
              </a:rPr>
              <a:t># This is a comment. It won't be executed.</a:t>
            </a:r>
            <a:br/>
            <a:r>
              <a:rPr>
                <a:solidFill>
                  <a:srgbClr val="008000"/>
                </a:solidFill>
                <a:latin typeface="Fira Code"/>
              </a:rPr>
              <a:t>print</a:t>
            </a:r>
            <a:r>
              <a:rPr>
                <a:latin typeface="Fira Code"/>
              </a:rPr>
              <a:t>(</a:t>
            </a:r>
            <a:r>
              <a:rPr>
                <a:solidFill>
                  <a:srgbClr val="4070A0"/>
                </a:solidFill>
                <a:latin typeface="Fira Code"/>
              </a:rPr>
              <a:t>"This will be."</a:t>
            </a:r>
            <a:r>
              <a:rPr>
                <a:latin typeface="Fira Code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2025-08-05T02:33:04Z</dcterms:created>
  <dcterms:modified xsi:type="dcterms:W3CDTF">2025-08-05T02:33:04Z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