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8" r:id="rId8"/>
    <p:sldId id="256" r:id="rId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eplit.com" TargetMode="External"/><Relationship Id="rId3" Type="http://schemas.openxmlformats.org/officeDocument/2006/relationships/hyperlink" Target="https://replit.com/new/python" TargetMode="External"/><Relationship Id="rId4" Type="http://schemas.openxmlformats.org/officeDocument/2006/relationships/hyperlink" Target="https://python.org" TargetMode="External"/><Relationship Id="rId5" Type="http://schemas.openxmlformats.org/officeDocument/2006/relationships/hyperlink" Target="https://marketplace.visualstudio.com/items?itemName=ms-python.python" TargetMode="External"/><Relationship Id="rId6" Type="http://schemas.openxmlformats.org/officeDocument/2006/relationships/hyperlink" Target="https://code.visualstudio.com/" TargetMode="External"/><Relationship Id="rId7" Type="http://schemas.openxmlformats.org/officeDocument/2006/relationships/hyperlink" Target="https://www.jetbrains.com/pycharm/download/" TargetMode="External"/><Relationship Id="rId8" Type="http://schemas.openxmlformats.org/officeDocument/2006/relationships/hyperlink" Target="https://www.anaconda.com/download" TargetMode="Externa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t>Python Variables &amp; Data Types - Learning Hub</a:t>
            </a:r>
          </a:p>
        </p:txBody>
      </p:sp>
      <p:pic>
        <p:nvPicPr>
          <p:cNvPr id="3" name="Picture 2" descr="novakinetix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0" y="182880"/>
            <a:ext cx="2377440" cy="710111"/>
          </a:xfrm>
          <a:prstGeom prst="rect">
            <a:avLst/>
          </a:prstGeom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Python Variables &amp; Data Types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1 / 25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🐍 Slide 1: Introduction to Python Variables &amp; Data Types</a:t>
            </a:r>
          </a:p>
          <a:p>
            <a:pPr lvl="0" indent="0" marL="0">
              <a:buNone/>
            </a:pPr>
            <a:r>
              <a:rPr/>
              <a:t>Foundation of Python Programming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Welcome to Python Variables &amp; Data Types!</a:t>
            </a:r>
          </a:p>
          <a:p>
            <a:pPr lvl="0" indent="0" marL="0">
              <a:buNone/>
            </a:pPr>
            <a:r>
              <a:rPr/>
              <a:t>This comprehensive course will teach you everything about storing and manipulating data in Python. You'll learn how to work with different types of information and build a solid foundation for your programming journey.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What You'll Learn:</a:t>
            </a:r>
          </a:p>
          <a:p>
            <a:pPr lvl="0"/>
            <a:r>
              <a:rPr b="1"/>
              <a:t>Variables:</a:t>
            </a:r>
            <a:r>
              <a:rPr/>
              <a:t> How to store and reference data</a:t>
            </a:r>
          </a:p>
          <a:p>
            <a:pPr lvl="0"/>
            <a:r>
              <a:rPr b="1"/>
              <a:t>Data Types:</a:t>
            </a:r>
            <a:r>
              <a:rPr/>
              <a:t> Understanding different kinds of information</a:t>
            </a:r>
          </a:p>
          <a:p>
            <a:pPr lvl="0"/>
            <a:r>
              <a:rPr b="1"/>
              <a:t>Type Conversion:</a:t>
            </a:r>
            <a:r>
              <a:rPr/>
              <a:t> Converting between data types</a:t>
            </a:r>
          </a:p>
          <a:p>
            <a:pPr lvl="0"/>
            <a:r>
              <a:rPr b="1"/>
              <a:t>User Input:</a:t>
            </a:r>
            <a:r>
              <a:rPr/>
              <a:t> Getting data from users</a:t>
            </a:r>
          </a:p>
          <a:p>
            <a:pPr lvl="0"/>
            <a:r>
              <a:rPr b="1"/>
              <a:t>Best Practices:</a:t>
            </a:r>
            <a:r>
              <a:rPr/>
              <a:t> Writing clean, readable code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Course Structure:</a:t>
            </a:r>
          </a:p>
          <a:p>
            <a:pPr lvl="0"/>
            <a:r>
              <a:rPr b="1"/>
              <a:t>Slides 1-5:</a:t>
            </a:r>
            <a:r>
              <a:rPr/>
              <a:t> Introduction and Setup</a:t>
            </a:r>
          </a:p>
          <a:p>
            <a:pPr lvl="0"/>
            <a:r>
              <a:rPr b="1"/>
              <a:t>Slides 6-7:</a:t>
            </a:r>
            <a:r>
              <a:rPr/>
              <a:t> Variables and Assignment</a:t>
            </a:r>
          </a:p>
          <a:p>
            <a:pPr lvl="0"/>
            <a:r>
              <a:rPr b="1"/>
              <a:t>Slides 8-10:</a:t>
            </a:r>
            <a:r>
              <a:rPr/>
              <a:t> String Data Type</a:t>
            </a:r>
          </a:p>
          <a:p>
            <a:pPr lvl="0"/>
            <a:r>
              <a:rPr b="1"/>
              <a:t>Slides 11-12:</a:t>
            </a:r>
            <a:r>
              <a:rPr/>
              <a:t> Numeric Data Types (Integers and Floats)</a:t>
            </a:r>
          </a:p>
          <a:p>
            <a:pPr lvl="0"/>
            <a:r>
              <a:rPr b="1"/>
              <a:t>Slide 13:</a:t>
            </a:r>
            <a:r>
              <a:rPr/>
              <a:t> Boolean Data Type</a:t>
            </a:r>
          </a:p>
          <a:p>
            <a:pPr lvl="0"/>
            <a:r>
              <a:rPr b="1"/>
              <a:t>Slide 14:</a:t>
            </a:r>
            <a:r>
              <a:rPr/>
              <a:t> Type Conversion</a:t>
            </a:r>
          </a:p>
          <a:p>
            <a:pPr lvl="0"/>
            <a:r>
              <a:rPr b="1"/>
              <a:t>Slide 15:</a:t>
            </a:r>
            <a:r>
              <a:rPr/>
              <a:t> User Input</a:t>
            </a:r>
          </a:p>
          <a:p>
            <a:pPr lvl="0"/>
            <a:r>
              <a:rPr b="1"/>
              <a:t>Slide 16:</a:t>
            </a:r>
            <a:r>
              <a:rPr/>
              <a:t> Advanced String Operations</a:t>
            </a:r>
          </a:p>
          <a:p>
            <a:pPr lvl="0"/>
            <a:r>
              <a:rPr b="1"/>
              <a:t>Slide 17:</a:t>
            </a:r>
            <a:r>
              <a:rPr/>
              <a:t> Mathematical Operations</a:t>
            </a:r>
          </a:p>
          <a:p>
            <a:pPr lvl="0"/>
            <a:r>
              <a:rPr b="1"/>
              <a:t>Slide 18:</a:t>
            </a:r>
            <a:r>
              <a:rPr/>
              <a:t> None (Null) Type</a:t>
            </a:r>
          </a:p>
          <a:p>
            <a:pPr lvl="0"/>
            <a:r>
              <a:rPr b="1"/>
              <a:t>Slide 19:</a:t>
            </a:r>
            <a:r>
              <a:rPr/>
              <a:t> Type Checking</a:t>
            </a:r>
          </a:p>
          <a:p>
            <a:pPr lvl="0"/>
            <a:r>
              <a:rPr b="1"/>
              <a:t>Slides 20-25:</a:t>
            </a:r>
            <a:r>
              <a:rPr/>
              <a:t> Error Handling, Projects, Best Practices, Common Mistakes, Debugging, Summary</a:t>
            </a:r>
          </a:p>
          <a:p>
            <a:pPr lvl="0" indent="0" marL="0">
              <a:buNone/>
            </a:pPr>
            <a:r>
              <a:rPr/>
              <a:t>Your First Python Code</a:t>
            </a:r>
          </a:p>
          <a:p>
            <a:pPr lvl="0" indent="0">
              <a:buNone/>
            </a:pPr>
            <a:r>
              <a:rPr>
                <a:latin typeface="Courier"/>
              </a:rPr>
              <a:t># This is your first Python program!
 print("Hello, World!")
 # Variables store data
 name = "Alice"
 age = 25
 height = 5.6
 # Different data types
 text = "Python is awesome"
 number = 42
 decimal = 3.14
 is_student = True
 print(f"Name: {name}")
 print(f"Age: {age}")
 print(f"Height: {height}")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🐍 Slide 2: What is Python?</a:t>
            </a:r>
          </a:p>
          <a:p>
            <a:pPr lvl="0" indent="0" marL="0">
              <a:buNone/>
            </a:pPr>
            <a:r>
              <a:rPr/>
              <a:t>Understanding Python Programming Language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What is Python?</a:t>
            </a:r>
          </a:p>
          <a:p>
            <a:pPr lvl="0" indent="0" marL="0">
              <a:buNone/>
            </a:pPr>
            <a:r>
              <a:rPr/>
              <a:t>Python is a high-level, interpreted programming language created by Guido van Rossum in 1991. It's designed to be readable, simple, and powerful - making it perfect for beginners and experts alike.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Key Features of Python:</a:t>
            </a:r>
          </a:p>
          <a:p>
            <a:pPr lvl="0"/>
            <a:r>
              <a:rPr b="1"/>
              <a:t>Readable Syntax:</a:t>
            </a:r>
            <a:r>
              <a:rPr/>
              <a:t> Python code reads almost like English</a:t>
            </a:r>
          </a:p>
          <a:p>
            <a:pPr lvl="0"/>
            <a:r>
              <a:rPr b="1"/>
              <a:t>Interpreted Language:</a:t>
            </a:r>
            <a:r>
              <a:rPr/>
              <a:t> Code runs directly without compilation</a:t>
            </a:r>
          </a:p>
          <a:p>
            <a:pPr lvl="0"/>
            <a:r>
              <a:rPr b="1"/>
              <a:t>Cross-Platform:</a:t>
            </a:r>
            <a:r>
              <a:rPr/>
              <a:t> Works on Windows, Mac, and Linux</a:t>
            </a:r>
          </a:p>
          <a:p>
            <a:pPr lvl="0"/>
            <a:r>
              <a:rPr b="1"/>
              <a:t>Extensive Libraries:</a:t>
            </a:r>
            <a:r>
              <a:rPr/>
              <a:t> Thousands of pre-built modules</a:t>
            </a:r>
          </a:p>
          <a:p>
            <a:pPr lvl="0"/>
            <a:r>
              <a:rPr b="1"/>
              <a:t>Dynamic Typing:</a:t>
            </a:r>
            <a:r>
              <a:rPr/>
              <a:t> Variables can change types automatically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Why Python is Popular:</a:t>
            </a:r>
          </a:p>
          <a:p>
            <a:pPr lvl="0"/>
            <a:r>
              <a:rPr b="1"/>
              <a:t>Web Development:</a:t>
            </a:r>
            <a:r>
              <a:rPr/>
              <a:t> Django, Flask frameworks</a:t>
            </a:r>
          </a:p>
          <a:p>
            <a:pPr lvl="0"/>
            <a:r>
              <a:rPr b="1"/>
              <a:t>Data Science:</a:t>
            </a:r>
            <a:r>
              <a:rPr/>
              <a:t> Pandas, NumPy, Matplotlib</a:t>
            </a:r>
          </a:p>
          <a:p>
            <a:pPr lvl="0"/>
            <a:r>
              <a:rPr b="1"/>
              <a:t>Machine Learning:</a:t>
            </a:r>
            <a:r>
              <a:rPr/>
              <a:t> TensorFlow, Scikit-learn</a:t>
            </a:r>
          </a:p>
          <a:p>
            <a:pPr lvl="0"/>
            <a:r>
              <a:rPr b="1"/>
              <a:t>Automation:</a:t>
            </a:r>
            <a:r>
              <a:rPr/>
              <a:t> Scripting and task automation</a:t>
            </a:r>
          </a:p>
          <a:p>
            <a:pPr lvl="0"/>
            <a:r>
              <a:rPr b="1"/>
              <a:t>Game Development:</a:t>
            </a:r>
            <a:r>
              <a:rPr/>
              <a:t> Pygame library</a:t>
            </a:r>
          </a:p>
          <a:p>
            <a:pPr lvl="0" indent="0" marL="0">
              <a:buNone/>
            </a:pPr>
            <a:r>
              <a:rPr/>
              <a:t>Python vs Other Languages</a:t>
            </a:r>
          </a:p>
          <a:p>
            <a:pPr lvl="0" indent="0">
              <a:buNone/>
            </a:pPr>
            <a:r>
              <a:rPr>
                <a:latin typeface="Courier"/>
              </a:rPr>
              <a:t># Python (Simple and Readable)
name = "Alice"
age = 25
print(f"Hello {name}, you are {age} years old")
# Java (More Verbose)
String name = "Alice";
int age = 25;
System.out.println("Hello " + name + 
                  ", you are " + age + " years old");
# C++ (Even More Complex)
#include &lt;iostream&gt;
#include &lt;string&gt;
int main() {
    std::string name = "Alice";
    int age = 25;
    std::cout &lt;&lt; "Hello " &lt;&lt; name 
              &lt;&lt; ", you are " &lt;&lt; age 
              &lt;&lt; " years old" &lt;&lt; std::endl;
    return 0;
}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⚙️ Slide 3: Setting Up Your Environment (Replit)</a:t>
            </a:r>
          </a:p>
          <a:p>
            <a:pPr lvl="0" indent="0" marL="0">
              <a:buNone/>
            </a:pPr>
            <a:r>
              <a:rPr/>
              <a:t>Getting Ready to Code in the Browser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Set Up with Replit (Recommended)</a:t>
            </a:r>
          </a:p>
          <a:p>
            <a:pPr lvl="0" indent="0" marL="0">
              <a:buNone/>
            </a:pPr>
            <a:r>
              <a:rPr/>
              <a:t>You can start coding in Python instantly using Replit — no installation required.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Steps:</a:t>
            </a:r>
          </a:p>
          <a:p>
            <a:pPr lvl="0" indent="-342900" marL="342900">
              <a:buAutoNum type="arabicPeriod"/>
            </a:pPr>
            <a:r>
              <a:rPr/>
              <a:t>Go to </a:t>
            </a:r>
            <a:r>
              <a:rPr>
                <a:hlinkClick r:id="rId2"/>
              </a:rPr>
              <a:t>replit.com</a:t>
            </a:r>
            <a:r>
              <a:rPr/>
              <a:t> and sign in or create a free account</a:t>
            </a:r>
          </a:p>
          <a:p>
            <a:pPr lvl="0" indent="-342900" marL="342900">
              <a:buAutoNum type="arabicPeriod"/>
            </a:pPr>
            <a:r>
              <a:rPr/>
              <a:t>Click </a:t>
            </a:r>
            <a:r>
              <a:rPr b="1"/>
              <a:t>Create Repl</a:t>
            </a:r>
            <a:r>
              <a:rPr/>
              <a:t> and choose </a:t>
            </a:r>
            <a:r>
              <a:rPr b="1"/>
              <a:t>Python</a:t>
            </a:r>
          </a:p>
          <a:p>
            <a:pPr lvl="0" indent="-342900" marL="342900">
              <a:buAutoNum type="arabicPeriod"/>
            </a:pPr>
            <a:r>
              <a:rPr/>
              <a:t>Name your project (for example, </a:t>
            </a:r>
            <a:r>
              <a:rPr>
                <a:latin typeface="Courier"/>
              </a:rPr>
              <a:t>python-basics</a:t>
            </a:r>
            <a:r>
              <a:rPr/>
              <a:t>)</a:t>
            </a:r>
          </a:p>
          <a:p>
            <a:pPr lvl="0" indent="-342900" marL="342900">
              <a:buAutoNum type="arabicPeriod"/>
            </a:pPr>
            <a:r>
              <a:rPr/>
              <a:t>Click </a:t>
            </a:r>
            <a:r>
              <a:rPr b="1"/>
              <a:t>Run</a:t>
            </a:r>
            <a:r>
              <a:rPr/>
              <a:t> to execute code right in your browser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 Open Replit (Python)</a:t>
            </a:r>
          </a:p>
          <a:p>
            <a:pPr lvl="0" indent="0" marL="0">
              <a:buNone/>
            </a:pPr>
            <a:r>
              <a:rPr/>
              <a:t>Prefer offline/local setup? You can still install Python from </a:t>
            </a:r>
            <a:r>
              <a:rPr>
                <a:hlinkClick r:id="rId4"/>
              </a:rPr>
              <a:t>python.org</a:t>
            </a:r>
            <a:r>
              <a:rPr/>
              <a:t> and use an editor like VS Code.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Other IDEs (Local/Offline)</a:t>
            </a:r>
          </a:p>
          <a:p>
            <a:pPr lvl="0"/>
            <a:r>
              <a:rPr b="1"/>
              <a:t>VS Code</a:t>
            </a:r>
            <a:r>
              <a:rPr/>
              <a:t>: Free and extensible editor. Install the </a:t>
            </a:r>
            <a:r>
              <a:rPr>
                <a:hlinkClick r:id="rId5"/>
              </a:rPr>
              <a:t>Python extension</a:t>
            </a:r>
            <a:r>
              <a:rPr/>
              <a:t> for linting, debugging, and virtual environments. Download at </a:t>
            </a:r>
            <a:r>
              <a:rPr>
                <a:hlinkClick r:id="rId6"/>
              </a:rPr>
              <a:t>code.visualstudio.com</a:t>
            </a:r>
            <a:r>
              <a:rPr/>
              <a:t>.</a:t>
            </a:r>
          </a:p>
          <a:p>
            <a:pPr lvl="0"/>
            <a:r>
              <a:rPr b="1"/>
              <a:t>PyCharm</a:t>
            </a:r>
            <a:r>
              <a:rPr/>
              <a:t>: Full-featured Python IDE (Community Edition is free). Great for larger projects and advanced debugging. Download at </a:t>
            </a:r>
            <a:r>
              <a:rPr>
                <a:hlinkClick r:id="rId7"/>
              </a:rPr>
              <a:t>jetbrains.com/pycharm</a:t>
            </a:r>
            <a:r>
              <a:rPr/>
              <a:t>.</a:t>
            </a:r>
          </a:p>
          <a:p>
            <a:pPr lvl="0"/>
            <a:r>
              <a:rPr b="1"/>
              <a:t>IDLE</a:t>
            </a:r>
            <a:r>
              <a:rPr/>
              <a:t>: Simple editor that comes bundled with Python. Good for quick scripts and learning without extra setup.</a:t>
            </a:r>
          </a:p>
          <a:p>
            <a:pPr lvl="0"/>
            <a:r>
              <a:rPr b="1"/>
              <a:t>Jupyter Notebook/Lab</a:t>
            </a:r>
            <a:r>
              <a:rPr/>
              <a:t>: Ideal for data science and exploratory coding. Install with </a:t>
            </a:r>
            <a:r>
              <a:rPr>
                <a:latin typeface="Courier"/>
              </a:rPr>
              <a:t>pip install jupyterlab</a:t>
            </a:r>
            <a:r>
              <a:rPr/>
              <a:t> and run with </a:t>
            </a:r>
            <a:r>
              <a:rPr>
                <a:latin typeface="Courier"/>
              </a:rPr>
              <a:t>jupyter lab</a:t>
            </a:r>
            <a:r>
              <a:rPr/>
              <a:t>, or use </a:t>
            </a:r>
            <a:r>
              <a:rPr>
                <a:hlinkClick r:id="rId8"/>
              </a:rPr>
              <a:t>Anaconda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Run this in Replit</a:t>
            </a:r>
          </a:p>
          <a:p>
            <a:pPr lvl="0" indent="0">
              <a:buNone/>
            </a:pPr>
            <a:r>
              <a:rPr>
                <a:latin typeface="Courier"/>
              </a:rPr>
              <a:t># Click the green Run button in Replit to execute this code
print("Hello from Replit!")
# Try editing and running again
name = input("What's your name? ")
print(f"Welcome to Python, {name}!")
# Do a quick calculation
a = 7
b = 5
print(f"{a} + {b} = {a + b}")
# Output:
# Hello from Replit!
# Welcome to Python, Alice!
# 7 + 5 = 12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🚀 Slide 4: Your First Python Program</a:t>
            </a:r>
          </a:p>
          <a:p>
            <a:pPr lvl="0" indent="0" marL="0">
              <a:buNone/>
            </a:pPr>
            <a:r>
              <a:rPr/>
              <a:t>Writing and Running Code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Writing Your First Python Program</a:t>
            </a:r>
          </a:p>
          <a:p>
            <a:pPr lvl="0" indent="0" marL="0">
              <a:buNone/>
            </a:pPr>
            <a:r>
              <a:rPr/>
              <a:t>Let's create your very first Python program! We'll start with the classic "Hello, World!" program and then build from there.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Creating a Python File:</a:t>
            </a:r>
          </a:p>
          <a:p>
            <a:pPr lvl="0" indent="-342900" marL="342900">
              <a:buAutoNum type="arabicPeriod"/>
            </a:pPr>
            <a:r>
              <a:rPr/>
              <a:t>Open your text editor</a:t>
            </a:r>
          </a:p>
          <a:p>
            <a:pPr lvl="0" indent="-342900" marL="342900">
              <a:buAutoNum type="arabicPeriod"/>
            </a:pPr>
            <a:r>
              <a:rPr/>
              <a:t>Create a new file</a:t>
            </a:r>
          </a:p>
          <a:p>
            <a:pPr lvl="0" indent="-342900" marL="342900">
              <a:buAutoNum type="arabicPeriod"/>
            </a:pPr>
            <a:r>
              <a:rPr/>
              <a:t>Save it as </a:t>
            </a:r>
            <a:r>
              <a:rPr>
                <a:latin typeface="Courier"/>
              </a:rPr>
              <a:t>hello.py</a:t>
            </a:r>
          </a:p>
          <a:p>
            <a:pPr lvl="0" indent="-342900" marL="342900">
              <a:buAutoNum type="arabicPeriod"/>
            </a:pPr>
            <a:r>
              <a:rPr/>
              <a:t>Write your code</a:t>
            </a:r>
          </a:p>
          <a:p>
            <a:pPr lvl="0" indent="-342900" marL="342900">
              <a:buAutoNum type="arabicPeriod"/>
            </a:pPr>
            <a:r>
              <a:rPr/>
              <a:t>Run the program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Running Python Code:</a:t>
            </a:r>
          </a:p>
          <a:p>
            <a:pPr lvl="0"/>
            <a:r>
              <a:rPr b="1"/>
              <a:t>Interactive Mode:</a:t>
            </a:r>
            <a:r>
              <a:rPr/>
              <a:t> Type commands directly in Python shell</a:t>
            </a:r>
          </a:p>
          <a:p>
            <a:pPr lvl="0"/>
            <a:r>
              <a:rPr b="1"/>
              <a:t>Script Mode:</a:t>
            </a:r>
            <a:r>
              <a:rPr/>
              <a:t> Save code in a file and run it</a:t>
            </a:r>
          </a:p>
          <a:p>
            <a:pPr lvl="0"/>
            <a:r>
              <a:rPr b="1"/>
              <a:t>IDE Mode:</a:t>
            </a:r>
            <a:r>
              <a:rPr/>
              <a:t> Use an integrated development environment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Best Practices:</a:t>
            </a:r>
          </a:p>
          <a:p>
            <a:pPr lvl="0"/>
            <a:r>
              <a:rPr/>
              <a:t>Use meaningful file names</a:t>
            </a:r>
          </a:p>
          <a:p>
            <a:pPr lvl="0"/>
            <a:r>
              <a:rPr/>
              <a:t>Add comments to explain your code</a:t>
            </a:r>
          </a:p>
          <a:p>
            <a:pPr lvl="0"/>
            <a:r>
              <a:rPr/>
              <a:t>Test your code frequently</a:t>
            </a:r>
          </a:p>
          <a:p>
            <a:pPr lvl="0"/>
            <a:r>
              <a:rPr/>
              <a:t>Keep your code organized</a:t>
            </a:r>
          </a:p>
          <a:p>
            <a:pPr lvl="0" indent="0" marL="0">
              <a:buNone/>
            </a:pPr>
            <a:r>
              <a:rPr/>
              <a:t>Your First Program</a:t>
            </a:r>
          </a:p>
          <a:p>
            <a:pPr lvl="0" indent="0">
              <a:buNone/>
            </a:pPr>
            <a:r>
              <a:rPr>
                <a:latin typeface="Courier"/>
              </a:rPr>
              <a:t># hello.py - Your first Python program
# This is a comment - it explains what the code does
print("Hello, World!")
# Let's add some more functionality
name = "Python Learner"
print(f"Welcome to Python, {name}!")
# Simple calculation
x = 5
y = 3
sum = x + y
print(f"The sum of {x} and {y} is {sum}")
# Running this program:
# python hello.py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💬 Slide 5: Understanding Comments</a:t>
            </a:r>
          </a:p>
          <a:p>
            <a:pPr lvl="0" indent="0" marL="0">
              <a:buNone/>
            </a:pPr>
            <a:r>
              <a:rPr/>
              <a:t>Documenting Your Code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Comments in Python</a:t>
            </a:r>
          </a:p>
          <a:p>
            <a:pPr lvl="0" indent="0" marL="0">
              <a:buNone/>
            </a:pPr>
            <a:r>
              <a:rPr/>
              <a:t>Comments are essential for writing readable and maintainable code. They help you and others understand what your code does.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Types of Comments:</a:t>
            </a:r>
          </a:p>
          <a:p>
            <a:pPr lvl="0"/>
            <a:r>
              <a:rPr b="1"/>
              <a:t>Single-line Comments:</a:t>
            </a:r>
            <a:r>
              <a:rPr/>
              <a:t> Start with </a:t>
            </a:r>
            <a:r>
              <a:rPr>
                <a:latin typeface="Courier"/>
              </a:rPr>
              <a:t>#</a:t>
            </a:r>
          </a:p>
          <a:p>
            <a:pPr lvl="0"/>
            <a:r>
              <a:rPr b="1"/>
              <a:t>Multi-line Comments:</a:t>
            </a:r>
            <a:r>
              <a:rPr/>
              <a:t> Use triple quotes </a:t>
            </a:r>
            <a:r>
              <a:rPr>
                <a:latin typeface="Courier"/>
              </a:rPr>
              <a:t>"""</a:t>
            </a:r>
          </a:p>
          <a:p>
            <a:pPr lvl="0"/>
            <a:r>
              <a:rPr b="1"/>
              <a:t>Docstrings:</a:t>
            </a:r>
            <a:r>
              <a:rPr/>
              <a:t> Special comments for functions and classes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When to Use Comments:</a:t>
            </a:r>
          </a:p>
          <a:p>
            <a:pPr lvl="0"/>
            <a:r>
              <a:rPr/>
              <a:t>Explain complex logic</a:t>
            </a:r>
          </a:p>
          <a:p>
            <a:pPr lvl="0"/>
            <a:r>
              <a:rPr/>
              <a:t>Document function purposes</a:t>
            </a:r>
          </a:p>
          <a:p>
            <a:pPr lvl="0"/>
            <a:r>
              <a:rPr/>
              <a:t>Provide context for calculations</a:t>
            </a:r>
          </a:p>
          <a:p>
            <a:pPr lvl="0"/>
            <a:r>
              <a:rPr/>
              <a:t>Note important decisions</a:t>
            </a:r>
          </a:p>
          <a:p>
            <a:pPr lvl="0"/>
            <a:r>
              <a:rPr/>
              <a:t>Temporarily disable code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Comment Best Practices:</a:t>
            </a:r>
          </a:p>
          <a:p>
            <a:pPr lvl="0"/>
            <a:r>
              <a:rPr/>
              <a:t>Write clear, concise comments</a:t>
            </a:r>
          </a:p>
          <a:p>
            <a:pPr lvl="0"/>
            <a:r>
              <a:rPr/>
              <a:t>Explain "why" not "what"</a:t>
            </a:r>
          </a:p>
          <a:p>
            <a:pPr lvl="0"/>
            <a:r>
              <a:rPr/>
              <a:t>Keep comments up to date</a:t>
            </a:r>
          </a:p>
          <a:p>
            <a:pPr lvl="0"/>
            <a:r>
              <a:rPr/>
              <a:t>Use proper grammar and spelling</a:t>
            </a:r>
          </a:p>
          <a:p>
            <a:pPr lvl="0" indent="0" marL="0">
              <a:buNone/>
            </a:pPr>
            <a:r>
              <a:rPr/>
              <a:t>Comment Examples</a:t>
            </a:r>
          </a:p>
          <a:p>
            <a:pPr lvl="0" indent="0">
              <a:buNone/>
            </a:pPr>
            <a:r>
              <a:rPr>
                <a:latin typeface="Courier"/>
              </a:rPr>
              <a:t># This is a single-line comment
name = "Alice"  # This comment is on the same line
# Multi-line comment using #
# This program calculates the area of a rectangle
# It takes length and width as inputs
# Returns the calculated area
"""
This is a multi-line comment using triple quotes.
It can span multiple lines and is often used for
documentation at the top of files.
"""
def calculate_area(length, width):
    """
    Calculate the area of a rectangle.
    Args:
        length (float): Length of rectangle
        width (float): Width of rectangle
    Returns:
        float: Area of rectangle
    """
    area = length * width  # Calculate area
    return area
# Bad comment (explains what, not why):
x = x + 1  # Add 1 to x
# Good comment (explains why):
x = x + 1  # Increment counter for next iteration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📦 Slide 6: Introduction to Variables</a:t>
            </a:r>
          </a:p>
          <a:p>
            <a:pPr lvl="0" indent="0" marL="0">
              <a:buNone/>
            </a:pPr>
            <a:r>
              <a:rPr/>
              <a:t>Storing Data in Python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What are Variables?</a:t>
            </a:r>
          </a:p>
          <a:p>
            <a:pPr lvl="0" indent="0" marL="0">
              <a:buNone/>
            </a:pPr>
            <a:r>
              <a:rPr/>
              <a:t>Variables are containers that store data in your program. Think of them as labeled boxes where you can put different types of information.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Variable Characteristics:</a:t>
            </a:r>
          </a:p>
          <a:p>
            <a:pPr lvl="0"/>
            <a:r>
              <a:rPr b="1"/>
              <a:t>Names:</a:t>
            </a:r>
            <a:r>
              <a:rPr/>
              <a:t> Descriptive labels for your data</a:t>
            </a:r>
          </a:p>
          <a:p>
            <a:pPr lvl="0"/>
            <a:r>
              <a:rPr b="1"/>
              <a:t>Values:</a:t>
            </a:r>
            <a:r>
              <a:rPr/>
              <a:t> The actual data stored</a:t>
            </a:r>
          </a:p>
          <a:p>
            <a:pPr lvl="0"/>
            <a:r>
              <a:rPr b="1"/>
              <a:t>Types:</a:t>
            </a:r>
            <a:r>
              <a:rPr/>
              <a:t> The kind of data (text, numbers, etc.)</a:t>
            </a:r>
          </a:p>
          <a:p>
            <a:pPr lvl="0"/>
            <a:r>
              <a:rPr b="1"/>
              <a:t>Mutability:</a:t>
            </a:r>
            <a:r>
              <a:rPr/>
              <a:t> Can be changed or updated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Core Data Types (Preview):</a:t>
            </a:r>
          </a:p>
          <a:p>
            <a:pPr lvl="0"/>
            <a:r>
              <a:rPr b="1"/>
              <a:t>str</a:t>
            </a:r>
            <a:r>
              <a:rPr/>
              <a:t>: Text like </a:t>
            </a:r>
            <a:r>
              <a:rPr>
                <a:latin typeface="Courier"/>
              </a:rPr>
              <a:t>"hello"</a:t>
            </a:r>
          </a:p>
          <a:p>
            <a:pPr lvl="0"/>
            <a:r>
              <a:rPr b="1"/>
              <a:t>int</a:t>
            </a:r>
            <a:r>
              <a:rPr/>
              <a:t>: Whole numbers like </a:t>
            </a:r>
            <a:r>
              <a:rPr>
                <a:latin typeface="Courier"/>
              </a:rPr>
              <a:t>42</a:t>
            </a:r>
          </a:p>
          <a:p>
            <a:pPr lvl="0"/>
            <a:r>
              <a:rPr b="1"/>
              <a:t>float</a:t>
            </a:r>
            <a:r>
              <a:rPr/>
              <a:t>: Decimal numbers like </a:t>
            </a:r>
            <a:r>
              <a:rPr>
                <a:latin typeface="Courier"/>
              </a:rPr>
              <a:t>3.14</a:t>
            </a:r>
          </a:p>
          <a:p>
            <a:pPr lvl="0"/>
            <a:r>
              <a:rPr b="1"/>
              <a:t>bool</a:t>
            </a:r>
            <a:r>
              <a:rPr/>
              <a:t>: Logical values </a:t>
            </a:r>
            <a:r>
              <a:rPr>
                <a:latin typeface="Courier"/>
              </a:rPr>
              <a:t>True</a:t>
            </a:r>
            <a:r>
              <a:rPr/>
              <a:t>/</a:t>
            </a:r>
            <a:r>
              <a:rPr>
                <a:latin typeface="Courier"/>
              </a:rPr>
              <a:t>False</a:t>
            </a:r>
          </a:p>
          <a:p>
            <a:pPr lvl="0"/>
            <a:r>
              <a:rPr b="1"/>
              <a:t>NoneType</a:t>
            </a:r>
            <a:r>
              <a:rPr/>
              <a:t>: Special “no value” marker </a:t>
            </a:r>
            <a:r>
              <a:rPr>
                <a:latin typeface="Courier"/>
              </a:rPr>
              <a:t>None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Variable Naming Rules:</a:t>
            </a:r>
          </a:p>
          <a:p>
            <a:pPr lvl="0"/>
            <a:r>
              <a:rPr/>
              <a:t>Start with a letter or underscore</a:t>
            </a:r>
          </a:p>
          <a:p>
            <a:pPr lvl="0"/>
            <a:r>
              <a:rPr/>
              <a:t>Can contain letters, numbers, and underscores</a:t>
            </a:r>
          </a:p>
          <a:p>
            <a:pPr lvl="0"/>
            <a:r>
              <a:rPr/>
              <a:t>Case-sensitive (age ≠ Age)</a:t>
            </a:r>
          </a:p>
          <a:p>
            <a:pPr lvl="0"/>
            <a:r>
              <a:rPr/>
              <a:t>Cannot use Python keywords</a:t>
            </a:r>
          </a:p>
          <a:p>
            <a:pPr lvl="0"/>
            <a:r>
              <a:rPr/>
              <a:t>Use descriptive names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Good vs Bad Variable Names:</a:t>
            </a:r>
          </a:p>
          <a:p>
            <a:pPr lvl="0"/>
            <a:r>
              <a:rPr b="1"/>
              <a:t>Good:</a:t>
            </a:r>
            <a:r>
              <a:rPr/>
              <a:t> user_name, total_price, is_active</a:t>
            </a:r>
          </a:p>
          <a:p>
            <a:pPr lvl="0"/>
            <a:r>
              <a:rPr b="1"/>
              <a:t>Bad:</a:t>
            </a:r>
            <a:r>
              <a:rPr/>
              <a:t> x, a, temp, data</a:t>
            </a:r>
          </a:p>
          <a:p>
            <a:pPr lvl="0" indent="0" marL="0">
              <a:buNone/>
            </a:pPr>
            <a:r>
              <a:rPr/>
              <a:t>Variable Examples</a:t>
            </a:r>
          </a:p>
          <a:p>
            <a:pPr lvl="0" indent="0">
              <a:buNone/>
            </a:pPr>
            <a:r>
              <a:rPr>
                <a:latin typeface="Courier"/>
              </a:rPr>
              <a:t># Creating variables
name = "Alice"
age = 25
height = 5.6
is_student = True
# Printing variables
print(name)        # Alice
print(age)         # 25
print(height)      # 5.6
print(is_student)  # True
# Variable naming examples
user_name = "Bob"      # Good - descriptive
total_score = 100      # Good - clear purpose
is_logged_in = False   # Good - boolean naming
# Bad examples (don't do this):
x = "Alice"           # Too vague
a = 25               # Not descriptive
temp = True          # Unclear purpose
# Checking variable types
print(type(name))      # &lt;class 'str'&gt;
print(type(age))       # &lt;class 'int'&gt;
print(type(height))    # &lt;class 'float'&gt;
print(type(is_student)) # &lt;class 'bool'&gt;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📝 Slide 7: Variable Assignment</a:t>
            </a:r>
          </a:p>
          <a:p>
            <a:pPr lvl="0" indent="0" marL="0">
              <a:buNone/>
            </a:pPr>
            <a:r>
              <a:rPr/>
              <a:t>How to Assign Values to Variables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Variable Assignment in Python</a:t>
            </a:r>
          </a:p>
          <a:p>
            <a:pPr lvl="0" indent="0" marL="0">
              <a:buNone/>
            </a:pPr>
            <a:r>
              <a:rPr/>
              <a:t>Assignment is the process of giving a value to a variable. Python uses the equals sign (=) for assignment.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Assignment Syntax:</a:t>
            </a:r>
          </a:p>
          <a:p>
            <a:pPr lvl="0"/>
            <a:r>
              <a:rPr>
                <a:latin typeface="Courier"/>
              </a:rPr>
              <a:t>variable_name = value</a:t>
            </a:r>
          </a:p>
          <a:p>
            <a:pPr lvl="0"/>
            <a:r>
              <a:rPr/>
              <a:t>The equals sign assigns the value on the right to the variable on the left</a:t>
            </a:r>
          </a:p>
          <a:p>
            <a:pPr lvl="0"/>
            <a:r>
              <a:rPr/>
              <a:t>You can assign multiple variables at once</a:t>
            </a:r>
          </a:p>
          <a:p>
            <a:pPr lvl="0"/>
            <a:r>
              <a:rPr/>
              <a:t>Variables can be reassigned with new values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Assignment Types:</a:t>
            </a:r>
          </a:p>
          <a:p>
            <a:pPr lvl="0"/>
            <a:r>
              <a:rPr b="1"/>
              <a:t>Simple Assignment:</a:t>
            </a:r>
            <a:r>
              <a:rPr/>
              <a:t> One variable, one value</a:t>
            </a:r>
          </a:p>
          <a:p>
            <a:pPr lvl="0"/>
            <a:r>
              <a:rPr b="1"/>
              <a:t>Multiple Assignment:</a:t>
            </a:r>
            <a:r>
              <a:rPr/>
              <a:t> Multiple variables at once</a:t>
            </a:r>
          </a:p>
          <a:p>
            <a:pPr lvl="0"/>
            <a:r>
              <a:rPr b="1"/>
              <a:t>Chained Assignment:</a:t>
            </a:r>
            <a:r>
              <a:rPr/>
              <a:t> Same value to multiple variables</a:t>
            </a:r>
          </a:p>
          <a:p>
            <a:pPr lvl="0"/>
            <a:r>
              <a:rPr b="1"/>
              <a:t>Augmented Assignment:</a:t>
            </a:r>
            <a:r>
              <a:rPr/>
              <a:t> Modify existing value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Important Notes:</a:t>
            </a:r>
          </a:p>
          <a:p>
            <a:pPr lvl="0"/>
            <a:r>
              <a:rPr/>
              <a:t>Variables must be assigned before use</a:t>
            </a:r>
          </a:p>
          <a:p>
            <a:pPr lvl="0"/>
            <a:r>
              <a:rPr/>
              <a:t>Assignment creates a reference to the value</a:t>
            </a:r>
          </a:p>
          <a:p>
            <a:pPr lvl="0"/>
            <a:r>
              <a:rPr/>
              <a:t>Python is dynamically typed</a:t>
            </a:r>
          </a:p>
          <a:p>
            <a:pPr lvl="0"/>
            <a:r>
              <a:rPr/>
              <a:t>Variables can change types</a:t>
            </a:r>
          </a:p>
          <a:p>
            <a:pPr lvl="0" indent="0" marL="0">
              <a:buNone/>
            </a:pPr>
            <a:r>
              <a:rPr/>
              <a:t>Assignment Examples</a:t>
            </a:r>
          </a:p>
          <a:p>
            <a:pPr lvl="0" indent="0">
              <a:buNone/>
            </a:pPr>
            <a:r>
              <a:rPr>
                <a:latin typeface="Courier"/>
              </a:rPr>
              <a:t># Simple assignment
name = "Alice"
age = 25
price = 19.99
# Multiple assignment
x, y, z = 1, 2, 3
print(x, y, z)  # 1 2 3
# Chained assignment
a = b = c = 0
print(a, b, c)  # 0 0 0
# Reassignment
age = 25
print(age)  # 25
age = 26    # Reassigning
print(age)  # 26
# Augmented assignment
count = 5
count += 1      # Same as count = count + 1
print(count)    # 6
count -= 2      # Same as count = count - 2
print(count)    # 4
count *= 3      # Same as count = count * 3
print(count)    # 12
# Dynamic typing
variable = "Hello"
print(type(variable))  # &lt;class 'str'&gt;
variable = 42
print(type(variable))  # &lt;class 'int'&gt;
variable = 3.14
print(type(variable))  # &lt;class 'float'&gt;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📝 Slide 8: String Data Type</a:t>
            </a:r>
          </a:p>
          <a:p>
            <a:pPr lvl="0" indent="0" marL="0">
              <a:buNone/>
            </a:pPr>
            <a:r>
              <a:rPr/>
              <a:t>Working with Text in Python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Strings in Python</a:t>
            </a:r>
          </a:p>
          <a:p>
            <a:pPr lvl="0" indent="0" marL="0">
              <a:buNone/>
            </a:pPr>
            <a:r>
              <a:rPr/>
              <a:t>Strings are sequences of characters used to represent text. They are one of the most commonly used data types in Python.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Creating Strings:</a:t>
            </a:r>
          </a:p>
          <a:p>
            <a:pPr lvl="0"/>
            <a:r>
              <a:rPr b="1"/>
              <a:t>Single Quotes:</a:t>
            </a:r>
            <a:r>
              <a:rPr/>
              <a:t> </a:t>
            </a:r>
            <a:r>
              <a:rPr>
                <a:latin typeface="Courier"/>
              </a:rPr>
              <a:t>'Hello'</a:t>
            </a:r>
          </a:p>
          <a:p>
            <a:pPr lvl="0"/>
            <a:r>
              <a:rPr b="1"/>
              <a:t>Double Quotes:</a:t>
            </a:r>
            <a:r>
              <a:rPr/>
              <a:t> </a:t>
            </a:r>
            <a:r>
              <a:rPr>
                <a:latin typeface="Courier"/>
              </a:rPr>
              <a:t>"Hello"</a:t>
            </a:r>
          </a:p>
          <a:p>
            <a:pPr lvl="0"/>
            <a:r>
              <a:rPr b="1"/>
              <a:t>Triple Quotes:</a:t>
            </a:r>
            <a:r>
              <a:rPr/>
              <a:t> </a:t>
            </a:r>
            <a:r>
              <a:rPr>
                <a:latin typeface="Courier"/>
              </a:rPr>
              <a:t>"""Multi-line"""</a:t>
            </a:r>
          </a:p>
          <a:p>
            <a:pPr lvl="0"/>
            <a:r>
              <a:rPr b="1"/>
              <a:t>Escape Characters:</a:t>
            </a:r>
            <a:r>
              <a:rPr/>
              <a:t> </a:t>
            </a:r>
            <a:r>
              <a:rPr>
                <a:latin typeface="Courier"/>
              </a:rPr>
              <a:t>\n, \t, \\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String Properties:</a:t>
            </a:r>
          </a:p>
          <a:p>
            <a:pPr lvl="0"/>
            <a:r>
              <a:rPr b="1"/>
              <a:t>Immutable:</a:t>
            </a:r>
            <a:r>
              <a:rPr/>
              <a:t> Cannot be changed after creation</a:t>
            </a:r>
          </a:p>
          <a:p>
            <a:pPr lvl="0"/>
            <a:r>
              <a:rPr b="1"/>
              <a:t>Indexed:</a:t>
            </a:r>
            <a:r>
              <a:rPr/>
              <a:t> Access characters by position</a:t>
            </a:r>
          </a:p>
          <a:p>
            <a:pPr lvl="0"/>
            <a:r>
              <a:rPr b="1"/>
              <a:t>Sliced:</a:t>
            </a:r>
            <a:r>
              <a:rPr/>
              <a:t> Extract portions of strings</a:t>
            </a:r>
          </a:p>
          <a:p>
            <a:pPr lvl="0"/>
            <a:r>
              <a:rPr b="1"/>
              <a:t>Concatenated:</a:t>
            </a:r>
            <a:r>
              <a:rPr/>
              <a:t> Combined with + operator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Common String Operations:</a:t>
            </a:r>
          </a:p>
          <a:p>
            <a:pPr lvl="0"/>
            <a:r>
              <a:rPr/>
              <a:t>Length: </a:t>
            </a:r>
            <a:r>
              <a:rPr>
                <a:latin typeface="Courier"/>
              </a:rPr>
              <a:t>len(string)</a:t>
            </a:r>
          </a:p>
          <a:p>
            <a:pPr lvl="0"/>
            <a:r>
              <a:rPr/>
              <a:t>Case conversion: </a:t>
            </a:r>
            <a:r>
              <a:rPr>
                <a:latin typeface="Courier"/>
              </a:rPr>
              <a:t>upper(), lower()</a:t>
            </a:r>
          </a:p>
          <a:p>
            <a:pPr lvl="0"/>
            <a:r>
              <a:rPr/>
              <a:t>Replacement: </a:t>
            </a:r>
            <a:r>
              <a:rPr>
                <a:latin typeface="Courier"/>
              </a:rPr>
              <a:t>replace()</a:t>
            </a:r>
          </a:p>
          <a:p>
            <a:pPr lvl="0"/>
            <a:r>
              <a:rPr/>
              <a:t>Splitting: </a:t>
            </a:r>
            <a:r>
              <a:rPr>
                <a:latin typeface="Courier"/>
              </a:rPr>
              <a:t>split()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Common Pitfalls:</a:t>
            </a:r>
          </a:p>
          <a:p>
            <a:pPr lvl="0"/>
            <a:r>
              <a:rPr/>
              <a:t>Strings are </a:t>
            </a:r>
            <a:r>
              <a:rPr b="1"/>
              <a:t>immutable</a:t>
            </a:r>
            <a:r>
              <a:rPr/>
              <a:t> — methods return new strings</a:t>
            </a:r>
          </a:p>
          <a:p>
            <a:pPr lvl="0"/>
            <a:r>
              <a:rPr/>
              <a:t>Concatenating numbers requires conversion: </a:t>
            </a:r>
            <a:r>
              <a:rPr>
                <a:latin typeface="Courier"/>
              </a:rPr>
              <a:t>str(42)</a:t>
            </a:r>
          </a:p>
          <a:p>
            <a:pPr lvl="0"/>
            <a:r>
              <a:rPr/>
              <a:t>Indexes start at 0; out-of-range raises </a:t>
            </a:r>
            <a:r>
              <a:rPr>
                <a:latin typeface="Courier"/>
              </a:rPr>
              <a:t>IndexError</a:t>
            </a:r>
          </a:p>
          <a:p>
            <a:pPr lvl="0"/>
            <a:r>
              <a:rPr/>
              <a:t>Use raw strings </a:t>
            </a:r>
            <a:r>
              <a:rPr>
                <a:latin typeface="Courier"/>
              </a:rPr>
              <a:t>r"\n"</a:t>
            </a:r>
            <a:r>
              <a:rPr/>
              <a:t> to avoid escape processing when needed</a:t>
            </a:r>
          </a:p>
          <a:p>
            <a:pPr lvl="0" indent="0" marL="0">
              <a:buNone/>
            </a:pPr>
            <a:r>
              <a:rPr/>
              <a:t>String Examples</a:t>
            </a:r>
          </a:p>
          <a:p>
            <a:pPr lvl="0" indent="0">
              <a:buNone/>
            </a:pPr>
            <a:r>
              <a:rPr>
                <a:latin typeface="Courier"/>
              </a:rPr>
              <a:t># Creating strings
name = "Alice"
message = 'Hello, World!'
multi_line = """This is a
multi-line string"""
# String indexing (starts at 0)
text = "Python"
print(text[0])    # P
print(text[1])    # y
print(text[-1])   # n (last character)
# String slicing
print(text[0:3])  # Pyt
print(text[:3])   # Pyt
print(text[3:])   # hon
print(text[::2])  # Pto (every 2nd character)
# String concatenation
first = "Hello"
second = "World"
result = first + " " + second
print(result)  # Hello World
# String methods
text = "  Python Programming  "
print(text.upper())      # PYTHON PROGRAMMING
print(text.lower())      # python programming
print(text.strip())      # Python Programming
print(text.replace("Python", "Java"))
# String formatting
name = "Alice"
age = 25
print(f"{name} is {age} years old")
print("{} is {} years old".format(name, age))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🔧 Slide 9: String Methods</a:t>
            </a:r>
          </a:p>
          <a:p>
            <a:pPr lvl="0" indent="0" marL="0">
              <a:buNone/>
            </a:pPr>
            <a:r>
              <a:rPr/>
              <a:t>Built-in String Functions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String Methods in Python</a:t>
            </a:r>
          </a:p>
          <a:p>
            <a:pPr lvl="0" indent="0" marL="0">
              <a:buNone/>
            </a:pPr>
            <a:r>
              <a:rPr/>
              <a:t>Python provides many built-in methods to manipulate strings. These methods make it easy to work with text data.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Case Methods:</a:t>
            </a:r>
          </a:p>
          <a:p>
            <a:pPr lvl="0"/>
            <a:r>
              <a:rPr>
                <a:latin typeface="Courier"/>
              </a:rPr>
              <a:t>upper()</a:t>
            </a:r>
            <a:r>
              <a:rPr/>
              <a:t> - Convert to uppercase</a:t>
            </a:r>
          </a:p>
          <a:p>
            <a:pPr lvl="0"/>
            <a:r>
              <a:rPr>
                <a:latin typeface="Courier"/>
              </a:rPr>
              <a:t>lower()</a:t>
            </a:r>
            <a:r>
              <a:rPr/>
              <a:t> - Convert to lowercase</a:t>
            </a:r>
          </a:p>
          <a:p>
            <a:pPr lvl="0"/>
            <a:r>
              <a:rPr>
                <a:latin typeface="Courier"/>
              </a:rPr>
              <a:t>title()</a:t>
            </a:r>
            <a:r>
              <a:rPr/>
              <a:t> - Capitalize first letter of each word</a:t>
            </a:r>
          </a:p>
          <a:p>
            <a:pPr lvl="0"/>
            <a:r>
              <a:rPr>
                <a:latin typeface="Courier"/>
              </a:rPr>
              <a:t>capitalize()</a:t>
            </a:r>
            <a:r>
              <a:rPr/>
              <a:t> - Capitalize first letter</a:t>
            </a:r>
          </a:p>
          <a:p>
            <a:pPr lvl="0"/>
            <a:r>
              <a:rPr>
                <a:latin typeface="Courier"/>
              </a:rPr>
              <a:t>swapcase()</a:t>
            </a:r>
            <a:r>
              <a:rPr/>
              <a:t> - Swap upper and lower case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Search and Replace:</a:t>
            </a:r>
          </a:p>
          <a:p>
            <a:pPr lvl="0"/>
            <a:r>
              <a:rPr>
                <a:latin typeface="Courier"/>
              </a:rPr>
              <a:t>find()</a:t>
            </a:r>
            <a:r>
              <a:rPr/>
              <a:t> - Find substring position</a:t>
            </a:r>
          </a:p>
          <a:p>
            <a:pPr lvl="0"/>
            <a:r>
              <a:rPr>
                <a:latin typeface="Courier"/>
              </a:rPr>
              <a:t>replace()</a:t>
            </a:r>
            <a:r>
              <a:rPr/>
              <a:t> - Replace substring</a:t>
            </a:r>
          </a:p>
          <a:p>
            <a:pPr lvl="0"/>
            <a:r>
              <a:rPr>
                <a:latin typeface="Courier"/>
              </a:rPr>
              <a:t>count()</a:t>
            </a:r>
            <a:r>
              <a:rPr/>
              <a:t> - Count occurrences</a:t>
            </a:r>
          </a:p>
          <a:p>
            <a:pPr lvl="0"/>
            <a:r>
              <a:rPr>
                <a:latin typeface="Courier"/>
              </a:rPr>
              <a:t>startswith()</a:t>
            </a:r>
            <a:r>
              <a:rPr/>
              <a:t> - Check if starts with</a:t>
            </a:r>
          </a:p>
          <a:p>
            <a:pPr lvl="0"/>
            <a:r>
              <a:rPr>
                <a:latin typeface="Courier"/>
              </a:rPr>
              <a:t>endswith()</a:t>
            </a:r>
            <a:r>
              <a:rPr/>
              <a:t> - Check if ends with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Whitespace Methods:</a:t>
            </a:r>
          </a:p>
          <a:p>
            <a:pPr lvl="0"/>
            <a:r>
              <a:rPr>
                <a:latin typeface="Courier"/>
              </a:rPr>
              <a:t>strip()</a:t>
            </a:r>
            <a:r>
              <a:rPr/>
              <a:t> - Remove leading/trailing whitespace</a:t>
            </a:r>
          </a:p>
          <a:p>
            <a:pPr lvl="0"/>
            <a:r>
              <a:rPr>
                <a:latin typeface="Courier"/>
              </a:rPr>
              <a:t>lstrip()</a:t>
            </a:r>
            <a:r>
              <a:rPr/>
              <a:t> - Remove leading whitespace</a:t>
            </a:r>
          </a:p>
          <a:p>
            <a:pPr lvl="0"/>
            <a:r>
              <a:rPr>
                <a:latin typeface="Courier"/>
              </a:rPr>
              <a:t>rstrip()</a:t>
            </a:r>
            <a:r>
              <a:rPr/>
              <a:t> - Remove trailing whitespace</a:t>
            </a:r>
          </a:p>
          <a:p>
            <a:pPr lvl="0" indent="0" marL="0">
              <a:buNone/>
            </a:pPr>
            <a:r>
              <a:rPr/>
              <a:t>String Method Examples</a:t>
            </a:r>
          </a:p>
          <a:p>
            <a:pPr lvl="0" indent="0">
              <a:buNone/>
            </a:pPr>
            <a:r>
              <a:rPr>
                <a:latin typeface="Courier"/>
              </a:rPr>
              <a:t># Case methods
text = "hello world"
print(text.upper())      # HELLO WORLD
print(text.title())      # Hello World
print(text.capitalize()) # Hello world
# Search methods
sentence = "Python is awesome"
print(sentence.find("is"))      # 7
print(sentence.count("o"))      # 2
print(sentence.startswith("Python"))  # True
print(sentence.endswith("awesome"))   # True
# Replace method
message = "Hello World"
new_message = message.replace("World", "Python")
print(new_message)  # Hello Python
# Whitespace methods
dirty_text = "  Python Programming  "
clean_text = dirty_text.strip()
print(clean_text)  # Python Programming
# Split and join
text = "apple,banana,orange"
fruits = text.split(",")
print(fruits)  # ['apple', 'banana', 'orange']
joined = "-".join(fruits)
print(joined)  # apple-banana-orange
# String formatting methods
name = "alice"
age = 25
print(f"Name: {name.title()}, Age: {age}")
print("Name: {}, Age: {}".format(name.title(), age))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🎨 Slide 10: String Formatting</a:t>
            </a:r>
          </a:p>
          <a:p>
            <a:pPr lvl="0" indent="0" marL="0">
              <a:buNone/>
            </a:pPr>
            <a:r>
              <a:rPr/>
              <a:t>Creating Dynamic Strings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String Formatting in Python</a:t>
            </a:r>
          </a:p>
          <a:p>
            <a:pPr lvl="0" indent="0" marL="0">
              <a:buNone/>
            </a:pPr>
            <a:r>
              <a:rPr/>
              <a:t>String formatting allows you to create dynamic strings by inserting variables and expressions into text.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Formatting Methods:</a:t>
            </a:r>
          </a:p>
          <a:p>
            <a:pPr lvl="0"/>
            <a:r>
              <a:rPr b="1"/>
              <a:t>f-strings (Python 3.6+):</a:t>
            </a:r>
            <a:r>
              <a:rPr/>
              <a:t> Most modern and readable</a:t>
            </a:r>
          </a:p>
          <a:p>
            <a:pPr lvl="0"/>
            <a:r>
              <a:rPr b="1"/>
              <a:t>str.format():</a:t>
            </a:r>
            <a:r>
              <a:rPr/>
              <a:t> Flexible and powerful</a:t>
            </a:r>
          </a:p>
          <a:p>
            <a:pPr lvl="0"/>
            <a:r>
              <a:rPr b="1"/>
              <a:t>% operator:</a:t>
            </a:r>
            <a:r>
              <a:rPr/>
              <a:t> Old-style formatting</a:t>
            </a:r>
          </a:p>
          <a:p>
            <a:pPr lvl="0"/>
            <a:r>
              <a:rPr b="1"/>
              <a:t>Template strings:</a:t>
            </a:r>
            <a:r>
              <a:rPr/>
              <a:t> For complex formatting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f-string Features:</a:t>
            </a:r>
          </a:p>
          <a:p>
            <a:pPr lvl="0"/>
            <a:r>
              <a:rPr/>
              <a:t>Variables inside </a:t>
            </a:r>
            <a:r>
              <a:rPr>
                <a:latin typeface="Courier"/>
              </a:rPr>
              <a:t>{}</a:t>
            </a:r>
          </a:p>
          <a:p>
            <a:pPr lvl="0"/>
            <a:r>
              <a:rPr/>
              <a:t>Expressions allowed</a:t>
            </a:r>
          </a:p>
          <a:p>
            <a:pPr lvl="0"/>
            <a:r>
              <a:rPr/>
              <a:t>Format specifiers supported</a:t>
            </a:r>
          </a:p>
          <a:p>
            <a:pPr lvl="0"/>
            <a:r>
              <a:rPr/>
              <a:t>Fastest execution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Format Specifiers:</a:t>
            </a:r>
          </a:p>
          <a:p>
            <a:pPr lvl="0"/>
            <a:r>
              <a:rPr>
                <a:latin typeface="Courier"/>
              </a:rPr>
              <a:t>{:.2f}</a:t>
            </a:r>
            <a:r>
              <a:rPr/>
              <a:t> - Float with 2 decimal places</a:t>
            </a:r>
          </a:p>
          <a:p>
            <a:pPr lvl="0"/>
            <a:r>
              <a:rPr>
                <a:latin typeface="Courier"/>
              </a:rPr>
              <a:t>{:10}</a:t>
            </a:r>
            <a:r>
              <a:rPr/>
              <a:t> - Field width of 10</a:t>
            </a:r>
          </a:p>
          <a:p>
            <a:pPr lvl="0"/>
            <a:r>
              <a:rPr>
                <a:latin typeface="Courier"/>
              </a:rPr>
              <a:t>{:&gt;10}</a:t>
            </a:r>
            <a:r>
              <a:rPr/>
              <a:t> - Right-aligned</a:t>
            </a:r>
          </a:p>
          <a:p>
            <a:pPr lvl="0"/>
            <a:r>
              <a:rPr>
                <a:latin typeface="Courier"/>
              </a:rPr>
              <a:t>{:&lt;10}</a:t>
            </a:r>
            <a:r>
              <a:rPr/>
              <a:t> - Left-aligned</a:t>
            </a:r>
          </a:p>
          <a:p>
            <a:pPr lvl="0" indent="0" marL="0">
              <a:buNone/>
            </a:pPr>
            <a:r>
              <a:rPr/>
              <a:t>Formatting Examples</a:t>
            </a:r>
          </a:p>
          <a:p>
            <a:pPr lvl="0" indent="0">
              <a:buNone/>
            </a:pPr>
            <a:r>
              <a:rPr>
                <a:latin typeface="Courier"/>
              </a:rPr>
              <a:t># f-strings (recommended)
name = "Alice"
age = 25
height = 5.6
print(f"Name: {name}, Age: {age}")
print(f"Height: {height:.2f} feet")
# Expressions in f-strings
x = 10
y = 5
print(f"Sum: {x + y}, Product: {x * y}")
# Format specifiers
price = 19.99
print(f"Price: ${price:.2f}")  # Price: $19.99
print(f"Price: ${price:&gt;10.2f}")  # Right-aligned
# str.format() method
print("Name: {}, Age: {}".format(name, age))
print("Name: {0}, Age: {1}".format(name, age))
print("Name: {n}, Age: {a}".format(n=name, a=age))
# % operator (old style)
print("Name: %s, Age: %d" % (name, age))
print("Height: %.2f" % height)
# Complex formatting
user_info = {
    "name": "Bob",
    "age": 30,
    "city": "New York"
}
print(f"User: {user_info['name']} ({user_info['age']}) from {user_info['city']}")
# Number formatting
number = 1234567.89
print(f"Number: {number:,}")  # Number: 1,234,567.89
print(f"Percentage: {0.1234:.1%}")  # Percentage: 12.3%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🔢 Slide 11: Integer Data Type</a:t>
            </a:r>
          </a:p>
          <a:p>
            <a:pPr lvl="0" indent="0" marL="0">
              <a:buNone/>
            </a:pPr>
            <a:r>
              <a:rPr/>
              <a:t>Working with Whole Numbers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Integers in Python</a:t>
            </a:r>
          </a:p>
          <a:p>
            <a:pPr lvl="0" indent="0" marL="0">
              <a:buNone/>
            </a:pPr>
            <a:r>
              <a:rPr/>
              <a:t>Integers are whole numbers (positive, negative, or zero) without decimal points. They're used for counting, indexing, and mathematical operations.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Integer Characteristics:</a:t>
            </a:r>
          </a:p>
          <a:p>
            <a:pPr lvl="0"/>
            <a:r>
              <a:rPr b="1"/>
              <a:t>No Size Limit:</a:t>
            </a:r>
            <a:r>
              <a:rPr/>
              <a:t> Python 3 has unlimited precision</a:t>
            </a:r>
          </a:p>
          <a:p>
            <a:pPr lvl="0"/>
            <a:r>
              <a:rPr b="1"/>
              <a:t>No Decimal Points:</a:t>
            </a:r>
            <a:r>
              <a:rPr/>
              <a:t> Whole numbers only</a:t>
            </a:r>
          </a:p>
          <a:p>
            <a:pPr lvl="0"/>
            <a:r>
              <a:rPr b="1"/>
              <a:t>Can be Negative:</a:t>
            </a:r>
            <a:r>
              <a:rPr/>
              <a:t> -1, -100, -999</a:t>
            </a:r>
          </a:p>
          <a:p>
            <a:pPr lvl="0"/>
            <a:r>
              <a:rPr b="1"/>
              <a:t>Base Representations:</a:t>
            </a:r>
            <a:r>
              <a:rPr/>
              <a:t> Decimal, binary, octal, hex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Creating Integers:</a:t>
            </a:r>
          </a:p>
          <a:p>
            <a:pPr lvl="0"/>
            <a:r>
              <a:rPr b="1"/>
              <a:t>Direct Assignment:</a:t>
            </a:r>
            <a:r>
              <a:rPr/>
              <a:t> </a:t>
            </a:r>
            <a:r>
              <a:rPr>
                <a:latin typeface="Courier"/>
              </a:rPr>
              <a:t>age = 25</a:t>
            </a:r>
          </a:p>
          <a:p>
            <a:pPr lvl="0"/>
            <a:r>
              <a:rPr b="1"/>
              <a:t>From Strings:</a:t>
            </a:r>
            <a:r>
              <a:rPr/>
              <a:t> </a:t>
            </a:r>
            <a:r>
              <a:rPr>
                <a:latin typeface="Courier"/>
              </a:rPr>
              <a:t>int("42")</a:t>
            </a:r>
          </a:p>
          <a:p>
            <a:pPr lvl="0"/>
            <a:r>
              <a:rPr b="1"/>
              <a:t>From Floats:</a:t>
            </a:r>
            <a:r>
              <a:rPr/>
              <a:t> </a:t>
            </a:r>
            <a:r>
              <a:rPr>
                <a:latin typeface="Courier"/>
              </a:rPr>
              <a:t>int(3.14)</a:t>
            </a:r>
          </a:p>
          <a:p>
            <a:pPr lvl="0"/>
            <a:r>
              <a:rPr b="1"/>
              <a:t>Mathematical Operations:</a:t>
            </a:r>
            <a:r>
              <a:rPr/>
              <a:t> </a:t>
            </a:r>
            <a:r>
              <a:rPr>
                <a:latin typeface="Courier"/>
              </a:rPr>
              <a:t>5 + 3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Integer Operations:</a:t>
            </a:r>
          </a:p>
          <a:p>
            <a:pPr lvl="0"/>
            <a:r>
              <a:rPr b="1"/>
              <a:t>Arithmetic:</a:t>
            </a:r>
            <a:r>
              <a:rPr/>
              <a:t> +, -, *, /, //, %, **</a:t>
            </a:r>
          </a:p>
          <a:p>
            <a:pPr lvl="0"/>
            <a:r>
              <a:rPr b="1"/>
              <a:t>Comparison:</a:t>
            </a:r>
            <a:r>
              <a:rPr/>
              <a:t> ==, !=, &lt;, &gt;, &lt;=, &gt;=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Common Pitfalls:</a:t>
            </a:r>
          </a:p>
          <a:p>
            <a:pPr lvl="0"/>
            <a:r>
              <a:rPr>
                <a:latin typeface="Courier"/>
              </a:rPr>
              <a:t>/</a:t>
            </a:r>
            <a:r>
              <a:rPr/>
              <a:t> returns float; use </a:t>
            </a:r>
            <a:r>
              <a:rPr>
                <a:latin typeface="Courier"/>
              </a:rPr>
              <a:t>//</a:t>
            </a:r>
            <a:r>
              <a:rPr/>
              <a:t> for integer division</a:t>
            </a:r>
          </a:p>
          <a:p>
            <a:pPr lvl="0"/>
            <a:r>
              <a:rPr/>
              <a:t>Modulus </a:t>
            </a:r>
            <a:r>
              <a:rPr>
                <a:latin typeface="Courier"/>
              </a:rPr>
              <a:t>%</a:t>
            </a:r>
            <a:r>
              <a:rPr/>
              <a:t> follows sign of the divisor in Python</a:t>
            </a:r>
          </a:p>
          <a:p>
            <a:pPr lvl="0"/>
            <a:r>
              <a:rPr/>
              <a:t>Beware integer overflow is not an issue in Python 3 (arbitrary precision), but performance can degrade for very large ints</a:t>
            </a:r>
          </a:p>
          <a:p>
            <a:pPr lvl="0" indent="0" marL="0">
              <a:buNone/>
            </a:pPr>
            <a:r>
              <a:rPr/>
              <a:t>Integer Examples</a:t>
            </a:r>
          </a:p>
          <a:p>
            <a:pPr lvl="0" indent="0">
              <a:buNone/>
            </a:pPr>
            <a:r>
              <a:rPr>
                <a:latin typeface="Courier"/>
              </a:rPr>
              <a:t># Creating integers
age = 25
count = 0
negative = -10
large_number = 123456789
# Integer operations
a = 10
b = 3
print(a + b)   # 13 (addition)
print(a - b)   # 7 (subtraction)
print(a * b)   # 30 (multiplication)
print(a / b)   # 3.333... (division - returns float)
print(a // b)  # 3 (floor division)
print(a % b)   # 1 (remainder)
print(a ** b)  # 1000 (exponentiation)
# Integer conversion
string_number = "42"
integer_number = int(string_number)
print(integer_number)  # 42
float_number = 3.14
integer_from_float = int(float_number)
print(integer_from_float)  # 3
# Large integers (no limit in Python 3)
big_number = 2 ** 100
print(big_number)  # 1267650600228229401496703205376
# Different number bases
binary = 0b1010    # Binary: 10
octal = 0o12       # Octal: 10
hexadecimal = 0xA   # Hex: 10
print(binary, octal, hexadecimal)  # 10 10 10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📊 Slide 12: Float Data Type</a:t>
            </a:r>
          </a:p>
          <a:p>
            <a:pPr lvl="0" indent="0" marL="0">
              <a:buNone/>
            </a:pPr>
            <a:r>
              <a:rPr/>
              <a:t>Working with Decimal Numbers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Floats in Python</a:t>
            </a:r>
          </a:p>
          <a:p>
            <a:pPr lvl="0" indent="0" marL="0">
              <a:buNone/>
            </a:pPr>
            <a:r>
              <a:rPr/>
              <a:t>Floats represent decimal numbers and are used for precise calculations, measurements, and scientific computations.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Float Characteristics:</a:t>
            </a:r>
          </a:p>
          <a:p>
            <a:pPr lvl="0"/>
            <a:r>
              <a:rPr b="1"/>
              <a:t>Decimal Points:</a:t>
            </a:r>
            <a:r>
              <a:rPr/>
              <a:t> Always have decimal representation</a:t>
            </a:r>
          </a:p>
          <a:p>
            <a:pPr lvl="0"/>
            <a:r>
              <a:rPr b="1"/>
              <a:t>Precision:</a:t>
            </a:r>
            <a:r>
              <a:rPr/>
              <a:t> Limited by hardware (usually 15-17 digits)</a:t>
            </a:r>
          </a:p>
          <a:p>
            <a:pPr lvl="0"/>
            <a:r>
              <a:rPr b="1"/>
              <a:t>Scientific Notation:</a:t>
            </a:r>
            <a:r>
              <a:rPr/>
              <a:t> 1.23e-4 for very large/small numbers</a:t>
            </a:r>
          </a:p>
          <a:p>
            <a:pPr lvl="0"/>
            <a:r>
              <a:rPr b="1"/>
              <a:t>Floating Point Errors:</a:t>
            </a:r>
            <a:r>
              <a:rPr/>
              <a:t> Due to binary representation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Creating Floats:</a:t>
            </a:r>
          </a:p>
          <a:p>
            <a:pPr lvl="0"/>
            <a:r>
              <a:rPr b="1"/>
              <a:t>Direct Assignment:</a:t>
            </a:r>
            <a:r>
              <a:rPr/>
              <a:t> </a:t>
            </a:r>
            <a:r>
              <a:rPr>
                <a:latin typeface="Courier"/>
              </a:rPr>
              <a:t>pi = 3.14159</a:t>
            </a:r>
          </a:p>
          <a:p>
            <a:pPr lvl="0"/>
            <a:r>
              <a:rPr b="1"/>
              <a:t>From Strings:</a:t>
            </a:r>
            <a:r>
              <a:rPr/>
              <a:t> </a:t>
            </a:r>
            <a:r>
              <a:rPr>
                <a:latin typeface="Courier"/>
              </a:rPr>
              <a:t>float("3.14")</a:t>
            </a:r>
          </a:p>
          <a:p>
            <a:pPr lvl="0"/>
            <a:r>
              <a:rPr b="1"/>
              <a:t>From Integers:</a:t>
            </a:r>
            <a:r>
              <a:rPr/>
              <a:t> </a:t>
            </a:r>
            <a:r>
              <a:rPr>
                <a:latin typeface="Courier"/>
              </a:rPr>
              <a:t>float(42)</a:t>
            </a:r>
          </a:p>
          <a:p>
            <a:pPr lvl="0"/>
            <a:r>
              <a:rPr b="1"/>
              <a:t>Division:</a:t>
            </a:r>
            <a:r>
              <a:rPr/>
              <a:t> </a:t>
            </a:r>
            <a:r>
              <a:rPr>
                <a:latin typeface="Courier"/>
              </a:rPr>
              <a:t>10 / 3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Float Operations:</a:t>
            </a:r>
          </a:p>
          <a:p>
            <a:pPr lvl="0"/>
            <a:r>
              <a:rPr b="1"/>
              <a:t>Arithmetic:</a:t>
            </a:r>
            <a:r>
              <a:rPr/>
              <a:t> Same as integers</a:t>
            </a:r>
          </a:p>
          <a:p>
            <a:pPr lvl="0"/>
            <a:r>
              <a:rPr b="1"/>
              <a:t>Math Module:</a:t>
            </a:r>
            <a:r>
              <a:rPr/>
              <a:t> Advanced mathematical functions</a:t>
            </a:r>
          </a:p>
          <a:p>
            <a:pPr lvl="0"/>
            <a:r>
              <a:rPr b="1"/>
              <a:t>Rounding:</a:t>
            </a:r>
            <a:r>
              <a:rPr/>
              <a:t> </a:t>
            </a:r>
            <a:r>
              <a:rPr>
                <a:latin typeface="Courier"/>
              </a:rPr>
              <a:t>round(), math.floor(), math.ceil()</a:t>
            </a:r>
          </a:p>
          <a:p>
            <a:pPr lvl="0"/>
            <a:r>
              <a:rPr b="1"/>
              <a:t>Formatting:</a:t>
            </a:r>
            <a:r>
              <a:rPr/>
              <a:t> Control decimal places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Common Pitfalls:</a:t>
            </a:r>
          </a:p>
          <a:p>
            <a:pPr lvl="0"/>
            <a:r>
              <a:rPr/>
              <a:t>Floating point precision errors (e.g., </a:t>
            </a:r>
            <a:r>
              <a:rPr>
                <a:latin typeface="Courier"/>
              </a:rPr>
              <a:t>0.1 + 0.2</a:t>
            </a:r>
            <a:r>
              <a:rPr/>
              <a:t>)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decimal.Decimal</a:t>
            </a:r>
            <a:r>
              <a:rPr/>
              <a:t> for exact decimal arithmetic when needed</a:t>
            </a:r>
          </a:p>
          <a:p>
            <a:pPr lvl="0"/>
            <a:r>
              <a:rPr/>
              <a:t>Be careful with equality checks; prefer tolerance checks using </a:t>
            </a:r>
            <a:r>
              <a:rPr>
                <a:latin typeface="Courier"/>
              </a:rPr>
              <a:t>math.isclose()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Related Numeric Types:</a:t>
            </a:r>
          </a:p>
          <a:p>
            <a:pPr lvl="0"/>
            <a:r>
              <a:rPr b="1"/>
              <a:t>complex</a:t>
            </a:r>
            <a:r>
              <a:rPr/>
              <a:t>: Complex numbers, e.g., </a:t>
            </a:r>
            <a:r>
              <a:rPr>
                <a:latin typeface="Courier"/>
              </a:rPr>
              <a:t>3 + 4j</a:t>
            </a:r>
            <a:r>
              <a:rPr/>
              <a:t>, with </a:t>
            </a:r>
            <a:r>
              <a:rPr>
                <a:latin typeface="Courier"/>
              </a:rPr>
              <a:t>.real</a:t>
            </a:r>
            <a:r>
              <a:rPr/>
              <a:t> and </a:t>
            </a:r>
            <a:r>
              <a:rPr>
                <a:latin typeface="Courier"/>
              </a:rPr>
              <a:t>.imag</a:t>
            </a:r>
          </a:p>
          <a:p>
            <a:pPr lvl="0" indent="0" marL="0">
              <a:buNone/>
            </a:pPr>
            <a:r>
              <a:rPr/>
              <a:t>Float Examples</a:t>
            </a:r>
          </a:p>
          <a:p>
            <a:pPr lvl="0" indent="0">
              <a:buNone/>
            </a:pPr>
            <a:r>
              <a:rPr>
                <a:latin typeface="Courier"/>
              </a:rPr>
              <a:t># Creating floats
pi = 3.14159
price = 19.99
temperature = -5.5
scientific = 1.23e-4
# Float operations
a = 10.5
b = 3.2
print(a + b)   # 13.7
print(a - b)   # 7.3
print(a * b)   # 33.6
print(a / b)   # 3.28125
# Scientific notation
large = 1.23e6    # 1,230,000
small = 1.23e-6   # 0.00000123
print(large, small)
# Float conversion
string_float = "3.14"
float_number = float(string_float)
print(float_number)  # 3.14
integer_to_float = float(42)
print(integer_to_float)  # 42.0
# Floating point precision
result = 0.1 + 0.2
print(result)  # 0.30000000000000004 (precision error)
# Using math module
import math
print(math.pi)           # 3.141592653589793
print(math.floor(3.7))   # 3
print(math.ceil(3.2))    # 4
print(round(3.14159, 2)) # 3.14
# Formatting floats
price = 19.99
print(f"Price: ${price:.2f}")  # Price: $19.99
print(f"Price: ${price:&gt;10.2f}")  # Right-aligned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✅ Slide 13: Boolean Data Type</a:t>
            </a:r>
          </a:p>
          <a:p>
            <a:pPr lvl="0" indent="0" marL="0">
              <a:buNone/>
            </a:pPr>
            <a:r>
              <a:rPr/>
              <a:t>True and False Values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Booleans in Python</a:t>
            </a:r>
          </a:p>
          <a:p>
            <a:pPr lvl="0" indent="0" marL="0">
              <a:buNone/>
            </a:pPr>
            <a:r>
              <a:rPr/>
              <a:t>Booleans represent logical values: True and False. They're essential for decision-making and control flow in programs.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Boolean Values:</a:t>
            </a:r>
          </a:p>
          <a:p>
            <a:pPr lvl="0"/>
            <a:r>
              <a:rPr b="1"/>
              <a:t>True:</a:t>
            </a:r>
            <a:r>
              <a:rPr/>
              <a:t> Represents truth, yes, on</a:t>
            </a:r>
          </a:p>
          <a:p>
            <a:pPr lvl="0"/>
            <a:r>
              <a:rPr b="1"/>
              <a:t>False:</a:t>
            </a:r>
            <a:r>
              <a:rPr/>
              <a:t> Represents falsehood, no, off</a:t>
            </a:r>
          </a:p>
          <a:p>
            <a:pPr lvl="0"/>
            <a:r>
              <a:rPr b="1"/>
              <a:t>Case Sensitive:</a:t>
            </a:r>
            <a:r>
              <a:rPr/>
              <a:t> Must be capitalized</a:t>
            </a:r>
          </a:p>
          <a:p>
            <a:pPr lvl="0"/>
            <a:r>
              <a:rPr b="1"/>
              <a:t>Subclass of int:</a:t>
            </a:r>
            <a:r>
              <a:rPr/>
              <a:t> True = 1, False = 0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Boolean Operations:</a:t>
            </a:r>
          </a:p>
          <a:p>
            <a:pPr lvl="0"/>
            <a:r>
              <a:rPr b="1"/>
              <a:t>and:</a:t>
            </a:r>
            <a:r>
              <a:rPr/>
              <a:t> Both conditions must be True</a:t>
            </a:r>
          </a:p>
          <a:p>
            <a:pPr lvl="0"/>
            <a:r>
              <a:rPr b="1"/>
              <a:t>or:</a:t>
            </a:r>
            <a:r>
              <a:rPr/>
              <a:t> At least one condition must be True</a:t>
            </a:r>
          </a:p>
          <a:p>
            <a:pPr lvl="0"/>
            <a:r>
              <a:rPr b="1"/>
              <a:t>not:</a:t>
            </a:r>
            <a:r>
              <a:rPr/>
              <a:t> Inverts the boolean value</a:t>
            </a:r>
          </a:p>
          <a:p>
            <a:pPr lvl="0"/>
            <a:r>
              <a:rPr b="1"/>
              <a:t>Comparison:</a:t>
            </a:r>
            <a:r>
              <a:rPr/>
              <a:t> ==, !=, &lt;, &gt;, &lt;=, &gt;=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Truthy and Falsy Values:</a:t>
            </a:r>
          </a:p>
          <a:p>
            <a:pPr lvl="0"/>
            <a:r>
              <a:rPr b="1"/>
              <a:t>Falsy:</a:t>
            </a:r>
            <a:r>
              <a:rPr/>
              <a:t> False, 0, "", None, [], (), {}</a:t>
            </a:r>
          </a:p>
          <a:p>
            <a:pPr lvl="0"/>
            <a:r>
              <a:rPr b="1"/>
              <a:t>Truthy:</a:t>
            </a:r>
            <a:r>
              <a:rPr/>
              <a:t> Everything else</a:t>
            </a:r>
          </a:p>
          <a:p>
            <a:pPr lvl="0"/>
            <a:r>
              <a:rPr b="1"/>
              <a:t>bool():</a:t>
            </a:r>
            <a:r>
              <a:rPr/>
              <a:t> Convert any value to boolean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Common Pitfalls:</a:t>
            </a:r>
          </a:p>
          <a:p>
            <a:pPr lvl="0"/>
            <a:r>
              <a:rPr/>
              <a:t>Remember </a:t>
            </a:r>
            <a:r>
              <a:rPr>
                <a:latin typeface="Courier"/>
              </a:rPr>
              <a:t>True</a:t>
            </a:r>
            <a:r>
              <a:rPr/>
              <a:t>/</a:t>
            </a:r>
            <a:r>
              <a:rPr>
                <a:latin typeface="Courier"/>
              </a:rPr>
              <a:t>False</a:t>
            </a:r>
            <a:r>
              <a:rPr/>
              <a:t> must be capitalized</a:t>
            </a:r>
          </a:p>
          <a:p>
            <a:pPr lvl="0"/>
            <a:r>
              <a:rPr>
                <a:latin typeface="Courier"/>
              </a:rPr>
              <a:t>and</a:t>
            </a:r>
            <a:r>
              <a:rPr/>
              <a:t>/</a:t>
            </a:r>
            <a:r>
              <a:rPr>
                <a:latin typeface="Courier"/>
              </a:rPr>
              <a:t>or</a:t>
            </a:r>
            <a:r>
              <a:rPr/>
              <a:t> return one of the operands, not strictly booleans</a:t>
            </a:r>
          </a:p>
          <a:p>
            <a:pPr lvl="0"/>
            <a:r>
              <a:rPr/>
              <a:t>Empty containers are falsy; non-empty are truthy</a:t>
            </a:r>
          </a:p>
          <a:p>
            <a:pPr lvl="0" indent="0" marL="0">
              <a:buNone/>
            </a:pPr>
            <a:r>
              <a:rPr/>
              <a:t>Boolean Examples</a:t>
            </a:r>
          </a:p>
          <a:p>
            <a:pPr lvl="0" indent="0">
              <a:buNone/>
            </a:pPr>
            <a:r>
              <a:rPr>
                <a:latin typeface="Courier"/>
              </a:rPr>
              <a:t># Creating booleans
is_active = True
is_logged_in = False
has_permission = True
# Boolean operations
a = True
b = False
print(a and b)   # False
print(a or b)    # True
print(not a)     # False
print(not b)     # True
# Comparison operators
age = 25
is_adult = age &gt;= 18
print(is_adult)  # True
# Complex boolean expressions
name = "Alice"
age = 25
is_valid = name != "" and age &gt;= 18
print(is_valid)  # True
# Truthy and falsy values
print(bool(0))       # False
print(bool(1))       # True
print(bool(""))      # False
print(bool("Hello")) # True
print(bool([]))      # False
print(bool([1, 2]))  # True
print(bool(None))    # False
# Boolean conversion
print(int(True))   # 1
print(int(False))  # 0
print(float(True)) # 1.0
# Practical examples
user_age = 20
has_license = True
can_drive = user_age &gt;= 16 and has_license
print(f"Can drive: {can_drive}")  # Can drive: True
# Short-circuit evaluation
name = ""
age = 25
# This won't cause an error because of short-circuit
is_valid = name and len(name) &gt; 0 and age &gt;= 18
print(is_valid)  # False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🔄 Slide 14: Type Conversion</a:t>
            </a:r>
          </a:p>
          <a:p>
            <a:pPr lvl="0" indent="0" marL="0">
              <a:buNone/>
            </a:pPr>
            <a:r>
              <a:rPr/>
              <a:t>Converting Between Data Types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 Conversion in Python</a:t>
            </a:r>
          </a:p>
          <a:p>
            <a:pPr lvl="0" indent="0" marL="0">
              <a:buNone/>
            </a:pPr>
            <a:r>
              <a:rPr/>
              <a:t>Type conversion (casting) allows you to convert values from one data type to another. This is essential when working with different types of data.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Conversion Functions:</a:t>
            </a:r>
          </a:p>
          <a:p>
            <a:pPr lvl="0"/>
            <a:r>
              <a:rPr>
                <a:latin typeface="Courier"/>
              </a:rPr>
              <a:t>int()</a:t>
            </a:r>
            <a:r>
              <a:rPr/>
              <a:t> - Convert to integer</a:t>
            </a:r>
          </a:p>
          <a:p>
            <a:pPr lvl="0"/>
            <a:r>
              <a:rPr>
                <a:latin typeface="Courier"/>
              </a:rPr>
              <a:t>float()</a:t>
            </a:r>
            <a:r>
              <a:rPr/>
              <a:t> - Convert to float</a:t>
            </a:r>
          </a:p>
          <a:p>
            <a:pPr lvl="0"/>
            <a:r>
              <a:rPr>
                <a:latin typeface="Courier"/>
              </a:rPr>
              <a:t>str()</a:t>
            </a:r>
            <a:r>
              <a:rPr/>
              <a:t> - Convert to string</a:t>
            </a:r>
          </a:p>
          <a:p>
            <a:pPr lvl="0"/>
            <a:r>
              <a:rPr>
                <a:latin typeface="Courier"/>
              </a:rPr>
              <a:t>bool()</a:t>
            </a:r>
            <a:r>
              <a:rPr/>
              <a:t> - Convert to boolean</a:t>
            </a:r>
          </a:p>
          <a:p>
            <a:pPr lvl="0"/>
            <a:r>
              <a:rPr>
                <a:latin typeface="Courier"/>
              </a:rPr>
              <a:t>list()</a:t>
            </a:r>
            <a:r>
              <a:rPr/>
              <a:t> - Convert to list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Conversion Rules:</a:t>
            </a:r>
          </a:p>
          <a:p>
            <a:pPr lvl="0"/>
            <a:r>
              <a:rPr b="1"/>
              <a:t>String to Number:</a:t>
            </a:r>
            <a:r>
              <a:rPr/>
              <a:t> Must contain valid number</a:t>
            </a:r>
          </a:p>
          <a:p>
            <a:pPr lvl="0"/>
            <a:r>
              <a:rPr b="1"/>
              <a:t>Float to Int:</a:t>
            </a:r>
            <a:r>
              <a:rPr/>
              <a:t> Truncates decimal part</a:t>
            </a:r>
          </a:p>
          <a:p>
            <a:pPr lvl="0"/>
            <a:r>
              <a:rPr b="1"/>
              <a:t>Number to String:</a:t>
            </a:r>
            <a:r>
              <a:rPr/>
              <a:t> Always possible</a:t>
            </a:r>
          </a:p>
          <a:p>
            <a:pPr lvl="0"/>
            <a:r>
              <a:rPr b="1"/>
              <a:t>Boolean Conversion:</a:t>
            </a:r>
            <a:r>
              <a:rPr/>
              <a:t> Based on truthiness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Common Conversion Scenarios:</a:t>
            </a:r>
          </a:p>
          <a:p>
            <a:pPr lvl="0"/>
            <a:r>
              <a:rPr/>
              <a:t>User input (always string)</a:t>
            </a:r>
          </a:p>
          <a:p>
            <a:pPr lvl="0"/>
            <a:r>
              <a:rPr/>
              <a:t>Mathematical calculations</a:t>
            </a:r>
          </a:p>
          <a:p>
            <a:pPr lvl="0"/>
            <a:r>
              <a:rPr/>
              <a:t>Data validation</a:t>
            </a:r>
          </a:p>
          <a:p>
            <a:pPr lvl="0"/>
            <a:r>
              <a:rPr/>
              <a:t>Formatting output</a:t>
            </a:r>
          </a:p>
          <a:p>
            <a:pPr lvl="0" indent="0" marL="0">
              <a:buNone/>
            </a:pPr>
            <a:r>
              <a:rPr/>
              <a:t>Type Conversion Examples</a:t>
            </a:r>
          </a:p>
          <a:p>
            <a:pPr lvl="0" indent="0">
              <a:buNone/>
            </a:pPr>
            <a:r>
              <a:rPr>
                <a:latin typeface="Courier"/>
              </a:rPr>
              <a:t># String to number
age_string = "25"
age_int = int(age_string)
print(age_int)  # 25
price_string = "19.99"
price_float = float(price_string)
print(price_float)  # 19.99
# Number to string
age = 25
age_string = str(age)
print(age_string)  # "25"
print(type(age_string))  # &lt;class 'str'&gt;
# Float to int
pi_float = 3.14159
pi_int = int(pi_float)
print(pi_int)  # 3
# Boolean conversion
print(int(True))   # 1
print(int(False))  # 0
print(float(True)) # 1.0
print(str(True))   # "True"
# Truthy/falsy conversion
print(bool(0))       # False
print(bool(1))       # True
print(bool(""))      # False
print(bool("Hello")) # True
print(bool([]))      # False
print(bool([1, 2]))  # True
# Error handling for conversion
try:
    invalid_number = int("abc")
except ValueError:
    print("Cannot convert 'abc' to integer")
# Practical example
user_input = "42"
if user_input.isdigit():
    number = int(user_input)
    print(f"Valid number: {number}")
else:
    print("Invalid number format")
# Complex conversion
mixed_data = ["25", "3.14", "True", "Hello"]
converted = []
for item in mixed_data:
    try:
        if "." in item:
            converted.append(float(item))
        elif item.isdigit():
            converted.append(int(item))
        elif item in ["True", "False"]:
            converted.append(bool(item))
        else:
            converted.append(item)
    except ValueError:
        converted.append(item)
print(converted)  # [25, 3.14, True, 'Hello']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📥 Slide 15: User Input</a:t>
            </a:r>
          </a:p>
          <a:p>
            <a:pPr lvl="0" indent="0" marL="0">
              <a:buNone/>
            </a:pPr>
            <a:r>
              <a:rPr/>
              <a:t>Getting Data from Users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Getting User Input in Python</a:t>
            </a:r>
          </a:p>
          <a:p>
            <a:pPr lvl="0" indent="0" marL="0">
              <a:buNone/>
            </a:pPr>
            <a:r>
              <a:rPr/>
              <a:t>The </a:t>
            </a:r>
            <a:r>
              <a:rPr>
                <a:latin typeface="Courier"/>
              </a:rPr>
              <a:t>input()</a:t>
            </a:r>
            <a:r>
              <a:rPr/>
              <a:t> function allows your program to get data from users. All input is received as a string and must be converted to the desired type.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input() Function:</a:t>
            </a:r>
          </a:p>
          <a:p>
            <a:pPr lvl="0"/>
            <a:r>
              <a:rPr b="1"/>
              <a:t>Syntax:</a:t>
            </a:r>
            <a:r>
              <a:rPr/>
              <a:t> </a:t>
            </a:r>
            <a:r>
              <a:rPr>
                <a:latin typeface="Courier"/>
              </a:rPr>
              <a:t>input(prompt)</a:t>
            </a:r>
          </a:p>
          <a:p>
            <a:pPr lvl="0"/>
            <a:r>
              <a:rPr b="1"/>
              <a:t>Returns:</a:t>
            </a:r>
            <a:r>
              <a:rPr/>
              <a:t> Always a string</a:t>
            </a:r>
          </a:p>
          <a:p>
            <a:pPr lvl="0"/>
            <a:r>
              <a:rPr b="1"/>
              <a:t>Prompt:</a:t>
            </a:r>
            <a:r>
              <a:rPr/>
              <a:t> Optional message to display</a:t>
            </a:r>
          </a:p>
          <a:p>
            <a:pPr lvl="0"/>
            <a:r>
              <a:rPr b="1"/>
              <a:t>Blocking:</a:t>
            </a:r>
            <a:r>
              <a:rPr/>
              <a:t> Program waits for user input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Input Best Practices:</a:t>
            </a:r>
          </a:p>
          <a:p>
            <a:pPr lvl="0"/>
            <a:r>
              <a:rPr/>
              <a:t>Always provide clear prompts</a:t>
            </a:r>
          </a:p>
          <a:p>
            <a:pPr lvl="0"/>
            <a:r>
              <a:rPr/>
              <a:t>Validate user input</a:t>
            </a:r>
          </a:p>
          <a:p>
            <a:pPr lvl="0"/>
            <a:r>
              <a:rPr/>
              <a:t>Handle conversion errors</a:t>
            </a:r>
          </a:p>
          <a:p>
            <a:pPr lvl="0"/>
            <a:r>
              <a:rPr/>
              <a:t>Provide helpful error messages</a:t>
            </a:r>
          </a:p>
          <a:p>
            <a:pPr lvl="0"/>
            <a:r>
              <a:rPr/>
              <a:t>Use try-except for error handling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Common Input Patterns:</a:t>
            </a:r>
          </a:p>
          <a:p>
            <a:pPr lvl="0"/>
            <a:r>
              <a:rPr/>
              <a:t>Text input for names, messages</a:t>
            </a:r>
          </a:p>
          <a:p>
            <a:pPr lvl="0"/>
            <a:r>
              <a:rPr/>
              <a:t>Numeric input for calculations</a:t>
            </a:r>
          </a:p>
          <a:p>
            <a:pPr lvl="0"/>
            <a:r>
              <a:rPr/>
              <a:t>Boolean input for yes/no questions</a:t>
            </a:r>
          </a:p>
          <a:p>
            <a:pPr lvl="0"/>
            <a:r>
              <a:rPr/>
              <a:t>Multiple inputs for forms</a:t>
            </a:r>
          </a:p>
          <a:p>
            <a:pPr lvl="0" indent="0" marL="0">
              <a:buNone/>
            </a:pPr>
            <a:r>
              <a:rPr/>
              <a:t>User Input Examples</a:t>
            </a:r>
          </a:p>
          <a:p>
            <a:pPr lvl="0" indent="0">
              <a:buNone/>
            </a:pPr>
            <a:r>
              <a:rPr>
                <a:latin typeface="Courier"/>
              </a:rPr>
              <a:t># Basic input
name = input("What is your name? ")
print(f"Hello, {name}!")
# Numeric input with conversion
age_string = input("What is your age? ")
try:
    age = int(age_string)
    print(f"You are {age} years old")
except ValueError:
    print("Please enter a valid number")
# Float input
height_string = input("What is your height in meters? ")
try:
    height = float(height_string)
    print(f"Your height is {height:.2f} meters")
except ValueError:
    print("Please enter a valid number")
# Boolean input
response = input("Are you a student? (yes/no): ").lower()
is_student = response in ['yes', 'y', 'true']
print(f"Student status: {is_student}")
# Multiple inputs
print("Enter your personal information:")
name = input("Name: ")
age = input("Age: ")
city = input("City: ")
try:
    age_int = int(age)
    print(f"Name: {name}")
    print(f"Age: {age_int}")
    print(f"City: {city}")
except ValueError:
    print("Invalid age format")
# Input validation function
def get_valid_number(prompt, min_val=None, max_val=None):
    while True:
        try:
            value = float(input(prompt))
            if min_val is not None and value &lt; min_val:
                print(f"Value must be at least {min_val}")
                continue
            if max_val is not None and value &gt; max_val:
                print(f"Value must be at most {max_val}")
                continue
            return value
        except ValueError:
            print("Please enter a valid number")
# Usage
score = get_valid_number("Enter your test score (0-100): ", 0, 100)
print(f"Your score: {score}")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🔧 Slide 16: Advanced String Operations</a:t>
            </a:r>
          </a:p>
          <a:p>
            <a:pPr lvl="0" indent="0" marL="0">
              <a:buNone/>
            </a:pPr>
            <a:r>
              <a:rPr/>
              <a:t>Powerful String Manipulation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Advanced String Techniques</a:t>
            </a:r>
          </a:p>
          <a:p>
            <a:pPr lvl="0" indent="0" marL="0">
              <a:buNone/>
            </a:pPr>
            <a:r>
              <a:rPr/>
              <a:t>Python strings offer powerful built-in methods for text processing, validation, and manipulation.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String Validation Methods:</a:t>
            </a:r>
          </a:p>
          <a:p>
            <a:pPr lvl="0"/>
            <a:r>
              <a:rPr>
                <a:latin typeface="Courier"/>
              </a:rPr>
              <a:t>isalpha()</a:t>
            </a:r>
            <a:r>
              <a:rPr/>
              <a:t> - Check if all characters are letters</a:t>
            </a:r>
          </a:p>
          <a:p>
            <a:pPr lvl="0"/>
            <a:r>
              <a:rPr>
                <a:latin typeface="Courier"/>
              </a:rPr>
              <a:t>isdigit()</a:t>
            </a:r>
            <a:r>
              <a:rPr/>
              <a:t> - Check if all characters are digits</a:t>
            </a:r>
          </a:p>
          <a:p>
            <a:pPr lvl="0"/>
            <a:r>
              <a:rPr>
                <a:latin typeface="Courier"/>
              </a:rPr>
              <a:t>isalnum()</a:t>
            </a:r>
            <a:r>
              <a:rPr/>
              <a:t> - Check if alphanumeric</a:t>
            </a:r>
          </a:p>
          <a:p>
            <a:pPr lvl="0"/>
            <a:r>
              <a:rPr>
                <a:latin typeface="Courier"/>
              </a:rPr>
              <a:t>isspace()</a:t>
            </a:r>
            <a:r>
              <a:rPr/>
              <a:t> - Check if all characters are whitespace</a:t>
            </a:r>
          </a:p>
          <a:p>
            <a:pPr lvl="0"/>
            <a:r>
              <a:rPr>
                <a:latin typeface="Courier"/>
              </a:rPr>
              <a:t>startswith()</a:t>
            </a:r>
            <a:r>
              <a:rPr/>
              <a:t> - Check beginning of string</a:t>
            </a:r>
          </a:p>
          <a:p>
            <a:pPr lvl="0"/>
            <a:r>
              <a:rPr>
                <a:latin typeface="Courier"/>
              </a:rPr>
              <a:t>endswith()</a:t>
            </a:r>
            <a:r>
              <a:rPr/>
              <a:t> - Check end of string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String Manipulation:</a:t>
            </a:r>
          </a:p>
          <a:p>
            <a:pPr lvl="0"/>
            <a:r>
              <a:rPr>
                <a:latin typeface="Courier"/>
              </a:rPr>
              <a:t>strip()</a:t>
            </a:r>
            <a:r>
              <a:rPr/>
              <a:t> - Remove leading/trailing whitespace</a:t>
            </a:r>
          </a:p>
          <a:p>
            <a:pPr lvl="0"/>
            <a:r>
              <a:rPr>
                <a:latin typeface="Courier"/>
              </a:rPr>
              <a:t>split()</a:t>
            </a:r>
            <a:r>
              <a:rPr/>
              <a:t> - Split string into list</a:t>
            </a:r>
          </a:p>
          <a:p>
            <a:pPr lvl="0"/>
            <a:r>
              <a:rPr>
                <a:latin typeface="Courier"/>
              </a:rPr>
              <a:t>join()</a:t>
            </a:r>
            <a:r>
              <a:rPr/>
              <a:t> - Join list into string</a:t>
            </a:r>
          </a:p>
          <a:p>
            <a:pPr lvl="0"/>
            <a:r>
              <a:rPr>
                <a:latin typeface="Courier"/>
              </a:rPr>
              <a:t>replace()</a:t>
            </a:r>
            <a:r>
              <a:rPr/>
              <a:t> - Replace substrings</a:t>
            </a:r>
          </a:p>
          <a:p>
            <a:pPr lvl="0"/>
            <a:r>
              <a:rPr>
                <a:latin typeface="Courier"/>
              </a:rPr>
              <a:t>partition()</a:t>
            </a:r>
            <a:r>
              <a:rPr/>
              <a:t> - Split at first occurrence</a:t>
            </a:r>
          </a:p>
          <a:p>
            <a:pPr lvl="0" indent="0" marL="0">
              <a:buNone/>
            </a:pPr>
            <a:r>
              <a:rPr/>
              <a:t>Advanced String Examples</a:t>
            </a:r>
          </a:p>
          <a:p>
            <a:pPr lvl="0" indent="0">
              <a:buNone/>
            </a:pPr>
            <a:r>
              <a:rPr>
                <a:latin typeface="Courier"/>
              </a:rPr>
              <a:t># String validation
text = "Hello123"
print(text.isalpha())    # False (contains numbers)
print(text.isalnum())    # True (letters and numbers)
number = "12345"
print(number.isdigit())  # True
# String manipulation
sentence = "  Python is awesome  "
clean = sentence.strip()
print(clean)  # "Python is awesome"
# Splitting and joining
text = "apple,banana,orange"
fruits = text.split(",")
print(fruits)  # ['apple', 'banana', 'orange']
joined = "-".join(fruits)
print(joined)  # apple-banana-orange
# Advanced replace
text = "Hello World Hello"
new_text = text.replace("Hello", "Hi", 1)  # Replace only first occurrence
print(new_text)  # "Hi World Hello"
# Partition
text = "user@example.com"
username, separator, domain = text.partition("@")
print(f"Username: {username}")
print(f"Domain: {domain}")
# String formatting with alignment
name = "Alice"
age = 25
print(f"{name:&gt;10} {age:&gt;5}")  # Right-aligned columns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🧮 Slide 17: Mathematical Operations</a:t>
            </a:r>
          </a:p>
          <a:p>
            <a:pPr lvl="0" indent="0" marL="0">
              <a:buNone/>
            </a:pPr>
            <a:r>
              <a:rPr/>
              <a:t>Working with Numbers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Mathematical Operations in Python</a:t>
            </a:r>
          </a:p>
          <a:p>
            <a:pPr lvl="0" indent="0" marL="0">
              <a:buNone/>
            </a:pPr>
            <a:r>
              <a:rPr/>
              <a:t>Python provides comprehensive mathematical capabilities through built-in operators and the math module.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Basic Arithmetic Operators:</a:t>
            </a:r>
          </a:p>
          <a:p>
            <a:pPr lvl="0"/>
            <a:r>
              <a:rPr b="1"/>
              <a:t>Addition:</a:t>
            </a:r>
            <a:r>
              <a:rPr/>
              <a:t> </a:t>
            </a:r>
            <a:r>
              <a:rPr>
                <a:latin typeface="Courier"/>
              </a:rPr>
              <a:t>+</a:t>
            </a:r>
          </a:p>
          <a:p>
            <a:pPr lvl="0"/>
            <a:r>
              <a:rPr b="1"/>
              <a:t>Subtraction:</a:t>
            </a:r>
            <a:r>
              <a:rPr/>
              <a:t> </a:t>
            </a:r>
            <a:r>
              <a:rPr>
                <a:latin typeface="Courier"/>
              </a:rPr>
              <a:t>-</a:t>
            </a:r>
          </a:p>
          <a:p>
            <a:pPr lvl="0"/>
            <a:r>
              <a:rPr b="1"/>
              <a:t>Multiplication:</a:t>
            </a:r>
            <a:r>
              <a:rPr/>
              <a:t> </a:t>
            </a:r>
            <a:r>
              <a:rPr>
                <a:latin typeface="Courier"/>
              </a:rPr>
              <a:t>*</a:t>
            </a:r>
          </a:p>
          <a:p>
            <a:pPr lvl="0"/>
            <a:r>
              <a:rPr b="1"/>
              <a:t>Division:</a:t>
            </a:r>
            <a:r>
              <a:rPr/>
              <a:t> </a:t>
            </a:r>
            <a:r>
              <a:rPr>
                <a:latin typeface="Courier"/>
              </a:rPr>
              <a:t>/</a:t>
            </a:r>
            <a:r>
              <a:rPr/>
              <a:t> (always returns float)</a:t>
            </a:r>
          </a:p>
          <a:p>
            <a:pPr lvl="0"/>
            <a:r>
              <a:rPr b="1"/>
              <a:t>Floor Division:</a:t>
            </a:r>
            <a:r>
              <a:rPr/>
              <a:t> </a:t>
            </a:r>
            <a:r>
              <a:rPr>
                <a:latin typeface="Courier"/>
              </a:rPr>
              <a:t>//</a:t>
            </a:r>
            <a:r>
              <a:rPr/>
              <a:t> (returns integer)</a:t>
            </a:r>
          </a:p>
          <a:p>
            <a:pPr lvl="0"/>
            <a:r>
              <a:rPr b="1"/>
              <a:t>Modulo:</a:t>
            </a:r>
            <a:r>
              <a:rPr/>
              <a:t> </a:t>
            </a:r>
            <a:r>
              <a:rPr>
                <a:latin typeface="Courier"/>
              </a:rPr>
              <a:t>%</a:t>
            </a:r>
            <a:r>
              <a:rPr/>
              <a:t> (remainder)</a:t>
            </a:r>
          </a:p>
          <a:p>
            <a:pPr lvl="0"/>
            <a:r>
              <a:rPr b="1"/>
              <a:t>Exponentiation:</a:t>
            </a:r>
            <a:r>
              <a:rPr/>
              <a:t> </a:t>
            </a:r>
            <a:r>
              <a:rPr>
                <a:latin typeface="Courier"/>
              </a:rPr>
              <a:t>**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Math Module Functions:</a:t>
            </a:r>
          </a:p>
          <a:p>
            <a:pPr lvl="0"/>
            <a:r>
              <a:rPr>
                <a:latin typeface="Courier"/>
              </a:rPr>
              <a:t>math.sqrt()</a:t>
            </a:r>
            <a:r>
              <a:rPr/>
              <a:t> - Square root</a:t>
            </a:r>
          </a:p>
          <a:p>
            <a:pPr lvl="0"/>
            <a:r>
              <a:rPr>
                <a:latin typeface="Courier"/>
              </a:rPr>
              <a:t>math.pow()</a:t>
            </a:r>
            <a:r>
              <a:rPr/>
              <a:t> - Power function</a:t>
            </a:r>
          </a:p>
          <a:p>
            <a:pPr lvl="0"/>
            <a:r>
              <a:rPr>
                <a:latin typeface="Courier"/>
              </a:rPr>
              <a:t>math.floor()</a:t>
            </a:r>
            <a:r>
              <a:rPr/>
              <a:t> - Round down</a:t>
            </a:r>
          </a:p>
          <a:p>
            <a:pPr lvl="0"/>
            <a:r>
              <a:rPr>
                <a:latin typeface="Courier"/>
              </a:rPr>
              <a:t>math.ceil()</a:t>
            </a:r>
            <a:r>
              <a:rPr/>
              <a:t> - Round up</a:t>
            </a:r>
          </a:p>
          <a:p>
            <a:pPr lvl="0"/>
            <a:r>
              <a:rPr>
                <a:latin typeface="Courier"/>
              </a:rPr>
              <a:t>math.abs()</a:t>
            </a:r>
            <a:r>
              <a:rPr/>
              <a:t> - Absolute value</a:t>
            </a:r>
          </a:p>
          <a:p>
            <a:pPr lvl="0" indent="0" marL="0">
              <a:buNone/>
            </a:pPr>
            <a:r>
              <a:rPr/>
              <a:t>Math Operations Examples</a:t>
            </a:r>
          </a:p>
          <a:p>
            <a:pPr lvl="0" indent="0">
              <a:buNone/>
            </a:pPr>
            <a:r>
              <a:rPr>
                <a:latin typeface="Courier"/>
              </a:rPr>
              <a:t># Basic arithmetic
a = 10
b = 3
print(f"Addition: {a + b}")        # 13
print(f"Subtraction: {a - b}")      # 7
print(f"Multiplication: {a * b}")   # 30
print(f"Division: {a / b}")         # 3.333...
print(f"Floor division: {a // b}")  # 3
print(f"Modulo: {a % b}")          # 1
print(f"Power: {a ** b}")          # 1000
# Math module
import math
print(f"Square root of 16: {math.sqrt(16)}")  # 4.0
print(f"2 to the power 3: {math.pow(2, 3)}") # 8.0
print(f"Floor of 3.7: {math.floor(3.7)}")    # 3
print(f"Ceiling of 3.2: {math.ceil(3.2)}")   # 4
# Complex calculations
radius = 5
area = math.pi * radius ** 2
print(f"Circle area: {area:.2f}")
# Order of operations
result = 2 + 3 * 4
print(f"2 + 3 * 4 = {result}")  # 14 (multiplication first)
result = (2 + 3) * 4
print(f"(2 + 3) * 4 = {result}")  # 20 (parentheses first)
# Practical example: Temperature conversion
celsius = 25
fahrenheit = (celsius * 9/5) + 32
print(f"{celsius}°C = {fahrenheit}°F")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❌ Slide 18: Working with None</a:t>
            </a:r>
          </a:p>
          <a:p>
            <a:pPr lvl="0" indent="0" marL="0">
              <a:buNone/>
            </a:pPr>
            <a:r>
              <a:rPr/>
              <a:t>Understanding the Null Value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None in Python</a:t>
            </a:r>
          </a:p>
          <a:p>
            <a:pPr lvl="0" indent="0" marL="0">
              <a:buNone/>
            </a:pPr>
            <a:r>
              <a:rPr/>
              <a:t>None is a special value in Python that represents the absence of a value or a null value. It's commonly used to indicate that a variable has no meaningful value.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None Characteristics:</a:t>
            </a:r>
          </a:p>
          <a:p>
            <a:pPr lvl="0"/>
            <a:r>
              <a:rPr b="1"/>
              <a:t>Singleton:</a:t>
            </a:r>
            <a:r>
              <a:rPr/>
              <a:t> Only one None object exists</a:t>
            </a:r>
          </a:p>
          <a:p>
            <a:pPr lvl="0"/>
            <a:r>
              <a:rPr b="1"/>
              <a:t>Falsy:</a:t>
            </a:r>
            <a:r>
              <a:rPr/>
              <a:t> Evaluates to False in boolean context</a:t>
            </a:r>
          </a:p>
          <a:p>
            <a:pPr lvl="0"/>
            <a:r>
              <a:rPr b="1"/>
              <a:t>Type:</a:t>
            </a:r>
            <a:r>
              <a:rPr/>
              <a:t> Has its own type (NoneType)</a:t>
            </a:r>
          </a:p>
          <a:p>
            <a:pPr lvl="0"/>
            <a:r>
              <a:rPr b="1"/>
              <a:t>Comparisons:</a:t>
            </a:r>
            <a:r>
              <a:rPr/>
              <a:t> Use </a:t>
            </a:r>
            <a:r>
              <a:rPr>
                <a:latin typeface="Courier"/>
              </a:rPr>
              <a:t>is</a:t>
            </a:r>
            <a:r>
              <a:rPr/>
              <a:t> or </a:t>
            </a:r>
            <a:r>
              <a:rPr>
                <a:latin typeface="Courier"/>
              </a:rPr>
              <a:t>is not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Common Uses of None:</a:t>
            </a:r>
          </a:p>
          <a:p>
            <a:pPr lvl="0"/>
            <a:r>
              <a:rPr/>
              <a:t>Default function parameters</a:t>
            </a:r>
          </a:p>
          <a:p>
            <a:pPr lvl="0"/>
            <a:r>
              <a:rPr/>
              <a:t>Return value for functions that don't return anything</a:t>
            </a:r>
          </a:p>
          <a:p>
            <a:pPr lvl="0"/>
            <a:r>
              <a:rPr/>
              <a:t>Initializing variables before assignment</a:t>
            </a:r>
          </a:p>
          <a:p>
            <a:pPr lvl="0"/>
            <a:r>
              <a:rPr/>
              <a:t>Checking if a value exists</a:t>
            </a:r>
          </a:p>
          <a:p>
            <a:pPr lvl="0"/>
            <a:r>
              <a:rPr/>
              <a:t>Optional function parameters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Best Practices: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is None</a:t>
            </a:r>
            <a:r>
              <a:rPr/>
              <a:t> instead of </a:t>
            </a:r>
            <a:r>
              <a:rPr>
                <a:latin typeface="Courier"/>
              </a:rPr>
              <a:t>== None</a:t>
            </a:r>
          </a:p>
          <a:p>
            <a:pPr lvl="0"/>
            <a:r>
              <a:rPr/>
              <a:t>Check for None before using a value</a:t>
            </a:r>
          </a:p>
          <a:p>
            <a:pPr lvl="0"/>
            <a:r>
              <a:rPr/>
              <a:t>Document when functions can return None</a:t>
            </a:r>
          </a:p>
          <a:p>
            <a:pPr lvl="0"/>
            <a:r>
              <a:rPr/>
              <a:t>Use None for optional parameters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Common Pitfalls:</a:t>
            </a:r>
          </a:p>
          <a:p>
            <a:pPr lvl="0"/>
            <a:r>
              <a:rPr/>
              <a:t>Using </a:t>
            </a:r>
            <a:r>
              <a:rPr>
                <a:latin typeface="Courier"/>
              </a:rPr>
              <a:t>== None</a:t>
            </a:r>
            <a:r>
              <a:rPr/>
              <a:t> instead of </a:t>
            </a:r>
            <a:r>
              <a:rPr>
                <a:latin typeface="Courier"/>
              </a:rPr>
              <a:t>is None</a:t>
            </a:r>
            <a:r>
              <a:rPr/>
              <a:t> for identity checks</a:t>
            </a:r>
          </a:p>
          <a:p>
            <a:pPr lvl="0"/>
            <a:r>
              <a:rPr/>
              <a:t>Confusing empty values (like </a:t>
            </a:r>
            <a:r>
              <a:rPr>
                <a:latin typeface="Courier"/>
              </a:rPr>
              <a:t>""</a:t>
            </a:r>
            <a:r>
              <a:rPr/>
              <a:t>, </a:t>
            </a:r>
            <a:r>
              <a:rPr>
                <a:latin typeface="Courier"/>
              </a:rPr>
              <a:t>[]</a:t>
            </a:r>
            <a:r>
              <a:rPr/>
              <a:t>, </a:t>
            </a:r>
            <a:r>
              <a:rPr>
                <a:latin typeface="Courier"/>
              </a:rPr>
              <a:t>{}</a:t>
            </a:r>
            <a:r>
              <a:rPr/>
              <a:t>) with </a:t>
            </a:r>
            <a:r>
              <a:rPr>
                <a:latin typeface="Courier"/>
              </a:rPr>
              <a:t>None</a:t>
            </a:r>
          </a:p>
          <a:p>
            <a:pPr lvl="0"/>
            <a:r>
              <a:rPr/>
              <a:t>Not handling possible </a:t>
            </a:r>
            <a:r>
              <a:rPr>
                <a:latin typeface="Courier"/>
              </a:rPr>
              <a:t>None</a:t>
            </a:r>
            <a:r>
              <a:rPr/>
              <a:t> return values from functions</a:t>
            </a:r>
          </a:p>
          <a:p>
            <a:pPr lvl="0" indent="0" marL="0">
              <a:buNone/>
            </a:pPr>
            <a:r>
              <a:rPr/>
              <a:t>None Examples</a:t>
            </a:r>
          </a:p>
          <a:p>
            <a:pPr lvl="0" indent="0">
              <a:buNone/>
            </a:pPr>
            <a:r>
              <a:rPr>
                <a:latin typeface="Courier"/>
              </a:rPr>
              <a:t># Creating None
empty_value = None
print(empty_value)  # None
print(type(empty_value))  # &lt;class 'NoneType'&gt;
# None comparisons
x = None
print(x is None)      # True
print(x == None)      # True (but not recommended)
print(x is not None)  # False
# None in boolean context
print(bool(None))     # False
if None:
    print("This won't print")
# Function returning None
def greet(name):
    if name:
        print(f"Hello, {name}!")
    # No return statement = returns None
result = greet("Alice")
print(result)  # None
# Default parameters
def create_user(name, age=None):
    user = {"name": name}
    if age is not None:
        user["age"] = age
    return user
user1 = create_user("Alice")
user2 = create_user("Bob", 25)
print(user1)  # {'name': 'Alice'}
print(user2)  # {'name': 'Bob', 'age': 25}
# Checking for None
def process_data(data):
    if data is None:
        print("No data provided")
        return
    print(f"Processing: {data}")
process_data(None)      # No data provided
process_data("Hello")   # Processing: Hello
# None vs empty values
empty_string = ""
empty_list = []
none_value = None
print(bool(empty_string))  # False
print(bool(empty_list))    # False
print(bool(none_value))    # False
# But they're different types
print(type(empty_string))  # &lt;class 'str'&gt;
print(type(empty_list))    # &lt;class 'list'&gt;
print(type(none_value))    # &lt;class 'NoneType'&gt;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🔍 Slide 19: Type Checking</a:t>
            </a:r>
          </a:p>
          <a:p>
            <a:pPr lvl="0" indent="0" marL="0">
              <a:buNone/>
            </a:pPr>
            <a:r>
              <a:rPr/>
              <a:t>Understanding Data Types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 Checking in Python</a:t>
            </a:r>
          </a:p>
          <a:p>
            <a:pPr lvl="0" indent="0" marL="0">
              <a:buNone/>
            </a:pPr>
            <a:r>
              <a:rPr/>
              <a:t>Python provides several ways to check the type of variables and ensure data integrity in your programs.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 Checking Methods:</a:t>
            </a:r>
          </a:p>
          <a:p>
            <a:pPr lvl="0"/>
            <a:r>
              <a:rPr>
                <a:latin typeface="Courier"/>
              </a:rPr>
              <a:t>type()</a:t>
            </a:r>
            <a:r>
              <a:rPr/>
              <a:t> - Get the type of an object</a:t>
            </a:r>
          </a:p>
          <a:p>
            <a:pPr lvl="0"/>
            <a:r>
              <a:rPr>
                <a:latin typeface="Courier"/>
              </a:rPr>
              <a:t>isinstance()</a:t>
            </a:r>
            <a:r>
              <a:rPr/>
              <a:t> - Check if object is instance of type</a:t>
            </a:r>
          </a:p>
          <a:p>
            <a:pPr lvl="0"/>
            <a:r>
              <a:rPr>
                <a:latin typeface="Courier"/>
              </a:rPr>
              <a:t>hasattr()</a:t>
            </a:r>
            <a:r>
              <a:rPr/>
              <a:t> - Check if object has attribute</a:t>
            </a:r>
          </a:p>
          <a:p>
            <a:pPr lvl="0"/>
            <a:r>
              <a:rPr>
                <a:latin typeface="Courier"/>
              </a:rPr>
              <a:t>callable()</a:t>
            </a:r>
            <a:r>
              <a:rPr/>
              <a:t> - Check if object is callable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Built-in Type Functions:</a:t>
            </a:r>
          </a:p>
          <a:p>
            <a:pPr lvl="0"/>
            <a:r>
              <a:rPr>
                <a:latin typeface="Courier"/>
              </a:rPr>
              <a:t>isinstance(obj, type)</a:t>
            </a:r>
            <a:r>
              <a:rPr/>
              <a:t> - Check specific type</a:t>
            </a:r>
          </a:p>
          <a:p>
            <a:pPr lvl="0"/>
            <a:r>
              <a:rPr>
                <a:latin typeface="Courier"/>
              </a:rPr>
              <a:t>isinstance(obj, (type1, type2))</a:t>
            </a:r>
            <a:r>
              <a:rPr/>
              <a:t> - Check multiple types</a:t>
            </a:r>
          </a:p>
          <a:p>
            <a:pPr lvl="0"/>
            <a:r>
              <a:rPr>
                <a:latin typeface="Courier"/>
              </a:rPr>
              <a:t>issubclass(class, parent)</a:t>
            </a:r>
            <a:r>
              <a:rPr/>
              <a:t> - Check inheritance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Type Checking Best Practices: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isinstance()</a:t>
            </a:r>
            <a:r>
              <a:rPr/>
              <a:t> instead of </a:t>
            </a:r>
            <a:r>
              <a:rPr>
                <a:latin typeface="Courier"/>
              </a:rPr>
              <a:t>type()</a:t>
            </a:r>
          </a:p>
          <a:p>
            <a:pPr lvl="0"/>
            <a:r>
              <a:rPr/>
              <a:t>Check for multiple types when needed</a:t>
            </a:r>
          </a:p>
          <a:p>
            <a:pPr lvl="0"/>
            <a:r>
              <a:rPr/>
              <a:t>Handle type errors gracefully</a:t>
            </a:r>
          </a:p>
          <a:p>
            <a:pPr lvl="0"/>
            <a:r>
              <a:rPr/>
              <a:t>Document expected types</a:t>
            </a:r>
          </a:p>
          <a:p>
            <a:pPr lvl="0" indent="0" marL="0">
              <a:buNone/>
            </a:pPr>
            <a:r>
              <a:rPr/>
              <a:t>Type Checking Examples</a:t>
            </a:r>
          </a:p>
          <a:p>
            <a:pPr lvl="0" indent="0">
              <a:buNone/>
            </a:pPr>
            <a:r>
              <a:rPr>
                <a:latin typeface="Courier"/>
              </a:rPr>
              <a:t># Using type()
name = "Alice"
age = 25
height = 5.6
is_student = True
print(type(name))       # &lt;class 'str'&gt;
print(type(age))        # &lt;class 'int'&gt;
print(type(height))     # &lt;class 'float'&gt;
print(type(is_student)) # &lt;class 'bool'&gt;
# Using isinstance()
print(isinstance(name, str))       # True
print(isinstance(age, int))        # True
print(isinstance(height, float))   # True
print(isinstance(is_student, bool)) # True
# Checking multiple types
value = 42
print(isinstance(value, (int, float)))  # True
print(isinstance(value, (str, list)))   # False
# Type checking in functions
def process_number(value):
    if isinstance(value, (int, float)):
        return value * 2
    else:
        raise TypeError("Value must be a number")
try:
    result = process_number(10)
    print(result)  # 20
except TypeError as e:
    print(f"Error: {e}")
# Checking for specific types
def validate_user_data(name, age, email):
    if not isinstance(name, str):
        raise TypeError("Name must be a string")
    if not isinstance(age, int):
        raise TypeError("Age must be an integer")
    if not isinstance(email, str):
        raise TypeError("Email must be a string")
    return True
# Using hasattr()
class Person:
    def __init__(self, name):
        self.name = name
person = Person("Alice")
print(hasattr(person, 'name'))     # True
print(hasattr(person, 'age'))      # False
# Using callable()
def my_function():
    pass
print(callable(my_function))  # True
print(callable("hello"))      # False
print(callable(len))          # True
# Practical type checking
def safe_divide(a: float, b: float) -&gt; float:
    try:
        return a / b
    except ZeroDivisionError:
        raise ValueError("Cannot divide by zero")
    except TypeError:
        raise TypeError("Both arguments must be numbers")
# Usage
result = safe_divide(10, 2)
print(result)  # 5.0
try:
    result = safe_divide(10, 0)
except (TypeError, ValueError) as e:
    print(f"Error: {e}")</a:t>
            </a:r>
          </a:p>
          <a:p>
            <a:pPr lvl="0" indent="0" marL="0">
              <a:buNone/>
            </a:pPr>
            <a:r>
              <a:rPr/>
              <a:t>Sample Output</a:t>
            </a:r>
          </a:p>
          <a:p>
            <a:pPr lvl="0" indent="0">
              <a:buNone/>
            </a:pPr>
            <a:r>
              <a:rPr>
                <a:latin typeface="Courier"/>
              </a:rPr>
              <a:t>&lt;class 'str'&gt;
&lt;class 'int'&gt;
&lt;class 'float'&gt;
&lt;class 'bool'&gt;
True
True
True
True
True
False
20
True
False
True
True
Error: Cannot divide by zero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⚠️ Slide 20: Error Handling</a:t>
            </a:r>
          </a:p>
          <a:p>
            <a:pPr lvl="0" indent="0" marL="0">
              <a:buNone/>
            </a:pPr>
            <a:r>
              <a:rPr/>
              <a:t>Managing Exceptions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Error Handling in Python</a:t>
            </a:r>
          </a:p>
          <a:p>
            <a:pPr lvl="0" indent="0" marL="0">
              <a:buNone/>
            </a:pPr>
            <a:r>
              <a:rPr/>
              <a:t>Error handling allows your program to gracefully handle unexpected situations and continue running even when errors occur.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Common Exception Types:</a:t>
            </a:r>
          </a:p>
          <a:p>
            <a:pPr lvl="0"/>
            <a:r>
              <a:rPr>
                <a:latin typeface="Courier"/>
              </a:rPr>
              <a:t>ValueError</a:t>
            </a:r>
            <a:r>
              <a:rPr/>
              <a:t> - Invalid value for operation</a:t>
            </a:r>
          </a:p>
          <a:p>
            <a:pPr lvl="0"/>
            <a:r>
              <a:rPr>
                <a:latin typeface="Courier"/>
              </a:rPr>
              <a:t>TypeError</a:t>
            </a:r>
            <a:r>
              <a:rPr/>
              <a:t> - Wrong type for operation</a:t>
            </a:r>
          </a:p>
          <a:p>
            <a:pPr lvl="0"/>
            <a:r>
              <a:rPr>
                <a:latin typeface="Courier"/>
              </a:rPr>
              <a:t>NameError</a:t>
            </a:r>
            <a:r>
              <a:rPr/>
              <a:t> - Undefined variable</a:t>
            </a:r>
          </a:p>
          <a:p>
            <a:pPr lvl="0"/>
            <a:r>
              <a:rPr>
                <a:latin typeface="Courier"/>
              </a:rPr>
              <a:t>IndexError</a:t>
            </a:r>
            <a:r>
              <a:rPr/>
              <a:t> - Invalid list index</a:t>
            </a:r>
          </a:p>
          <a:p>
            <a:pPr lvl="0"/>
            <a:r>
              <a:rPr>
                <a:latin typeface="Courier"/>
              </a:rPr>
              <a:t>KeyError</a:t>
            </a:r>
            <a:r>
              <a:rPr/>
              <a:t> - Invalid dictionary key</a:t>
            </a:r>
          </a:p>
          <a:p>
            <a:pPr lvl="0"/>
            <a:r>
              <a:rPr>
                <a:latin typeface="Courier"/>
              </a:rPr>
              <a:t>ZeroDivisionError</a:t>
            </a:r>
            <a:r>
              <a:rPr/>
              <a:t> - Division by zero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Try-Except Structure:</a:t>
            </a:r>
          </a:p>
          <a:p>
            <a:pPr lvl="0"/>
            <a:r>
              <a:rPr>
                <a:latin typeface="Courier"/>
              </a:rPr>
              <a:t>try:</a:t>
            </a:r>
            <a:r>
              <a:rPr/>
              <a:t> - Code that might raise an exception</a:t>
            </a:r>
          </a:p>
          <a:p>
            <a:pPr lvl="0"/>
            <a:r>
              <a:rPr>
                <a:latin typeface="Courier"/>
              </a:rPr>
              <a:t>except:</a:t>
            </a:r>
            <a:r>
              <a:rPr/>
              <a:t> - Handle specific exceptions</a:t>
            </a:r>
          </a:p>
          <a:p>
            <a:pPr lvl="0"/>
            <a:r>
              <a:rPr>
                <a:latin typeface="Courier"/>
              </a:rPr>
              <a:t>else:</a:t>
            </a:r>
            <a:r>
              <a:rPr/>
              <a:t> - Run if no exception occurs</a:t>
            </a:r>
          </a:p>
          <a:p>
            <a:pPr lvl="0"/>
            <a:r>
              <a:rPr>
                <a:latin typeface="Courier"/>
              </a:rPr>
              <a:t>finally:</a:t>
            </a:r>
            <a:r>
              <a:rPr/>
              <a:t> - Always run, regardless of exceptions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Best Practices:</a:t>
            </a:r>
          </a:p>
          <a:p>
            <a:pPr lvl="0"/>
            <a:r>
              <a:rPr/>
              <a:t>Catch specific exceptions, not all</a:t>
            </a:r>
          </a:p>
          <a:p>
            <a:pPr lvl="0"/>
            <a:r>
              <a:rPr/>
              <a:t>Provide meaningful error messages</a:t>
            </a:r>
          </a:p>
          <a:p>
            <a:pPr lvl="0"/>
            <a:r>
              <a:rPr/>
              <a:t>Use finally for cleanup</a:t>
            </a:r>
          </a:p>
          <a:p>
            <a:pPr lvl="0"/>
            <a:r>
              <a:rPr/>
              <a:t>Don't suppress exceptions silently</a:t>
            </a:r>
          </a:p>
          <a:p>
            <a:pPr lvl="0" indent="0" marL="0">
              <a:buNone/>
            </a:pPr>
            <a:r>
              <a:rPr/>
              <a:t>Error Handling Examples</a:t>
            </a:r>
          </a:p>
          <a:p>
            <a:pPr lvl="0" indent="0">
              <a:buNone/>
            </a:pPr>
            <a:r>
              <a:rPr>
                <a:latin typeface="Courier"/>
              </a:rPr>
              <a:t># Basic try-except
try:
    number = int(input("Enter a number: "))
    result = 10 / number
    print(f"Result: {result}")
except ValueError:
    print("Please enter a valid number")
except ZeroDivisionError:
    print("Cannot divide by zero")
# Multiple exceptions
try:
    value = int("abc")
except (ValueError, TypeError) as e:
    print(f"Error: {e}")
# Try-except-else-finally
try:
    file = open("data.txt", "r")
    data = file.read()
except FileNotFoundError:
    print("File not found")
except PermissionError:
    print("Permission denied")
else:
    print("File read successfully")
    print(data)
finally:
    if 'file' in locals():
        file.close()
# Custom error handling function
def safe_convert(value, target_type):
    try:
        if target_type == int:
            return int(value)
        elif target_type == float:
            return float(value)
        elif target_type == str:
            return str(value)
        else:
            raise ValueError(f"Unsupported type: {target_type}")
    except (ValueError, TypeError) as e:
        print(f"Conversion error: {e}")
        return None
# Usage
result1 = safe_convert("42", int)      # 42
result2 = safe_convert("3.14", float)  # 3.14
result3 = safe_convert("abc", int)     # None
# Raising exceptions
def validate_age(age):
    if not isinstance(age, int):
        raise TypeError("Age must be an integer")
    if age &lt; 0:
        raise ValueError("Age cannot be negative")
    if age &gt; 150:
        raise ValueError("Age seems unrealistic")
    return True
try:
    validate_age("twenty")
except (TypeError, ValueError) as e:
    print(f"Validation error: {e}")
# Practical example: User input validation
def get_valid_input(prompt, min_val=None, max_val=None):
    while True:
        try:
            value = float(input(prompt))
            if min_val is not None and value &lt; min_val:
                print(f"Value must be at least {min_val}")
                continue
            if max_val is not None and value &gt; max_val:
                print(f"Value must be at most {max_val}")
                continue
            return value
        except ValueError:
            print("Please enter a valid number")
        except KeyboardInterrupt:
            print("\nOperation cancelled by user")
            return None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💼 Slide 21: Practical Examples</a:t>
            </a:r>
          </a:p>
          <a:p>
            <a:pPr lvl="0" indent="0" marL="0">
              <a:buNone/>
            </a:pPr>
            <a:r>
              <a:rPr/>
              <a:t>Real-World Applications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Practical Applications</a:t>
            </a:r>
          </a:p>
          <a:p>
            <a:pPr lvl="0" indent="0" marL="0">
              <a:buNone/>
            </a:pPr>
            <a:r>
              <a:rPr/>
              <a:t>Let's apply what we've learned to solve real-world problems using variables and data types.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Example 1: Temperature Converter</a:t>
            </a:r>
          </a:p>
          <a:p>
            <a:pPr lvl="0" indent="0" marL="0">
              <a:buNone/>
            </a:pPr>
            <a:r>
              <a:rPr/>
              <a:t>Create a program that converts between Celsius and Fahrenheit temperatures.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Example 2: Grade Calculator</a:t>
            </a:r>
          </a:p>
          <a:p>
            <a:pPr lvl="0" indent="0" marL="0">
              <a:buNone/>
            </a:pPr>
            <a:r>
              <a:rPr/>
              <a:t>Calculate letter grades based on numerical scores with proper validation.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Example 3: Password Validator</a:t>
            </a:r>
          </a:p>
          <a:p>
            <a:pPr lvl="0" indent="0" marL="0">
              <a:buNone/>
            </a:pPr>
            <a:r>
              <a:rPr/>
              <a:t>Validate password strength using string methods and boolean logic.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Example 4: Simple Calculator</a:t>
            </a:r>
          </a:p>
          <a:p>
            <a:pPr lvl="0" indent="0" marL="0">
              <a:buNone/>
            </a:pPr>
            <a:r>
              <a:rPr/>
              <a:t>Build a basic calculator that handles different data types and operations.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Key Learning Points:</a:t>
            </a:r>
          </a:p>
          <a:p>
            <a:pPr lvl="0"/>
            <a:r>
              <a:rPr/>
              <a:t>Combining multiple data types</a:t>
            </a:r>
          </a:p>
          <a:p>
            <a:pPr lvl="0"/>
            <a:r>
              <a:rPr/>
              <a:t>Input validation and error handling</a:t>
            </a:r>
          </a:p>
          <a:p>
            <a:pPr lvl="0"/>
            <a:r>
              <a:rPr/>
              <a:t>String manipulation and formatting</a:t>
            </a:r>
          </a:p>
          <a:p>
            <a:pPr lvl="0"/>
            <a:r>
              <a:rPr/>
              <a:t>Mathematical operations</a:t>
            </a:r>
          </a:p>
          <a:p>
            <a:pPr lvl="0"/>
            <a:r>
              <a:rPr/>
              <a:t>Boolean logic for decision making</a:t>
            </a:r>
          </a:p>
          <a:p>
            <a:pPr lvl="0" indent="0" marL="0">
              <a:buNone/>
            </a:pPr>
            <a:r>
              <a:rPr/>
              <a:t>Practical Examples</a:t>
            </a:r>
          </a:p>
          <a:p>
            <a:pPr lvl="0" indent="0">
              <a:buNone/>
            </a:pPr>
            <a:r>
              <a:rPr>
                <a:latin typeface="Courier"/>
              </a:rPr>
              <a:t># Temperature Converter
def celsius_to_fahrenheit(celsius):
    return (celsius * 9/5) + 32
def fahrenheit_to_celsius(fahrenheit):
    return (fahrenheit - 32) * 5/9
# Grade Calculator
def calculate_grade(score):
    if score &gt;= 90:
        return "A"
    elif score &gt;= 80:
        return "B"
    elif score &gt;= 70:
        return "C"
    elif score &gt;= 60:
        return "D"
    else:
        return "F"
# Password Validator
def validate_password(password):
    if len(password) &lt; 8:
        return False, "Password too short"
    if not any(c.isupper() for c in password):
        return False, "Need uppercase letter"
    if not any(c.islower() for c in password):
        return False, "Need lowercase letter"
    if not any(c.isdigit() for c in password):
        return False, "Need a number"
    return True, "Password is strong"
# Simple Calculator
def calculator():
    print("Simple Calculator")
    print("1. Add 2. Subtract 3. Multiply 4. Divide")
    try:
        choice = int(input("Enter choice (1-4): "))
        num1 = float(input("Enter first number: "))
        num2 = float(input("Enter second number: "))
        if choice == 1:
            result = num1 + num2
            operation = "addition"
        elif choice == 2:
            result = num1 - num2
            operation = "subtraction"
        elif choice == 3:
            result = num1 * num2
            operation = "multiplication"
        elif choice == 4:
            if num2 == 0:
                raise ZeroDivisionError("Cannot divide by zero")
            result = num1 / num2
            operation = "division"
        else:
            raise ValueError("Invalid choice")
        print(f"{operation.capitalize()} result: {result}")
    except (ValueError, ZeroDivisionError) as e:
        print(f"Error: {e}")
# Usage examples
print("Temperature Converter:")
celsius = 25
fahrenheit = celsius_to_fahrenheit(celsius)
print(f"{celsius}°C = {fahrenheit:.1f}°F")
print("\nGrade Calculator:")
score = 85
grade = calculate_grade(score)
print(f"Score {score} = Grade {grade}")
print("\nPassword Validator:")
password = "MyPass123"
is_valid, message = validate_password(password)
print(f"Password '{password}': {message}")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✅ Slide 22: Best Practices</a:t>
            </a:r>
          </a:p>
          <a:p>
            <a:pPr lvl="0" indent="0" marL="0">
              <a:buNone/>
            </a:pPr>
            <a:r>
              <a:rPr/>
              <a:t>Writing Clean Code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Coding Best Practices</a:t>
            </a:r>
          </a:p>
          <a:p>
            <a:pPr lvl="0" indent="0" marL="0">
              <a:buNone/>
            </a:pPr>
            <a:r>
              <a:rPr/>
              <a:t>Following best practices makes your code more readable, maintainable, and less prone to errors.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Variable Naming:</a:t>
            </a:r>
          </a:p>
          <a:p>
            <a:pPr lvl="0"/>
            <a:r>
              <a:rPr/>
              <a:t>Use descriptive names (user_name, not u)</a:t>
            </a:r>
          </a:p>
          <a:p>
            <a:pPr lvl="0"/>
            <a:r>
              <a:rPr/>
              <a:t>Use snake_case for variables and functions</a:t>
            </a:r>
          </a:p>
          <a:p>
            <a:pPr lvl="0"/>
            <a:r>
              <a:rPr/>
              <a:t>Use UPPER_CASE for constants</a:t>
            </a:r>
          </a:p>
          <a:p>
            <a:pPr lvl="0"/>
            <a:r>
              <a:rPr/>
              <a:t>Avoid single letters except for counters</a:t>
            </a:r>
          </a:p>
          <a:p>
            <a:pPr lvl="0"/>
            <a:r>
              <a:rPr/>
              <a:t>Don't use reserved keywords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Code Organization:</a:t>
            </a:r>
          </a:p>
          <a:p>
            <a:pPr lvl="0"/>
            <a:r>
              <a:rPr/>
              <a:t>Group related variables together</a:t>
            </a:r>
          </a:p>
          <a:p>
            <a:pPr lvl="0"/>
            <a:r>
              <a:rPr/>
              <a:t>Use consistent indentation (4 spaces)</a:t>
            </a:r>
          </a:p>
          <a:p>
            <a:pPr lvl="0"/>
            <a:r>
              <a:rPr/>
              <a:t>Add comments for complex logic</a:t>
            </a:r>
          </a:p>
          <a:p>
            <a:pPr lvl="0"/>
            <a:r>
              <a:rPr/>
              <a:t>Keep lines under 79 characters</a:t>
            </a:r>
          </a:p>
          <a:p>
            <a:pPr lvl="0"/>
            <a:r>
              <a:rPr/>
              <a:t>Use blank lines to separate sections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Data Type Best Practices:</a:t>
            </a:r>
          </a:p>
          <a:p>
            <a:pPr lvl="0"/>
            <a:r>
              <a:rPr/>
              <a:t>Choose appropriate types for your data</a:t>
            </a:r>
          </a:p>
          <a:p>
            <a:pPr lvl="0"/>
            <a:r>
              <a:rPr/>
              <a:t>Validate input data</a:t>
            </a:r>
          </a:p>
          <a:p>
            <a:pPr lvl="0"/>
            <a:r>
              <a:rPr/>
              <a:t>Handle type conversions explicitly</a:t>
            </a:r>
          </a:p>
          <a:p>
            <a:pPr lvl="0"/>
            <a:r>
              <a:rPr/>
              <a:t>Use type hints when possible</a:t>
            </a:r>
          </a:p>
          <a:p>
            <a:pPr lvl="0"/>
            <a:r>
              <a:rPr/>
              <a:t>Document expected data types</a:t>
            </a:r>
          </a:p>
          <a:p>
            <a:pPr lvl="0" indent="0" marL="0">
              <a:buNone/>
            </a:pPr>
            <a:r>
              <a:rPr/>
              <a:t>Best Practices Examples</a:t>
            </a:r>
          </a:p>
          <a:p>
            <a:pPr lvl="0" indent="0">
              <a:buNone/>
            </a:pPr>
            <a:r>
              <a:rPr>
                <a:latin typeface="Courier"/>
              </a:rPr>
              <a:t># Good variable naming
user_name = "Alice"           # Descriptive
user_age = 25                # Clear purpose
is_active = True             # Boolean naming
MAX_ATTEMPTS = 3             # Constants in uppercase
# Bad variable naming
u = "Alice"                  # Too short
a = 25                       # Not descriptive
flag = True                  # Vague purpose
# Good code organization
# User information
user_name = "Alice"
user_age = 25
user_email = "alice@example.com"
# Game settings
MAX_SCORE = 100
GAME_DURATION = 300
DIFFICULTY_LEVEL = "medium"
# Data validation
def validate_user_data(name, age, email):
    if not isinstance(name, str) or not name.strip():
        raise ValueError("Name must be a non-empty string")
    if not isinstance(age, int) or age &lt; 0:
        raise ValueError("Age must be a positive integer")
    if not isinstance(email, str) or "@" not in email:
        raise ValueError("Email must be a valid string")
    return True
# Type hints (Python 3.6+)
def calculate_area(length: float, width: float) -&gt; float:
    """Calculate the area of a rectangle."""
    return length * width
# Constants and configuration
PI = 3.14159
GRAVITY = 9.81
DEFAULT_TIMEOUT = 30
# Error handling with specific exceptions
def safe_divide(a: float, b: float) -&gt; float:
    try:
        return a / b
    except ZeroDivisionError:
        raise ValueError("Cannot divide by zero")
    except TypeError:
        raise TypeError("Both arguments must be numbers")
# Documentation
def format_currency(amount: float, currency: str = "USD") -&gt; str:
    """
    Format a number as currency.
    Args:
        amount: The amount to format
        currency: The currency code (default: USD)
    Returns:
        Formatted currency string
    Raises:
        ValueError: If amount is negative
    """
    if amount &lt; 0:
        raise ValueError("Amount cannot be negative")
    return f"{currency} {amount:.2f}"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❌ Slide 23: Common Mistakes</a:t>
            </a:r>
          </a:p>
          <a:p>
            <a:pPr lvl="0" indent="0" marL="0">
              <a:buNone/>
            </a:pPr>
            <a:r>
              <a:rPr/>
              <a:t>Avoiding Pitfalls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Common Python Mistakes</a:t>
            </a:r>
          </a:p>
          <a:p>
            <a:pPr lvl="0" indent="0" marL="0">
              <a:buNone/>
            </a:pPr>
            <a:r>
              <a:rPr/>
              <a:t>Understanding common mistakes helps you write better code and debug more effectively.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Variable Mistakes:</a:t>
            </a:r>
          </a:p>
          <a:p>
            <a:pPr lvl="0"/>
            <a:r>
              <a:rPr/>
              <a:t>Using undefined variables</a:t>
            </a:r>
          </a:p>
          <a:p>
            <a:pPr lvl="0"/>
            <a:r>
              <a:rPr/>
              <a:t>Confusing assignment (=) with comparison (==)</a:t>
            </a:r>
          </a:p>
          <a:p>
            <a:pPr lvl="0"/>
            <a:r>
              <a:rPr/>
              <a:t>Using reserved keywords as variable names</a:t>
            </a:r>
          </a:p>
          <a:p>
            <a:pPr lvl="0"/>
            <a:r>
              <a:rPr/>
              <a:t>Not initializing variables before use</a:t>
            </a:r>
          </a:p>
          <a:p>
            <a:pPr lvl="0"/>
            <a:r>
              <a:rPr/>
              <a:t>Using global variables unnecessarily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Data Type Mistakes:</a:t>
            </a:r>
          </a:p>
          <a:p>
            <a:pPr lvl="0"/>
            <a:r>
              <a:rPr/>
              <a:t>Forgetting that input() returns strings</a:t>
            </a:r>
          </a:p>
          <a:p>
            <a:pPr lvl="0"/>
            <a:r>
              <a:rPr/>
              <a:t>Comparing different types without conversion</a:t>
            </a:r>
          </a:p>
          <a:p>
            <a:pPr lvl="0"/>
            <a:r>
              <a:rPr/>
              <a:t>Using == to compare with None</a:t>
            </a:r>
          </a:p>
          <a:p>
            <a:pPr lvl="0"/>
            <a:r>
              <a:rPr/>
              <a:t>Ignoring floating-point precision errors</a:t>
            </a:r>
          </a:p>
          <a:p>
            <a:pPr lvl="0"/>
            <a:r>
              <a:rPr/>
              <a:t>Not handling type conversion errors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String Mistakes:</a:t>
            </a:r>
          </a:p>
          <a:p>
            <a:pPr lvl="0"/>
            <a:r>
              <a:rPr/>
              <a:t>Concatenating strings with numbers</a:t>
            </a:r>
          </a:p>
          <a:p>
            <a:pPr lvl="0"/>
            <a:r>
              <a:rPr/>
              <a:t>Using + for string concatenation in loops</a:t>
            </a:r>
          </a:p>
          <a:p>
            <a:pPr lvl="0"/>
            <a:r>
              <a:rPr/>
              <a:t>Forgetting that strings are immutable</a:t>
            </a:r>
          </a:p>
          <a:p>
            <a:pPr lvl="0"/>
            <a:r>
              <a:rPr/>
              <a:t>Not escaping special characters</a:t>
            </a:r>
          </a:p>
          <a:p>
            <a:pPr lvl="0"/>
            <a:r>
              <a:rPr/>
              <a:t>Using wrong string methods</a:t>
            </a:r>
          </a:p>
          <a:p>
            <a:pPr lvl="0" indent="0" marL="0">
              <a:buNone/>
            </a:pPr>
            <a:r>
              <a:rPr/>
              <a:t>Common Mistakes Examples</a:t>
            </a:r>
          </a:p>
          <a:p>
            <a:pPr lvl="0" indent="0">
              <a:buNone/>
            </a:pPr>
            <a:r>
              <a:rPr>
                <a:latin typeface="Courier"/>
              </a:rPr>
              <a:t># Mistake 1: Undefined variable
# print(undefined_variable)  # NameError
# Mistake 2: Assignment vs comparison
x = 5
if x = 5:  # SyntaxError: should be ==
    print("Equal")
# Correct:
if x == 5:
    print("Equal")
# Mistake 3: Using reserved keywords
# class = "Python"  # SyntaxError
# def = "function"   # SyntaxError
# Correct:
class_name = "Python"
function_name = "function"
# Mistake 4: Input type conversion
age = input("Enter age: ")
# result = age + 5  # TypeError: can't add str and int
# Correct:
age = int(input("Enter age: "))
result = age + 5
# Mistake 5: Comparing with None
value = None
# if value == None:  # Works but not recommended
#     print("Is None")
# Correct:
if value is None:
    print("Is None")
# Mistake 6: String concatenation
names = ["Alice", "Bob", "Charlie"]
# result = ""  # Inefficient
# for name in names:
#     result += name + " "
# Correct:
result = " ".join(names)
# Mistake 7: Floating point comparison
# if 0.1 + 0.2 == 0.3:  # False due to precision
#     print("Equal")
# Correct:
if abs(0.1 + 0.2 - 0.3) &lt; 1e-10:
    print("Equal")
# Mistake 8: Not handling exceptions
# number = int("abc")  # ValueError
# Correct:
try:
    number = int("abc")
except ValueError:
    number = 0
# Mistake 9: Mutable default arguments
def add_item(item, items=[]):  # Bad!
    items.append(item)
    return items
# Correct:
def add_item(item, items=None):
    if items is None:
        items = []
    items.append(item)
    return items
# Mistake 10: String formatting
name = "Alice"
age = 25
# print("Name: " + name + ", Age: " + age)  # TypeError
# Correct:
print(f"Name: {name}, Age: {age}")
print("Name: {}, Age: {}".format(name, age))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🐛 Slide 24: Debugging Techniques</a:t>
            </a:r>
          </a:p>
          <a:p>
            <a:pPr lvl="0" indent="0" marL="0">
              <a:buNone/>
            </a:pPr>
            <a:r>
              <a:rPr/>
              <a:t>Finding and Fixing Errors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Debugging Your Code</a:t>
            </a:r>
          </a:p>
          <a:p>
            <a:pPr lvl="0" indent="0" marL="0">
              <a:buNone/>
            </a:pPr>
            <a:r>
              <a:rPr/>
              <a:t>Debugging is an essential skill for any programmer. Learn how to find and fix errors in your code.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Debugging Tools:</a:t>
            </a:r>
          </a:p>
          <a:p>
            <a:pPr lvl="0"/>
            <a:r>
              <a:rPr>
                <a:latin typeface="Courier"/>
              </a:rPr>
              <a:t>print()</a:t>
            </a:r>
            <a:r>
              <a:rPr/>
              <a:t> - Simple output debugging</a:t>
            </a:r>
          </a:p>
          <a:p>
            <a:pPr lvl="0"/>
            <a:r>
              <a:rPr>
                <a:latin typeface="Courier"/>
              </a:rPr>
              <a:t>type()</a:t>
            </a:r>
            <a:r>
              <a:rPr/>
              <a:t> - Check variable types</a:t>
            </a:r>
          </a:p>
          <a:p>
            <a:pPr lvl="0"/>
            <a:r>
              <a:rPr>
                <a:latin typeface="Courier"/>
              </a:rPr>
              <a:t>len()</a:t>
            </a:r>
            <a:r>
              <a:rPr/>
              <a:t> - Check sequence lengths</a:t>
            </a:r>
          </a:p>
          <a:p>
            <a:pPr lvl="0"/>
            <a:r>
              <a:rPr>
                <a:latin typeface="Courier"/>
              </a:rPr>
              <a:t>dir()</a:t>
            </a:r>
            <a:r>
              <a:rPr/>
              <a:t> - List object attributes</a:t>
            </a:r>
          </a:p>
          <a:p>
            <a:pPr lvl="0"/>
            <a:r>
              <a:rPr>
                <a:latin typeface="Courier"/>
              </a:rPr>
              <a:t>help()</a:t>
            </a:r>
            <a:r>
              <a:rPr/>
              <a:t> - Get help on objects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Debugging Strategies:</a:t>
            </a:r>
          </a:p>
          <a:p>
            <a:pPr lvl="0"/>
            <a:r>
              <a:rPr/>
              <a:t>Add print statements to track execution</a:t>
            </a:r>
          </a:p>
          <a:p>
            <a:pPr lvl="0"/>
            <a:r>
              <a:rPr/>
              <a:t>Check variable values at key points</a:t>
            </a:r>
          </a:p>
          <a:p>
            <a:pPr lvl="0"/>
            <a:r>
              <a:rPr/>
              <a:t>Use try-except to catch specific errors</a:t>
            </a:r>
          </a:p>
          <a:p>
            <a:pPr lvl="0"/>
            <a:r>
              <a:rPr/>
              <a:t>Test with different input values</a:t>
            </a:r>
          </a:p>
          <a:p>
            <a:pPr lvl="0"/>
            <a:r>
              <a:rPr/>
              <a:t>Break complex problems into smaller parts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Common Debugging Steps:</a:t>
            </a:r>
          </a:p>
          <a:p>
            <a:pPr lvl="0"/>
            <a:r>
              <a:rPr/>
              <a:t>Read the error message carefully</a:t>
            </a:r>
          </a:p>
          <a:p>
            <a:pPr lvl="0"/>
            <a:r>
              <a:rPr/>
              <a:t>Identify the line causing the error</a:t>
            </a:r>
          </a:p>
          <a:p>
            <a:pPr lvl="0"/>
            <a:r>
              <a:rPr/>
              <a:t>Check variable types and values</a:t>
            </a:r>
          </a:p>
          <a:p>
            <a:pPr lvl="0"/>
            <a:r>
              <a:rPr/>
              <a:t>Test with simple examples</a:t>
            </a:r>
          </a:p>
          <a:p>
            <a:pPr lvl="0"/>
            <a:r>
              <a:rPr/>
              <a:t>Use the Python debugger (pdb)</a:t>
            </a:r>
          </a:p>
          <a:p>
            <a:pPr lvl="0" indent="0" marL="0">
              <a:buNone/>
            </a:pPr>
            <a:r>
              <a:rPr/>
              <a:t>Debugging Examples</a:t>
            </a:r>
          </a:p>
          <a:p>
            <a:pPr lvl="0" indent="0">
              <a:buNone/>
            </a:pPr>
            <a:r>
              <a:rPr>
                <a:latin typeface="Courier"/>
              </a:rPr>
              <a:t># Debugging with print statements
def calculate_average(numbers):
    print(f"Input: {numbers}")  # Debug print
    print(f"Type: {type(numbers)}")  # Check type
    if not numbers:
        print("Empty list detected")  # Debug print
        return 0
    total = sum(numbers)
    count = len(numbers)
    average = total / count
    print(f"Total: {total}, Count: {count}")  # Debug print
    print(f"Average: {average}")  # Debug print
    return average
# Testing the function
result = calculate_average([1, 2, 3, 4, 5])
print(f"Final result: {result}")
# Using type() for debugging
def process_data(data):
    print(f"Data type: {type(data)}")
    print(f"Data value: {data}")
    if isinstance(data, str):
        return data.upper()
    elif isinstance(data, (int, float)):
        return data * 2
    else:
        return str(data)
# Debugging with try-except
def safe_operation(value):
    try:
        result = int(value) * 2
        print(f"Operation successful: {result}")
        return result
    except ValueError as e:
        print(f"ValueError: {e}")
        return None
    except TypeError as e:
        print(f"TypeError: {e}")
        return None
# Using dir() to explore objects
text = "Hello, World!"
print("String methods available:")
print(dir(text))
# Using help() for documentation
# help(str)  # Uncomment to see string documentation
# Debugging complex calculations
def calculate_grade_percentage(scores):
    print(f"Input scores: {scores}")
    if not scores:
        print("No scores provided")
        return 0
    try:
        total = sum(scores)
        count = len(scores)
        percentage = (total / count) * 100
        print(f"Total: {total}")
        print(f"Count: {count}")
        print(f"Percentage: {percentage:.2f}%")
        return percentage
    except TypeError as e:
        print(f"TypeError in calculation: {e}")
        return 0
    except ZeroDivisionError as e:
        print(f"ZeroDivisionError: {e}")
        return 0
# Testing with different inputs
print("Test 1:")
calculate_grade_percentage([85, 90, 78, 92])
print("\nTest 2:")
calculate_grade_percentage([])
print("\nTest 3:")
calculate_grade_percentage([85, "90", 78])  # Mixed types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🎓 Slide 25: Course Summary</a:t>
            </a:r>
          </a:p>
          <a:p>
            <a:pPr lvl="0" indent="0" marL="0">
              <a:buNone/>
            </a:pPr>
            <a:r>
              <a:rPr/>
              <a:t>What You've Learned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Congratulations!</a:t>
            </a:r>
          </a:p>
          <a:p>
            <a:pPr lvl="0" indent="0" marL="0">
              <a:buNone/>
            </a:pPr>
            <a:r>
              <a:rPr/>
              <a:t>You've completed the comprehensive Python Variables &amp; Data Types course. Here's a summary of what you've learned.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Core Concepts Mastered:</a:t>
            </a:r>
          </a:p>
          <a:p>
            <a:pPr lvl="0"/>
            <a:r>
              <a:rPr b="1"/>
              <a:t>Variables:</a:t>
            </a:r>
            <a:r>
              <a:rPr/>
              <a:t> Creating, naming, and assigning values</a:t>
            </a:r>
          </a:p>
          <a:p>
            <a:pPr lvl="0"/>
            <a:r>
              <a:rPr b="1"/>
              <a:t>Data Types:</a:t>
            </a:r>
            <a:r>
              <a:rPr/>
              <a:t> Strings, integers, floats, booleans</a:t>
            </a:r>
          </a:p>
          <a:p>
            <a:pPr lvl="0"/>
            <a:r>
              <a:rPr b="1"/>
              <a:t>Type Conversion:</a:t>
            </a:r>
            <a:r>
              <a:rPr/>
              <a:t> Converting between data types</a:t>
            </a:r>
          </a:p>
          <a:p>
            <a:pPr lvl="0"/>
            <a:r>
              <a:rPr b="1"/>
              <a:t>User Input:</a:t>
            </a:r>
            <a:r>
              <a:rPr/>
              <a:t> Getting and validating user data</a:t>
            </a:r>
          </a:p>
          <a:p>
            <a:pPr lvl="0"/>
            <a:r>
              <a:rPr b="1"/>
              <a:t>Error Handling:</a:t>
            </a:r>
            <a:r>
              <a:rPr/>
              <a:t> Managing exceptions gracefully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Practical Skills:</a:t>
            </a:r>
          </a:p>
          <a:p>
            <a:pPr lvl="0"/>
            <a:r>
              <a:rPr/>
              <a:t>String manipulation and formatting</a:t>
            </a:r>
          </a:p>
          <a:p>
            <a:pPr lvl="0"/>
            <a:r>
              <a:rPr/>
              <a:t>Mathematical operations and calculations</a:t>
            </a:r>
          </a:p>
          <a:p>
            <a:pPr lvl="0"/>
            <a:r>
              <a:rPr/>
              <a:t>Boolean logic and decision making</a:t>
            </a:r>
          </a:p>
          <a:p>
            <a:pPr lvl="0"/>
            <a:r>
              <a:rPr/>
              <a:t>Input validation and error checking</a:t>
            </a:r>
          </a:p>
          <a:p>
            <a:pPr lvl="0"/>
            <a:r>
              <a:rPr/>
              <a:t>Debugging and troubleshooting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Best Practices Learned:</a:t>
            </a:r>
          </a:p>
          <a:p>
            <a:pPr lvl="0"/>
            <a:r>
              <a:rPr/>
              <a:t>Writing clean, readable code</a:t>
            </a:r>
          </a:p>
          <a:p>
            <a:pPr lvl="0"/>
            <a:r>
              <a:rPr/>
              <a:t>Using descriptive variable names</a:t>
            </a:r>
          </a:p>
          <a:p>
            <a:pPr lvl="0"/>
            <a:r>
              <a:rPr/>
              <a:t>Handling errors properly</a:t>
            </a:r>
          </a:p>
          <a:p>
            <a:pPr lvl="0"/>
            <a:r>
              <a:rPr/>
              <a:t>Validating input data</a:t>
            </a:r>
          </a:p>
          <a:p>
            <a:pPr lvl="0"/>
            <a:r>
              <a:rPr/>
              <a:t>Following Python conventions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Next Steps:</a:t>
            </a:r>
          </a:p>
          <a:p>
            <a:pPr lvl="0"/>
            <a:r>
              <a:rPr/>
              <a:t>Practice with real-world projects</a:t>
            </a:r>
          </a:p>
          <a:p>
            <a:pPr lvl="0"/>
            <a:r>
              <a:rPr/>
              <a:t>Move on to Control Flow &amp; Loops</a:t>
            </a:r>
          </a:p>
          <a:p>
            <a:pPr lvl="0"/>
            <a:r>
              <a:rPr/>
              <a:t>Explore Functions &amp; Lists</a:t>
            </a:r>
          </a:p>
          <a:p>
            <a:pPr lvl="0"/>
            <a:r>
              <a:rPr/>
              <a:t>Learn Object-Oriented Programming</a:t>
            </a:r>
          </a:p>
          <a:p>
            <a:pPr lvl="0"/>
            <a:r>
              <a:rPr/>
              <a:t>Build complete applications</a:t>
            </a:r>
          </a:p>
          <a:p>
            <a:pPr lvl="0" indent="0" marL="0">
              <a:buNone/>
            </a:pPr>
            <a:r>
              <a:rPr/>
              <a:t>Final Practice Exercise</a:t>
            </a:r>
          </a:p>
          <a:p>
            <a:pPr lvl="0" indent="0">
              <a:buNone/>
            </a:pPr>
            <a:r>
              <a:rPr>
                <a:latin typeface="Courier"/>
              </a:rPr>
              <a:t># Complete this exercise to test your knowledge
def student_grade_calculator():
    """
    Create a program that:
    1. Gets student name and scores
    2. Calculates average grade
    3. Assigns letter grade
    4. Handles errors gracefully
    """
    try:
        # Get student information
        name = input("Enter student name: ").strip()
        if not name:
            raise ValueError("Name cannot be empty")
        # Get scores
        scores = []
        num_scores = int(input("How many scores? "))
        for i in range(num_scores):
            score = float(input(f"Enter score {i+1}: "))
            if score &lt; 0 or score &gt; 100:
                raise ValueError("Score must be between 0 and 100")
            scores.append(score)
        # Calculate average
        average = sum(scores) / len(scores)
        # Determine letter grade
        if average &gt;= 90:
            grade = "A"
        elif average &gt;= 80:
            grade = "B"
        elif average &gt;= 70:
            grade = "C"
        elif average &gt;= 60:
            grade = "D"
        else:
            grade = "F"
        # Display results
        print(f"\nStudent: {name}")
        print(f"Scores: {scores}")
        print(f"Average: {average:.2f}%")
        print(f"Grade: {grade}")
    except ValueError as e:
        print(f"Error: {e}")
    except ZeroDivisionError:
        print("Error: No scores provided")
    except Exception as e:
        print(f"Unexpected error: {e}")
# Test your skills!
# student_grade_calculator()</a:t>
            </a: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Python Variables &amp; Data Types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t>Novakinetix Academy</a:t>
            </a:r>
          </a:p>
        </p:txBody>
      </p:sp>
      <p:pic>
        <p:nvPicPr>
          <p:cNvPr id="4" name="Picture 3" descr="novakinetix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0" y="182880"/>
            <a:ext cx="2377440" cy="71011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Variables &amp; Data Types - Learning Hub</dc:title>
  <dc:creator/>
  <cp:keywords/>
  <dcterms:created xsi:type="dcterms:W3CDTF">2025-08-12T15:11:41Z</dcterms:created>
  <dcterms:modified xsi:type="dcterms:W3CDTF">2025-08-12T15:11:41Z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iewport">
    <vt:lpwstr>width=device-width, initial-scale=1.0</vt:lpwstr>
  </property>
</Properties>
</file>