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e0b58e7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e0b58e7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e0b58e7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e0b58e7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The latent factors here are the hidden features or characteristics of the items. The </a:t>
            </a:r>
            <a:r>
              <a:rPr lang="en"/>
              <a:t>recommender</a:t>
            </a:r>
            <a:r>
              <a:rPr lang="en"/>
              <a:t> system cannot identify those latent features but it knowns they exist and that they categorize users or items.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72de4e2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72de4e2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e0b58e7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e0b58e7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e0b58e7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e0b58e7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77825814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77825814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e0b58e7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e0b58e7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Using SVD for </a:t>
            </a:r>
            <a:r>
              <a:rPr lang="en"/>
              <a:t>Recommender Systems</a:t>
            </a:r>
            <a:r>
              <a:rPr lang="en"/>
              <a:t>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Yaffa Atkins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393929" y="1529746"/>
            <a:ext cx="6366900" cy="2539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GOAL:</a:t>
            </a:r>
            <a:endParaRPr/>
          </a:p>
          <a:p>
            <a:pPr indent="0" lvl="0" marL="0" rtl="0" algn="l">
              <a:lnSpc>
                <a:spcPct val="115000"/>
              </a:lnSpc>
              <a:spcBef>
                <a:spcPts val="2100"/>
              </a:spcBef>
              <a:spcAft>
                <a:spcPts val="0"/>
              </a:spcAft>
              <a:buNone/>
            </a:pPr>
            <a:r>
              <a:rPr lang="en" sz="1300"/>
              <a:t>The goal of a r</a:t>
            </a:r>
            <a:r>
              <a:rPr lang="en" sz="1300"/>
              <a:t>ecommender</a:t>
            </a:r>
            <a:r>
              <a:rPr lang="en" sz="1300"/>
              <a:t> system is to </a:t>
            </a:r>
            <a:r>
              <a:rPr lang="en" sz="1300"/>
              <a:t>recommend</a:t>
            </a:r>
            <a:r>
              <a:rPr lang="en" sz="1300"/>
              <a:t> new products to users or predict users interest in a product based on the </a:t>
            </a:r>
            <a:r>
              <a:rPr lang="en" sz="1300"/>
              <a:t>user's</a:t>
            </a:r>
            <a:r>
              <a:rPr lang="en" sz="1300"/>
              <a:t> </a:t>
            </a:r>
            <a:r>
              <a:rPr lang="en" sz="1300"/>
              <a:t>previous</a:t>
            </a:r>
            <a:r>
              <a:rPr lang="en" sz="1300"/>
              <a:t> </a:t>
            </a:r>
            <a:r>
              <a:rPr lang="en" sz="1300"/>
              <a:t>behavior</a:t>
            </a:r>
            <a:r>
              <a:rPr lang="en" sz="1300"/>
              <a:t> and interests, or based on the behavior and interest of </a:t>
            </a:r>
            <a:r>
              <a:rPr lang="en" sz="1300"/>
              <a:t>similar</a:t>
            </a:r>
            <a:r>
              <a:rPr lang="en" sz="1300"/>
              <a:t> users. However these datasets are sparse and have noisy data. SVD is used to remove less </a:t>
            </a:r>
            <a:r>
              <a:rPr lang="en" sz="1300"/>
              <a:t>important</a:t>
            </a:r>
            <a:r>
              <a:rPr lang="en" sz="1300"/>
              <a:t> features from the consideration making recommendations more accurate.</a:t>
            </a:r>
            <a:endParaRPr sz="1300"/>
          </a:p>
          <a:p>
            <a:pPr indent="0" lvl="0" marL="0" rtl="0" algn="l">
              <a:lnSpc>
                <a:spcPct val="115000"/>
              </a:lnSpc>
              <a:spcBef>
                <a:spcPts val="2100"/>
              </a:spcBef>
              <a:spcAft>
                <a:spcPts val="0"/>
              </a:spcAft>
              <a:buNone/>
            </a:pPr>
            <a:r>
              <a:rPr lang="en" sz="1300"/>
              <a:t>S</a:t>
            </a:r>
            <a:r>
              <a:rPr lang="en" sz="1300"/>
              <a:t>olving this problem is important to data mining because data mining focuses on extracting and handling large data sets in order to understand the data, find patterns, and make better decision based off of them. The primary application of recommender systems is finding a relationship between users and products to maximise user-product engagement!</a:t>
            </a:r>
            <a:endParaRPr sz="1300"/>
          </a:p>
          <a:p>
            <a:pPr indent="0" lvl="0" marL="0" rtl="0" algn="l">
              <a:lnSpc>
                <a:spcPct val="115000"/>
              </a:lnSpc>
              <a:spcBef>
                <a:spcPts val="2100"/>
              </a:spcBef>
              <a:spcAft>
                <a:spcPts val="2100"/>
              </a:spcAft>
              <a:buNone/>
            </a:pPr>
            <a:r>
              <a:rPr lang="en" sz="130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9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SVD, Matrix Factorization</a:t>
            </a:r>
            <a:endParaRPr/>
          </a:p>
        </p:txBody>
      </p:sp>
      <p:pic>
        <p:nvPicPr>
          <p:cNvPr id="140" name="Google Shape;140;p15"/>
          <p:cNvPicPr preferRelativeResize="0"/>
          <p:nvPr/>
        </p:nvPicPr>
        <p:blipFill>
          <a:blip r:embed="rId3">
            <a:alphaModFix/>
          </a:blip>
          <a:stretch>
            <a:fillRect/>
          </a:stretch>
        </p:blipFill>
        <p:spPr>
          <a:xfrm>
            <a:off x="1238475" y="2326725"/>
            <a:ext cx="5237300" cy="1890450"/>
          </a:xfrm>
          <a:prstGeom prst="rect">
            <a:avLst/>
          </a:prstGeom>
          <a:noFill/>
          <a:ln>
            <a:noFill/>
          </a:ln>
        </p:spPr>
      </p:pic>
      <p:sp>
        <p:nvSpPr>
          <p:cNvPr id="141" name="Google Shape;141;p15"/>
          <p:cNvSpPr txBox="1"/>
          <p:nvPr/>
        </p:nvSpPr>
        <p:spPr>
          <a:xfrm>
            <a:off x="642250" y="1634025"/>
            <a:ext cx="311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SVD accepts u</a:t>
            </a:r>
            <a:r>
              <a:rPr lang="en" sz="1100">
                <a:solidFill>
                  <a:schemeClr val="lt1"/>
                </a:solidFill>
              </a:rPr>
              <a:t>tility matrix A = rows represent users, columns represent items, values are the ratings given to each item by the users</a:t>
            </a:r>
            <a:endParaRPr>
              <a:solidFill>
                <a:schemeClr val="lt1"/>
              </a:solidFill>
            </a:endParaRPr>
          </a:p>
        </p:txBody>
      </p:sp>
      <p:sp>
        <p:nvSpPr>
          <p:cNvPr id="142" name="Google Shape;142;p15"/>
          <p:cNvSpPr txBox="1"/>
          <p:nvPr/>
        </p:nvSpPr>
        <p:spPr>
          <a:xfrm>
            <a:off x="4145875" y="3355275"/>
            <a:ext cx="4713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SVD decomposes A into 3 matrices, A = UDV^T. </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U represents the relationship between users and latent factors, </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D describes the strength of each latent factor</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V indicates the similarity between items and latent factors</a:t>
            </a:r>
            <a:endParaRPr>
              <a:solidFill>
                <a:schemeClr val="lt1"/>
              </a:solidFill>
            </a:endParaRPr>
          </a:p>
        </p:txBody>
      </p:sp>
      <p:sp>
        <p:nvSpPr>
          <p:cNvPr id="143" name="Google Shape;143;p15"/>
          <p:cNvSpPr txBox="1"/>
          <p:nvPr/>
        </p:nvSpPr>
        <p:spPr>
          <a:xfrm>
            <a:off x="1507675" y="4284875"/>
            <a:ext cx="6871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Here, </a:t>
            </a:r>
            <a:r>
              <a:rPr lang="en" sz="1100">
                <a:solidFill>
                  <a:schemeClr val="lt1"/>
                </a:solidFill>
              </a:rPr>
              <a:t>latent factors are the hidden features or characteristics of the items. The recommender system cannot identify those latent factors but it knowns they exist and it can categorize users or items based off of them.</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38" y="73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a:t>
            </a:r>
            <a:r>
              <a:rPr lang="en"/>
              <a:t>Similarity</a:t>
            </a:r>
            <a:endParaRPr/>
          </a:p>
        </p:txBody>
      </p:sp>
      <p:pic>
        <p:nvPicPr>
          <p:cNvPr id="149" name="Google Shape;149;p16"/>
          <p:cNvPicPr preferRelativeResize="0"/>
          <p:nvPr/>
        </p:nvPicPr>
        <p:blipFill>
          <a:blip r:embed="rId3">
            <a:alphaModFix/>
          </a:blip>
          <a:stretch>
            <a:fillRect/>
          </a:stretch>
        </p:blipFill>
        <p:spPr>
          <a:xfrm>
            <a:off x="1334375" y="3378481"/>
            <a:ext cx="4200525" cy="1085850"/>
          </a:xfrm>
          <a:prstGeom prst="rect">
            <a:avLst/>
          </a:prstGeom>
          <a:noFill/>
          <a:ln>
            <a:noFill/>
          </a:ln>
        </p:spPr>
      </p:pic>
      <p:pic>
        <p:nvPicPr>
          <p:cNvPr id="150" name="Google Shape;150;p16"/>
          <p:cNvPicPr preferRelativeResize="0"/>
          <p:nvPr/>
        </p:nvPicPr>
        <p:blipFill>
          <a:blip r:embed="rId4">
            <a:alphaModFix/>
          </a:blip>
          <a:stretch>
            <a:fillRect/>
          </a:stretch>
        </p:blipFill>
        <p:spPr>
          <a:xfrm>
            <a:off x="4268702" y="1613363"/>
            <a:ext cx="3388625" cy="1765125"/>
          </a:xfrm>
          <a:prstGeom prst="rect">
            <a:avLst/>
          </a:prstGeom>
          <a:noFill/>
          <a:ln>
            <a:noFill/>
          </a:ln>
        </p:spPr>
      </p:pic>
      <p:sp>
        <p:nvSpPr>
          <p:cNvPr id="151" name="Google Shape;151;p16"/>
          <p:cNvSpPr txBox="1"/>
          <p:nvPr/>
        </p:nvSpPr>
        <p:spPr>
          <a:xfrm>
            <a:off x="620000" y="1770025"/>
            <a:ext cx="3388500" cy="1200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1"/>
              </a:buClr>
              <a:buSzPts val="1100"/>
              <a:buChar char="●"/>
            </a:pPr>
            <a:r>
              <a:rPr lang="en" sz="1100">
                <a:solidFill>
                  <a:schemeClr val="lt1"/>
                </a:solidFill>
              </a:rPr>
              <a:t>F</a:t>
            </a:r>
            <a:r>
              <a:rPr lang="en" sz="1100">
                <a:solidFill>
                  <a:schemeClr val="lt1"/>
                </a:solidFill>
              </a:rPr>
              <a:t>ind the cosine similarity between users or items based on the latent features</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Recommend items that similar users enjoyed, or items similar to other items the user enjoyed.</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Recommend the top similar items!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9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Predict Rating</a:t>
            </a:r>
            <a:endParaRPr/>
          </a:p>
        </p:txBody>
      </p:sp>
      <p:pic>
        <p:nvPicPr>
          <p:cNvPr id="157" name="Google Shape;157;p17"/>
          <p:cNvPicPr preferRelativeResize="0"/>
          <p:nvPr/>
        </p:nvPicPr>
        <p:blipFill rotWithShape="1">
          <a:blip r:embed="rId3">
            <a:alphaModFix/>
          </a:blip>
          <a:srcRect b="0" l="0" r="0" t="30905"/>
          <a:stretch/>
        </p:blipFill>
        <p:spPr>
          <a:xfrm>
            <a:off x="4363875" y="2126641"/>
            <a:ext cx="3762099" cy="1715050"/>
          </a:xfrm>
          <a:prstGeom prst="rect">
            <a:avLst/>
          </a:prstGeom>
          <a:noFill/>
          <a:ln>
            <a:noFill/>
          </a:ln>
        </p:spPr>
      </p:pic>
      <p:pic>
        <p:nvPicPr>
          <p:cNvPr id="158" name="Google Shape;158;p17"/>
          <p:cNvPicPr preferRelativeResize="0"/>
          <p:nvPr/>
        </p:nvPicPr>
        <p:blipFill>
          <a:blip r:embed="rId4">
            <a:alphaModFix/>
          </a:blip>
          <a:stretch>
            <a:fillRect/>
          </a:stretch>
        </p:blipFill>
        <p:spPr>
          <a:xfrm>
            <a:off x="1441425" y="2755561"/>
            <a:ext cx="1762125" cy="457200"/>
          </a:xfrm>
          <a:prstGeom prst="rect">
            <a:avLst/>
          </a:prstGeom>
          <a:noFill/>
          <a:ln>
            <a:noFill/>
          </a:ln>
        </p:spPr>
      </p:pic>
      <p:pic>
        <p:nvPicPr>
          <p:cNvPr id="159" name="Google Shape;159;p17"/>
          <p:cNvPicPr preferRelativeResize="0"/>
          <p:nvPr/>
        </p:nvPicPr>
        <p:blipFill>
          <a:blip r:embed="rId5">
            <a:alphaModFix/>
          </a:blip>
          <a:stretch>
            <a:fillRect/>
          </a:stretch>
        </p:blipFill>
        <p:spPr>
          <a:xfrm>
            <a:off x="582075" y="4120600"/>
            <a:ext cx="4619625" cy="361950"/>
          </a:xfrm>
          <a:prstGeom prst="rect">
            <a:avLst/>
          </a:prstGeom>
          <a:noFill/>
          <a:ln>
            <a:noFill/>
          </a:ln>
        </p:spPr>
      </p:pic>
      <p:sp>
        <p:nvSpPr>
          <p:cNvPr id="160" name="Google Shape;160;p17"/>
          <p:cNvSpPr txBox="1"/>
          <p:nvPr/>
        </p:nvSpPr>
        <p:spPr>
          <a:xfrm>
            <a:off x="1326950" y="2263950"/>
            <a:ext cx="21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Error: Difference between predicted and </a:t>
            </a:r>
            <a:r>
              <a:rPr lang="en">
                <a:solidFill>
                  <a:schemeClr val="lt1"/>
                </a:solidFill>
                <a:latin typeface="Calibri"/>
                <a:ea typeface="Calibri"/>
                <a:cs typeface="Calibri"/>
                <a:sym typeface="Calibri"/>
              </a:rPr>
              <a:t>actual rating</a:t>
            </a:r>
            <a:endParaRPr>
              <a:solidFill>
                <a:schemeClr val="lt1"/>
              </a:solidFill>
              <a:latin typeface="Calibri"/>
              <a:ea typeface="Calibri"/>
              <a:cs typeface="Calibri"/>
              <a:sym typeface="Calibri"/>
            </a:endParaRPr>
          </a:p>
        </p:txBody>
      </p:sp>
      <p:sp>
        <p:nvSpPr>
          <p:cNvPr id="161" name="Google Shape;161;p17"/>
          <p:cNvSpPr txBox="1"/>
          <p:nvPr/>
        </p:nvSpPr>
        <p:spPr>
          <a:xfrm>
            <a:off x="973850" y="3589825"/>
            <a:ext cx="29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Add</a:t>
            </a:r>
            <a:r>
              <a:rPr lang="en">
                <a:solidFill>
                  <a:schemeClr val="lt1"/>
                </a:solidFill>
                <a:latin typeface="Calibri"/>
                <a:ea typeface="Calibri"/>
                <a:cs typeface="Calibri"/>
                <a:sym typeface="Calibri"/>
              </a:rPr>
              <a:t> regularization and bias:</a:t>
            </a:r>
            <a:endParaRPr>
              <a:solidFill>
                <a:schemeClr val="lt1"/>
              </a:solidFill>
              <a:latin typeface="Calibri"/>
              <a:ea typeface="Calibri"/>
              <a:cs typeface="Calibri"/>
              <a:sym typeface="Calibri"/>
            </a:endParaRPr>
          </a:p>
        </p:txBody>
      </p:sp>
      <p:sp>
        <p:nvSpPr>
          <p:cNvPr id="162" name="Google Shape;162;p17"/>
          <p:cNvSpPr txBox="1"/>
          <p:nvPr/>
        </p:nvSpPr>
        <p:spPr>
          <a:xfrm>
            <a:off x="3639625" y="1772650"/>
            <a:ext cx="532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Multiply corresponding rows and columns to predict the rating of an item. Let each item be represented by a vector Qi and each user is represented by a vector Pu.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4294967295" type="title"/>
          </p:nvPr>
        </p:nvSpPr>
        <p:spPr>
          <a:xfrm>
            <a:off x="1570650" y="386925"/>
            <a:ext cx="6002700" cy="69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EXAMPLE: </a:t>
            </a:r>
            <a:r>
              <a:rPr lang="en" sz="2600"/>
              <a:t>Movie Recommender</a:t>
            </a:r>
            <a:r>
              <a:rPr lang="en" sz="2600"/>
              <a:t> </a:t>
            </a:r>
            <a:endParaRPr sz="2600"/>
          </a:p>
        </p:txBody>
      </p:sp>
      <p:sp>
        <p:nvSpPr>
          <p:cNvPr id="168" name="Google Shape;168;p18"/>
          <p:cNvSpPr txBox="1"/>
          <p:nvPr/>
        </p:nvSpPr>
        <p:spPr>
          <a:xfrm>
            <a:off x="530775" y="989975"/>
            <a:ext cx="3765900" cy="3951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#Importing Libraries</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AF00DB"/>
                </a:solidFill>
                <a:highlight>
                  <a:srgbClr val="FFFFFF"/>
                </a:highlight>
                <a:latin typeface="Courier New"/>
                <a:ea typeface="Courier New"/>
                <a:cs typeface="Courier New"/>
                <a:sym typeface="Courier New"/>
              </a:rPr>
              <a:t>import</a:t>
            </a:r>
            <a:r>
              <a:rPr lang="en" sz="650">
                <a:highlight>
                  <a:srgbClr val="FFFFFF"/>
                </a:highlight>
                <a:latin typeface="Courier New"/>
                <a:ea typeface="Courier New"/>
                <a:cs typeface="Courier New"/>
                <a:sym typeface="Courier New"/>
              </a:rPr>
              <a:t> </a:t>
            </a:r>
            <a:r>
              <a:rPr lang="en" sz="650">
                <a:solidFill>
                  <a:srgbClr val="267F99"/>
                </a:solidFill>
                <a:highlight>
                  <a:srgbClr val="FFFFFF"/>
                </a:highlight>
                <a:latin typeface="Courier New"/>
                <a:ea typeface="Courier New"/>
                <a:cs typeface="Courier New"/>
                <a:sym typeface="Courier New"/>
              </a:rPr>
              <a:t>numpy</a:t>
            </a:r>
            <a:r>
              <a:rPr lang="en" sz="650">
                <a:highlight>
                  <a:srgbClr val="FFFFFF"/>
                </a:highlight>
                <a:latin typeface="Courier New"/>
                <a:ea typeface="Courier New"/>
                <a:cs typeface="Courier New"/>
                <a:sym typeface="Courier New"/>
              </a:rPr>
              <a:t> </a:t>
            </a:r>
            <a:r>
              <a:rPr lang="en" sz="650">
                <a:solidFill>
                  <a:srgbClr val="AF00DB"/>
                </a:solidFill>
                <a:highlight>
                  <a:srgbClr val="FFFFFF"/>
                </a:highlight>
                <a:latin typeface="Courier New"/>
                <a:ea typeface="Courier New"/>
                <a:cs typeface="Courier New"/>
                <a:sym typeface="Courier New"/>
              </a:rPr>
              <a:t>as</a:t>
            </a:r>
            <a:r>
              <a:rPr lang="en" sz="650">
                <a:highlight>
                  <a:srgbClr val="FFFFFF"/>
                </a:highlight>
                <a:latin typeface="Courier New"/>
                <a:ea typeface="Courier New"/>
                <a:cs typeface="Courier New"/>
                <a:sym typeface="Courier New"/>
              </a:rPr>
              <a:t> </a:t>
            </a:r>
            <a:r>
              <a:rPr lang="en" sz="650">
                <a:solidFill>
                  <a:srgbClr val="267F99"/>
                </a:solidFill>
                <a:highlight>
                  <a:srgbClr val="FFFFFF"/>
                </a:highlight>
                <a:latin typeface="Courier New"/>
                <a:ea typeface="Courier New"/>
                <a:cs typeface="Courier New"/>
                <a:sym typeface="Courier New"/>
              </a:rPr>
              <a:t>np</a:t>
            </a:r>
            <a:endParaRPr sz="650">
              <a:solidFill>
                <a:srgbClr val="267F99"/>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AF00DB"/>
                </a:solidFill>
                <a:highlight>
                  <a:srgbClr val="FFFFFF"/>
                </a:highlight>
                <a:latin typeface="Courier New"/>
                <a:ea typeface="Courier New"/>
                <a:cs typeface="Courier New"/>
                <a:sym typeface="Courier New"/>
              </a:rPr>
              <a:t>import</a:t>
            </a:r>
            <a:r>
              <a:rPr lang="en" sz="650">
                <a:highlight>
                  <a:srgbClr val="FFFFFF"/>
                </a:highlight>
                <a:latin typeface="Courier New"/>
                <a:ea typeface="Courier New"/>
                <a:cs typeface="Courier New"/>
                <a:sym typeface="Courier New"/>
              </a:rPr>
              <a:t> </a:t>
            </a:r>
            <a:r>
              <a:rPr lang="en" sz="650">
                <a:solidFill>
                  <a:srgbClr val="267F99"/>
                </a:solidFill>
                <a:highlight>
                  <a:srgbClr val="FFFFFF"/>
                </a:highlight>
                <a:latin typeface="Courier New"/>
                <a:ea typeface="Courier New"/>
                <a:cs typeface="Courier New"/>
                <a:sym typeface="Courier New"/>
              </a:rPr>
              <a:t>pandas</a:t>
            </a:r>
            <a:r>
              <a:rPr lang="en" sz="650">
                <a:highlight>
                  <a:srgbClr val="FFFFFF"/>
                </a:highlight>
                <a:latin typeface="Courier New"/>
                <a:ea typeface="Courier New"/>
                <a:cs typeface="Courier New"/>
                <a:sym typeface="Courier New"/>
              </a:rPr>
              <a:t> </a:t>
            </a:r>
            <a:r>
              <a:rPr lang="en" sz="650">
                <a:solidFill>
                  <a:srgbClr val="AF00DB"/>
                </a:solidFill>
                <a:highlight>
                  <a:srgbClr val="FFFFFF"/>
                </a:highlight>
                <a:latin typeface="Courier New"/>
                <a:ea typeface="Courier New"/>
                <a:cs typeface="Courier New"/>
                <a:sym typeface="Courier New"/>
              </a:rPr>
              <a:t>as</a:t>
            </a:r>
            <a:r>
              <a:rPr lang="en" sz="650">
                <a:highlight>
                  <a:srgbClr val="FFFFFF"/>
                </a:highlight>
                <a:latin typeface="Courier New"/>
                <a:ea typeface="Courier New"/>
                <a:cs typeface="Courier New"/>
                <a:sym typeface="Courier New"/>
              </a:rPr>
              <a:t> </a:t>
            </a:r>
            <a:r>
              <a:rPr lang="en" sz="650">
                <a:solidFill>
                  <a:srgbClr val="267F99"/>
                </a:solidFill>
                <a:highlight>
                  <a:srgbClr val="FFFFFF"/>
                </a:highlight>
                <a:latin typeface="Courier New"/>
                <a:ea typeface="Courier New"/>
                <a:cs typeface="Courier New"/>
                <a:sym typeface="Courier New"/>
              </a:rPr>
              <a:t>pd</a:t>
            </a:r>
            <a:endParaRPr sz="650">
              <a:solidFill>
                <a:srgbClr val="267F99"/>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#Reading dataset (MovieLens 1M movie ratings dataset: downloaded from https://grouplens.org/datasets/movielens/1m/)</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pd</a:t>
            </a:r>
            <a:r>
              <a:rPr lang="en" sz="650">
                <a:highlight>
                  <a:srgbClr val="FFFFFF"/>
                </a:highlight>
                <a:latin typeface="Courier New"/>
                <a:ea typeface="Courier New"/>
                <a:cs typeface="Courier New"/>
                <a:sym typeface="Courier New"/>
              </a:rPr>
              <a:t>.io.parsers.read_csv(</a:t>
            </a:r>
            <a:r>
              <a:rPr lang="en" sz="650">
                <a:solidFill>
                  <a:srgbClr val="A31515"/>
                </a:solidFill>
                <a:highlight>
                  <a:srgbClr val="FFFFFF"/>
                </a:highlight>
                <a:latin typeface="Courier New"/>
                <a:ea typeface="Courier New"/>
                <a:cs typeface="Courier New"/>
                <a:sym typeface="Courier New"/>
              </a:rPr>
              <a:t>'data/ratings.dat'</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names</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'user_id'</a:t>
            </a:r>
            <a:r>
              <a:rPr lang="en" sz="650">
                <a:highlight>
                  <a:srgbClr val="FFFFFF"/>
                </a:highlight>
                <a:latin typeface="Courier New"/>
                <a:ea typeface="Courier New"/>
                <a:cs typeface="Courier New"/>
                <a:sym typeface="Courier New"/>
              </a:rPr>
              <a:t>, </a:t>
            </a:r>
            <a:r>
              <a:rPr lang="en" sz="650">
                <a:solidFill>
                  <a:srgbClr val="A31515"/>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a:t>
            </a:r>
            <a:r>
              <a:rPr lang="en" sz="650">
                <a:solidFill>
                  <a:srgbClr val="A31515"/>
                </a:solidFill>
                <a:highlight>
                  <a:srgbClr val="FFFFFF"/>
                </a:highlight>
                <a:latin typeface="Courier New"/>
                <a:ea typeface="Courier New"/>
                <a:cs typeface="Courier New"/>
                <a:sym typeface="Courier New"/>
              </a:rPr>
              <a:t>'rating'</a:t>
            </a:r>
            <a:r>
              <a:rPr lang="en" sz="650">
                <a:highlight>
                  <a:srgbClr val="FFFFFF"/>
                </a:highlight>
                <a:latin typeface="Courier New"/>
                <a:ea typeface="Courier New"/>
                <a:cs typeface="Courier New"/>
                <a:sym typeface="Courier New"/>
              </a:rPr>
              <a:t>, </a:t>
            </a:r>
            <a:r>
              <a:rPr lang="en" sz="650">
                <a:solidFill>
                  <a:srgbClr val="A31515"/>
                </a:solidFill>
                <a:highlight>
                  <a:srgbClr val="FFFFFF"/>
                </a:highlight>
                <a:latin typeface="Courier New"/>
                <a:ea typeface="Courier New"/>
                <a:cs typeface="Courier New"/>
                <a:sym typeface="Courier New"/>
              </a:rPr>
              <a:t>'time'</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engine</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'python'</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delimiter</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movie_data</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pd</a:t>
            </a:r>
            <a:r>
              <a:rPr lang="en" sz="650">
                <a:highlight>
                  <a:srgbClr val="FFFFFF"/>
                </a:highlight>
                <a:latin typeface="Courier New"/>
                <a:ea typeface="Courier New"/>
                <a:cs typeface="Courier New"/>
                <a:sym typeface="Courier New"/>
              </a:rPr>
              <a:t>.io.parsers.read_csv(</a:t>
            </a:r>
            <a:r>
              <a:rPr lang="en" sz="650">
                <a:solidFill>
                  <a:srgbClr val="A31515"/>
                </a:solidFill>
                <a:highlight>
                  <a:srgbClr val="FFFFFF"/>
                </a:highlight>
                <a:latin typeface="Courier New"/>
                <a:ea typeface="Courier New"/>
                <a:cs typeface="Courier New"/>
                <a:sym typeface="Courier New"/>
              </a:rPr>
              <a:t>'data/movies.dat'</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names</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a:t>
            </a:r>
            <a:r>
              <a:rPr lang="en" sz="650">
                <a:solidFill>
                  <a:srgbClr val="A31515"/>
                </a:solidFill>
                <a:highlight>
                  <a:srgbClr val="FFFFFF"/>
                </a:highlight>
                <a:latin typeface="Courier New"/>
                <a:ea typeface="Courier New"/>
                <a:cs typeface="Courier New"/>
                <a:sym typeface="Courier New"/>
              </a:rPr>
              <a:t>'title'</a:t>
            </a:r>
            <a:r>
              <a:rPr lang="en" sz="650">
                <a:highlight>
                  <a:srgbClr val="FFFFFF"/>
                </a:highlight>
                <a:latin typeface="Courier New"/>
                <a:ea typeface="Courier New"/>
                <a:cs typeface="Courier New"/>
                <a:sym typeface="Courier New"/>
              </a:rPr>
              <a:t>, </a:t>
            </a:r>
            <a:r>
              <a:rPr lang="en" sz="650">
                <a:solidFill>
                  <a:srgbClr val="A31515"/>
                </a:solidFill>
                <a:highlight>
                  <a:srgbClr val="FFFFFF"/>
                </a:highlight>
                <a:latin typeface="Courier New"/>
                <a:ea typeface="Courier New"/>
                <a:cs typeface="Courier New"/>
                <a:sym typeface="Courier New"/>
              </a:rPr>
              <a:t>'genre'</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engine</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'python'</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delimiter</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#Creating the rating matrix (rows as movies, columns as users)</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ratings_mat</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267F99"/>
                </a:solidFill>
                <a:highlight>
                  <a:srgbClr val="FFFFFF"/>
                </a:highlight>
                <a:latin typeface="Courier New"/>
                <a:ea typeface="Courier New"/>
                <a:cs typeface="Courier New"/>
                <a:sym typeface="Courier New"/>
              </a:rPr>
              <a:t>ndarray</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shape</a:t>
            </a:r>
            <a:r>
              <a:rPr lang="en" sz="650">
                <a:highlight>
                  <a:srgbClr val="FFFFFF"/>
                </a:highlight>
                <a:latin typeface="Courier New"/>
                <a:ea typeface="Courier New"/>
                <a:cs typeface="Courier New"/>
                <a:sym typeface="Courier New"/>
              </a:rPr>
              <a:t>=(</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max</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.movie_id.values),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max</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.user_id.values)),</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dtype</a:t>
            </a:r>
            <a:r>
              <a:rPr lang="en" sz="650">
                <a:highlight>
                  <a:srgbClr val="FFFFFF"/>
                </a:highlight>
                <a:latin typeface="Courier New"/>
                <a:ea typeface="Courier New"/>
                <a:cs typeface="Courier New"/>
                <a:sym typeface="Courier New"/>
              </a:rPr>
              <a:t>=</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uint8</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ratings_mat</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.movie_id.values-</a:t>
            </a:r>
            <a:r>
              <a:rPr lang="en" sz="650">
                <a:solidFill>
                  <a:srgbClr val="098658"/>
                </a:solidFill>
                <a:highlight>
                  <a:srgbClr val="FFFFFF"/>
                </a:highlight>
                <a:latin typeface="Courier New"/>
                <a:ea typeface="Courier New"/>
                <a:cs typeface="Courier New"/>
                <a:sym typeface="Courier New"/>
              </a:rPr>
              <a:t>1</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.user_id.values-</a:t>
            </a:r>
            <a:r>
              <a:rPr lang="en" sz="650">
                <a:solidFill>
                  <a:srgbClr val="098658"/>
                </a:solidFill>
                <a:highlight>
                  <a:srgbClr val="FFFFFF"/>
                </a:highlight>
                <a:latin typeface="Courier New"/>
                <a:ea typeface="Courier New"/>
                <a:cs typeface="Courier New"/>
                <a:sym typeface="Courier New"/>
              </a:rPr>
              <a:t>1</a:t>
            </a:r>
            <a:r>
              <a:rPr lang="en" sz="650">
                <a:highlight>
                  <a:srgbClr val="FFFFFF"/>
                </a:highlight>
                <a:latin typeface="Courier New"/>
                <a:ea typeface="Courier New"/>
                <a:cs typeface="Courier New"/>
                <a:sym typeface="Courier New"/>
              </a:rPr>
              <a:t>] = </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.rating.values</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#Normalizing the matrix(subtract mean off)</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normalised_mat</a:t>
            </a:r>
            <a:r>
              <a:rPr lang="en" sz="650">
                <a:highlight>
                  <a:srgbClr val="FFFFFF"/>
                </a:highlight>
                <a:latin typeface="Courier New"/>
                <a:ea typeface="Courier New"/>
                <a:cs typeface="Courier New"/>
                <a:sym typeface="Courier New"/>
              </a:rPr>
              <a:t> = </a:t>
            </a:r>
            <a:r>
              <a:rPr lang="en" sz="650">
                <a:solidFill>
                  <a:srgbClr val="001080"/>
                </a:solidFill>
                <a:highlight>
                  <a:srgbClr val="FFFFFF"/>
                </a:highlight>
                <a:latin typeface="Courier New"/>
                <a:ea typeface="Courier New"/>
                <a:cs typeface="Courier New"/>
                <a:sym typeface="Courier New"/>
              </a:rPr>
              <a:t>ratings_mat</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795E26"/>
                </a:solidFill>
                <a:highlight>
                  <a:srgbClr val="FFFFFF"/>
                </a:highlight>
                <a:latin typeface="Courier New"/>
                <a:ea typeface="Courier New"/>
                <a:cs typeface="Courier New"/>
                <a:sym typeface="Courier New"/>
              </a:rPr>
              <a:t>asarray</a:t>
            </a:r>
            <a:r>
              <a:rPr lang="en" sz="650">
                <a:highlight>
                  <a:srgbClr val="FFFFFF"/>
                </a:highlight>
                <a:latin typeface="Courier New"/>
                <a:ea typeface="Courier New"/>
                <a:cs typeface="Courier New"/>
                <a:sym typeface="Courier New"/>
              </a:rPr>
              <a:t>([(</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795E26"/>
                </a:solidFill>
                <a:highlight>
                  <a:srgbClr val="FFFFFF"/>
                </a:highlight>
                <a:latin typeface="Courier New"/>
                <a:ea typeface="Courier New"/>
                <a:cs typeface="Courier New"/>
                <a:sym typeface="Courier New"/>
              </a:rPr>
              <a:t>mean</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ratings_mat</a:t>
            </a:r>
            <a:r>
              <a:rPr lang="en" sz="650">
                <a:highlight>
                  <a:srgbClr val="FFFFFF"/>
                </a:highlight>
                <a:latin typeface="Courier New"/>
                <a:ea typeface="Courier New"/>
                <a:cs typeface="Courier New"/>
                <a:sym typeface="Courier New"/>
              </a:rPr>
              <a:t>, </a:t>
            </a:r>
            <a:r>
              <a:rPr lang="en" sz="650">
                <a:solidFill>
                  <a:srgbClr val="098658"/>
                </a:solidFill>
                <a:highlight>
                  <a:srgbClr val="FFFFFF"/>
                </a:highlight>
                <a:latin typeface="Courier New"/>
                <a:ea typeface="Courier New"/>
                <a:cs typeface="Courier New"/>
                <a:sym typeface="Courier New"/>
              </a:rPr>
              <a:t>1</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T</a:t>
            </a:r>
            <a:endParaRPr sz="650">
              <a:solidFill>
                <a:srgbClr val="00108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#Computing the Singular Value Decomposition (SVD)</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70C1"/>
                </a:solidFill>
                <a:highlight>
                  <a:srgbClr val="FFFFFF"/>
                </a:highlight>
                <a:latin typeface="Courier New"/>
                <a:ea typeface="Courier New"/>
                <a:cs typeface="Courier New"/>
                <a:sym typeface="Courier New"/>
              </a:rPr>
              <a:t>A</a:t>
            </a:r>
            <a:r>
              <a:rPr lang="en" sz="650">
                <a:highlight>
                  <a:srgbClr val="FFFFFF"/>
                </a:highlight>
                <a:latin typeface="Courier New"/>
                <a:ea typeface="Courier New"/>
                <a:cs typeface="Courier New"/>
                <a:sym typeface="Courier New"/>
              </a:rPr>
              <a:t> = </a:t>
            </a:r>
            <a:r>
              <a:rPr lang="en" sz="650">
                <a:solidFill>
                  <a:srgbClr val="001080"/>
                </a:solidFill>
                <a:highlight>
                  <a:srgbClr val="FFFFFF"/>
                </a:highlight>
                <a:latin typeface="Courier New"/>
                <a:ea typeface="Courier New"/>
                <a:cs typeface="Courier New"/>
                <a:sym typeface="Courier New"/>
              </a:rPr>
              <a:t>normalised_mat</a:t>
            </a:r>
            <a:r>
              <a:rPr lang="en" sz="650">
                <a:highlight>
                  <a:srgbClr val="FFFFFF"/>
                </a:highlight>
                <a:latin typeface="Courier New"/>
                <a:ea typeface="Courier New"/>
                <a:cs typeface="Courier New"/>
                <a:sym typeface="Courier New"/>
              </a:rPr>
              <a:t>.T /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sqrt</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ratings_mat</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shape</a:t>
            </a:r>
            <a:r>
              <a:rPr lang="en" sz="650">
                <a:highlight>
                  <a:srgbClr val="FFFFFF"/>
                </a:highlight>
                <a:latin typeface="Courier New"/>
                <a:ea typeface="Courier New"/>
                <a:cs typeface="Courier New"/>
                <a:sym typeface="Courier New"/>
              </a:rPr>
              <a:t>[</a:t>
            </a:r>
            <a:r>
              <a:rPr lang="en" sz="650">
                <a:solidFill>
                  <a:srgbClr val="098658"/>
                </a:solidFill>
                <a:highlight>
                  <a:srgbClr val="FFFFFF"/>
                </a:highlight>
                <a:latin typeface="Courier New"/>
                <a:ea typeface="Courier New"/>
                <a:cs typeface="Courier New"/>
                <a:sym typeface="Courier New"/>
              </a:rPr>
              <a:t>0</a:t>
            </a:r>
            <a:r>
              <a:rPr lang="en" sz="650">
                <a:highlight>
                  <a:srgbClr val="FFFFFF"/>
                </a:highlight>
                <a:latin typeface="Courier New"/>
                <a:ea typeface="Courier New"/>
                <a:cs typeface="Courier New"/>
                <a:sym typeface="Courier New"/>
              </a:rPr>
              <a:t>] - </a:t>
            </a:r>
            <a:r>
              <a:rPr lang="en" sz="650">
                <a:solidFill>
                  <a:srgbClr val="098658"/>
                </a:solidFill>
                <a:highlight>
                  <a:srgbClr val="FFFFFF"/>
                </a:highlight>
                <a:latin typeface="Courier New"/>
                <a:ea typeface="Courier New"/>
                <a:cs typeface="Courier New"/>
                <a:sym typeface="Courier New"/>
              </a:rPr>
              <a:t>1</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70C1"/>
                </a:solidFill>
                <a:highlight>
                  <a:srgbClr val="FFFFFF"/>
                </a:highlight>
                <a:latin typeface="Courier New"/>
                <a:ea typeface="Courier New"/>
                <a:cs typeface="Courier New"/>
                <a:sym typeface="Courier New"/>
              </a:rPr>
              <a:t>U</a:t>
            </a:r>
            <a:r>
              <a:rPr lang="en" sz="650">
                <a:highlight>
                  <a:srgbClr val="FFFFFF"/>
                </a:highlight>
                <a:latin typeface="Courier New"/>
                <a:ea typeface="Courier New"/>
                <a:cs typeface="Courier New"/>
                <a:sym typeface="Courier New"/>
              </a:rPr>
              <a:t>, </a:t>
            </a:r>
            <a:r>
              <a:rPr lang="en" sz="650">
                <a:solidFill>
                  <a:srgbClr val="0070C1"/>
                </a:solidFill>
                <a:highlight>
                  <a:srgbClr val="FFFFFF"/>
                </a:highlight>
                <a:latin typeface="Courier New"/>
                <a:ea typeface="Courier New"/>
                <a:cs typeface="Courier New"/>
                <a:sym typeface="Courier New"/>
              </a:rPr>
              <a:t>S</a:t>
            </a:r>
            <a:r>
              <a:rPr lang="en" sz="650">
                <a:highlight>
                  <a:srgbClr val="FFFFFF"/>
                </a:highlight>
                <a:latin typeface="Courier New"/>
                <a:ea typeface="Courier New"/>
                <a:cs typeface="Courier New"/>
                <a:sym typeface="Courier New"/>
              </a:rPr>
              <a:t>, </a:t>
            </a:r>
            <a:r>
              <a:rPr lang="en" sz="650">
                <a:solidFill>
                  <a:srgbClr val="0070C1"/>
                </a:solidFill>
                <a:highlight>
                  <a:srgbClr val="FFFFFF"/>
                </a:highlight>
                <a:latin typeface="Courier New"/>
                <a:ea typeface="Courier New"/>
                <a:cs typeface="Courier New"/>
                <a:sym typeface="Courier New"/>
              </a:rPr>
              <a:t>V</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.linalg.svd(</a:t>
            </a:r>
            <a:r>
              <a:rPr lang="en" sz="650">
                <a:solidFill>
                  <a:srgbClr val="0070C1"/>
                </a:solidFill>
                <a:highlight>
                  <a:srgbClr val="FFFFFF"/>
                </a:highlight>
                <a:latin typeface="Courier New"/>
                <a:ea typeface="Courier New"/>
                <a:cs typeface="Courier New"/>
                <a:sym typeface="Courier New"/>
              </a:rPr>
              <a:t>A</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p:txBody>
      </p:sp>
      <p:sp>
        <p:nvSpPr>
          <p:cNvPr id="169" name="Google Shape;169;p18"/>
          <p:cNvSpPr txBox="1"/>
          <p:nvPr/>
        </p:nvSpPr>
        <p:spPr>
          <a:xfrm>
            <a:off x="4296675" y="989975"/>
            <a:ext cx="4600200" cy="3951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#Function to calculate the cosine similarity (sorting by most similar and returning the top N)</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00FF"/>
                </a:solidFill>
                <a:highlight>
                  <a:srgbClr val="FFFFFF"/>
                </a:highlight>
                <a:latin typeface="Courier New"/>
                <a:ea typeface="Courier New"/>
                <a:cs typeface="Courier New"/>
                <a:sym typeface="Courier New"/>
              </a:rPr>
              <a:t>def</a:t>
            </a:r>
            <a:r>
              <a:rPr lang="en" sz="650">
                <a:highlight>
                  <a:srgbClr val="FFFFFF"/>
                </a:highlight>
                <a:latin typeface="Courier New"/>
                <a:ea typeface="Courier New"/>
                <a:cs typeface="Courier New"/>
                <a:sym typeface="Courier New"/>
              </a:rPr>
              <a:t> </a:t>
            </a:r>
            <a:r>
              <a:rPr lang="en" sz="650">
                <a:solidFill>
                  <a:srgbClr val="795E26"/>
                </a:solidFill>
                <a:highlight>
                  <a:srgbClr val="FFFFFF"/>
                </a:highlight>
                <a:latin typeface="Courier New"/>
                <a:ea typeface="Courier New"/>
                <a:cs typeface="Courier New"/>
                <a:sym typeface="Courier New"/>
              </a:rPr>
              <a:t>top_cosine_similarity</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top_n</a:t>
            </a:r>
            <a:r>
              <a:rPr lang="en" sz="650">
                <a:highlight>
                  <a:srgbClr val="FFFFFF"/>
                </a:highlight>
                <a:latin typeface="Courier New"/>
                <a:ea typeface="Courier New"/>
                <a:cs typeface="Courier New"/>
                <a:sym typeface="Courier New"/>
              </a:rPr>
              <a:t>=</a:t>
            </a:r>
            <a:r>
              <a:rPr lang="en" sz="650">
                <a:solidFill>
                  <a:srgbClr val="098658"/>
                </a:solidFill>
                <a:highlight>
                  <a:srgbClr val="FFFFFF"/>
                </a:highlight>
                <a:latin typeface="Courier New"/>
                <a:ea typeface="Courier New"/>
                <a:cs typeface="Courier New"/>
                <a:sym typeface="Courier New"/>
              </a:rPr>
              <a:t>10</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index</a:t>
            </a:r>
            <a:r>
              <a:rPr lang="en" sz="650">
                <a:highlight>
                  <a:srgbClr val="FFFFFF"/>
                </a:highlight>
                <a:latin typeface="Courier New"/>
                <a:ea typeface="Courier New"/>
                <a:cs typeface="Courier New"/>
                <a:sym typeface="Courier New"/>
              </a:rPr>
              <a:t> = </a:t>
            </a:r>
            <a:r>
              <a:rPr lang="en" sz="650">
                <a:solidFill>
                  <a:srgbClr val="001080"/>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 </a:t>
            </a:r>
            <a:r>
              <a:rPr lang="en" sz="650">
                <a:solidFill>
                  <a:srgbClr val="098658"/>
                </a:solidFill>
                <a:highlight>
                  <a:srgbClr val="FFFFFF"/>
                </a:highlight>
                <a:latin typeface="Courier New"/>
                <a:ea typeface="Courier New"/>
                <a:cs typeface="Courier New"/>
                <a:sym typeface="Courier New"/>
              </a:rPr>
              <a:t>1</a:t>
            </a:r>
            <a:r>
              <a:rPr lang="en" sz="650">
                <a:highlight>
                  <a:srgbClr val="FFFFFF"/>
                </a:highlight>
                <a:latin typeface="Courier New"/>
                <a:ea typeface="Courier New"/>
                <a:cs typeface="Courier New"/>
                <a:sym typeface="Courier New"/>
              </a:rPr>
              <a:t> </a:t>
            </a:r>
            <a:r>
              <a:rPr lang="en" sz="650">
                <a:solidFill>
                  <a:srgbClr val="008000"/>
                </a:solidFill>
                <a:highlight>
                  <a:srgbClr val="FFFFFF"/>
                </a:highlight>
                <a:latin typeface="Courier New"/>
                <a:ea typeface="Courier New"/>
                <a:cs typeface="Courier New"/>
                <a:sym typeface="Courier New"/>
              </a:rPr>
              <a:t># Movie id starts from 1 in the dataset</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movie_row</a:t>
            </a:r>
            <a:r>
              <a:rPr lang="en" sz="650">
                <a:highlight>
                  <a:srgbClr val="FFFFFF"/>
                </a:highlight>
                <a:latin typeface="Courier New"/>
                <a:ea typeface="Courier New"/>
                <a:cs typeface="Courier New"/>
                <a:sym typeface="Courier New"/>
              </a:rPr>
              <a:t> = </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index</a:t>
            </a:r>
            <a:r>
              <a:rPr lang="en" sz="650">
                <a:highlight>
                  <a:srgbClr val="FFFFFF"/>
                </a:highlight>
                <a:latin typeface="Courier New"/>
                <a:ea typeface="Courier New"/>
                <a:cs typeface="Courier New"/>
                <a:sym typeface="Courier New"/>
              </a:rPr>
              <a:t>,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magnitude</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sqrt</a:t>
            </a:r>
            <a:r>
              <a:rPr lang="en" sz="650">
                <a:highlight>
                  <a:srgbClr val="FFFFFF"/>
                </a:highlight>
                <a:latin typeface="Courier New"/>
                <a:ea typeface="Courier New"/>
                <a:cs typeface="Courier New"/>
                <a:sym typeface="Courier New"/>
              </a:rPr>
              <a:t>(</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einsum</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'ij, ij -&gt; i'</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similarity</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dot</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movie_row</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data</a:t>
            </a:r>
            <a:r>
              <a:rPr lang="en" sz="650">
                <a:highlight>
                  <a:srgbClr val="FFFFFF"/>
                </a:highlight>
                <a:latin typeface="Courier New"/>
                <a:ea typeface="Courier New"/>
                <a:cs typeface="Courier New"/>
                <a:sym typeface="Courier New"/>
              </a:rPr>
              <a:t>.T) / (</a:t>
            </a:r>
            <a:r>
              <a:rPr lang="en" sz="650">
                <a:solidFill>
                  <a:srgbClr val="001080"/>
                </a:solidFill>
                <a:highlight>
                  <a:srgbClr val="FFFFFF"/>
                </a:highlight>
                <a:latin typeface="Courier New"/>
                <a:ea typeface="Courier New"/>
                <a:cs typeface="Courier New"/>
                <a:sym typeface="Courier New"/>
              </a:rPr>
              <a:t>magnitude</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index</a:t>
            </a:r>
            <a:r>
              <a:rPr lang="en" sz="650">
                <a:highlight>
                  <a:srgbClr val="FFFFFF"/>
                </a:highlight>
                <a:latin typeface="Courier New"/>
                <a:ea typeface="Courier New"/>
                <a:cs typeface="Courier New"/>
                <a:sym typeface="Courier New"/>
              </a:rPr>
              <a:t>] * </a:t>
            </a:r>
            <a:r>
              <a:rPr lang="en" sz="650">
                <a:solidFill>
                  <a:srgbClr val="001080"/>
                </a:solidFill>
                <a:highlight>
                  <a:srgbClr val="FFFFFF"/>
                </a:highlight>
                <a:latin typeface="Courier New"/>
                <a:ea typeface="Courier New"/>
                <a:cs typeface="Courier New"/>
                <a:sym typeface="Courier New"/>
              </a:rPr>
              <a:t>magnitude</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sort_indexes</a:t>
            </a:r>
            <a:r>
              <a:rPr lang="en" sz="650">
                <a:highlight>
                  <a:srgbClr val="FFFFFF"/>
                </a:highlight>
                <a:latin typeface="Courier New"/>
                <a:ea typeface="Courier New"/>
                <a:cs typeface="Courier New"/>
                <a:sym typeface="Courier New"/>
              </a:rPr>
              <a:t> = </a:t>
            </a:r>
            <a:r>
              <a:rPr lang="en" sz="650">
                <a:solidFill>
                  <a:srgbClr val="267F99"/>
                </a:solidFill>
                <a:highlight>
                  <a:srgbClr val="FFFFFF"/>
                </a:highlight>
                <a:latin typeface="Courier New"/>
                <a:ea typeface="Courier New"/>
                <a:cs typeface="Courier New"/>
                <a:sym typeface="Courier New"/>
              </a:rPr>
              <a:t>np</a:t>
            </a:r>
            <a:r>
              <a:rPr lang="en" sz="650">
                <a:highlight>
                  <a:srgbClr val="FFFFFF"/>
                </a:highlight>
                <a:latin typeface="Courier New"/>
                <a:ea typeface="Courier New"/>
                <a:cs typeface="Courier New"/>
                <a:sym typeface="Courier New"/>
              </a:rPr>
              <a:t>.</a:t>
            </a:r>
            <a:r>
              <a:rPr lang="en" sz="650">
                <a:solidFill>
                  <a:srgbClr val="795E26"/>
                </a:solidFill>
                <a:highlight>
                  <a:srgbClr val="FFFFFF"/>
                </a:highlight>
                <a:latin typeface="Courier New"/>
                <a:ea typeface="Courier New"/>
                <a:cs typeface="Courier New"/>
                <a:sym typeface="Courier New"/>
              </a:rPr>
              <a:t>argsort</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similarity</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AF00DB"/>
                </a:solidFill>
                <a:highlight>
                  <a:srgbClr val="FFFFFF"/>
                </a:highlight>
                <a:latin typeface="Courier New"/>
                <a:ea typeface="Courier New"/>
                <a:cs typeface="Courier New"/>
                <a:sym typeface="Courier New"/>
              </a:rPr>
              <a:t>return</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sort_indexes</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top_n</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 Function to print top N similar movies</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00FF"/>
                </a:solidFill>
                <a:highlight>
                  <a:srgbClr val="FFFFFF"/>
                </a:highlight>
                <a:latin typeface="Courier New"/>
                <a:ea typeface="Courier New"/>
                <a:cs typeface="Courier New"/>
                <a:sym typeface="Courier New"/>
              </a:rPr>
              <a:t>def</a:t>
            </a:r>
            <a:r>
              <a:rPr lang="en" sz="650">
                <a:highlight>
                  <a:srgbClr val="FFFFFF"/>
                </a:highlight>
                <a:latin typeface="Courier New"/>
                <a:ea typeface="Courier New"/>
                <a:cs typeface="Courier New"/>
                <a:sym typeface="Courier New"/>
              </a:rPr>
              <a:t> </a:t>
            </a:r>
            <a:r>
              <a:rPr lang="en" sz="650">
                <a:solidFill>
                  <a:srgbClr val="795E26"/>
                </a:solidFill>
                <a:highlight>
                  <a:srgbClr val="FFFFFF"/>
                </a:highlight>
                <a:latin typeface="Courier New"/>
                <a:ea typeface="Courier New"/>
                <a:cs typeface="Courier New"/>
                <a:sym typeface="Courier New"/>
              </a:rPr>
              <a:t>print_similar_movies</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movie_data</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top_indexes</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795E26"/>
                </a:solidFill>
                <a:highlight>
                  <a:srgbClr val="FFFFFF"/>
                </a:highlight>
                <a:latin typeface="Courier New"/>
                <a:ea typeface="Courier New"/>
                <a:cs typeface="Courier New"/>
                <a:sym typeface="Courier New"/>
              </a:rPr>
              <a:t>print</a:t>
            </a:r>
            <a:r>
              <a:rPr lang="en" sz="650">
                <a:highlight>
                  <a:srgbClr val="FFFFFF"/>
                </a:highlight>
                <a:latin typeface="Courier New"/>
                <a:ea typeface="Courier New"/>
                <a:cs typeface="Courier New"/>
                <a:sym typeface="Courier New"/>
              </a:rPr>
              <a:t>(</a:t>
            </a:r>
            <a:r>
              <a:rPr lang="en" sz="650">
                <a:solidFill>
                  <a:srgbClr val="A31515"/>
                </a:solidFill>
                <a:highlight>
                  <a:srgbClr val="FFFFFF"/>
                </a:highlight>
                <a:latin typeface="Courier New"/>
                <a:ea typeface="Courier New"/>
                <a:cs typeface="Courier New"/>
                <a:sym typeface="Courier New"/>
              </a:rPr>
              <a:t>'Recommendations for </a:t>
            </a:r>
            <a:r>
              <a:rPr lang="en" sz="650">
                <a:solidFill>
                  <a:srgbClr val="0000FF"/>
                </a:solidFill>
                <a:highlight>
                  <a:srgbClr val="FFFFFF"/>
                </a:highlight>
                <a:latin typeface="Courier New"/>
                <a:ea typeface="Courier New"/>
                <a:cs typeface="Courier New"/>
                <a:sym typeface="Courier New"/>
              </a:rPr>
              <a:t>{0}</a:t>
            </a:r>
            <a:r>
              <a:rPr lang="en" sz="650">
                <a:solidFill>
                  <a:srgbClr val="A31515"/>
                </a:solidFill>
                <a:highlight>
                  <a:srgbClr val="FFFFFF"/>
                </a:highlight>
                <a:latin typeface="Courier New"/>
                <a:ea typeface="Courier New"/>
                <a:cs typeface="Courier New"/>
                <a:sym typeface="Courier New"/>
              </a:rPr>
              <a:t>: </a:t>
            </a:r>
            <a:r>
              <a:rPr lang="en" sz="650">
                <a:solidFill>
                  <a:srgbClr val="EE0000"/>
                </a:solidFill>
                <a:highlight>
                  <a:srgbClr val="FFFFFF"/>
                </a:highlight>
                <a:latin typeface="Courier New"/>
                <a:ea typeface="Courier New"/>
                <a:cs typeface="Courier New"/>
                <a:sym typeface="Courier New"/>
              </a:rPr>
              <a:t>\n</a:t>
            </a:r>
            <a:r>
              <a:rPr lang="en" sz="650">
                <a:solidFill>
                  <a:srgbClr val="A31515"/>
                </a:solidFill>
                <a:highlight>
                  <a:srgbClr val="FFFFFF"/>
                </a:highlight>
                <a:latin typeface="Courier New"/>
                <a:ea typeface="Courier New"/>
                <a:cs typeface="Courier New"/>
                <a:sym typeface="Courier New"/>
              </a:rPr>
              <a:t>'</a:t>
            </a:r>
            <a:r>
              <a:rPr lang="en" sz="650">
                <a:highlight>
                  <a:srgbClr val="FFFFFF"/>
                </a:highlight>
                <a:latin typeface="Courier New"/>
                <a:ea typeface="Courier New"/>
                <a:cs typeface="Courier New"/>
                <a:sym typeface="Courier New"/>
              </a:rPr>
              <a:t>.</a:t>
            </a:r>
            <a:r>
              <a:rPr lang="en" sz="650">
                <a:solidFill>
                  <a:srgbClr val="795E26"/>
                </a:solidFill>
                <a:highlight>
                  <a:srgbClr val="FFFFFF"/>
                </a:highlight>
                <a:latin typeface="Courier New"/>
                <a:ea typeface="Courier New"/>
                <a:cs typeface="Courier New"/>
                <a:sym typeface="Courier New"/>
              </a:rPr>
              <a:t>format</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movie_data</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movie_data</a:t>
            </a:r>
            <a:r>
              <a:rPr lang="en" sz="650">
                <a:highlight>
                  <a:srgbClr val="FFFFFF"/>
                </a:highlight>
                <a:latin typeface="Courier New"/>
                <a:ea typeface="Courier New"/>
                <a:cs typeface="Courier New"/>
                <a:sym typeface="Courier New"/>
              </a:rPr>
              <a:t>.movie_id == </a:t>
            </a:r>
            <a:r>
              <a:rPr lang="en" sz="650">
                <a:solidFill>
                  <a:srgbClr val="001080"/>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].title.values[</a:t>
            </a:r>
            <a:r>
              <a:rPr lang="en" sz="650">
                <a:solidFill>
                  <a:srgbClr val="098658"/>
                </a:solidFill>
                <a:highlight>
                  <a:srgbClr val="FFFFFF"/>
                </a:highlight>
                <a:latin typeface="Courier New"/>
                <a:ea typeface="Courier New"/>
                <a:cs typeface="Courier New"/>
                <a:sym typeface="Courier New"/>
              </a:rPr>
              <a:t>0</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AF00DB"/>
                </a:solidFill>
                <a:highlight>
                  <a:srgbClr val="FFFFFF"/>
                </a:highlight>
                <a:latin typeface="Courier New"/>
                <a:ea typeface="Courier New"/>
                <a:cs typeface="Courier New"/>
                <a:sym typeface="Courier New"/>
              </a:rPr>
              <a:t>for</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id</a:t>
            </a:r>
            <a:r>
              <a:rPr lang="en" sz="650">
                <a:highlight>
                  <a:srgbClr val="FFFFFF"/>
                </a:highlight>
                <a:latin typeface="Courier New"/>
                <a:ea typeface="Courier New"/>
                <a:cs typeface="Courier New"/>
                <a:sym typeface="Courier New"/>
              </a:rPr>
              <a:t> </a:t>
            </a:r>
            <a:r>
              <a:rPr lang="en" sz="650">
                <a:solidFill>
                  <a:srgbClr val="AF00DB"/>
                </a:solidFill>
                <a:highlight>
                  <a:srgbClr val="FFFFFF"/>
                </a:highlight>
                <a:latin typeface="Courier New"/>
                <a:ea typeface="Courier New"/>
                <a:cs typeface="Courier New"/>
                <a:sym typeface="Courier New"/>
              </a:rPr>
              <a:t>in</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top_indexes</a:t>
            </a:r>
            <a:r>
              <a:rPr lang="en" sz="650">
                <a:highlight>
                  <a:srgbClr val="FFFFFF"/>
                </a:highlight>
                <a:latin typeface="Courier New"/>
                <a:ea typeface="Courier New"/>
                <a:cs typeface="Courier New"/>
                <a:sym typeface="Courier New"/>
              </a:rPr>
              <a:t> + </a:t>
            </a:r>
            <a:r>
              <a:rPr lang="en" sz="650">
                <a:solidFill>
                  <a:srgbClr val="098658"/>
                </a:solidFill>
                <a:highlight>
                  <a:srgbClr val="FFFFFF"/>
                </a:highlight>
                <a:latin typeface="Courier New"/>
                <a:ea typeface="Courier New"/>
                <a:cs typeface="Courier New"/>
                <a:sym typeface="Courier New"/>
              </a:rPr>
              <a:t>1</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highlight>
                  <a:srgbClr val="FFFFFF"/>
                </a:highlight>
                <a:latin typeface="Courier New"/>
                <a:ea typeface="Courier New"/>
                <a:cs typeface="Courier New"/>
                <a:sym typeface="Courier New"/>
              </a:rPr>
              <a:t>       </a:t>
            </a:r>
            <a:r>
              <a:rPr lang="en" sz="650">
                <a:solidFill>
                  <a:srgbClr val="795E26"/>
                </a:solidFill>
                <a:highlight>
                  <a:srgbClr val="FFFFFF"/>
                </a:highlight>
                <a:latin typeface="Courier New"/>
                <a:ea typeface="Courier New"/>
                <a:cs typeface="Courier New"/>
                <a:sym typeface="Courier New"/>
              </a:rPr>
              <a:t>print</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movie_data</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movie_data</a:t>
            </a:r>
            <a:r>
              <a:rPr lang="en" sz="650">
                <a:highlight>
                  <a:srgbClr val="FFFFFF"/>
                </a:highlight>
                <a:latin typeface="Courier New"/>
                <a:ea typeface="Courier New"/>
                <a:cs typeface="Courier New"/>
                <a:sym typeface="Courier New"/>
              </a:rPr>
              <a:t>.movie_id == </a:t>
            </a:r>
            <a:r>
              <a:rPr lang="en" sz="650">
                <a:solidFill>
                  <a:srgbClr val="001080"/>
                </a:solidFill>
                <a:highlight>
                  <a:srgbClr val="FFFFFF"/>
                </a:highlight>
                <a:latin typeface="Courier New"/>
                <a:ea typeface="Courier New"/>
                <a:cs typeface="Courier New"/>
                <a:sym typeface="Courier New"/>
              </a:rPr>
              <a:t>id</a:t>
            </a:r>
            <a:r>
              <a:rPr lang="en" sz="650">
                <a:highlight>
                  <a:srgbClr val="FFFFFF"/>
                </a:highlight>
                <a:latin typeface="Courier New"/>
                <a:ea typeface="Courier New"/>
                <a:cs typeface="Courier New"/>
                <a:sym typeface="Courier New"/>
              </a:rPr>
              <a:t>].title.values[</a:t>
            </a:r>
            <a:r>
              <a:rPr lang="en" sz="650">
                <a:solidFill>
                  <a:srgbClr val="098658"/>
                </a:solidFill>
                <a:highlight>
                  <a:srgbClr val="FFFFFF"/>
                </a:highlight>
                <a:latin typeface="Courier New"/>
                <a:ea typeface="Courier New"/>
                <a:cs typeface="Courier New"/>
                <a:sym typeface="Courier New"/>
              </a:rPr>
              <a:t>0</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#k-principal components to represent movies, movie_id to find recommendations, top_n print n results    </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k</a:t>
            </a:r>
            <a:r>
              <a:rPr lang="en" sz="650">
                <a:highlight>
                  <a:srgbClr val="FFFFFF"/>
                </a:highlight>
                <a:latin typeface="Courier New"/>
                <a:ea typeface="Courier New"/>
                <a:cs typeface="Courier New"/>
                <a:sym typeface="Courier New"/>
              </a:rPr>
              <a:t> = </a:t>
            </a:r>
            <a:r>
              <a:rPr lang="en" sz="650">
                <a:solidFill>
                  <a:srgbClr val="098658"/>
                </a:solidFill>
                <a:highlight>
                  <a:srgbClr val="FFFFFF"/>
                </a:highlight>
                <a:latin typeface="Courier New"/>
                <a:ea typeface="Courier New"/>
                <a:cs typeface="Courier New"/>
                <a:sym typeface="Courier New"/>
              </a:rPr>
              <a:t>50</a:t>
            </a:r>
            <a:endParaRPr sz="6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 </a:t>
            </a:r>
            <a:r>
              <a:rPr lang="en" sz="650">
                <a:solidFill>
                  <a:srgbClr val="098658"/>
                </a:solidFill>
                <a:highlight>
                  <a:srgbClr val="FFFFFF"/>
                </a:highlight>
                <a:latin typeface="Courier New"/>
                <a:ea typeface="Courier New"/>
                <a:cs typeface="Courier New"/>
                <a:sym typeface="Courier New"/>
              </a:rPr>
              <a:t>10</a:t>
            </a:r>
            <a:r>
              <a:rPr lang="en" sz="650">
                <a:highlight>
                  <a:srgbClr val="FFFFFF"/>
                </a:highlight>
                <a:latin typeface="Courier New"/>
                <a:ea typeface="Courier New"/>
                <a:cs typeface="Courier New"/>
                <a:sym typeface="Courier New"/>
              </a:rPr>
              <a:t> </a:t>
            </a:r>
            <a:r>
              <a:rPr lang="en" sz="650">
                <a:solidFill>
                  <a:srgbClr val="008000"/>
                </a:solidFill>
                <a:highlight>
                  <a:srgbClr val="FFFFFF"/>
                </a:highlight>
                <a:latin typeface="Courier New"/>
                <a:ea typeface="Courier New"/>
                <a:cs typeface="Courier New"/>
                <a:sym typeface="Courier New"/>
              </a:rPr>
              <a:t># (getting an id from movies.dat)</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top_n</a:t>
            </a:r>
            <a:r>
              <a:rPr lang="en" sz="650">
                <a:highlight>
                  <a:srgbClr val="FFFFFF"/>
                </a:highlight>
                <a:latin typeface="Courier New"/>
                <a:ea typeface="Courier New"/>
                <a:cs typeface="Courier New"/>
                <a:sym typeface="Courier New"/>
              </a:rPr>
              <a:t> = </a:t>
            </a:r>
            <a:r>
              <a:rPr lang="en" sz="650">
                <a:solidFill>
                  <a:srgbClr val="098658"/>
                </a:solidFill>
                <a:highlight>
                  <a:srgbClr val="FFFFFF"/>
                </a:highlight>
                <a:latin typeface="Courier New"/>
                <a:ea typeface="Courier New"/>
                <a:cs typeface="Courier New"/>
                <a:sym typeface="Courier New"/>
              </a:rPr>
              <a:t>10</a:t>
            </a:r>
            <a:endParaRPr sz="6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sliced</a:t>
            </a:r>
            <a:r>
              <a:rPr lang="en" sz="650">
                <a:highlight>
                  <a:srgbClr val="FFFFFF"/>
                </a:highlight>
                <a:latin typeface="Courier New"/>
                <a:ea typeface="Courier New"/>
                <a:cs typeface="Courier New"/>
                <a:sym typeface="Courier New"/>
              </a:rPr>
              <a:t> = </a:t>
            </a:r>
            <a:r>
              <a:rPr lang="en" sz="650">
                <a:solidFill>
                  <a:srgbClr val="0070C1"/>
                </a:solidFill>
                <a:highlight>
                  <a:srgbClr val="FFFFFF"/>
                </a:highlight>
                <a:latin typeface="Courier New"/>
                <a:ea typeface="Courier New"/>
                <a:cs typeface="Courier New"/>
                <a:sym typeface="Courier New"/>
              </a:rPr>
              <a:t>V</a:t>
            </a:r>
            <a:r>
              <a:rPr lang="en" sz="650">
                <a:highlight>
                  <a:srgbClr val="FFFFFF"/>
                </a:highlight>
                <a:latin typeface="Courier New"/>
                <a:ea typeface="Courier New"/>
                <a:cs typeface="Courier New"/>
                <a:sym typeface="Courier New"/>
              </a:rPr>
              <a:t>.T[:, :</a:t>
            </a:r>
            <a:r>
              <a:rPr lang="en" sz="650">
                <a:solidFill>
                  <a:srgbClr val="001080"/>
                </a:solidFill>
                <a:highlight>
                  <a:srgbClr val="FFFFFF"/>
                </a:highlight>
                <a:latin typeface="Courier New"/>
                <a:ea typeface="Courier New"/>
                <a:cs typeface="Courier New"/>
                <a:sym typeface="Courier New"/>
              </a:rPr>
              <a:t>k</a:t>
            </a:r>
            <a:r>
              <a:rPr lang="en" sz="650">
                <a:highlight>
                  <a:srgbClr val="FFFFFF"/>
                </a:highlight>
                <a:latin typeface="Courier New"/>
                <a:ea typeface="Courier New"/>
                <a:cs typeface="Courier New"/>
                <a:sym typeface="Courier New"/>
              </a:rPr>
              <a:t>] </a:t>
            </a:r>
            <a:r>
              <a:rPr lang="en" sz="650">
                <a:solidFill>
                  <a:srgbClr val="008000"/>
                </a:solidFill>
                <a:highlight>
                  <a:srgbClr val="FFFFFF"/>
                </a:highlight>
                <a:latin typeface="Courier New"/>
                <a:ea typeface="Courier New"/>
                <a:cs typeface="Courier New"/>
                <a:sym typeface="Courier New"/>
              </a:rPr>
              <a:t># representative data</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1080"/>
                </a:solidFill>
                <a:highlight>
                  <a:srgbClr val="FFFFFF"/>
                </a:highlight>
                <a:latin typeface="Courier New"/>
                <a:ea typeface="Courier New"/>
                <a:cs typeface="Courier New"/>
                <a:sym typeface="Courier New"/>
              </a:rPr>
              <a:t>indexes</a:t>
            </a:r>
            <a:r>
              <a:rPr lang="en" sz="650">
                <a:highlight>
                  <a:srgbClr val="FFFFFF"/>
                </a:highlight>
                <a:latin typeface="Courier New"/>
                <a:ea typeface="Courier New"/>
                <a:cs typeface="Courier New"/>
                <a:sym typeface="Courier New"/>
              </a:rPr>
              <a:t> = </a:t>
            </a:r>
            <a:r>
              <a:rPr lang="en" sz="650">
                <a:solidFill>
                  <a:srgbClr val="795E26"/>
                </a:solidFill>
                <a:highlight>
                  <a:srgbClr val="FFFFFF"/>
                </a:highlight>
                <a:latin typeface="Courier New"/>
                <a:ea typeface="Courier New"/>
                <a:cs typeface="Courier New"/>
                <a:sym typeface="Courier New"/>
              </a:rPr>
              <a:t>top_cosine_similarity</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sliced</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top_n</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008000"/>
                </a:solidFill>
                <a:highlight>
                  <a:srgbClr val="FFFFFF"/>
                </a:highlight>
                <a:latin typeface="Courier New"/>
                <a:ea typeface="Courier New"/>
                <a:cs typeface="Courier New"/>
                <a:sym typeface="Courier New"/>
              </a:rPr>
              <a:t>#Printing the top N similar movies</a:t>
            </a:r>
            <a:endParaRPr sz="6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795E26"/>
                </a:solidFill>
                <a:highlight>
                  <a:srgbClr val="FFFFFF"/>
                </a:highlight>
                <a:latin typeface="Courier New"/>
                <a:ea typeface="Courier New"/>
                <a:cs typeface="Courier New"/>
                <a:sym typeface="Courier New"/>
              </a:rPr>
              <a:t>print_similar_movies</a:t>
            </a:r>
            <a:r>
              <a:rPr lang="en" sz="650">
                <a:highlight>
                  <a:srgbClr val="FFFFFF"/>
                </a:highlight>
                <a:latin typeface="Courier New"/>
                <a:ea typeface="Courier New"/>
                <a:cs typeface="Courier New"/>
                <a:sym typeface="Courier New"/>
              </a:rPr>
              <a:t>(</a:t>
            </a:r>
            <a:r>
              <a:rPr lang="en" sz="650">
                <a:solidFill>
                  <a:srgbClr val="001080"/>
                </a:solidFill>
                <a:highlight>
                  <a:srgbClr val="FFFFFF"/>
                </a:highlight>
                <a:latin typeface="Courier New"/>
                <a:ea typeface="Courier New"/>
                <a:cs typeface="Courier New"/>
                <a:sym typeface="Courier New"/>
              </a:rPr>
              <a:t>movie_data</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movie_id</a:t>
            </a:r>
            <a:r>
              <a:rPr lang="en" sz="650">
                <a:highlight>
                  <a:srgbClr val="FFFFFF"/>
                </a:highlight>
                <a:latin typeface="Courier New"/>
                <a:ea typeface="Courier New"/>
                <a:cs typeface="Courier New"/>
                <a:sym typeface="Courier New"/>
              </a:rPr>
              <a:t>, </a:t>
            </a:r>
            <a:r>
              <a:rPr lang="en" sz="650">
                <a:solidFill>
                  <a:srgbClr val="001080"/>
                </a:solidFill>
                <a:highlight>
                  <a:srgbClr val="FFFFFF"/>
                </a:highlight>
                <a:latin typeface="Courier New"/>
                <a:ea typeface="Courier New"/>
                <a:cs typeface="Courier New"/>
                <a:sym typeface="Courier New"/>
              </a:rPr>
              <a:t>indexes</a:t>
            </a:r>
            <a:r>
              <a:rPr lang="en" sz="650">
                <a:highlight>
                  <a:srgbClr val="FFFFFF"/>
                </a:highlight>
                <a:latin typeface="Courier New"/>
                <a:ea typeface="Courier New"/>
                <a:cs typeface="Courier New"/>
                <a:sym typeface="Courier New"/>
              </a:rPr>
              <a:t>)</a:t>
            </a:r>
            <a:endParaRPr sz="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pic>
        <p:nvPicPr>
          <p:cNvPr id="175" name="Google Shape;175;p19"/>
          <p:cNvPicPr preferRelativeResize="0"/>
          <p:nvPr/>
        </p:nvPicPr>
        <p:blipFill>
          <a:blip r:embed="rId3">
            <a:alphaModFix/>
          </a:blip>
          <a:stretch>
            <a:fillRect/>
          </a:stretch>
        </p:blipFill>
        <p:spPr>
          <a:xfrm>
            <a:off x="1192567" y="1514625"/>
            <a:ext cx="5686025" cy="1900225"/>
          </a:xfrm>
          <a:prstGeom prst="rect">
            <a:avLst/>
          </a:prstGeom>
          <a:noFill/>
          <a:ln>
            <a:noFill/>
          </a:ln>
        </p:spPr>
      </p:pic>
      <p:sp>
        <p:nvSpPr>
          <p:cNvPr id="176" name="Google Shape;176;p19"/>
          <p:cNvSpPr txBox="1"/>
          <p:nvPr/>
        </p:nvSpPr>
        <p:spPr>
          <a:xfrm>
            <a:off x="941525" y="846725"/>
            <a:ext cx="7532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Times New Roman"/>
                <a:ea typeface="Times New Roman"/>
                <a:cs typeface="Times New Roman"/>
                <a:sym typeface="Times New Roman"/>
              </a:rPr>
              <a:t>Recommend movies based on movies similar users liked. Interesting </a:t>
            </a:r>
            <a:r>
              <a:rPr lang="en" sz="1100">
                <a:solidFill>
                  <a:schemeClr val="lt1"/>
                </a:solidFill>
                <a:latin typeface="Times New Roman"/>
                <a:ea typeface="Times New Roman"/>
                <a:cs typeface="Times New Roman"/>
                <a:sym typeface="Times New Roman"/>
              </a:rPr>
              <a:t>features</a:t>
            </a:r>
            <a:r>
              <a:rPr lang="en" sz="1100">
                <a:solidFill>
                  <a:schemeClr val="lt1"/>
                </a:solidFill>
                <a:latin typeface="Times New Roman"/>
                <a:ea typeface="Times New Roman"/>
                <a:cs typeface="Times New Roman"/>
                <a:sym typeface="Times New Roman"/>
              </a:rPr>
              <a:t> would include keywords, cast, genres, and directors</a:t>
            </a:r>
            <a:endParaRPr>
              <a:solidFill>
                <a:schemeClr val="lt1"/>
              </a:solidFill>
            </a:endParaRPr>
          </a:p>
        </p:txBody>
      </p:sp>
      <p:sp>
        <p:nvSpPr>
          <p:cNvPr id="177" name="Google Shape;177;p19"/>
          <p:cNvSpPr txBox="1"/>
          <p:nvPr/>
        </p:nvSpPr>
        <p:spPr>
          <a:xfrm>
            <a:off x="4170425" y="3627650"/>
            <a:ext cx="4132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Times New Roman"/>
                <a:ea typeface="Times New Roman"/>
                <a:cs typeface="Times New Roman"/>
                <a:sym typeface="Times New Roman"/>
              </a:rPr>
              <a:t>Sort the data based on the ratings timestamp, selects the </a:t>
            </a:r>
            <a:r>
              <a:rPr lang="en" sz="1100">
                <a:solidFill>
                  <a:schemeClr val="lt1"/>
                </a:solidFill>
                <a:latin typeface="Times New Roman"/>
                <a:ea typeface="Times New Roman"/>
                <a:cs typeface="Times New Roman"/>
                <a:sym typeface="Times New Roman"/>
              </a:rPr>
              <a:t>most recent ratings from each user as </a:t>
            </a:r>
            <a:r>
              <a:rPr lang="en" sz="1100">
                <a:solidFill>
                  <a:schemeClr val="lt1"/>
                </a:solidFill>
                <a:latin typeface="Times New Roman"/>
                <a:ea typeface="Times New Roman"/>
                <a:cs typeface="Times New Roman"/>
                <a:sym typeface="Times New Roman"/>
              </a:rPr>
              <a:t>test set. This is more logical because the goal of recommenders is to rate un-encountered products in the future based on historical ratings of similar products.</a:t>
            </a:r>
            <a:endParaRPr sz="1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nvSpPr>
        <p:spPr>
          <a:xfrm>
            <a:off x="1326950" y="1213200"/>
            <a:ext cx="5370900" cy="232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Times New Roman"/>
                <a:ea typeface="Times New Roman"/>
                <a:cs typeface="Times New Roman"/>
                <a:sym typeface="Times New Roman"/>
              </a:rPr>
              <a:t>What is non-trivial in the solution?</a:t>
            </a:r>
            <a:endParaRPr sz="2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 lot of data is required because there are many items and often most users have not rated most items.</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 lot of storage is </a:t>
            </a:r>
            <a:r>
              <a:rPr lang="en" sz="1500">
                <a:solidFill>
                  <a:schemeClr val="lt1"/>
                </a:solidFill>
                <a:latin typeface="Times New Roman"/>
                <a:ea typeface="Times New Roman"/>
                <a:cs typeface="Times New Roman"/>
                <a:sym typeface="Times New Roman"/>
              </a:rPr>
              <a:t>necessary to store all of this data.</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Separating the data based on the rating timestamp so we can predict the ratings of recent movies based on the ratings of historical movies is an added more complex step.</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