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58" r:id="rId4"/>
    <p:sldId id="259" r:id="rId5"/>
    <p:sldId id="265" r:id="rId6"/>
    <p:sldId id="264" r:id="rId7"/>
    <p:sldId id="269" r:id="rId8"/>
    <p:sldId id="270"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8" autoAdjust="0"/>
    <p:restoredTop sz="94660"/>
  </p:normalViewPr>
  <p:slideViewPr>
    <p:cSldViewPr snapToGrid="0">
      <p:cViewPr varScale="1">
        <p:scale>
          <a:sx n="71" d="100"/>
          <a:sy n="71"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74888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287899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77887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259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2190462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970170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480556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568863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10589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144579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408740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95951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82819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4422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82551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261354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E63FA5-8540-435D-A909-FCE20EB13D34}" type="datetimeFigureOut">
              <a:rPr lang="en-IN" smtClean="0"/>
              <a:t>12-11-2022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84406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9000"/>
            <a:lum/>
          </a:blip>
          <a:srcRect/>
          <a:stretch>
            <a:fillRect t="-9000" b="-9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E63FA5-8540-435D-A909-FCE20EB13D34}" type="datetimeFigureOut">
              <a:rPr lang="en-IN" smtClean="0"/>
              <a:t>12-11-2022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BF47C0-7A58-4067-9F61-3595E8F54C11}" type="slidenum">
              <a:rPr lang="en-IN" smtClean="0"/>
              <a:t>‹#›</a:t>
            </a:fld>
            <a:endParaRPr lang="en-IN" dirty="0"/>
          </a:p>
        </p:txBody>
      </p:sp>
    </p:spTree>
    <p:extLst>
      <p:ext uri="{BB962C8B-B14F-4D97-AF65-F5344CB8AC3E}">
        <p14:creationId xmlns:p14="http://schemas.microsoft.com/office/powerpoint/2010/main" val="41835420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9D2FB-20AD-426C-8337-604D00F827C6}"/>
              </a:ext>
            </a:extLst>
          </p:cNvPr>
          <p:cNvSpPr txBox="1"/>
          <p:nvPr/>
        </p:nvSpPr>
        <p:spPr>
          <a:xfrm>
            <a:off x="2043544" y="741404"/>
            <a:ext cx="8104909" cy="2708434"/>
          </a:xfrm>
          <a:prstGeom prst="rect">
            <a:avLst/>
          </a:prstGeom>
          <a:noFill/>
        </p:spPr>
        <p:txBody>
          <a:bodyPr wrap="square" rtlCol="0">
            <a:spAutoFit/>
          </a:bodyPr>
          <a:lstStyle/>
          <a:p>
            <a:pPr algn="ctr"/>
            <a:r>
              <a:rPr lang="en-US" sz="3600" b="1" dirty="0">
                <a:solidFill>
                  <a:schemeClr val="bg1">
                    <a:lumMod val="95000"/>
                    <a:lumOff val="5000"/>
                  </a:schemeClr>
                </a:solidFill>
              </a:rPr>
              <a:t>PROJECT – Vehicle Number Plate Detection and Recognition</a:t>
            </a:r>
            <a:endParaRPr lang="en-US" sz="4000" b="1" dirty="0">
              <a:solidFill>
                <a:schemeClr val="bg1">
                  <a:lumMod val="95000"/>
                  <a:lumOff val="5000"/>
                </a:schemeClr>
              </a:solidFill>
            </a:endParaRPr>
          </a:p>
          <a:p>
            <a:pPr algn="ctr"/>
            <a:endParaRPr lang="en-US" sz="4000" b="1" dirty="0"/>
          </a:p>
          <a:p>
            <a:pPr algn="ctr"/>
            <a:r>
              <a:rPr lang="en-US" sz="4000" b="1" dirty="0"/>
              <a:t> </a:t>
            </a:r>
          </a:p>
          <a:p>
            <a:pPr algn="ctr"/>
            <a:endParaRPr lang="en-IN" dirty="0"/>
          </a:p>
        </p:txBody>
      </p:sp>
      <p:pic>
        <p:nvPicPr>
          <p:cNvPr id="4" name="Picture 3">
            <a:extLst>
              <a:ext uri="{FF2B5EF4-FFF2-40B4-BE49-F238E27FC236}">
                <a16:creationId xmlns:a16="http://schemas.microsoft.com/office/drawing/2014/main" id="{9FCF8DD9-927B-4678-8098-2E9EB6DEB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058" y="5250185"/>
            <a:ext cx="1050349" cy="866411"/>
          </a:xfrm>
          <a:prstGeom prst="rect">
            <a:avLst/>
          </a:prstGeom>
        </p:spPr>
      </p:pic>
      <p:sp>
        <p:nvSpPr>
          <p:cNvPr id="5" name="TextBox 4">
            <a:extLst>
              <a:ext uri="{FF2B5EF4-FFF2-40B4-BE49-F238E27FC236}">
                <a16:creationId xmlns:a16="http://schemas.microsoft.com/office/drawing/2014/main" id="{E92F8A5A-0E56-4AC5-A855-6FACBCE0DE4A}"/>
              </a:ext>
            </a:extLst>
          </p:cNvPr>
          <p:cNvSpPr txBox="1"/>
          <p:nvPr/>
        </p:nvSpPr>
        <p:spPr>
          <a:xfrm>
            <a:off x="2484780" y="6116596"/>
            <a:ext cx="7222435" cy="646331"/>
          </a:xfrm>
          <a:prstGeom prst="rect">
            <a:avLst/>
          </a:prstGeom>
          <a:noFill/>
        </p:spPr>
        <p:txBody>
          <a:bodyPr wrap="square" rtlCol="0">
            <a:spAutoFit/>
          </a:bodyPr>
          <a:lstStyle/>
          <a:p>
            <a:pPr algn="ctr"/>
            <a:r>
              <a:rPr lang="en-US" b="1" dirty="0">
                <a:solidFill>
                  <a:srgbClr val="C00000"/>
                </a:solidFill>
              </a:rPr>
              <a:t>SCHOOL OF EMERGING SCIENCE AND TECHNOLOGY</a:t>
            </a:r>
          </a:p>
          <a:p>
            <a:pPr algn="ctr"/>
            <a:r>
              <a:rPr lang="en-US" b="1" dirty="0">
                <a:solidFill>
                  <a:srgbClr val="C00000"/>
                </a:solidFill>
              </a:rPr>
              <a:t>GUJARAT UNIVERSITY</a:t>
            </a:r>
            <a:endParaRPr lang="en-IN" b="1" dirty="0">
              <a:solidFill>
                <a:srgbClr val="C00000"/>
              </a:solidFill>
            </a:endParaRPr>
          </a:p>
        </p:txBody>
      </p:sp>
      <p:sp>
        <p:nvSpPr>
          <p:cNvPr id="3" name="TextBox 2">
            <a:extLst>
              <a:ext uri="{FF2B5EF4-FFF2-40B4-BE49-F238E27FC236}">
                <a16:creationId xmlns:a16="http://schemas.microsoft.com/office/drawing/2014/main" id="{098C0A93-D9BA-47A3-9F68-6BEDA46903E4}"/>
              </a:ext>
            </a:extLst>
          </p:cNvPr>
          <p:cNvSpPr txBox="1"/>
          <p:nvPr/>
        </p:nvSpPr>
        <p:spPr>
          <a:xfrm>
            <a:off x="6407425" y="2616800"/>
            <a:ext cx="4996070" cy="923330"/>
          </a:xfrm>
          <a:prstGeom prst="rect">
            <a:avLst/>
          </a:prstGeom>
          <a:noFill/>
        </p:spPr>
        <p:txBody>
          <a:bodyPr wrap="square" rtlCol="0">
            <a:spAutoFit/>
          </a:bodyPr>
          <a:lstStyle/>
          <a:p>
            <a:pPr algn="ctr"/>
            <a:r>
              <a:rPr lang="en-US" sz="1800" b="1" dirty="0">
                <a:solidFill>
                  <a:schemeClr val="bg1">
                    <a:lumMod val="95000"/>
                    <a:lumOff val="5000"/>
                  </a:schemeClr>
                </a:solidFill>
              </a:rPr>
              <a:t>PREPARED BY - YATRIK SHAH</a:t>
            </a:r>
          </a:p>
          <a:p>
            <a:pPr algn="ctr"/>
            <a:endParaRPr lang="en-US" sz="1800" b="1" dirty="0"/>
          </a:p>
          <a:p>
            <a:endParaRPr lang="en-IN" dirty="0"/>
          </a:p>
        </p:txBody>
      </p:sp>
    </p:spTree>
    <p:extLst>
      <p:ext uri="{BB962C8B-B14F-4D97-AF65-F5344CB8AC3E}">
        <p14:creationId xmlns:p14="http://schemas.microsoft.com/office/powerpoint/2010/main" val="288037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5F164-97D6-2F50-6A69-7AFA87EA2103}"/>
              </a:ext>
            </a:extLst>
          </p:cNvPr>
          <p:cNvSpPr>
            <a:spLocks noGrp="1"/>
          </p:cNvSpPr>
          <p:nvPr>
            <p:ph idx="1"/>
          </p:nvPr>
        </p:nvSpPr>
        <p:spPr/>
        <p:txBody>
          <a:bodyPr>
            <a:normAutofit/>
          </a:bodyPr>
          <a:lstStyle/>
          <a:p>
            <a:pPr marL="0" indent="0" algn="ctr">
              <a:buNone/>
            </a:pPr>
            <a:r>
              <a:rPr lang="en-US" sz="8000" dirty="0">
                <a:solidFill>
                  <a:schemeClr val="bg1">
                    <a:lumMod val="95000"/>
                    <a:lumOff val="5000"/>
                  </a:schemeClr>
                </a:solidFill>
                <a:latin typeface="Algerian" panose="04020705040A02060702" pitchFamily="82" charset="0"/>
              </a:rPr>
              <a:t>THANK </a:t>
            </a:r>
          </a:p>
          <a:p>
            <a:pPr marL="0" indent="0" algn="ctr">
              <a:buNone/>
            </a:pPr>
            <a:r>
              <a:rPr lang="en-US" sz="8000" dirty="0">
                <a:solidFill>
                  <a:schemeClr val="bg1">
                    <a:lumMod val="95000"/>
                    <a:lumOff val="5000"/>
                  </a:schemeClr>
                </a:solidFill>
                <a:latin typeface="Algerian" panose="04020705040A02060702" pitchFamily="82" charset="0"/>
              </a:rPr>
              <a:t>YOU</a:t>
            </a:r>
            <a:endParaRPr lang="en-IN" sz="8000" dirty="0">
              <a:solidFill>
                <a:schemeClr val="bg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145997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774-D265-49B4-BC91-D67F74BB61AD}"/>
              </a:ext>
            </a:extLst>
          </p:cNvPr>
          <p:cNvSpPr>
            <a:spLocks noGrp="1"/>
          </p:cNvSpPr>
          <p:nvPr>
            <p:ph type="ctrTitle"/>
          </p:nvPr>
        </p:nvSpPr>
        <p:spPr>
          <a:xfrm>
            <a:off x="1524000" y="1122363"/>
            <a:ext cx="9144000" cy="872692"/>
          </a:xfrm>
        </p:spPr>
        <p:txBody>
          <a:bodyPr>
            <a:normAutofit fontScale="90000"/>
          </a:bodyPr>
          <a:lstStyle/>
          <a:p>
            <a:r>
              <a:rPr lang="en-US" sz="6700" b="1" dirty="0">
                <a:solidFill>
                  <a:schemeClr val="bg1">
                    <a:lumMod val="95000"/>
                    <a:lumOff val="5000"/>
                  </a:schemeClr>
                </a:solidFill>
              </a:rPr>
              <a:t>OUTLINE</a:t>
            </a:r>
            <a:endParaRPr lang="en-IN" b="1" dirty="0">
              <a:solidFill>
                <a:schemeClr val="bg1">
                  <a:lumMod val="95000"/>
                  <a:lumOff val="5000"/>
                </a:schemeClr>
              </a:solidFill>
            </a:endParaRPr>
          </a:p>
        </p:txBody>
      </p:sp>
      <p:sp>
        <p:nvSpPr>
          <p:cNvPr id="3" name="Subtitle 2">
            <a:extLst>
              <a:ext uri="{FF2B5EF4-FFF2-40B4-BE49-F238E27FC236}">
                <a16:creationId xmlns:a16="http://schemas.microsoft.com/office/drawing/2014/main" id="{8F77AD9B-3F74-416C-A992-A68A158BB267}"/>
              </a:ext>
            </a:extLst>
          </p:cNvPr>
          <p:cNvSpPr>
            <a:spLocks noGrp="1"/>
          </p:cNvSpPr>
          <p:nvPr>
            <p:ph type="subTitle" idx="1"/>
          </p:nvPr>
        </p:nvSpPr>
        <p:spPr>
          <a:xfrm>
            <a:off x="1500554" y="1966027"/>
            <a:ext cx="9144000" cy="3893127"/>
          </a:xfrm>
        </p:spPr>
        <p:txBody>
          <a:bodyPr>
            <a:normAutofit/>
          </a:bodyPr>
          <a:lstStyle/>
          <a:p>
            <a:pPr algn="just"/>
            <a:r>
              <a:rPr lang="en-US" sz="2800" b="1" dirty="0">
                <a:solidFill>
                  <a:schemeClr val="bg1">
                    <a:lumMod val="95000"/>
                    <a:lumOff val="5000"/>
                  </a:schemeClr>
                </a:solidFill>
              </a:rPr>
              <a:t>-&gt; </a:t>
            </a:r>
            <a:r>
              <a:rPr lang="en-US" sz="2800" b="1" dirty="0" err="1">
                <a:solidFill>
                  <a:schemeClr val="bg1">
                    <a:lumMod val="95000"/>
                    <a:lumOff val="5000"/>
                  </a:schemeClr>
                </a:solidFill>
              </a:rPr>
              <a:t>ABSTRACt</a:t>
            </a:r>
            <a:endParaRPr lang="en-US" sz="2800" b="1" dirty="0">
              <a:solidFill>
                <a:schemeClr val="bg1">
                  <a:lumMod val="95000"/>
                  <a:lumOff val="5000"/>
                </a:schemeClr>
              </a:solidFill>
            </a:endParaRPr>
          </a:p>
          <a:p>
            <a:pPr algn="just"/>
            <a:r>
              <a:rPr lang="en-US" sz="2800" b="1" dirty="0">
                <a:solidFill>
                  <a:schemeClr val="bg1">
                    <a:lumMod val="95000"/>
                    <a:lumOff val="5000"/>
                  </a:schemeClr>
                </a:solidFill>
              </a:rPr>
              <a:t>-&gt; PROBLEM STATEMENT</a:t>
            </a:r>
          </a:p>
          <a:p>
            <a:pPr algn="just"/>
            <a:r>
              <a:rPr lang="en-US" sz="2800" b="1" dirty="0">
                <a:solidFill>
                  <a:schemeClr val="bg1">
                    <a:lumMod val="95000"/>
                    <a:lumOff val="5000"/>
                  </a:schemeClr>
                </a:solidFill>
              </a:rPr>
              <a:t>-&gt; METHODOLOGY</a:t>
            </a:r>
          </a:p>
          <a:p>
            <a:pPr algn="just"/>
            <a:r>
              <a:rPr lang="en-US" sz="2800" b="1" dirty="0">
                <a:solidFill>
                  <a:schemeClr val="bg1">
                    <a:lumMod val="95000"/>
                    <a:lumOff val="5000"/>
                  </a:schemeClr>
                </a:solidFill>
              </a:rPr>
              <a:t>-&gt; Glimpse of </a:t>
            </a:r>
            <a:r>
              <a:rPr lang="en-US" sz="2800" b="1" dirty="0" err="1">
                <a:solidFill>
                  <a:schemeClr val="bg1">
                    <a:lumMod val="95000"/>
                    <a:lumOff val="5000"/>
                  </a:schemeClr>
                </a:solidFill>
              </a:rPr>
              <a:t>api</a:t>
            </a:r>
            <a:endParaRPr lang="en-US" sz="2800" b="1" dirty="0">
              <a:solidFill>
                <a:schemeClr val="bg1">
                  <a:lumMod val="95000"/>
                  <a:lumOff val="5000"/>
                </a:schemeClr>
              </a:solidFill>
            </a:endParaRPr>
          </a:p>
          <a:p>
            <a:pPr algn="just"/>
            <a:r>
              <a:rPr lang="en-US" sz="2800" b="1" dirty="0">
                <a:solidFill>
                  <a:schemeClr val="bg1">
                    <a:lumMod val="95000"/>
                    <a:lumOff val="5000"/>
                  </a:schemeClr>
                </a:solidFill>
              </a:rPr>
              <a:t>-&gt; REAL LIFE APPLICATIONS</a:t>
            </a:r>
            <a:endParaRPr lang="en-IN" sz="2800" b="1" dirty="0">
              <a:solidFill>
                <a:schemeClr val="bg1">
                  <a:lumMod val="95000"/>
                  <a:lumOff val="5000"/>
                </a:schemeClr>
              </a:solidFill>
            </a:endParaRPr>
          </a:p>
        </p:txBody>
      </p:sp>
    </p:spTree>
    <p:extLst>
      <p:ext uri="{BB962C8B-B14F-4D97-AF65-F5344CB8AC3E}">
        <p14:creationId xmlns:p14="http://schemas.microsoft.com/office/powerpoint/2010/main" val="403234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774-D265-49B4-BC91-D67F74BB61AD}"/>
              </a:ext>
            </a:extLst>
          </p:cNvPr>
          <p:cNvSpPr>
            <a:spLocks noGrp="1"/>
          </p:cNvSpPr>
          <p:nvPr>
            <p:ph type="ctrTitle"/>
          </p:nvPr>
        </p:nvSpPr>
        <p:spPr>
          <a:xfrm>
            <a:off x="1524000" y="1122363"/>
            <a:ext cx="9144000" cy="872692"/>
          </a:xfrm>
        </p:spPr>
        <p:txBody>
          <a:bodyPr>
            <a:noAutofit/>
          </a:bodyPr>
          <a:lstStyle/>
          <a:p>
            <a:r>
              <a:rPr lang="en-US" sz="5400" b="1" dirty="0">
                <a:solidFill>
                  <a:schemeClr val="bg1">
                    <a:lumMod val="95000"/>
                    <a:lumOff val="5000"/>
                  </a:schemeClr>
                </a:solidFill>
              </a:rPr>
              <a:t>ABSTRACT</a:t>
            </a:r>
            <a:endParaRPr lang="en-IN" sz="6000" b="1" dirty="0">
              <a:solidFill>
                <a:schemeClr val="bg1">
                  <a:lumMod val="95000"/>
                  <a:lumOff val="5000"/>
                </a:schemeClr>
              </a:solidFill>
            </a:endParaRPr>
          </a:p>
        </p:txBody>
      </p:sp>
      <p:sp>
        <p:nvSpPr>
          <p:cNvPr id="3" name="Subtitle 2">
            <a:extLst>
              <a:ext uri="{FF2B5EF4-FFF2-40B4-BE49-F238E27FC236}">
                <a16:creationId xmlns:a16="http://schemas.microsoft.com/office/drawing/2014/main" id="{8F77AD9B-3F74-416C-A992-A68A158BB267}"/>
              </a:ext>
            </a:extLst>
          </p:cNvPr>
          <p:cNvSpPr>
            <a:spLocks noGrp="1"/>
          </p:cNvSpPr>
          <p:nvPr>
            <p:ph type="subTitle" idx="1"/>
          </p:nvPr>
        </p:nvSpPr>
        <p:spPr>
          <a:xfrm>
            <a:off x="1500554" y="1995055"/>
            <a:ext cx="9144000" cy="3893127"/>
          </a:xfrm>
        </p:spPr>
        <p:txBody>
          <a:bodyPr>
            <a:normAutofit/>
          </a:bodyPr>
          <a:lstStyle/>
          <a:p>
            <a:pPr algn="just"/>
            <a:r>
              <a:rPr lang="en-IN" sz="22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Computer vision is a field of study focused on the problem of helping computers to see. At an abstract level, the goal of computer vision problems is to use the observed image data to infer something about the world.</a:t>
            </a:r>
          </a:p>
          <a:p>
            <a:pPr algn="just"/>
            <a:endParaRPr lang="en-IN"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r>
              <a:rPr lang="en-IN" sz="22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In huge systems of vehicle contro</a:t>
            </a:r>
            <a:r>
              <a:rPr lang="en-IN"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 like traffic management on highways or traffic management in big events and at highway tolls gathering information of the vehicles which were involved, by their number plates  manually is very difficult so, AI can solve this problem using advanced computer vision algorithms. </a:t>
            </a:r>
            <a:endParaRPr lang="en-IN" sz="22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200" b="1" dirty="0">
              <a:solidFill>
                <a:schemeClr val="bg1">
                  <a:lumMod val="95000"/>
                  <a:lumOff val="5000"/>
                </a:schemeClr>
              </a:solidFill>
              <a:latin typeface="Calibri" panose="020F0502020204030204" pitchFamily="34" charset="0"/>
              <a:cs typeface="Times New Roman" panose="02020603050405020304" pitchFamily="18" charset="0"/>
            </a:endParaRPr>
          </a:p>
          <a:p>
            <a:pPr algn="just"/>
            <a:endParaRPr lang="en-IN" b="1" dirty="0"/>
          </a:p>
        </p:txBody>
      </p:sp>
    </p:spTree>
    <p:extLst>
      <p:ext uri="{BB962C8B-B14F-4D97-AF65-F5344CB8AC3E}">
        <p14:creationId xmlns:p14="http://schemas.microsoft.com/office/powerpoint/2010/main" val="84311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7482-43C6-4007-A91B-1CB91C50C4A1}"/>
              </a:ext>
            </a:extLst>
          </p:cNvPr>
          <p:cNvSpPr>
            <a:spLocks noGrp="1"/>
          </p:cNvSpPr>
          <p:nvPr>
            <p:ph type="ctrTitle"/>
          </p:nvPr>
        </p:nvSpPr>
        <p:spPr>
          <a:xfrm>
            <a:off x="1524000" y="1122364"/>
            <a:ext cx="9144000" cy="886546"/>
          </a:xfrm>
        </p:spPr>
        <p:txBody>
          <a:bodyPr>
            <a:noAutofit/>
          </a:bodyPr>
          <a:lstStyle/>
          <a:p>
            <a:r>
              <a:rPr lang="en-US" sz="5400" b="1" dirty="0">
                <a:solidFill>
                  <a:schemeClr val="bg1">
                    <a:lumMod val="95000"/>
                    <a:lumOff val="5000"/>
                  </a:schemeClr>
                </a:solidFill>
                <a:latin typeface="Century Gothic (Body)"/>
              </a:rPr>
              <a:t>Problem</a:t>
            </a:r>
            <a:r>
              <a:rPr lang="en-US" sz="5400" b="1" dirty="0">
                <a:solidFill>
                  <a:schemeClr val="tx1"/>
                </a:solidFill>
                <a:latin typeface="Century Gothic (Body)"/>
              </a:rPr>
              <a:t> </a:t>
            </a:r>
            <a:r>
              <a:rPr lang="en-US" sz="5400" b="1" dirty="0">
                <a:solidFill>
                  <a:schemeClr val="bg1">
                    <a:lumMod val="95000"/>
                    <a:lumOff val="5000"/>
                  </a:schemeClr>
                </a:solidFill>
                <a:latin typeface="Century Gothic (Body)"/>
              </a:rPr>
              <a:t>Statement</a:t>
            </a:r>
            <a:endParaRPr lang="en-IN" sz="5400" b="1" dirty="0">
              <a:solidFill>
                <a:schemeClr val="bg1">
                  <a:lumMod val="95000"/>
                  <a:lumOff val="5000"/>
                </a:schemeClr>
              </a:solidFill>
              <a:latin typeface="Century Gothic (Body)"/>
            </a:endParaRPr>
          </a:p>
        </p:txBody>
      </p:sp>
      <p:sp>
        <p:nvSpPr>
          <p:cNvPr id="3" name="Subtitle 2">
            <a:extLst>
              <a:ext uri="{FF2B5EF4-FFF2-40B4-BE49-F238E27FC236}">
                <a16:creationId xmlns:a16="http://schemas.microsoft.com/office/drawing/2014/main" id="{296F0C84-27BD-4D47-974E-66BEC1BB7588}"/>
              </a:ext>
            </a:extLst>
          </p:cNvPr>
          <p:cNvSpPr>
            <a:spLocks noGrp="1"/>
          </p:cNvSpPr>
          <p:nvPr>
            <p:ph type="subTitle" idx="1"/>
          </p:nvPr>
        </p:nvSpPr>
        <p:spPr>
          <a:xfrm>
            <a:off x="1524000" y="2292626"/>
            <a:ext cx="9144000" cy="3573602"/>
          </a:xfrm>
        </p:spPr>
        <p:txBody>
          <a:bodyPr>
            <a:normAutofit/>
          </a:bodyPr>
          <a:lstStyle/>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As manually number plate data collection and maintenance is very challenging and can be very time consuming  task, it may not be possible to perform it on millions of vehicles. </a:t>
            </a:r>
          </a:p>
          <a:p>
            <a:pPr algn="just"/>
            <a:endParaRPr lang="en-US" sz="2400" b="1" dirty="0">
              <a:solidFill>
                <a:schemeClr val="bg1">
                  <a:lumMod val="95000"/>
                  <a:lumOff val="5000"/>
                </a:schemeClr>
              </a:solidFill>
              <a:latin typeface="Calibri" panose="020F0502020204030204" pitchFamily="34" charset="0"/>
              <a:cs typeface="Calibri" panose="020F0502020204030204" pitchFamily="34" charset="0"/>
            </a:endParaRP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So as a solution, we can automate it using deep learning and computer vision.</a:t>
            </a:r>
          </a:p>
          <a:p>
            <a:pPr algn="just"/>
            <a:endParaRPr lang="en-US" sz="2400" b="1" dirty="0">
              <a:solidFill>
                <a:schemeClr val="bg1">
                  <a:lumMod val="95000"/>
                  <a:lumOff val="5000"/>
                </a:schemeClr>
              </a:solidFill>
              <a:latin typeface="Calibri" panose="020F0502020204030204" pitchFamily="34" charset="0"/>
              <a:cs typeface="Calibri" panose="020F0502020204030204" pitchFamily="34" charset="0"/>
            </a:endParaRPr>
          </a:p>
          <a:p>
            <a:pPr algn="just"/>
            <a:endParaRPr lang="en-US" sz="2400" b="1" dirty="0">
              <a:solidFill>
                <a:schemeClr val="bg1">
                  <a:lumMod val="95000"/>
                  <a:lumOff val="5000"/>
                </a:schemeClr>
              </a:solidFill>
              <a:latin typeface="Calibri" panose="020F0502020204030204" pitchFamily="34" charset="0"/>
              <a:cs typeface="Calibri" panose="020F0502020204030204" pitchFamily="34" charset="0"/>
            </a:endParaRPr>
          </a:p>
          <a:p>
            <a:pPr algn="just"/>
            <a:endParaRPr lang="en-US" sz="2400" b="1" dirty="0">
              <a:solidFill>
                <a:schemeClr val="bg1">
                  <a:lumMod val="95000"/>
                  <a:lumOff val="5000"/>
                </a:schemeClr>
              </a:solidFill>
              <a:latin typeface="Calibri" panose="020F0502020204030204" pitchFamily="34" charset="0"/>
              <a:cs typeface="Calibri" panose="020F0502020204030204" pitchFamily="34" charset="0"/>
            </a:endParaRPr>
          </a:p>
          <a:p>
            <a:pPr algn="just"/>
            <a:endParaRPr lang="en-IN" sz="2400" b="1" dirty="0">
              <a:solidFill>
                <a:schemeClr val="bg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503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7482-43C6-4007-A91B-1CB91C50C4A1}"/>
              </a:ext>
            </a:extLst>
          </p:cNvPr>
          <p:cNvSpPr>
            <a:spLocks noGrp="1"/>
          </p:cNvSpPr>
          <p:nvPr>
            <p:ph type="ctrTitle"/>
          </p:nvPr>
        </p:nvSpPr>
        <p:spPr>
          <a:xfrm>
            <a:off x="1524000" y="1122364"/>
            <a:ext cx="9144000" cy="886546"/>
          </a:xfrm>
        </p:spPr>
        <p:txBody>
          <a:bodyPr>
            <a:noAutofit/>
          </a:bodyPr>
          <a:lstStyle/>
          <a:p>
            <a:r>
              <a:rPr lang="en-US" sz="5400" b="1" dirty="0">
                <a:solidFill>
                  <a:schemeClr val="bg1">
                    <a:lumMod val="95000"/>
                    <a:lumOff val="5000"/>
                  </a:schemeClr>
                </a:solidFill>
                <a:latin typeface="Century Gothic (Body)"/>
              </a:rPr>
              <a:t>Methodology</a:t>
            </a:r>
            <a:endParaRPr lang="en-IN" sz="5400" b="1" dirty="0">
              <a:solidFill>
                <a:schemeClr val="bg1">
                  <a:lumMod val="95000"/>
                  <a:lumOff val="5000"/>
                </a:schemeClr>
              </a:solidFill>
              <a:latin typeface="Century Gothic (Body)"/>
            </a:endParaRPr>
          </a:p>
        </p:txBody>
      </p:sp>
      <p:sp>
        <p:nvSpPr>
          <p:cNvPr id="3" name="Subtitle 2">
            <a:extLst>
              <a:ext uri="{FF2B5EF4-FFF2-40B4-BE49-F238E27FC236}">
                <a16:creationId xmlns:a16="http://schemas.microsoft.com/office/drawing/2014/main" id="{296F0C84-27BD-4D47-974E-66BEC1BB7588}"/>
              </a:ext>
            </a:extLst>
          </p:cNvPr>
          <p:cNvSpPr>
            <a:spLocks noGrp="1"/>
          </p:cNvSpPr>
          <p:nvPr>
            <p:ph type="subTitle" idx="1"/>
          </p:nvPr>
        </p:nvSpPr>
        <p:spPr>
          <a:xfrm>
            <a:off x="1524000" y="2292626"/>
            <a:ext cx="9144000" cy="4427488"/>
          </a:xfrm>
        </p:spPr>
        <p:txBody>
          <a:bodyPr>
            <a:normAutofit fontScale="92500" lnSpcReduction="20000"/>
          </a:bodyPr>
          <a:lstStyle/>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Data Gathering</a:t>
            </a: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Data cleaning and preprocessing</a:t>
            </a: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Defining extracting bounding box in images using Deep learning</a:t>
            </a: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Model training</a:t>
            </a: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Cross validation and hyperparameter tuning </a:t>
            </a: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a:t>
            </a:r>
            <a:r>
              <a:rPr lang="en-US" sz="2400" b="1" dirty="0" err="1">
                <a:solidFill>
                  <a:schemeClr val="bg1">
                    <a:lumMod val="95000"/>
                    <a:lumOff val="5000"/>
                  </a:schemeClr>
                </a:solidFill>
                <a:latin typeface="Calibri" panose="020F0502020204030204" pitchFamily="34" charset="0"/>
                <a:cs typeface="Calibri" panose="020F0502020204030204" pitchFamily="34" charset="0"/>
              </a:rPr>
              <a:t>uSING</a:t>
            </a:r>
            <a:r>
              <a:rPr lang="en-US" sz="2400" b="1" dirty="0">
                <a:solidFill>
                  <a:schemeClr val="bg1">
                    <a:lumMod val="95000"/>
                    <a:lumOff val="5000"/>
                  </a:schemeClr>
                </a:solidFill>
                <a:latin typeface="Calibri" panose="020F0502020204030204" pitchFamily="34" charset="0"/>
                <a:cs typeface="Calibri" panose="020F0502020204030204" pitchFamily="34" charset="0"/>
              </a:rPr>
              <a:t> </a:t>
            </a:r>
            <a:r>
              <a:rPr lang="en-US" sz="2400" b="1" dirty="0" err="1">
                <a:solidFill>
                  <a:schemeClr val="bg1">
                    <a:lumMod val="95000"/>
                    <a:lumOff val="5000"/>
                  </a:schemeClr>
                </a:solidFill>
                <a:latin typeface="Calibri" panose="020F0502020204030204" pitchFamily="34" charset="0"/>
                <a:cs typeface="Calibri" panose="020F0502020204030204" pitchFamily="34" charset="0"/>
              </a:rPr>
              <a:t>ocr</a:t>
            </a:r>
            <a:r>
              <a:rPr lang="en-US" sz="2400" b="1" dirty="0">
                <a:solidFill>
                  <a:schemeClr val="bg1">
                    <a:lumMod val="95000"/>
                    <a:lumOff val="5000"/>
                  </a:schemeClr>
                </a:solidFill>
                <a:latin typeface="Calibri" panose="020F0502020204030204" pitchFamily="34" charset="0"/>
                <a:cs typeface="Calibri" panose="020F0502020204030204" pitchFamily="34" charset="0"/>
              </a:rPr>
              <a:t> for </a:t>
            </a:r>
            <a:r>
              <a:rPr lang="en-US" sz="2400" b="1" dirty="0" err="1">
                <a:solidFill>
                  <a:schemeClr val="bg1">
                    <a:lumMod val="95000"/>
                    <a:lumOff val="5000"/>
                  </a:schemeClr>
                </a:solidFill>
                <a:latin typeface="Calibri" panose="020F0502020204030204" pitchFamily="34" charset="0"/>
                <a:cs typeface="Calibri" panose="020F0502020204030204" pitchFamily="34" charset="0"/>
              </a:rPr>
              <a:t>img</a:t>
            </a:r>
            <a:r>
              <a:rPr lang="en-US" sz="2400" b="1" dirty="0">
                <a:solidFill>
                  <a:schemeClr val="bg1">
                    <a:lumMod val="95000"/>
                    <a:lumOff val="5000"/>
                  </a:schemeClr>
                </a:solidFill>
                <a:latin typeface="Calibri" panose="020F0502020204030204" pitchFamily="34" charset="0"/>
                <a:cs typeface="Calibri" panose="020F0502020204030204" pitchFamily="34" charset="0"/>
              </a:rPr>
              <a:t> to text</a:t>
            </a: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Model selection</a:t>
            </a: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Frontend with HTML – </a:t>
            </a:r>
            <a:r>
              <a:rPr lang="en-US" sz="2400" b="1" dirty="0" err="1">
                <a:solidFill>
                  <a:schemeClr val="bg1">
                    <a:lumMod val="95000"/>
                    <a:lumOff val="5000"/>
                  </a:schemeClr>
                </a:solidFill>
                <a:latin typeface="Calibri" panose="020F0502020204030204" pitchFamily="34" charset="0"/>
                <a:cs typeface="Calibri" panose="020F0502020204030204" pitchFamily="34" charset="0"/>
              </a:rPr>
              <a:t>css</a:t>
            </a:r>
            <a:endParaRPr lang="en-US" sz="2400" b="1" dirty="0">
              <a:solidFill>
                <a:schemeClr val="bg1">
                  <a:lumMod val="95000"/>
                  <a:lumOff val="5000"/>
                </a:schemeClr>
              </a:solidFill>
              <a:latin typeface="Calibri" panose="020F0502020204030204" pitchFamily="34" charset="0"/>
              <a:cs typeface="Calibri" panose="020F0502020204030204" pitchFamily="34" charset="0"/>
            </a:endParaRP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a:t>
            </a:r>
            <a:r>
              <a:rPr lang="en-US" sz="2400" b="1" dirty="0" err="1">
                <a:solidFill>
                  <a:schemeClr val="bg1">
                    <a:lumMod val="95000"/>
                    <a:lumOff val="5000"/>
                  </a:schemeClr>
                </a:solidFill>
                <a:latin typeface="Calibri" panose="020F0502020204030204" pitchFamily="34" charset="0"/>
                <a:cs typeface="Calibri" panose="020F0502020204030204" pitchFamily="34" charset="0"/>
              </a:rPr>
              <a:t>Api</a:t>
            </a:r>
            <a:r>
              <a:rPr lang="en-US" sz="2400" b="1" dirty="0">
                <a:solidFill>
                  <a:schemeClr val="bg1">
                    <a:lumMod val="95000"/>
                    <a:lumOff val="5000"/>
                  </a:schemeClr>
                </a:solidFill>
                <a:latin typeface="Calibri" panose="020F0502020204030204" pitchFamily="34" charset="0"/>
                <a:cs typeface="Calibri" panose="020F0502020204030204" pitchFamily="34" charset="0"/>
              </a:rPr>
              <a:t> integration with flask</a:t>
            </a:r>
          </a:p>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-&gt; deployment</a:t>
            </a:r>
          </a:p>
          <a:p>
            <a:pPr algn="just"/>
            <a:endParaRPr lang="en-US" sz="2800" b="1" dirty="0">
              <a:solidFill>
                <a:schemeClr val="bg1">
                  <a:lumMod val="95000"/>
                  <a:lumOff val="5000"/>
                </a:schemeClr>
              </a:solidFill>
              <a:latin typeface="Calibri" panose="020F0502020204030204" pitchFamily="34" charset="0"/>
              <a:cs typeface="Calibri" panose="020F0502020204030204" pitchFamily="34" charset="0"/>
            </a:endParaRPr>
          </a:p>
          <a:p>
            <a:pPr algn="just"/>
            <a:endParaRPr lang="en-US" sz="2800" b="1" dirty="0">
              <a:solidFill>
                <a:schemeClr val="bg1">
                  <a:lumMod val="95000"/>
                  <a:lumOff val="5000"/>
                </a:schemeClr>
              </a:solidFill>
              <a:latin typeface="Calibri" panose="020F0502020204030204" pitchFamily="34" charset="0"/>
              <a:cs typeface="Calibri" panose="020F0502020204030204" pitchFamily="34" charset="0"/>
            </a:endParaRPr>
          </a:p>
          <a:p>
            <a:pPr algn="just"/>
            <a:endParaRPr lang="en-US" sz="2800" b="1" dirty="0">
              <a:solidFill>
                <a:schemeClr val="bg1">
                  <a:lumMod val="95000"/>
                  <a:lumOff val="5000"/>
                </a:schemeClr>
              </a:solidFill>
              <a:latin typeface="Calibri" panose="020F0502020204030204" pitchFamily="34" charset="0"/>
              <a:cs typeface="Calibri" panose="020F0502020204030204" pitchFamily="34" charset="0"/>
            </a:endParaRPr>
          </a:p>
          <a:p>
            <a:pPr algn="just"/>
            <a:endParaRPr lang="en-US" sz="2800" b="1" dirty="0">
              <a:solidFill>
                <a:schemeClr val="bg1">
                  <a:lumMod val="95000"/>
                  <a:lumOff val="5000"/>
                </a:schemeClr>
              </a:solidFill>
              <a:latin typeface="Calibri" panose="020F0502020204030204" pitchFamily="34" charset="0"/>
              <a:cs typeface="Calibri" panose="020F0502020204030204" pitchFamily="34" charset="0"/>
            </a:endParaRPr>
          </a:p>
          <a:p>
            <a:pPr algn="just"/>
            <a:endParaRPr lang="en-US" sz="2800" b="1" dirty="0">
              <a:solidFill>
                <a:schemeClr val="bg1">
                  <a:lumMod val="95000"/>
                  <a:lumOff val="5000"/>
                </a:schemeClr>
              </a:solidFill>
              <a:latin typeface="Calibri" panose="020F0502020204030204" pitchFamily="34" charset="0"/>
              <a:cs typeface="Calibri" panose="020F0502020204030204" pitchFamily="34" charset="0"/>
            </a:endParaRPr>
          </a:p>
          <a:p>
            <a:pPr algn="just"/>
            <a:endParaRPr lang="en-US" sz="2800" b="1" dirty="0">
              <a:solidFill>
                <a:schemeClr val="bg1">
                  <a:lumMod val="95000"/>
                  <a:lumOff val="5000"/>
                </a:schemeClr>
              </a:solidFill>
              <a:latin typeface="Calibri" panose="020F0502020204030204" pitchFamily="34" charset="0"/>
              <a:cs typeface="Calibri" panose="020F0502020204030204" pitchFamily="34" charset="0"/>
            </a:endParaRPr>
          </a:p>
          <a:p>
            <a:pPr algn="just"/>
            <a:endParaRPr lang="en-IN" sz="2800" b="1" dirty="0">
              <a:solidFill>
                <a:schemeClr val="bg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065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4A7D-CC1D-4310-9DD6-9EBA1A5D71D5}"/>
              </a:ext>
            </a:extLst>
          </p:cNvPr>
          <p:cNvSpPr>
            <a:spLocks noGrp="1"/>
          </p:cNvSpPr>
          <p:nvPr>
            <p:ph type="ctrTitle"/>
          </p:nvPr>
        </p:nvSpPr>
        <p:spPr>
          <a:xfrm>
            <a:off x="1154955" y="706583"/>
            <a:ext cx="8825658" cy="720436"/>
          </a:xfrm>
        </p:spPr>
        <p:txBody>
          <a:bodyPr/>
          <a:lstStyle/>
          <a:p>
            <a:r>
              <a:rPr lang="en-IN" sz="5400" b="1" dirty="0">
                <a:solidFill>
                  <a:schemeClr val="bg1">
                    <a:lumMod val="95000"/>
                    <a:lumOff val="5000"/>
                  </a:schemeClr>
                </a:solidFill>
                <a:latin typeface="Century Gothic (Body)"/>
              </a:rPr>
              <a:t>REAL-LIFE APPLICATIONS</a:t>
            </a:r>
          </a:p>
        </p:txBody>
      </p:sp>
      <p:sp>
        <p:nvSpPr>
          <p:cNvPr id="3" name="Subtitle 2">
            <a:extLst>
              <a:ext uri="{FF2B5EF4-FFF2-40B4-BE49-F238E27FC236}">
                <a16:creationId xmlns:a16="http://schemas.microsoft.com/office/drawing/2014/main" id="{46BB004A-6871-439A-BDCB-4699F0357BD3}"/>
              </a:ext>
            </a:extLst>
          </p:cNvPr>
          <p:cNvSpPr>
            <a:spLocks noGrp="1"/>
          </p:cNvSpPr>
          <p:nvPr>
            <p:ph type="subTitle" idx="1"/>
          </p:nvPr>
        </p:nvSpPr>
        <p:spPr>
          <a:xfrm>
            <a:off x="1154954" y="1898072"/>
            <a:ext cx="9701731" cy="4401127"/>
          </a:xfrm>
        </p:spPr>
        <p:txBody>
          <a:bodyPr>
            <a:normAutofit/>
          </a:bodyPr>
          <a:lstStyle/>
          <a:p>
            <a:pPr>
              <a:buClr>
                <a:schemeClr val="bg1"/>
              </a:buClr>
            </a:pPr>
            <a:r>
              <a:rPr lang="en-US" sz="2400" b="1" dirty="0">
                <a:solidFill>
                  <a:schemeClr val="bg1">
                    <a:lumMod val="95000"/>
                    <a:lumOff val="5000"/>
                  </a:schemeClr>
                </a:solidFill>
                <a:latin typeface="Calibri" panose="020F0502020204030204" pitchFamily="34" charset="0"/>
                <a:cs typeface="Calibri" panose="020F0502020204030204" pitchFamily="34" charset="0"/>
              </a:rPr>
              <a:t>-&gt; Fast-Track Payments at toll plazas.</a:t>
            </a:r>
          </a:p>
          <a:p>
            <a:pPr>
              <a:buClr>
                <a:schemeClr val="bg1"/>
              </a:buClr>
            </a:pPr>
            <a:endParaRPr lang="en-US" sz="2400" b="1" dirty="0">
              <a:solidFill>
                <a:schemeClr val="bg1">
                  <a:lumMod val="95000"/>
                  <a:lumOff val="5000"/>
                </a:schemeClr>
              </a:solidFill>
              <a:latin typeface="Calibri" panose="020F0502020204030204" pitchFamily="34" charset="0"/>
              <a:cs typeface="Calibri" panose="020F0502020204030204" pitchFamily="34" charset="0"/>
            </a:endParaRPr>
          </a:p>
          <a:p>
            <a:pPr>
              <a:buClr>
                <a:schemeClr val="bg1"/>
              </a:buClr>
            </a:pPr>
            <a:r>
              <a:rPr lang="en-US" sz="2400" b="1" dirty="0">
                <a:solidFill>
                  <a:schemeClr val="bg1">
                    <a:lumMod val="95000"/>
                    <a:lumOff val="5000"/>
                  </a:schemeClr>
                </a:solidFill>
                <a:latin typeface="Calibri" panose="020F0502020204030204" pitchFamily="34" charset="0"/>
                <a:cs typeface="Calibri" panose="020F0502020204030204" pitchFamily="34" charset="0"/>
              </a:rPr>
              <a:t>-&gt; Tracking Stolen Vehicles</a:t>
            </a:r>
          </a:p>
          <a:p>
            <a:pPr>
              <a:buClr>
                <a:schemeClr val="bg1"/>
              </a:buClr>
            </a:pPr>
            <a:endParaRPr lang="en-US" sz="2400" b="1" dirty="0">
              <a:solidFill>
                <a:schemeClr val="bg1">
                  <a:lumMod val="95000"/>
                  <a:lumOff val="5000"/>
                </a:schemeClr>
              </a:solidFill>
              <a:latin typeface="Calibri" panose="020F0502020204030204" pitchFamily="34" charset="0"/>
              <a:cs typeface="Calibri" panose="020F0502020204030204" pitchFamily="34" charset="0"/>
            </a:endParaRPr>
          </a:p>
          <a:p>
            <a:pPr>
              <a:buClr>
                <a:schemeClr val="bg1"/>
              </a:buClr>
            </a:pPr>
            <a:r>
              <a:rPr lang="en-US" sz="2400" b="1" dirty="0">
                <a:solidFill>
                  <a:schemeClr val="bg1">
                    <a:lumMod val="95000"/>
                    <a:lumOff val="5000"/>
                  </a:schemeClr>
                </a:solidFill>
                <a:latin typeface="Calibri" panose="020F0502020204030204" pitchFamily="34" charset="0"/>
                <a:cs typeface="Calibri" panose="020F0502020204030204" pitchFamily="34" charset="0"/>
              </a:rPr>
              <a:t>-&gt; Road safety and security systems.</a:t>
            </a:r>
          </a:p>
          <a:p>
            <a:pPr>
              <a:buClr>
                <a:schemeClr val="bg1"/>
              </a:buClr>
            </a:pPr>
            <a:endParaRPr lang="en-US" sz="2400" b="1" dirty="0">
              <a:solidFill>
                <a:schemeClr val="bg1">
                  <a:lumMod val="95000"/>
                  <a:lumOff val="5000"/>
                </a:schemeClr>
              </a:solidFill>
              <a:latin typeface="Calibri" panose="020F0502020204030204" pitchFamily="34" charset="0"/>
              <a:cs typeface="Calibri" panose="020F0502020204030204" pitchFamily="34" charset="0"/>
            </a:endParaRPr>
          </a:p>
          <a:p>
            <a:pPr>
              <a:buClr>
                <a:schemeClr val="bg1"/>
              </a:buClr>
            </a:pPr>
            <a:r>
              <a:rPr lang="en-US" sz="2400" b="1" dirty="0">
                <a:solidFill>
                  <a:schemeClr val="bg1">
                    <a:lumMod val="95000"/>
                    <a:lumOff val="5000"/>
                  </a:schemeClr>
                </a:solidFill>
                <a:latin typeface="Calibri" panose="020F0502020204030204" pitchFamily="34" charset="0"/>
                <a:cs typeface="Calibri" panose="020F0502020204030204" pitchFamily="34" charset="0"/>
              </a:rPr>
              <a:t>-&gt; Traffic management</a:t>
            </a:r>
          </a:p>
          <a:p>
            <a:pPr>
              <a:buClr>
                <a:schemeClr val="bg1"/>
              </a:buClr>
            </a:pPr>
            <a:endParaRPr lang="en-IN" sz="2400" b="1" dirty="0">
              <a:solidFill>
                <a:schemeClr val="bg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309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9D71B14-7808-43E1-BE42-8C6201370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5A3225-D2CB-ACAB-8038-CA1351DE0000}"/>
              </a:ext>
            </a:extLst>
          </p:cNvPr>
          <p:cNvPicPr>
            <a:picLocks noChangeAspect="1"/>
          </p:cNvPicPr>
          <p:nvPr/>
        </p:nvPicPr>
        <p:blipFill>
          <a:blip r:embed="rId7"/>
          <a:stretch>
            <a:fillRect/>
          </a:stretch>
        </p:blipFill>
        <p:spPr>
          <a:xfrm>
            <a:off x="762352" y="682172"/>
            <a:ext cx="10742450" cy="5532362"/>
          </a:xfrm>
          <a:prstGeom prst="rect">
            <a:avLst/>
          </a:prstGeom>
        </p:spPr>
      </p:pic>
      <p:sp>
        <p:nvSpPr>
          <p:cNvPr id="6" name="TextBox 5">
            <a:extLst>
              <a:ext uri="{FF2B5EF4-FFF2-40B4-BE49-F238E27FC236}">
                <a16:creationId xmlns:a16="http://schemas.microsoft.com/office/drawing/2014/main" id="{FDA13B71-3B58-8B96-1121-E1DD3DFDDC0D}"/>
              </a:ext>
            </a:extLst>
          </p:cNvPr>
          <p:cNvSpPr txBox="1"/>
          <p:nvPr/>
        </p:nvSpPr>
        <p:spPr>
          <a:xfrm>
            <a:off x="3143452" y="97396"/>
            <a:ext cx="4663086" cy="584775"/>
          </a:xfrm>
          <a:prstGeom prst="rect">
            <a:avLst/>
          </a:prstGeom>
          <a:noFill/>
        </p:spPr>
        <p:txBody>
          <a:bodyPr wrap="square" rtlCol="0">
            <a:spAutoFit/>
          </a:bodyPr>
          <a:lstStyle/>
          <a:p>
            <a:pPr algn="ctr"/>
            <a:r>
              <a:rPr lang="en-US" sz="3200" b="1" dirty="0">
                <a:solidFill>
                  <a:schemeClr val="bg1"/>
                </a:solidFill>
                <a:highlight>
                  <a:srgbClr val="C0C0C0"/>
                </a:highlight>
              </a:rPr>
              <a:t>Glimpse OF API</a:t>
            </a:r>
            <a:endParaRPr lang="en-IN" sz="3200" b="1" dirty="0">
              <a:solidFill>
                <a:schemeClr val="bg1"/>
              </a:solidFill>
              <a:highlight>
                <a:srgbClr val="C0C0C0"/>
              </a:highlight>
            </a:endParaRPr>
          </a:p>
        </p:txBody>
      </p:sp>
    </p:spTree>
    <p:extLst>
      <p:ext uri="{BB962C8B-B14F-4D97-AF65-F5344CB8AC3E}">
        <p14:creationId xmlns:p14="http://schemas.microsoft.com/office/powerpoint/2010/main" val="357084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DEA4C2-03D1-CC82-C818-435A206418B8}"/>
              </a:ext>
            </a:extLst>
          </p:cNvPr>
          <p:cNvPicPr>
            <a:picLocks noGrp="1" noChangeAspect="1"/>
          </p:cNvPicPr>
          <p:nvPr>
            <p:ph idx="1"/>
          </p:nvPr>
        </p:nvPicPr>
        <p:blipFill>
          <a:blip r:embed="rId2"/>
          <a:stretch>
            <a:fillRect/>
          </a:stretch>
        </p:blipFill>
        <p:spPr>
          <a:xfrm>
            <a:off x="272638" y="1724639"/>
            <a:ext cx="11646723" cy="4475095"/>
          </a:xfrm>
        </p:spPr>
      </p:pic>
      <p:sp>
        <p:nvSpPr>
          <p:cNvPr id="6" name="TextBox 5">
            <a:extLst>
              <a:ext uri="{FF2B5EF4-FFF2-40B4-BE49-F238E27FC236}">
                <a16:creationId xmlns:a16="http://schemas.microsoft.com/office/drawing/2014/main" id="{2CDA9195-0729-B176-5898-FC4CC3BB0F50}"/>
              </a:ext>
            </a:extLst>
          </p:cNvPr>
          <p:cNvSpPr txBox="1"/>
          <p:nvPr/>
        </p:nvSpPr>
        <p:spPr>
          <a:xfrm>
            <a:off x="2685143" y="275771"/>
            <a:ext cx="6052457" cy="1077218"/>
          </a:xfrm>
          <a:prstGeom prst="rect">
            <a:avLst/>
          </a:prstGeom>
          <a:noFill/>
        </p:spPr>
        <p:txBody>
          <a:bodyPr wrap="square" rtlCol="0">
            <a:spAutoFit/>
          </a:bodyPr>
          <a:lstStyle/>
          <a:p>
            <a:pPr algn="ctr"/>
            <a:r>
              <a:rPr lang="en-US" sz="3200" b="1" dirty="0">
                <a:solidFill>
                  <a:schemeClr val="bg1"/>
                </a:solidFill>
              </a:rPr>
              <a:t>Performance of Detection Model on Test Images</a:t>
            </a:r>
            <a:endParaRPr lang="en-IN" sz="3200" b="1" dirty="0">
              <a:solidFill>
                <a:schemeClr val="bg1"/>
              </a:solidFill>
            </a:endParaRPr>
          </a:p>
        </p:txBody>
      </p:sp>
    </p:spTree>
    <p:extLst>
      <p:ext uri="{BB962C8B-B14F-4D97-AF65-F5344CB8AC3E}">
        <p14:creationId xmlns:p14="http://schemas.microsoft.com/office/powerpoint/2010/main" val="184536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9000" b="-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6BB004A-6871-439A-BDCB-4699F0357BD3}"/>
              </a:ext>
            </a:extLst>
          </p:cNvPr>
          <p:cNvSpPr>
            <a:spLocks noGrp="1"/>
          </p:cNvSpPr>
          <p:nvPr>
            <p:ph type="subTitle" idx="1"/>
          </p:nvPr>
        </p:nvSpPr>
        <p:spPr>
          <a:xfrm>
            <a:off x="1154954" y="1898072"/>
            <a:ext cx="9701731" cy="4401127"/>
          </a:xfrm>
        </p:spPr>
        <p:txBody>
          <a:bodyPr>
            <a:normAutofit/>
          </a:bodyPr>
          <a:lstStyle/>
          <a:p>
            <a:pPr algn="ctr">
              <a:buClr>
                <a:schemeClr val="bg1"/>
              </a:buClr>
            </a:pPr>
            <a:r>
              <a:rPr lang="en-US" sz="9600" b="1" dirty="0">
                <a:solidFill>
                  <a:schemeClr val="bg1">
                    <a:lumMod val="95000"/>
                    <a:lumOff val="5000"/>
                  </a:schemeClr>
                </a:solidFill>
                <a:latin typeface="Algerian" panose="04020705040A02060702" pitchFamily="82" charset="0"/>
                <a:cs typeface="Calibri" panose="020F0502020204030204" pitchFamily="34" charset="0"/>
              </a:rPr>
              <a:t>Any</a:t>
            </a:r>
          </a:p>
          <a:p>
            <a:pPr algn="ctr">
              <a:buClr>
                <a:schemeClr val="bg1"/>
              </a:buClr>
            </a:pPr>
            <a:r>
              <a:rPr lang="en-US" sz="9600" b="1" dirty="0">
                <a:solidFill>
                  <a:schemeClr val="bg1">
                    <a:lumMod val="95000"/>
                    <a:lumOff val="5000"/>
                  </a:schemeClr>
                </a:solidFill>
                <a:latin typeface="Algerian" panose="04020705040A02060702" pitchFamily="82" charset="0"/>
                <a:cs typeface="Calibri" panose="020F0502020204030204" pitchFamily="34" charset="0"/>
              </a:rPr>
              <a:t> Questions?</a:t>
            </a:r>
          </a:p>
          <a:p>
            <a:pPr>
              <a:buClr>
                <a:schemeClr val="bg1"/>
              </a:buClr>
            </a:pPr>
            <a:endParaRPr lang="en-IN" sz="9600" b="1" dirty="0">
              <a:solidFill>
                <a:schemeClr val="bg1">
                  <a:lumMod val="95000"/>
                  <a:lumOff val="5000"/>
                </a:schemeClr>
              </a:solidFill>
              <a:latin typeface="Algerian" panose="04020705040A02060702" pitchFamily="82" charset="0"/>
              <a:cs typeface="Calibri" panose="020F0502020204030204" pitchFamily="34" charset="0"/>
            </a:endParaRPr>
          </a:p>
        </p:txBody>
      </p:sp>
    </p:spTree>
    <p:extLst>
      <p:ext uri="{BB962C8B-B14F-4D97-AF65-F5344CB8AC3E}">
        <p14:creationId xmlns:p14="http://schemas.microsoft.com/office/powerpoint/2010/main" val="3939986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1627</TotalTime>
  <Words>272</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Century Gothic</vt:lpstr>
      <vt:lpstr>Century Gothic (Body)</vt:lpstr>
      <vt:lpstr>Wingdings 3</vt:lpstr>
      <vt:lpstr>Ion</vt:lpstr>
      <vt:lpstr>PowerPoint Presentation</vt:lpstr>
      <vt:lpstr>OUTLINE</vt:lpstr>
      <vt:lpstr>ABSTRACT</vt:lpstr>
      <vt:lpstr>Problem Statement</vt:lpstr>
      <vt:lpstr>Methodology</vt:lpstr>
      <vt:lpstr>REAL-LIFE APPLICATIONS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Yatrik Shah</cp:lastModifiedBy>
  <cp:revision>24</cp:revision>
  <dcterms:created xsi:type="dcterms:W3CDTF">2022-04-21T03:24:33Z</dcterms:created>
  <dcterms:modified xsi:type="dcterms:W3CDTF">2022-11-12T06:29:40Z</dcterms:modified>
</cp:coreProperties>
</file>