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58" r:id="rId4"/>
    <p:sldId id="259" r:id="rId5"/>
    <p:sldId id="264" r:id="rId6"/>
    <p:sldId id="262" r:id="rId7"/>
    <p:sldId id="260" r:id="rId8"/>
    <p:sldId id="267" r:id="rId9"/>
    <p:sldId id="268" r:id="rId10"/>
    <p:sldId id="269" r:id="rId11"/>
    <p:sldId id="270" r:id="rId12"/>
    <p:sldId id="272" r:id="rId13"/>
    <p:sldId id="273" r:id="rId14"/>
    <p:sldId id="271" r:id="rId15"/>
    <p:sldId id="274" r:id="rId16"/>
    <p:sldId id="275" r:id="rId17"/>
    <p:sldId id="276" r:id="rId18"/>
    <p:sldId id="263" r:id="rId19"/>
    <p:sldId id="26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74888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878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77887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259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190462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97017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480556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56886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10589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144579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408740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9595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8281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4422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8255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261354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E63FA5-8540-435D-A909-FCE20EB13D34}" type="datetimeFigureOut">
              <a:rPr lang="en-IN" smtClean="0"/>
              <a:t>04-05-2022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6BF47C0-7A58-4067-9F61-3595E8F54C11}" type="slidenum">
              <a:rPr lang="en-IN" smtClean="0"/>
              <a:t>‹#›</a:t>
            </a:fld>
            <a:endParaRPr lang="en-IN" dirty="0"/>
          </a:p>
        </p:txBody>
      </p:sp>
    </p:spTree>
    <p:extLst>
      <p:ext uri="{BB962C8B-B14F-4D97-AF65-F5344CB8AC3E}">
        <p14:creationId xmlns:p14="http://schemas.microsoft.com/office/powerpoint/2010/main" val="3844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9000"/>
            <a:lum/>
          </a:blip>
          <a:srcRect/>
          <a:stretch>
            <a:fillRect t="-9000" b="-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E63FA5-8540-435D-A909-FCE20EB13D34}" type="datetimeFigureOut">
              <a:rPr lang="en-IN" smtClean="0"/>
              <a:t>04-05-2022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BF47C0-7A58-4067-9F61-3595E8F54C11}" type="slidenum">
              <a:rPr lang="en-IN" smtClean="0"/>
              <a:t>‹#›</a:t>
            </a:fld>
            <a:endParaRPr lang="en-IN" dirty="0"/>
          </a:p>
        </p:txBody>
      </p:sp>
    </p:spTree>
    <p:extLst>
      <p:ext uri="{BB962C8B-B14F-4D97-AF65-F5344CB8AC3E}">
        <p14:creationId xmlns:p14="http://schemas.microsoft.com/office/powerpoint/2010/main" val="41835420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idden-vision.herokuapp.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ybrary.aero/articles/visibility" TargetMode="External"/><Relationship Id="rId2" Type="http://schemas.openxmlformats.org/officeDocument/2006/relationships/hyperlink" Target="https://www.civilaviation.gov.in/sites/default/files/moca_001421.pdf" TargetMode="External"/><Relationship Id="rId1" Type="http://schemas.openxmlformats.org/officeDocument/2006/relationships/slideLayout" Target="../slideLayouts/slideLayout2.xml"/><Relationship Id="rId5" Type="http://schemas.openxmlformats.org/officeDocument/2006/relationships/hyperlink" Target="https://github.com/Yatrik07/Visibility_Prediction" TargetMode="External"/><Relationship Id="rId4" Type="http://schemas.openxmlformats.org/officeDocument/2006/relationships/hyperlink" Target="https://en.wikipedia.org/wiki/Air_traffic_contr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9D2FB-20AD-426C-8337-604D00F827C6}"/>
              </a:ext>
            </a:extLst>
          </p:cNvPr>
          <p:cNvSpPr txBox="1"/>
          <p:nvPr/>
        </p:nvSpPr>
        <p:spPr>
          <a:xfrm>
            <a:off x="2043544" y="741404"/>
            <a:ext cx="8104909" cy="2831544"/>
          </a:xfrm>
          <a:prstGeom prst="rect">
            <a:avLst/>
          </a:prstGeom>
          <a:noFill/>
        </p:spPr>
        <p:txBody>
          <a:bodyPr wrap="square" rtlCol="0">
            <a:spAutoFit/>
          </a:bodyPr>
          <a:lstStyle/>
          <a:p>
            <a:pPr algn="ctr"/>
            <a:r>
              <a:rPr lang="en-US" sz="4000" b="1" dirty="0"/>
              <a:t>PROJECT - VISIBILITY PREDICTION FOR AIR TRAFFIC CONTROL</a:t>
            </a:r>
          </a:p>
          <a:p>
            <a:pPr algn="ctr"/>
            <a:endParaRPr lang="en-US" sz="4000" b="1" dirty="0"/>
          </a:p>
          <a:p>
            <a:pPr algn="ctr"/>
            <a:r>
              <a:rPr lang="en-US" sz="4000" b="1" dirty="0"/>
              <a:t> </a:t>
            </a:r>
          </a:p>
          <a:p>
            <a:pPr algn="ctr"/>
            <a:endParaRPr lang="en-IN" dirty="0"/>
          </a:p>
        </p:txBody>
      </p:sp>
      <p:pic>
        <p:nvPicPr>
          <p:cNvPr id="4" name="Picture 3">
            <a:extLst>
              <a:ext uri="{FF2B5EF4-FFF2-40B4-BE49-F238E27FC236}">
                <a16:creationId xmlns:a16="http://schemas.microsoft.com/office/drawing/2014/main" id="{9FCF8DD9-927B-4678-8098-2E9EB6DEB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058" y="5250185"/>
            <a:ext cx="1050349" cy="866411"/>
          </a:xfrm>
          <a:prstGeom prst="rect">
            <a:avLst/>
          </a:prstGeom>
        </p:spPr>
      </p:pic>
      <p:sp>
        <p:nvSpPr>
          <p:cNvPr id="5" name="TextBox 4">
            <a:extLst>
              <a:ext uri="{FF2B5EF4-FFF2-40B4-BE49-F238E27FC236}">
                <a16:creationId xmlns:a16="http://schemas.microsoft.com/office/drawing/2014/main" id="{E92F8A5A-0E56-4AC5-A855-6FACBCE0DE4A}"/>
              </a:ext>
            </a:extLst>
          </p:cNvPr>
          <p:cNvSpPr txBox="1"/>
          <p:nvPr/>
        </p:nvSpPr>
        <p:spPr>
          <a:xfrm>
            <a:off x="2484780" y="6116596"/>
            <a:ext cx="7222435" cy="646331"/>
          </a:xfrm>
          <a:prstGeom prst="rect">
            <a:avLst/>
          </a:prstGeom>
          <a:noFill/>
        </p:spPr>
        <p:txBody>
          <a:bodyPr wrap="square" rtlCol="0">
            <a:spAutoFit/>
          </a:bodyPr>
          <a:lstStyle/>
          <a:p>
            <a:pPr algn="ctr"/>
            <a:r>
              <a:rPr lang="en-US" b="1" i="1" dirty="0">
                <a:solidFill>
                  <a:srgbClr val="C00000"/>
                </a:solidFill>
              </a:rPr>
              <a:t>SCHOOL OF EMERGING SCIENCE AND TECHNOLOGY</a:t>
            </a:r>
          </a:p>
          <a:p>
            <a:pPr algn="ctr"/>
            <a:r>
              <a:rPr lang="en-US" b="1" i="1" dirty="0">
                <a:solidFill>
                  <a:srgbClr val="C00000"/>
                </a:solidFill>
              </a:rPr>
              <a:t>GUJARAT UNIVERSITY</a:t>
            </a:r>
            <a:endParaRPr lang="en-IN" b="1" i="1" dirty="0">
              <a:solidFill>
                <a:srgbClr val="C00000"/>
              </a:solidFill>
            </a:endParaRPr>
          </a:p>
        </p:txBody>
      </p:sp>
      <p:sp>
        <p:nvSpPr>
          <p:cNvPr id="3" name="TextBox 2">
            <a:extLst>
              <a:ext uri="{FF2B5EF4-FFF2-40B4-BE49-F238E27FC236}">
                <a16:creationId xmlns:a16="http://schemas.microsoft.com/office/drawing/2014/main" id="{098C0A93-D9BA-47A3-9F68-6BEDA46903E4}"/>
              </a:ext>
            </a:extLst>
          </p:cNvPr>
          <p:cNvSpPr txBox="1"/>
          <p:nvPr/>
        </p:nvSpPr>
        <p:spPr>
          <a:xfrm>
            <a:off x="6407425" y="2616800"/>
            <a:ext cx="4996070" cy="923330"/>
          </a:xfrm>
          <a:prstGeom prst="rect">
            <a:avLst/>
          </a:prstGeom>
          <a:noFill/>
        </p:spPr>
        <p:txBody>
          <a:bodyPr wrap="square" rtlCol="0">
            <a:spAutoFit/>
          </a:bodyPr>
          <a:lstStyle/>
          <a:p>
            <a:pPr algn="ctr"/>
            <a:r>
              <a:rPr lang="en-US" sz="1800" b="1" dirty="0"/>
              <a:t>PREPARED BY - YATRIK SHAH</a:t>
            </a:r>
          </a:p>
          <a:p>
            <a:pPr algn="ctr"/>
            <a:endParaRPr lang="en-US" sz="1800" b="1" dirty="0"/>
          </a:p>
          <a:p>
            <a:endParaRPr lang="en-IN" dirty="0"/>
          </a:p>
        </p:txBody>
      </p:sp>
    </p:spTree>
    <p:extLst>
      <p:ext uri="{BB962C8B-B14F-4D97-AF65-F5344CB8AC3E}">
        <p14:creationId xmlns:p14="http://schemas.microsoft.com/office/powerpoint/2010/main" val="288037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F6E5-A5E2-43D8-8067-5EBEC2D8C03F}"/>
              </a:ext>
            </a:extLst>
          </p:cNvPr>
          <p:cNvSpPr>
            <a:spLocks noGrp="1"/>
          </p:cNvSpPr>
          <p:nvPr>
            <p:ph type="title"/>
          </p:nvPr>
        </p:nvSpPr>
        <p:spPr>
          <a:xfrm>
            <a:off x="1103312" y="331304"/>
            <a:ext cx="9404723" cy="1060174"/>
          </a:xfrm>
        </p:spPr>
        <p:txBody>
          <a:bodyPr/>
          <a:lstStyle/>
          <a:p>
            <a:r>
              <a:rPr lang="en-IN" sz="6000" b="1" dirty="0">
                <a:solidFill>
                  <a:schemeClr val="tx1"/>
                </a:solidFill>
              </a:rPr>
              <a:t>LOGGING</a:t>
            </a:r>
          </a:p>
        </p:txBody>
      </p:sp>
      <p:sp>
        <p:nvSpPr>
          <p:cNvPr id="3" name="Content Placeholder 2">
            <a:extLst>
              <a:ext uri="{FF2B5EF4-FFF2-40B4-BE49-F238E27FC236}">
                <a16:creationId xmlns:a16="http://schemas.microsoft.com/office/drawing/2014/main" id="{9E5F3EE9-74D8-4C0C-BEC3-52090C32319B}"/>
              </a:ext>
            </a:extLst>
          </p:cNvPr>
          <p:cNvSpPr>
            <a:spLocks noGrp="1"/>
          </p:cNvSpPr>
          <p:nvPr>
            <p:ph idx="1"/>
          </p:nvPr>
        </p:nvSpPr>
        <p:spPr>
          <a:xfrm>
            <a:off x="1103312" y="1510748"/>
            <a:ext cx="8946541" cy="4737651"/>
          </a:xfrm>
        </p:spPr>
        <p:txBody>
          <a:bodyPr>
            <a:normAutofit/>
          </a:bodyPr>
          <a:lstStyle/>
          <a:p>
            <a:pPr algn="just">
              <a:buClr>
                <a:schemeClr val="bg1"/>
              </a:buClr>
              <a:buFont typeface="Arial" panose="020B0604020202020204" pitchFamily="34" charset="0"/>
              <a:buChar char="•"/>
            </a:pPr>
            <a:r>
              <a:rPr lang="en-IN" sz="2500" b="1" dirty="0">
                <a:solidFill>
                  <a:schemeClr val="bg1"/>
                </a:solidFill>
              </a:rPr>
              <a:t>Logging is very important in end-to-end projects. </a:t>
            </a:r>
          </a:p>
          <a:p>
            <a:pPr algn="just">
              <a:buClr>
                <a:schemeClr val="bg1"/>
              </a:buClr>
              <a:buFont typeface="Arial" panose="020B0604020202020204" pitchFamily="34" charset="0"/>
              <a:buChar char="•"/>
            </a:pPr>
            <a:endParaRPr lang="en-IN" sz="2500" b="1" dirty="0">
              <a:solidFill>
                <a:schemeClr val="bg1"/>
              </a:solidFill>
            </a:endParaRPr>
          </a:p>
          <a:p>
            <a:pPr algn="just">
              <a:buClr>
                <a:schemeClr val="bg1"/>
              </a:buClr>
              <a:buFont typeface="Arial" panose="020B0604020202020204" pitchFamily="34" charset="0"/>
              <a:buChar char="•"/>
            </a:pPr>
            <a:r>
              <a:rPr lang="en-IN" sz="2500" b="1" dirty="0">
                <a:solidFill>
                  <a:schemeClr val="bg1"/>
                </a:solidFill>
              </a:rPr>
              <a:t>Maintained logs for saving and get informed each and every information, warnings, errors in any program.</a:t>
            </a:r>
          </a:p>
          <a:p>
            <a:pPr algn="just">
              <a:buClr>
                <a:schemeClr val="bg1"/>
              </a:buClr>
              <a:buFont typeface="Arial" panose="020B0604020202020204" pitchFamily="34" charset="0"/>
              <a:buChar char="•"/>
            </a:pPr>
            <a:endParaRPr lang="en-IN" sz="2500" b="1" dirty="0">
              <a:solidFill>
                <a:schemeClr val="bg1"/>
              </a:solidFill>
            </a:endParaRPr>
          </a:p>
          <a:p>
            <a:pPr algn="just">
              <a:buClr>
                <a:schemeClr val="bg1"/>
              </a:buClr>
              <a:buFont typeface="Arial" panose="020B0604020202020204" pitchFamily="34" charset="0"/>
              <a:buChar char="•"/>
            </a:pPr>
            <a:r>
              <a:rPr lang="en-IN" sz="2500" b="1" dirty="0">
                <a:solidFill>
                  <a:schemeClr val="bg1"/>
                </a:solidFill>
              </a:rPr>
              <a:t>Logging is very useful specially in case of program crashing.</a:t>
            </a:r>
          </a:p>
          <a:p>
            <a:pPr algn="just">
              <a:buClr>
                <a:schemeClr val="bg1"/>
              </a:buClr>
              <a:buFont typeface="Arial" panose="020B0604020202020204" pitchFamily="34" charset="0"/>
              <a:buChar char="•"/>
            </a:pPr>
            <a:endParaRPr lang="en-IN" sz="2500" b="1" dirty="0">
              <a:solidFill>
                <a:schemeClr val="bg1"/>
              </a:solidFill>
            </a:endParaRPr>
          </a:p>
          <a:p>
            <a:pPr algn="just">
              <a:buClr>
                <a:schemeClr val="bg1"/>
              </a:buClr>
              <a:buFont typeface="Arial" panose="020B0604020202020204" pitchFamily="34" charset="0"/>
              <a:buChar char="•"/>
            </a:pPr>
            <a:r>
              <a:rPr lang="en-IN" sz="2500" b="1" dirty="0">
                <a:solidFill>
                  <a:schemeClr val="bg1"/>
                </a:solidFill>
              </a:rPr>
              <a:t>It is an essential part of troubleshooting application and infrastructure performance.</a:t>
            </a:r>
          </a:p>
        </p:txBody>
      </p:sp>
    </p:spTree>
    <p:extLst>
      <p:ext uri="{BB962C8B-B14F-4D97-AF65-F5344CB8AC3E}">
        <p14:creationId xmlns:p14="http://schemas.microsoft.com/office/powerpoint/2010/main" val="26281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A2A-495A-42A7-95A7-0899C193F545}"/>
              </a:ext>
            </a:extLst>
          </p:cNvPr>
          <p:cNvSpPr>
            <a:spLocks noGrp="1"/>
          </p:cNvSpPr>
          <p:nvPr>
            <p:ph type="title"/>
          </p:nvPr>
        </p:nvSpPr>
        <p:spPr>
          <a:xfrm>
            <a:off x="1103312" y="452718"/>
            <a:ext cx="8947522" cy="739978"/>
          </a:xfrm>
        </p:spPr>
        <p:txBody>
          <a:bodyPr/>
          <a:lstStyle/>
          <a:p>
            <a:r>
              <a:rPr lang="en-IN" b="1" dirty="0">
                <a:solidFill>
                  <a:schemeClr val="tx1"/>
                </a:solidFill>
              </a:rPr>
              <a:t>MAINTAINED TRAINING DATA IN Database</a:t>
            </a:r>
          </a:p>
        </p:txBody>
      </p:sp>
      <p:sp>
        <p:nvSpPr>
          <p:cNvPr id="3" name="Content Placeholder 2">
            <a:extLst>
              <a:ext uri="{FF2B5EF4-FFF2-40B4-BE49-F238E27FC236}">
                <a16:creationId xmlns:a16="http://schemas.microsoft.com/office/drawing/2014/main" id="{73BA384F-2E84-4301-B137-1810BC4DCDDF}"/>
              </a:ext>
            </a:extLst>
          </p:cNvPr>
          <p:cNvSpPr>
            <a:spLocks noGrp="1"/>
          </p:cNvSpPr>
          <p:nvPr>
            <p:ph idx="1"/>
          </p:nvPr>
        </p:nvSpPr>
        <p:spPr>
          <a:xfrm>
            <a:off x="1103312" y="1895060"/>
            <a:ext cx="8946541" cy="4353339"/>
          </a:xfrm>
        </p:spPr>
        <p:txBody>
          <a:bodyPr>
            <a:normAutofit/>
          </a:bodyPr>
          <a:lstStyle/>
          <a:p>
            <a:pPr algn="just">
              <a:buClr>
                <a:schemeClr val="bg1"/>
              </a:buClr>
              <a:buFont typeface="Wingdings" panose="05000000000000000000" pitchFamily="2" charset="2"/>
              <a:buChar char="Ø"/>
            </a:pPr>
            <a:r>
              <a:rPr lang="en-IN" sz="2800" b="1" dirty="0">
                <a:solidFill>
                  <a:schemeClr val="bg1"/>
                </a:solidFill>
              </a:rPr>
              <a:t>After data cleaning, exploratory data analysis and feature engineering, dumping the final data for model training in the database.</a:t>
            </a:r>
          </a:p>
          <a:p>
            <a:pPr algn="just">
              <a:buClr>
                <a:schemeClr val="bg1"/>
              </a:buClr>
              <a:buFont typeface="Wingdings" panose="05000000000000000000" pitchFamily="2" charset="2"/>
              <a:buChar char="Ø"/>
            </a:pPr>
            <a:endParaRPr lang="en-IN" sz="2800" b="1" dirty="0">
              <a:solidFill>
                <a:schemeClr val="bg1"/>
              </a:solidFill>
            </a:endParaRPr>
          </a:p>
          <a:p>
            <a:pPr algn="just">
              <a:buClr>
                <a:schemeClr val="bg1"/>
              </a:buClr>
              <a:buFont typeface="Wingdings" panose="05000000000000000000" pitchFamily="2" charset="2"/>
              <a:buChar char="Ø"/>
            </a:pPr>
            <a:r>
              <a:rPr lang="en-IN" sz="2800" b="1" dirty="0">
                <a:solidFill>
                  <a:schemeClr val="bg1"/>
                </a:solidFill>
              </a:rPr>
              <a:t>This data can directly be taken for model training purpose.</a:t>
            </a:r>
          </a:p>
          <a:p>
            <a:pPr algn="just">
              <a:buClr>
                <a:schemeClr val="bg1"/>
              </a:buClr>
              <a:buFont typeface="Wingdings" panose="05000000000000000000" pitchFamily="2" charset="2"/>
              <a:buChar char="Ø"/>
            </a:pPr>
            <a:endParaRPr lang="en-IN" sz="2800" b="1" dirty="0">
              <a:solidFill>
                <a:schemeClr val="bg1"/>
              </a:solidFill>
            </a:endParaRPr>
          </a:p>
          <a:p>
            <a:pPr algn="just">
              <a:buClr>
                <a:schemeClr val="bg1"/>
              </a:buClr>
              <a:buFont typeface="Wingdings" panose="05000000000000000000" pitchFamily="2" charset="2"/>
              <a:buChar char="Ø"/>
            </a:pPr>
            <a:r>
              <a:rPr lang="en-IN" sz="2800" b="1" dirty="0">
                <a:solidFill>
                  <a:schemeClr val="bg1"/>
                </a:solidFill>
              </a:rPr>
              <a:t>MySQL database is maintained.</a:t>
            </a:r>
          </a:p>
        </p:txBody>
      </p:sp>
    </p:spTree>
    <p:extLst>
      <p:ext uri="{BB962C8B-B14F-4D97-AF65-F5344CB8AC3E}">
        <p14:creationId xmlns:p14="http://schemas.microsoft.com/office/powerpoint/2010/main" val="298911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628B-314C-43E1-AC9F-90E34A595FF5}"/>
              </a:ext>
            </a:extLst>
          </p:cNvPr>
          <p:cNvSpPr>
            <a:spLocks noGrp="1"/>
          </p:cNvSpPr>
          <p:nvPr>
            <p:ph type="title"/>
          </p:nvPr>
        </p:nvSpPr>
        <p:spPr>
          <a:xfrm>
            <a:off x="646111" y="452718"/>
            <a:ext cx="9404723" cy="978518"/>
          </a:xfrm>
        </p:spPr>
        <p:txBody>
          <a:bodyPr/>
          <a:lstStyle/>
          <a:p>
            <a:pPr algn="ctr"/>
            <a:r>
              <a:rPr lang="en-IN" b="1" dirty="0">
                <a:solidFill>
                  <a:schemeClr val="tx1"/>
                </a:solidFill>
              </a:rPr>
              <a:t>USED MODELS</a:t>
            </a:r>
          </a:p>
        </p:txBody>
      </p:sp>
      <p:sp>
        <p:nvSpPr>
          <p:cNvPr id="3" name="Content Placeholder 2">
            <a:extLst>
              <a:ext uri="{FF2B5EF4-FFF2-40B4-BE49-F238E27FC236}">
                <a16:creationId xmlns:a16="http://schemas.microsoft.com/office/drawing/2014/main" id="{36BD1DB9-1641-4E94-8460-D384A403012F}"/>
              </a:ext>
            </a:extLst>
          </p:cNvPr>
          <p:cNvSpPr>
            <a:spLocks noGrp="1"/>
          </p:cNvSpPr>
          <p:nvPr>
            <p:ph idx="1"/>
          </p:nvPr>
        </p:nvSpPr>
        <p:spPr>
          <a:xfrm>
            <a:off x="1103312" y="2729948"/>
            <a:ext cx="8946541" cy="3518451"/>
          </a:xfrm>
        </p:spPr>
        <p:txBody>
          <a:bodyPr>
            <a:normAutofit lnSpcReduction="10000"/>
          </a:bodyPr>
          <a:lstStyle/>
          <a:p>
            <a:pPr marL="0" indent="0">
              <a:buNone/>
            </a:pPr>
            <a:r>
              <a:rPr lang="en-IN" sz="2500" b="0" i="0" dirty="0">
                <a:solidFill>
                  <a:srgbClr val="333333"/>
                </a:solidFill>
                <a:effectLst/>
              </a:rPr>
              <a:t>As the name suggests, </a:t>
            </a:r>
            <a:r>
              <a:rPr lang="en-IN" sz="2500" b="1" i="1" dirty="0">
                <a:solidFill>
                  <a:srgbClr val="333333"/>
                </a:solidFill>
                <a:effectLst/>
              </a:rPr>
              <a:t>"Random Forest is a classifier that contains a number of decision trees on various subsets of the given dataset and takes the average to improve the predictive accuracy of that dataset."</a:t>
            </a:r>
            <a:r>
              <a:rPr lang="en-IN" sz="2500" b="0" i="0" dirty="0">
                <a:solidFill>
                  <a:srgbClr val="333333"/>
                </a:solidFill>
                <a:effectLst/>
              </a:rPr>
              <a:t> Instead of relying on one decision tree, the random forest takes the prediction from each tree and based on the majority votes of predictions, and it predicts the final output.</a:t>
            </a:r>
          </a:p>
          <a:p>
            <a:pPr marL="0" indent="0">
              <a:buNone/>
            </a:pPr>
            <a:r>
              <a:rPr lang="en-IN" sz="2500" dirty="0">
                <a:solidFill>
                  <a:schemeClr val="bg1"/>
                </a:solidFill>
              </a:rPr>
              <a:t>The greater number of trees in the forest leads to higher accuracy and prevents the problem of overfitting.</a:t>
            </a:r>
          </a:p>
          <a:p>
            <a:pPr marL="0" indent="0">
              <a:buNone/>
            </a:pPr>
            <a:endParaRPr lang="en-IN" sz="2500" dirty="0"/>
          </a:p>
          <a:p>
            <a:pPr marL="0" indent="0">
              <a:buNone/>
            </a:pPr>
            <a:endParaRPr lang="en-IN" sz="2500" dirty="0"/>
          </a:p>
        </p:txBody>
      </p:sp>
      <p:sp>
        <p:nvSpPr>
          <p:cNvPr id="5" name="TextBox 4">
            <a:extLst>
              <a:ext uri="{FF2B5EF4-FFF2-40B4-BE49-F238E27FC236}">
                <a16:creationId xmlns:a16="http://schemas.microsoft.com/office/drawing/2014/main" id="{D453A226-35F7-45E0-A84D-A393021FED21}"/>
              </a:ext>
            </a:extLst>
          </p:cNvPr>
          <p:cNvSpPr txBox="1"/>
          <p:nvPr/>
        </p:nvSpPr>
        <p:spPr>
          <a:xfrm>
            <a:off x="875201" y="1248730"/>
            <a:ext cx="8946541" cy="646331"/>
          </a:xfrm>
          <a:prstGeom prst="rect">
            <a:avLst/>
          </a:prstGeom>
          <a:noFill/>
        </p:spPr>
        <p:txBody>
          <a:bodyPr wrap="square" rtlCol="0">
            <a:spAutoFit/>
          </a:bodyPr>
          <a:lstStyle/>
          <a:p>
            <a:r>
              <a:rPr lang="en-IN" sz="3600" b="1" dirty="0"/>
              <a:t>1. RANDOM FOREST</a:t>
            </a:r>
          </a:p>
        </p:txBody>
      </p:sp>
    </p:spTree>
    <p:extLst>
      <p:ext uri="{BB962C8B-B14F-4D97-AF65-F5344CB8AC3E}">
        <p14:creationId xmlns:p14="http://schemas.microsoft.com/office/powerpoint/2010/main" val="3306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628B-314C-43E1-AC9F-90E34A595FF5}"/>
              </a:ext>
            </a:extLst>
          </p:cNvPr>
          <p:cNvSpPr>
            <a:spLocks noGrp="1"/>
          </p:cNvSpPr>
          <p:nvPr>
            <p:ph type="title"/>
          </p:nvPr>
        </p:nvSpPr>
        <p:spPr>
          <a:xfrm>
            <a:off x="645130" y="342028"/>
            <a:ext cx="9404723" cy="978518"/>
          </a:xfrm>
        </p:spPr>
        <p:txBody>
          <a:bodyPr/>
          <a:lstStyle/>
          <a:p>
            <a:pPr algn="ctr"/>
            <a:r>
              <a:rPr lang="en-IN" b="1" dirty="0">
                <a:solidFill>
                  <a:schemeClr val="tx1"/>
                </a:solidFill>
              </a:rPr>
              <a:t>USED MODELS</a:t>
            </a:r>
          </a:p>
        </p:txBody>
      </p:sp>
      <p:sp>
        <p:nvSpPr>
          <p:cNvPr id="3" name="Content Placeholder 2">
            <a:extLst>
              <a:ext uri="{FF2B5EF4-FFF2-40B4-BE49-F238E27FC236}">
                <a16:creationId xmlns:a16="http://schemas.microsoft.com/office/drawing/2014/main" id="{36BD1DB9-1641-4E94-8460-D384A403012F}"/>
              </a:ext>
            </a:extLst>
          </p:cNvPr>
          <p:cNvSpPr>
            <a:spLocks noGrp="1"/>
          </p:cNvSpPr>
          <p:nvPr>
            <p:ph idx="1"/>
          </p:nvPr>
        </p:nvSpPr>
        <p:spPr>
          <a:xfrm>
            <a:off x="1103312" y="2703444"/>
            <a:ext cx="8946541" cy="3518451"/>
          </a:xfrm>
        </p:spPr>
        <p:txBody>
          <a:bodyPr>
            <a:noAutofit/>
          </a:bodyPr>
          <a:lstStyle/>
          <a:p>
            <a:pPr marL="0" indent="0">
              <a:buNone/>
            </a:pPr>
            <a:r>
              <a:rPr lang="en-IN" dirty="0">
                <a:solidFill>
                  <a:schemeClr val="bg1"/>
                </a:solidFill>
              </a:rPr>
              <a:t>Extreme Gradient Boosting (</a:t>
            </a:r>
            <a:r>
              <a:rPr lang="en-IN" dirty="0" err="1">
                <a:solidFill>
                  <a:schemeClr val="bg1"/>
                </a:solidFill>
              </a:rPr>
              <a:t>XGBoost</a:t>
            </a:r>
            <a:r>
              <a:rPr lang="en-IN" dirty="0">
                <a:solidFill>
                  <a:schemeClr val="bg1"/>
                </a:solidFill>
              </a:rPr>
              <a:t>) is an open-source library that provides an efficient and effective implementation of the gradient boosting algorithm.</a:t>
            </a:r>
          </a:p>
          <a:p>
            <a:pPr marL="0" indent="0">
              <a:buNone/>
            </a:pPr>
            <a:r>
              <a:rPr lang="en-IN" dirty="0">
                <a:solidFill>
                  <a:schemeClr val="bg1"/>
                </a:solidFill>
              </a:rPr>
              <a:t>Boosting is a sequential technique which works on the principle of an ensemble. It combines a set of weak learners and delivers improved prediction accuracy.</a:t>
            </a:r>
          </a:p>
          <a:p>
            <a:pPr marL="0" indent="0">
              <a:buNone/>
            </a:pPr>
            <a:r>
              <a:rPr lang="en-IN" dirty="0">
                <a:solidFill>
                  <a:schemeClr val="bg1"/>
                </a:solidFill>
              </a:rPr>
              <a:t>Gradient boosting is a machine learning technique used in regression and classification tasks, among others. It gives a prediction model in the form of an ensemble of weak prediction models, which are typically decision trees.</a:t>
            </a:r>
          </a:p>
        </p:txBody>
      </p:sp>
      <p:sp>
        <p:nvSpPr>
          <p:cNvPr id="5" name="TextBox 4">
            <a:extLst>
              <a:ext uri="{FF2B5EF4-FFF2-40B4-BE49-F238E27FC236}">
                <a16:creationId xmlns:a16="http://schemas.microsoft.com/office/drawing/2014/main" id="{D453A226-35F7-45E0-A84D-A393021FED21}"/>
              </a:ext>
            </a:extLst>
          </p:cNvPr>
          <p:cNvSpPr txBox="1"/>
          <p:nvPr/>
        </p:nvSpPr>
        <p:spPr>
          <a:xfrm>
            <a:off x="875201" y="1248730"/>
            <a:ext cx="8946541" cy="646331"/>
          </a:xfrm>
          <a:prstGeom prst="rect">
            <a:avLst/>
          </a:prstGeom>
          <a:noFill/>
        </p:spPr>
        <p:txBody>
          <a:bodyPr wrap="square" rtlCol="0">
            <a:spAutoFit/>
          </a:bodyPr>
          <a:lstStyle/>
          <a:p>
            <a:r>
              <a:rPr lang="en-IN" sz="3600" b="1" dirty="0">
                <a:latin typeface="+mj-lt"/>
              </a:rPr>
              <a:t>2. XGBOOST</a:t>
            </a:r>
          </a:p>
        </p:txBody>
      </p:sp>
    </p:spTree>
    <p:extLst>
      <p:ext uri="{BB962C8B-B14F-4D97-AF65-F5344CB8AC3E}">
        <p14:creationId xmlns:p14="http://schemas.microsoft.com/office/powerpoint/2010/main" val="13913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B5C5-CFC6-41BC-AC4F-0C15AB5DBEE8}"/>
              </a:ext>
            </a:extLst>
          </p:cNvPr>
          <p:cNvSpPr>
            <a:spLocks noGrp="1"/>
          </p:cNvSpPr>
          <p:nvPr>
            <p:ph type="title"/>
          </p:nvPr>
        </p:nvSpPr>
        <p:spPr>
          <a:xfrm>
            <a:off x="1103312" y="452718"/>
            <a:ext cx="8947522" cy="1400530"/>
          </a:xfrm>
        </p:spPr>
        <p:txBody>
          <a:bodyPr/>
          <a:lstStyle/>
          <a:p>
            <a:r>
              <a:rPr lang="en-IN" sz="4000" b="1" dirty="0">
                <a:solidFill>
                  <a:schemeClr val="tx1"/>
                </a:solidFill>
              </a:rPr>
              <a:t>CROSS-VALIDATION AND HYPER-PARAMETER TUNING</a:t>
            </a:r>
          </a:p>
        </p:txBody>
      </p:sp>
      <p:sp>
        <p:nvSpPr>
          <p:cNvPr id="3" name="Content Placeholder 2">
            <a:extLst>
              <a:ext uri="{FF2B5EF4-FFF2-40B4-BE49-F238E27FC236}">
                <a16:creationId xmlns:a16="http://schemas.microsoft.com/office/drawing/2014/main" id="{E2417A6C-5358-40B0-ADB4-4961FBE3AFD7}"/>
              </a:ext>
            </a:extLst>
          </p:cNvPr>
          <p:cNvSpPr>
            <a:spLocks noGrp="1"/>
          </p:cNvSpPr>
          <p:nvPr>
            <p:ph idx="1"/>
          </p:nvPr>
        </p:nvSpPr>
        <p:spPr/>
        <p:txBody>
          <a:bodyPr/>
          <a:lstStyle/>
          <a:p>
            <a:pPr>
              <a:buClr>
                <a:schemeClr val="bg1"/>
              </a:buClr>
              <a:buFont typeface="Wingdings" panose="05000000000000000000" pitchFamily="2" charset="2"/>
              <a:buChar char="Ø"/>
            </a:pPr>
            <a:r>
              <a:rPr lang="en-IN" dirty="0">
                <a:solidFill>
                  <a:schemeClr val="bg1"/>
                </a:solidFill>
              </a:rPr>
              <a:t>Cross validation and Hyperparameter tuning is one of the most important steps in Machine Learning, since the performance of the machine learning model is affected upon the hyperparameters those are selected for model training.</a:t>
            </a:r>
          </a:p>
          <a:p>
            <a:pPr>
              <a:buClr>
                <a:schemeClr val="bg1"/>
              </a:buClr>
              <a:buFont typeface="Wingdings" panose="05000000000000000000" pitchFamily="2" charset="2"/>
              <a:buChar char="Ø"/>
            </a:pPr>
            <a:r>
              <a:rPr lang="en-IN" dirty="0">
                <a:solidFill>
                  <a:schemeClr val="bg1"/>
                </a:solidFill>
              </a:rPr>
              <a:t>Performed Cross validation and Hyperparameter tuning on all the models and selected the best models those performs best on the validation sets according to  the given parameter grid</a:t>
            </a:r>
          </a:p>
          <a:p>
            <a:pPr>
              <a:buClr>
                <a:schemeClr val="bg1"/>
              </a:buClr>
              <a:buFont typeface="Wingdings" panose="05000000000000000000" pitchFamily="2" charset="2"/>
              <a:buChar char="Ø"/>
            </a:pPr>
            <a:r>
              <a:rPr lang="en-IN" dirty="0">
                <a:solidFill>
                  <a:schemeClr val="bg1"/>
                </a:solidFill>
              </a:rPr>
              <a:t> Found and selected the best hyperparameters of all the models for model training  on Full data</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0999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9EF7-D628-44CB-92A6-965EF48994C7}"/>
              </a:ext>
            </a:extLst>
          </p:cNvPr>
          <p:cNvSpPr>
            <a:spLocks noGrp="1"/>
          </p:cNvSpPr>
          <p:nvPr>
            <p:ph type="title"/>
          </p:nvPr>
        </p:nvSpPr>
        <p:spPr>
          <a:xfrm>
            <a:off x="1103312" y="452718"/>
            <a:ext cx="8947522" cy="1400530"/>
          </a:xfrm>
        </p:spPr>
        <p:txBody>
          <a:bodyPr/>
          <a:lstStyle/>
          <a:p>
            <a:r>
              <a:rPr lang="en-IN" dirty="0"/>
              <a:t>Model Evaluation and Selection</a:t>
            </a:r>
          </a:p>
        </p:txBody>
      </p:sp>
      <p:sp>
        <p:nvSpPr>
          <p:cNvPr id="3" name="Content Placeholder 2">
            <a:extLst>
              <a:ext uri="{FF2B5EF4-FFF2-40B4-BE49-F238E27FC236}">
                <a16:creationId xmlns:a16="http://schemas.microsoft.com/office/drawing/2014/main" id="{0CFDB56A-8AEB-45D6-A274-FDC1E5324D6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7086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D2BF-C3EE-4AA7-865C-55736F602772}"/>
              </a:ext>
            </a:extLst>
          </p:cNvPr>
          <p:cNvSpPr>
            <a:spLocks noGrp="1"/>
          </p:cNvSpPr>
          <p:nvPr>
            <p:ph type="title"/>
          </p:nvPr>
        </p:nvSpPr>
        <p:spPr>
          <a:xfrm>
            <a:off x="1103312" y="452718"/>
            <a:ext cx="8947522" cy="1400530"/>
          </a:xfrm>
        </p:spPr>
        <p:txBody>
          <a:bodyPr/>
          <a:lstStyle/>
          <a:p>
            <a:r>
              <a:rPr lang="en-IN" b="1" dirty="0">
                <a:solidFill>
                  <a:schemeClr val="tx1"/>
                </a:solidFill>
              </a:rPr>
              <a:t>Creating API </a:t>
            </a:r>
          </a:p>
        </p:txBody>
      </p:sp>
      <p:sp>
        <p:nvSpPr>
          <p:cNvPr id="3" name="Content Placeholder 2">
            <a:extLst>
              <a:ext uri="{FF2B5EF4-FFF2-40B4-BE49-F238E27FC236}">
                <a16:creationId xmlns:a16="http://schemas.microsoft.com/office/drawing/2014/main" id="{F16CC52E-69F9-429F-A400-AA1A4C38B016}"/>
              </a:ext>
            </a:extLst>
          </p:cNvPr>
          <p:cNvSpPr>
            <a:spLocks noGrp="1"/>
          </p:cNvSpPr>
          <p:nvPr>
            <p:ph idx="1"/>
          </p:nvPr>
        </p:nvSpPr>
        <p:spPr>
          <a:xfrm>
            <a:off x="1103312" y="2052918"/>
            <a:ext cx="8946541" cy="4533412"/>
          </a:xfrm>
        </p:spPr>
        <p:txBody>
          <a:bodyPr>
            <a:normAutofit lnSpcReduction="10000"/>
          </a:bodyPr>
          <a:lstStyle/>
          <a:p>
            <a:pPr>
              <a:buClr>
                <a:schemeClr val="bg1"/>
              </a:buClr>
              <a:buFont typeface="Wingdings" panose="05000000000000000000" pitchFamily="2" charset="2"/>
              <a:buChar char="Ø"/>
            </a:pPr>
            <a:r>
              <a:rPr lang="en-IN" dirty="0">
                <a:solidFill>
                  <a:schemeClr val="bg1"/>
                </a:solidFill>
              </a:rPr>
              <a:t>A real-world Data Science based does not end just after successfully building a machine learning model that performs well on the test dataset.</a:t>
            </a:r>
          </a:p>
          <a:p>
            <a:pPr>
              <a:buClr>
                <a:schemeClr val="bg1"/>
              </a:buClr>
              <a:buFont typeface="Wingdings" panose="05000000000000000000" pitchFamily="2" charset="2"/>
              <a:buChar char="Ø"/>
            </a:pPr>
            <a:r>
              <a:rPr lang="en-IN" dirty="0">
                <a:solidFill>
                  <a:schemeClr val="bg1"/>
                </a:solidFill>
              </a:rPr>
              <a:t>In real-world industrial end-to-end Artificial Intelligence or Data Science based projects creating Front-End API is also having equal importance as back-end tasks like- Model Training or Model Evaluation</a:t>
            </a:r>
          </a:p>
          <a:p>
            <a:pPr>
              <a:buClr>
                <a:schemeClr val="bg1"/>
              </a:buClr>
              <a:buFont typeface="Wingdings" panose="05000000000000000000" pitchFamily="2" charset="2"/>
              <a:buChar char="Ø"/>
            </a:pPr>
            <a:r>
              <a:rPr lang="en-IN" dirty="0">
                <a:solidFill>
                  <a:schemeClr val="bg1"/>
                </a:solidFill>
              </a:rPr>
              <a:t>The Front-End is created with the help of HTML(Hypertext Markup Language) and CSS(Cascading Style Sheets), which are very powerful tools.</a:t>
            </a:r>
          </a:p>
          <a:p>
            <a:pPr>
              <a:buClr>
                <a:schemeClr val="bg1"/>
              </a:buClr>
              <a:buFont typeface="Wingdings" panose="05000000000000000000" pitchFamily="2" charset="2"/>
              <a:buChar char="Ø"/>
            </a:pPr>
            <a:r>
              <a:rPr lang="en-IN" dirty="0">
                <a:solidFill>
                  <a:schemeClr val="bg1"/>
                </a:solidFill>
              </a:rPr>
              <a:t>Flask is used as WEB – API in python that integrates back-end and front-end.</a:t>
            </a:r>
          </a:p>
          <a:p>
            <a:pPr>
              <a:buClr>
                <a:schemeClr val="bg1"/>
              </a:buClr>
              <a:buFont typeface="Wingdings" panose="05000000000000000000" pitchFamily="2" charset="2"/>
              <a:buChar char="Ø"/>
            </a:pPr>
            <a:r>
              <a:rPr lang="en-US" dirty="0">
                <a:solidFill>
                  <a:schemeClr val="bg1"/>
                </a:solidFill>
              </a:rPr>
              <a:t>Flask depends on the Jinja template engine and the </a:t>
            </a:r>
            <a:r>
              <a:rPr lang="en-US" dirty="0" err="1">
                <a:solidFill>
                  <a:schemeClr val="bg1"/>
                </a:solidFill>
              </a:rPr>
              <a:t>Werkzeug</a:t>
            </a:r>
            <a:r>
              <a:rPr lang="en-US" dirty="0">
                <a:solidFill>
                  <a:schemeClr val="bg1"/>
                </a:solidFill>
              </a:rPr>
              <a:t> WSGI toolkit.</a:t>
            </a: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267653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B9CE-DF2C-4B10-B63C-C26E6B8D3EF2}"/>
              </a:ext>
            </a:extLst>
          </p:cNvPr>
          <p:cNvSpPr>
            <a:spLocks noGrp="1"/>
          </p:cNvSpPr>
          <p:nvPr>
            <p:ph type="title"/>
          </p:nvPr>
        </p:nvSpPr>
        <p:spPr>
          <a:xfrm>
            <a:off x="1232452" y="452718"/>
            <a:ext cx="8818382" cy="1400530"/>
          </a:xfrm>
        </p:spPr>
        <p:txBody>
          <a:bodyPr/>
          <a:lstStyle/>
          <a:p>
            <a:r>
              <a:rPr lang="en-IN" b="1" dirty="0">
                <a:solidFill>
                  <a:schemeClr val="tx1"/>
                </a:solidFill>
              </a:rPr>
              <a:t>Model Deployment</a:t>
            </a:r>
          </a:p>
        </p:txBody>
      </p:sp>
      <p:sp>
        <p:nvSpPr>
          <p:cNvPr id="3" name="Content Placeholder 2">
            <a:extLst>
              <a:ext uri="{FF2B5EF4-FFF2-40B4-BE49-F238E27FC236}">
                <a16:creationId xmlns:a16="http://schemas.microsoft.com/office/drawing/2014/main" id="{AD73AE6E-F3D1-40FF-89F6-04BC2743B1E1}"/>
              </a:ext>
            </a:extLst>
          </p:cNvPr>
          <p:cNvSpPr>
            <a:spLocks noGrp="1"/>
          </p:cNvSpPr>
          <p:nvPr>
            <p:ph idx="1"/>
          </p:nvPr>
        </p:nvSpPr>
        <p:spPr/>
        <p:txBody>
          <a:bodyPr/>
          <a:lstStyle/>
          <a:p>
            <a:pPr>
              <a:buClr>
                <a:schemeClr val="bg1"/>
              </a:buClr>
              <a:buFont typeface="Wingdings" panose="05000000000000000000" pitchFamily="2" charset="2"/>
              <a:buChar char="Ø"/>
            </a:pPr>
            <a:r>
              <a:rPr lang="en-IN" dirty="0">
                <a:solidFill>
                  <a:schemeClr val="bg1"/>
                </a:solidFill>
              </a:rPr>
              <a:t>Generally Model Deployment is considered as the last step in any Machine Learning project.</a:t>
            </a:r>
          </a:p>
          <a:p>
            <a:pPr>
              <a:buClr>
                <a:schemeClr val="bg1"/>
              </a:buClr>
              <a:buFont typeface="Wingdings" panose="05000000000000000000" pitchFamily="2" charset="2"/>
              <a:buChar char="Ø"/>
            </a:pPr>
            <a:r>
              <a:rPr lang="en-IN" dirty="0">
                <a:solidFill>
                  <a:schemeClr val="bg1"/>
                </a:solidFill>
              </a:rPr>
              <a:t>After successfully creating front-end API with HTML and CSS and using Flask as web Framework only Model Deployment is left .</a:t>
            </a:r>
          </a:p>
          <a:p>
            <a:pPr>
              <a:buClr>
                <a:schemeClr val="bg1"/>
              </a:buClr>
              <a:buFont typeface="Wingdings" panose="05000000000000000000" pitchFamily="2" charset="2"/>
              <a:buChar char="Ø"/>
            </a:pPr>
            <a:r>
              <a:rPr lang="en-IN" dirty="0">
                <a:solidFill>
                  <a:schemeClr val="bg1"/>
                </a:solidFill>
              </a:rPr>
              <a:t>Here HEROKU platform is chosen as Model Deployment .</a:t>
            </a:r>
          </a:p>
          <a:p>
            <a:pPr>
              <a:buClr>
                <a:schemeClr val="bg1"/>
              </a:buClr>
              <a:buFont typeface="Wingdings" panose="05000000000000000000" pitchFamily="2" charset="2"/>
              <a:buChar char="Ø"/>
            </a:pPr>
            <a:r>
              <a:rPr lang="en-US" dirty="0">
                <a:solidFill>
                  <a:schemeClr val="bg1"/>
                </a:solidFill>
              </a:rPr>
              <a:t>Heroku is a container-based cloud Platform as a Service (PaaS). Developers use Heroku to deploy, manage, and scale modern apps.</a:t>
            </a:r>
            <a:endParaRPr lang="en-IN" dirty="0">
              <a:solidFill>
                <a:schemeClr val="bg1"/>
              </a:solidFill>
            </a:endParaRPr>
          </a:p>
        </p:txBody>
      </p:sp>
    </p:spTree>
    <p:extLst>
      <p:ext uri="{BB962C8B-B14F-4D97-AF65-F5344CB8AC3E}">
        <p14:creationId xmlns:p14="http://schemas.microsoft.com/office/powerpoint/2010/main" val="249512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5311-319A-4194-92C1-9D1445F3311C}"/>
              </a:ext>
            </a:extLst>
          </p:cNvPr>
          <p:cNvSpPr>
            <a:spLocks noGrp="1"/>
          </p:cNvSpPr>
          <p:nvPr>
            <p:ph type="ctrTitle"/>
          </p:nvPr>
        </p:nvSpPr>
        <p:spPr>
          <a:xfrm>
            <a:off x="1154955" y="77074"/>
            <a:ext cx="8825658" cy="1221639"/>
          </a:xfrm>
        </p:spPr>
        <p:txBody>
          <a:bodyPr/>
          <a:lstStyle/>
          <a:p>
            <a:pPr algn="ctr"/>
            <a:r>
              <a:rPr lang="en-IN" sz="4200" b="1" dirty="0">
                <a:solidFill>
                  <a:schemeClr val="tx1"/>
                </a:solidFill>
              </a:rPr>
              <a:t>DEPLOYMENT LINK</a:t>
            </a:r>
          </a:p>
        </p:txBody>
      </p:sp>
      <p:sp>
        <p:nvSpPr>
          <p:cNvPr id="3" name="Subtitle 2">
            <a:extLst>
              <a:ext uri="{FF2B5EF4-FFF2-40B4-BE49-F238E27FC236}">
                <a16:creationId xmlns:a16="http://schemas.microsoft.com/office/drawing/2014/main" id="{C676A849-C373-442E-980F-D0B0CE83B063}"/>
              </a:ext>
            </a:extLst>
          </p:cNvPr>
          <p:cNvSpPr>
            <a:spLocks noGrp="1"/>
          </p:cNvSpPr>
          <p:nvPr>
            <p:ph type="subTitle" idx="1"/>
          </p:nvPr>
        </p:nvSpPr>
        <p:spPr>
          <a:xfrm>
            <a:off x="1154955" y="998806"/>
            <a:ext cx="9044122" cy="931994"/>
          </a:xfrm>
        </p:spPr>
        <p:txBody>
          <a:bodyPr>
            <a:normAutofit fontScale="77500" lnSpcReduction="20000"/>
          </a:bodyPr>
          <a:lstStyle/>
          <a:p>
            <a:pPr algn="ctr"/>
            <a:endParaRPr lang="en-IN" sz="3600" b="0" i="0" u="none" strike="noStrike" dirty="0">
              <a:solidFill>
                <a:schemeClr val="bg1">
                  <a:lumMod val="95000"/>
                  <a:lumOff val="5000"/>
                </a:schemeClr>
              </a:solidFill>
              <a:effectLst/>
              <a:latin typeface="-apple-system"/>
              <a:hlinkClick r:id="rId2">
                <a:extLst>
                  <a:ext uri="{A12FA001-AC4F-418D-AE19-62706E023703}">
                    <ahyp:hlinkClr xmlns:ahyp="http://schemas.microsoft.com/office/drawing/2018/hyperlinkcolor" val="tx"/>
                  </a:ext>
                </a:extLst>
              </a:hlinkClick>
            </a:endParaRPr>
          </a:p>
          <a:p>
            <a:pPr algn="ctr"/>
            <a:r>
              <a:rPr lang="en-IN" sz="3600" b="0" i="0" u="none" strike="noStrike" dirty="0">
                <a:solidFill>
                  <a:schemeClr val="bg1">
                    <a:lumMod val="95000"/>
                    <a:lumOff val="5000"/>
                  </a:schemeClr>
                </a:solidFill>
                <a:effectLst/>
                <a:latin typeface="-apple-system"/>
                <a:hlinkClick r:id="rId2">
                  <a:extLst>
                    <a:ext uri="{A12FA001-AC4F-418D-AE19-62706E023703}">
                      <ahyp:hlinkClr xmlns:ahyp="http://schemas.microsoft.com/office/drawing/2018/hyperlinkcolor" val="tx"/>
                    </a:ext>
                  </a:extLst>
                </a:hlinkClick>
              </a:rPr>
              <a:t>https://hidden-vision.herokuapp.com/</a:t>
            </a:r>
            <a:endParaRPr lang="en-IN" sz="3600" dirty="0">
              <a:solidFill>
                <a:schemeClr val="bg1">
                  <a:lumMod val="95000"/>
                  <a:lumOff val="5000"/>
                </a:schemeClr>
              </a:solidFill>
            </a:endParaRPr>
          </a:p>
        </p:txBody>
      </p:sp>
      <p:sp>
        <p:nvSpPr>
          <p:cNvPr id="4" name="TextBox 3">
            <a:extLst>
              <a:ext uri="{FF2B5EF4-FFF2-40B4-BE49-F238E27FC236}">
                <a16:creationId xmlns:a16="http://schemas.microsoft.com/office/drawing/2014/main" id="{7656DA59-8DB1-313C-442F-1C6133731E60}"/>
              </a:ext>
            </a:extLst>
          </p:cNvPr>
          <p:cNvSpPr txBox="1"/>
          <p:nvPr/>
        </p:nvSpPr>
        <p:spPr>
          <a:xfrm>
            <a:off x="1154955" y="2009134"/>
            <a:ext cx="8825658" cy="738664"/>
          </a:xfrm>
          <a:prstGeom prst="rect">
            <a:avLst/>
          </a:prstGeom>
          <a:noFill/>
        </p:spPr>
        <p:txBody>
          <a:bodyPr wrap="square" rtlCol="0">
            <a:spAutoFit/>
          </a:bodyPr>
          <a:lstStyle/>
          <a:p>
            <a:pPr algn="ctr"/>
            <a:r>
              <a:rPr lang="en-US" sz="4200" b="1" dirty="0">
                <a:latin typeface="+mj-lt"/>
              </a:rPr>
              <a:t>Glimpse  of API</a:t>
            </a:r>
            <a:endParaRPr lang="en-IN" sz="4200" b="1" dirty="0">
              <a:latin typeface="+mj-lt"/>
            </a:endParaRPr>
          </a:p>
        </p:txBody>
      </p:sp>
      <p:pic>
        <p:nvPicPr>
          <p:cNvPr id="8" name="Picture 7">
            <a:extLst>
              <a:ext uri="{FF2B5EF4-FFF2-40B4-BE49-F238E27FC236}">
                <a16:creationId xmlns:a16="http://schemas.microsoft.com/office/drawing/2014/main" id="{34ACA586-A8CC-FD64-6366-98F4C6EF4620}"/>
              </a:ext>
            </a:extLst>
          </p:cNvPr>
          <p:cNvPicPr>
            <a:picLocks noChangeAspect="1"/>
          </p:cNvPicPr>
          <p:nvPr/>
        </p:nvPicPr>
        <p:blipFill>
          <a:blip r:embed="rId3"/>
          <a:stretch>
            <a:fillRect/>
          </a:stretch>
        </p:blipFill>
        <p:spPr>
          <a:xfrm>
            <a:off x="2949333" y="2839555"/>
            <a:ext cx="5711089" cy="3941371"/>
          </a:xfrm>
          <a:prstGeom prst="rect">
            <a:avLst/>
          </a:prstGeom>
        </p:spPr>
      </p:pic>
    </p:spTree>
    <p:extLst>
      <p:ext uri="{BB962C8B-B14F-4D97-AF65-F5344CB8AC3E}">
        <p14:creationId xmlns:p14="http://schemas.microsoft.com/office/powerpoint/2010/main" val="169388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D0EC-36B6-4697-93B6-FBA0640A157A}"/>
              </a:ext>
            </a:extLst>
          </p:cNvPr>
          <p:cNvSpPr>
            <a:spLocks noGrp="1"/>
          </p:cNvSpPr>
          <p:nvPr>
            <p:ph type="ctrTitle"/>
          </p:nvPr>
        </p:nvSpPr>
        <p:spPr>
          <a:xfrm>
            <a:off x="1524000" y="622852"/>
            <a:ext cx="9144000" cy="1643270"/>
          </a:xfrm>
        </p:spPr>
        <p:txBody>
          <a:bodyPr/>
          <a:lstStyle/>
          <a:p>
            <a:pPr algn="ctr"/>
            <a:r>
              <a:rPr lang="en-US" sz="4200" b="1" dirty="0">
                <a:solidFill>
                  <a:schemeClr val="tx1"/>
                </a:solidFill>
              </a:rPr>
              <a:t>EXPECTED OUTCOME-GOAL</a:t>
            </a:r>
            <a:endParaRPr lang="en-IN" sz="4200" b="1" dirty="0">
              <a:solidFill>
                <a:schemeClr val="tx1"/>
              </a:solidFill>
            </a:endParaRPr>
          </a:p>
        </p:txBody>
      </p:sp>
      <p:sp>
        <p:nvSpPr>
          <p:cNvPr id="3" name="Subtitle 2">
            <a:extLst>
              <a:ext uri="{FF2B5EF4-FFF2-40B4-BE49-F238E27FC236}">
                <a16:creationId xmlns:a16="http://schemas.microsoft.com/office/drawing/2014/main" id="{A73E054C-F0F3-4486-9207-9A0984642F0E}"/>
              </a:ext>
            </a:extLst>
          </p:cNvPr>
          <p:cNvSpPr>
            <a:spLocks noGrp="1"/>
          </p:cNvSpPr>
          <p:nvPr>
            <p:ph type="subTitle" idx="1"/>
          </p:nvPr>
        </p:nvSpPr>
        <p:spPr>
          <a:xfrm>
            <a:off x="1524000" y="2743200"/>
            <a:ext cx="9144000" cy="2514600"/>
          </a:xfrm>
        </p:spPr>
        <p:txBody>
          <a:bodyPr>
            <a:normAutofit/>
          </a:bodyPr>
          <a:lstStyle/>
          <a:p>
            <a:pPr algn="ctr"/>
            <a:r>
              <a:rPr lang="en-US" sz="3600" b="1" dirty="0">
                <a:solidFill>
                  <a:schemeClr val="bg1">
                    <a:lumMod val="95000"/>
                    <a:lumOff val="5000"/>
                  </a:schemeClr>
                </a:solidFill>
              </a:rPr>
              <a:t>The final outcome or goal is to predict the maximum distance up to which objects can be seen at a particular temperature</a:t>
            </a:r>
            <a:endParaRPr lang="en-IN" sz="3600" b="1" dirty="0">
              <a:solidFill>
                <a:schemeClr val="bg1">
                  <a:lumMod val="95000"/>
                  <a:lumOff val="5000"/>
                </a:schemeClr>
              </a:solidFill>
            </a:endParaRPr>
          </a:p>
        </p:txBody>
      </p:sp>
    </p:spTree>
    <p:extLst>
      <p:ext uri="{BB962C8B-B14F-4D97-AF65-F5344CB8AC3E}">
        <p14:creationId xmlns:p14="http://schemas.microsoft.com/office/powerpoint/2010/main" val="146949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AF53C-04E6-4CE8-ABC5-29C6F26AB21E}"/>
              </a:ext>
            </a:extLst>
          </p:cNvPr>
          <p:cNvSpPr txBox="1"/>
          <p:nvPr/>
        </p:nvSpPr>
        <p:spPr>
          <a:xfrm>
            <a:off x="622851" y="424070"/>
            <a:ext cx="8362122" cy="707886"/>
          </a:xfrm>
          <a:prstGeom prst="rect">
            <a:avLst/>
          </a:prstGeom>
          <a:noFill/>
        </p:spPr>
        <p:txBody>
          <a:bodyPr wrap="square" rtlCol="0">
            <a:spAutoFit/>
          </a:bodyPr>
          <a:lstStyle/>
          <a:p>
            <a:pPr algn="ctr"/>
            <a:r>
              <a:rPr lang="en-US" sz="4000" b="1" dirty="0"/>
              <a:t>PRESENTATION WORKFLOW</a:t>
            </a:r>
            <a:endParaRPr lang="en-IN" sz="4000" b="1" dirty="0"/>
          </a:p>
        </p:txBody>
      </p:sp>
      <p:sp>
        <p:nvSpPr>
          <p:cNvPr id="4" name="TextBox 3">
            <a:extLst>
              <a:ext uri="{FF2B5EF4-FFF2-40B4-BE49-F238E27FC236}">
                <a16:creationId xmlns:a16="http://schemas.microsoft.com/office/drawing/2014/main" id="{8BEF8577-E786-4053-B35A-53EEF1BA2041}"/>
              </a:ext>
            </a:extLst>
          </p:cNvPr>
          <p:cNvSpPr txBox="1"/>
          <p:nvPr/>
        </p:nvSpPr>
        <p:spPr>
          <a:xfrm>
            <a:off x="1563757" y="1550504"/>
            <a:ext cx="7977808" cy="5509200"/>
          </a:xfrm>
          <a:prstGeom prst="rect">
            <a:avLst/>
          </a:prstGeom>
          <a:noFill/>
        </p:spPr>
        <p:txBody>
          <a:bodyPr wrap="square" rtlCol="0">
            <a:spAutoFit/>
          </a:bodyPr>
          <a:lstStyle/>
          <a:p>
            <a:pPr marL="342900" indent="-342900">
              <a:buFont typeface="Arial" panose="020B0604020202020204" pitchFamily="34" charset="0"/>
              <a:buChar char="•"/>
            </a:pPr>
            <a:r>
              <a:rPr lang="en-US" sz="3200" dirty="0">
                <a:solidFill>
                  <a:schemeClr val="bg1"/>
                </a:solidFill>
              </a:rPr>
              <a:t>ABSTRACT</a:t>
            </a:r>
          </a:p>
          <a:p>
            <a:pPr marL="342900" indent="-342900">
              <a:buFont typeface="Arial" panose="020B0604020202020204" pitchFamily="34" charset="0"/>
              <a:buChar char="•"/>
            </a:pPr>
            <a:r>
              <a:rPr lang="en-US" sz="3200" dirty="0">
                <a:solidFill>
                  <a:schemeClr val="bg1"/>
                </a:solidFill>
              </a:rPr>
              <a:t>INTRODUCTION</a:t>
            </a:r>
          </a:p>
          <a:p>
            <a:pPr marL="342900" indent="-342900">
              <a:buFont typeface="Arial" panose="020B0604020202020204" pitchFamily="34" charset="0"/>
              <a:buChar char="•"/>
            </a:pPr>
            <a:r>
              <a:rPr lang="en-US" sz="3200" dirty="0">
                <a:solidFill>
                  <a:schemeClr val="bg1"/>
                </a:solidFill>
              </a:rPr>
              <a:t>DATA DESCRIPTION</a:t>
            </a:r>
          </a:p>
          <a:p>
            <a:pPr marL="342900" indent="-342900">
              <a:buFont typeface="Arial" panose="020B0604020202020204" pitchFamily="34" charset="0"/>
              <a:buChar char="•"/>
            </a:pPr>
            <a:r>
              <a:rPr lang="en-US" sz="3200" dirty="0">
                <a:solidFill>
                  <a:schemeClr val="bg1"/>
                </a:solidFill>
              </a:rPr>
              <a:t>WORKFLOW STEPS</a:t>
            </a:r>
          </a:p>
          <a:p>
            <a:pPr marL="342900" indent="-342900">
              <a:buFont typeface="Arial" panose="020B0604020202020204" pitchFamily="34" charset="0"/>
              <a:buChar char="•"/>
            </a:pPr>
            <a:r>
              <a:rPr lang="en-US" sz="3200" dirty="0">
                <a:solidFill>
                  <a:schemeClr val="bg1"/>
                </a:solidFill>
              </a:rPr>
              <a:t>METHODOLOGY</a:t>
            </a:r>
          </a:p>
          <a:p>
            <a:pPr marL="342900" indent="-342900">
              <a:buFont typeface="Arial" panose="020B0604020202020204" pitchFamily="34" charset="0"/>
              <a:buChar char="•"/>
            </a:pPr>
            <a:r>
              <a:rPr lang="en-US" sz="3200" dirty="0">
                <a:solidFill>
                  <a:schemeClr val="bg1"/>
                </a:solidFill>
              </a:rPr>
              <a:t>REAL LIFE APPLICATIONS</a:t>
            </a:r>
          </a:p>
          <a:p>
            <a:pPr marL="342900" indent="-342900">
              <a:buFont typeface="Arial" panose="020B0604020202020204" pitchFamily="34" charset="0"/>
              <a:buChar char="•"/>
            </a:pPr>
            <a:r>
              <a:rPr lang="en-US" sz="3200" dirty="0">
                <a:solidFill>
                  <a:schemeClr val="bg1"/>
                </a:solidFill>
              </a:rPr>
              <a:t>EXPECTED OUTCOME</a:t>
            </a:r>
          </a:p>
          <a:p>
            <a:pPr marL="342900" indent="-342900">
              <a:buFont typeface="Arial" panose="020B0604020202020204" pitchFamily="34" charset="0"/>
              <a:buChar char="•"/>
            </a:pPr>
            <a:r>
              <a:rPr lang="en-US" sz="3200" dirty="0">
                <a:solidFill>
                  <a:schemeClr val="bg1"/>
                </a:solidFill>
              </a:rPr>
              <a:t>DEPLOYMENT LINK</a:t>
            </a:r>
          </a:p>
          <a:p>
            <a:pPr marL="342900" indent="-342900">
              <a:buFont typeface="Arial" panose="020B0604020202020204" pitchFamily="34" charset="0"/>
              <a:buChar char="•"/>
            </a:pPr>
            <a:r>
              <a:rPr lang="en-US" sz="3200" dirty="0">
                <a:solidFill>
                  <a:schemeClr val="bg1"/>
                </a:solidFill>
              </a:rPr>
              <a:t>REFERENCES</a:t>
            </a:r>
          </a:p>
          <a:p>
            <a:pPr marL="342900" indent="-342900">
              <a:buFont typeface="Arial" panose="020B0604020202020204" pitchFamily="34" charset="0"/>
              <a:buChar char="•"/>
            </a:pPr>
            <a:endParaRPr lang="en-IN" sz="3200" dirty="0">
              <a:solidFill>
                <a:schemeClr val="bg1"/>
              </a:solidFill>
            </a:endParaRPr>
          </a:p>
          <a:p>
            <a:pPr marL="285750" indent="-285750">
              <a:buFont typeface="Arial" panose="020B0604020202020204" pitchFamily="34" charset="0"/>
              <a:buChar char="•"/>
            </a:pPr>
            <a:endParaRPr lang="en-US" sz="3200" dirty="0">
              <a:solidFill>
                <a:schemeClr val="bg1"/>
              </a:solidFill>
            </a:endParaRPr>
          </a:p>
        </p:txBody>
      </p:sp>
    </p:spTree>
    <p:extLst>
      <p:ext uri="{BB962C8B-B14F-4D97-AF65-F5344CB8AC3E}">
        <p14:creationId xmlns:p14="http://schemas.microsoft.com/office/powerpoint/2010/main" val="239276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FAED-92A9-4DFB-8891-041EB118A4B8}"/>
              </a:ext>
            </a:extLst>
          </p:cNvPr>
          <p:cNvSpPr>
            <a:spLocks noGrp="1"/>
          </p:cNvSpPr>
          <p:nvPr>
            <p:ph type="title"/>
          </p:nvPr>
        </p:nvSpPr>
        <p:spPr>
          <a:xfrm>
            <a:off x="875201" y="480111"/>
            <a:ext cx="9404723" cy="1400530"/>
          </a:xfrm>
        </p:spPr>
        <p:txBody>
          <a:bodyPr/>
          <a:lstStyle/>
          <a:p>
            <a:r>
              <a:rPr lang="en-US" b="1" dirty="0">
                <a:solidFill>
                  <a:schemeClr val="tx1"/>
                </a:solidFill>
              </a:rPr>
              <a:t>REFERENCES</a:t>
            </a:r>
            <a:br>
              <a:rPr lang="en-US" b="1" dirty="0"/>
            </a:br>
            <a:br>
              <a:rPr lang="en-US" b="1" dirty="0"/>
            </a:br>
            <a:endParaRPr lang="en-IN" b="1" dirty="0"/>
          </a:p>
        </p:txBody>
      </p:sp>
      <p:sp>
        <p:nvSpPr>
          <p:cNvPr id="3" name="Content Placeholder 2">
            <a:extLst>
              <a:ext uri="{FF2B5EF4-FFF2-40B4-BE49-F238E27FC236}">
                <a16:creationId xmlns:a16="http://schemas.microsoft.com/office/drawing/2014/main" id="{1445D933-096C-4925-B337-2CA2E03B0E74}"/>
              </a:ext>
            </a:extLst>
          </p:cNvPr>
          <p:cNvSpPr>
            <a:spLocks noGrp="1"/>
          </p:cNvSpPr>
          <p:nvPr>
            <p:ph idx="1"/>
          </p:nvPr>
        </p:nvSpPr>
        <p:spPr/>
        <p:txBody>
          <a:bodyPr/>
          <a:lstStyle/>
          <a:p>
            <a:r>
              <a:rPr lang="en-IN" dirty="0">
                <a:solidFill>
                  <a:srgbClr val="002060"/>
                </a:solidFill>
                <a:hlinkClick r:id="rId2">
                  <a:extLst>
                    <a:ext uri="{A12FA001-AC4F-418D-AE19-62706E023703}">
                      <ahyp:hlinkClr xmlns:ahyp="http://schemas.microsoft.com/office/drawing/2018/hyperlinkcolor" val="tx"/>
                    </a:ext>
                  </a:extLst>
                </a:hlinkClick>
              </a:rPr>
              <a:t>Microsoft Word - MoCA-Final Compendium_23 Dec.docx (civilaviation.gov.in)</a:t>
            </a:r>
            <a:endParaRPr lang="en-IN" dirty="0">
              <a:solidFill>
                <a:srgbClr val="002060"/>
              </a:solidFill>
              <a:hlinkClick r:id="rId3">
                <a:extLst>
                  <a:ext uri="{A12FA001-AC4F-418D-AE19-62706E023703}">
                    <ahyp:hlinkClr xmlns:ahyp="http://schemas.microsoft.com/office/drawing/2018/hyperlinkcolor" val="tx"/>
                  </a:ext>
                </a:extLst>
              </a:hlinkClick>
            </a:endParaRPr>
          </a:p>
          <a:p>
            <a:endParaRPr lang="en-IN" dirty="0">
              <a:solidFill>
                <a:srgbClr val="002060"/>
              </a:solidFill>
              <a:hlinkClick r:id="rId3">
                <a:extLst>
                  <a:ext uri="{A12FA001-AC4F-418D-AE19-62706E023703}">
                    <ahyp:hlinkClr xmlns:ahyp="http://schemas.microsoft.com/office/drawing/2018/hyperlinkcolor" val="tx"/>
                  </a:ext>
                </a:extLst>
              </a:hlinkClick>
            </a:endParaRPr>
          </a:p>
          <a:p>
            <a:r>
              <a:rPr lang="en-IN" dirty="0">
                <a:solidFill>
                  <a:srgbClr val="002060"/>
                </a:solidFill>
                <a:hlinkClick r:id="rId3">
                  <a:extLst>
                    <a:ext uri="{A12FA001-AC4F-418D-AE19-62706E023703}">
                      <ahyp:hlinkClr xmlns:ahyp="http://schemas.microsoft.com/office/drawing/2018/hyperlinkcolor" val="tx"/>
                    </a:ext>
                  </a:extLst>
                </a:hlinkClick>
              </a:rPr>
              <a:t>Visibility | </a:t>
            </a:r>
            <a:r>
              <a:rPr lang="en-IN" dirty="0" err="1">
                <a:solidFill>
                  <a:srgbClr val="002060"/>
                </a:solidFill>
                <a:hlinkClick r:id="rId3">
                  <a:extLst>
                    <a:ext uri="{A12FA001-AC4F-418D-AE19-62706E023703}">
                      <ahyp:hlinkClr xmlns:ahyp="http://schemas.microsoft.com/office/drawing/2018/hyperlinkcolor" val="tx"/>
                    </a:ext>
                  </a:extLst>
                </a:hlinkClick>
              </a:rPr>
              <a:t>SKYbrary</a:t>
            </a:r>
            <a:r>
              <a:rPr lang="en-IN" dirty="0">
                <a:solidFill>
                  <a:srgbClr val="002060"/>
                </a:solidFill>
                <a:hlinkClick r:id="rId3">
                  <a:extLst>
                    <a:ext uri="{A12FA001-AC4F-418D-AE19-62706E023703}">
                      <ahyp:hlinkClr xmlns:ahyp="http://schemas.microsoft.com/office/drawing/2018/hyperlinkcolor" val="tx"/>
                    </a:ext>
                  </a:extLst>
                </a:hlinkClick>
              </a:rPr>
              <a:t> Aviation Safety</a:t>
            </a:r>
            <a:endParaRPr lang="en-IN" dirty="0">
              <a:solidFill>
                <a:srgbClr val="002060"/>
              </a:solidFill>
            </a:endParaRPr>
          </a:p>
          <a:p>
            <a:endParaRPr lang="en-IN" dirty="0">
              <a:solidFill>
                <a:srgbClr val="002060"/>
              </a:solidFill>
            </a:endParaRPr>
          </a:p>
          <a:p>
            <a:r>
              <a:rPr lang="en-IN" dirty="0">
                <a:solidFill>
                  <a:srgbClr val="002060"/>
                </a:solidFill>
                <a:hlinkClick r:id="rId4">
                  <a:extLst>
                    <a:ext uri="{A12FA001-AC4F-418D-AE19-62706E023703}">
                      <ahyp:hlinkClr xmlns:ahyp="http://schemas.microsoft.com/office/drawing/2018/hyperlinkcolor" val="tx"/>
                    </a:ext>
                  </a:extLst>
                </a:hlinkClick>
              </a:rPr>
              <a:t>Air traffic control - Wikipedia</a:t>
            </a:r>
            <a:endParaRPr lang="en-IN" dirty="0">
              <a:solidFill>
                <a:srgbClr val="002060"/>
              </a:solidFill>
            </a:endParaRPr>
          </a:p>
        </p:txBody>
      </p:sp>
      <p:sp>
        <p:nvSpPr>
          <p:cNvPr id="4" name="TextBox 3">
            <a:extLst>
              <a:ext uri="{FF2B5EF4-FFF2-40B4-BE49-F238E27FC236}">
                <a16:creationId xmlns:a16="http://schemas.microsoft.com/office/drawing/2014/main" id="{B81EF470-F28B-7DD2-91BB-0AD3E1C6829C}"/>
              </a:ext>
            </a:extLst>
          </p:cNvPr>
          <p:cNvSpPr txBox="1"/>
          <p:nvPr/>
        </p:nvSpPr>
        <p:spPr>
          <a:xfrm>
            <a:off x="875201" y="4778814"/>
            <a:ext cx="8656915" cy="738664"/>
          </a:xfrm>
          <a:prstGeom prst="rect">
            <a:avLst/>
          </a:prstGeom>
          <a:noFill/>
        </p:spPr>
        <p:txBody>
          <a:bodyPr wrap="square" rtlCol="0">
            <a:spAutoFit/>
          </a:bodyPr>
          <a:lstStyle/>
          <a:p>
            <a:r>
              <a:rPr lang="en-US" sz="4200" b="1" dirty="0"/>
              <a:t>GITHUB LINK</a:t>
            </a:r>
            <a:endParaRPr lang="en-IN" sz="4200" b="1" dirty="0"/>
          </a:p>
        </p:txBody>
      </p:sp>
      <p:sp>
        <p:nvSpPr>
          <p:cNvPr id="5" name="TextBox 4">
            <a:extLst>
              <a:ext uri="{FF2B5EF4-FFF2-40B4-BE49-F238E27FC236}">
                <a16:creationId xmlns:a16="http://schemas.microsoft.com/office/drawing/2014/main" id="{59835D11-CA3F-920A-ED83-19046E6A4839}"/>
              </a:ext>
            </a:extLst>
          </p:cNvPr>
          <p:cNvSpPr txBox="1"/>
          <p:nvPr/>
        </p:nvSpPr>
        <p:spPr>
          <a:xfrm>
            <a:off x="875201" y="5617313"/>
            <a:ext cx="8946541" cy="523220"/>
          </a:xfrm>
          <a:prstGeom prst="rect">
            <a:avLst/>
          </a:prstGeom>
          <a:noFill/>
        </p:spPr>
        <p:txBody>
          <a:bodyPr wrap="square" rtlCol="0">
            <a:spAutoFit/>
          </a:bodyPr>
          <a:lstStyle/>
          <a:p>
            <a:r>
              <a:rPr lang="en-IN" sz="2800" dirty="0">
                <a:solidFill>
                  <a:srgbClr val="0070C0"/>
                </a:solidFill>
                <a:hlinkClick r:id="rId5">
                  <a:extLst>
                    <a:ext uri="{A12FA001-AC4F-418D-AE19-62706E023703}">
                      <ahyp:hlinkClr xmlns:ahyp="http://schemas.microsoft.com/office/drawing/2018/hyperlinkcolor" val="tx"/>
                    </a:ext>
                  </a:extLst>
                </a:hlinkClick>
              </a:rPr>
              <a:t>Yatrik07/</a:t>
            </a:r>
            <a:r>
              <a:rPr lang="en-IN" sz="2800" dirty="0" err="1">
                <a:solidFill>
                  <a:srgbClr val="0070C0"/>
                </a:solidFill>
                <a:hlinkClick r:id="rId5">
                  <a:extLst>
                    <a:ext uri="{A12FA001-AC4F-418D-AE19-62706E023703}">
                      <ahyp:hlinkClr xmlns:ahyp="http://schemas.microsoft.com/office/drawing/2018/hyperlinkcolor" val="tx"/>
                    </a:ext>
                  </a:extLst>
                </a:hlinkClick>
              </a:rPr>
              <a:t>Visibility_Prediction</a:t>
            </a:r>
            <a:r>
              <a:rPr lang="en-IN" sz="2800" dirty="0">
                <a:solidFill>
                  <a:srgbClr val="0070C0"/>
                </a:solidFill>
                <a:hlinkClick r:id="rId5">
                  <a:extLst>
                    <a:ext uri="{A12FA001-AC4F-418D-AE19-62706E023703}">
                      <ahyp:hlinkClr xmlns:ahyp="http://schemas.microsoft.com/office/drawing/2018/hyperlinkcolor" val="tx"/>
                    </a:ext>
                  </a:extLst>
                </a:hlinkClick>
              </a:rPr>
              <a:t> (github.com)</a:t>
            </a:r>
            <a:endParaRPr lang="en-IN" sz="2800" dirty="0">
              <a:solidFill>
                <a:srgbClr val="0070C0"/>
              </a:solidFill>
            </a:endParaRPr>
          </a:p>
        </p:txBody>
      </p:sp>
    </p:spTree>
    <p:extLst>
      <p:ext uri="{BB962C8B-B14F-4D97-AF65-F5344CB8AC3E}">
        <p14:creationId xmlns:p14="http://schemas.microsoft.com/office/powerpoint/2010/main" val="8968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774-D265-49B4-BC91-D67F74BB61AD}"/>
              </a:ext>
            </a:extLst>
          </p:cNvPr>
          <p:cNvSpPr>
            <a:spLocks noGrp="1"/>
          </p:cNvSpPr>
          <p:nvPr>
            <p:ph type="ctrTitle"/>
          </p:nvPr>
        </p:nvSpPr>
        <p:spPr>
          <a:xfrm>
            <a:off x="1524000" y="1122363"/>
            <a:ext cx="9144000" cy="872692"/>
          </a:xfrm>
        </p:spPr>
        <p:txBody>
          <a:bodyPr>
            <a:normAutofit fontScale="90000"/>
          </a:bodyPr>
          <a:lstStyle/>
          <a:p>
            <a:r>
              <a:rPr lang="en-US" b="1" dirty="0">
                <a:solidFill>
                  <a:schemeClr val="tx1"/>
                </a:solidFill>
              </a:rPr>
              <a:t>ABSTRACT</a:t>
            </a:r>
            <a:endParaRPr lang="en-IN" b="1" dirty="0">
              <a:solidFill>
                <a:schemeClr val="tx1"/>
              </a:solidFill>
            </a:endParaRPr>
          </a:p>
        </p:txBody>
      </p:sp>
      <p:sp>
        <p:nvSpPr>
          <p:cNvPr id="3" name="Subtitle 2">
            <a:extLst>
              <a:ext uri="{FF2B5EF4-FFF2-40B4-BE49-F238E27FC236}">
                <a16:creationId xmlns:a16="http://schemas.microsoft.com/office/drawing/2014/main" id="{8F77AD9B-3F74-416C-A992-A68A158BB267}"/>
              </a:ext>
            </a:extLst>
          </p:cNvPr>
          <p:cNvSpPr>
            <a:spLocks noGrp="1"/>
          </p:cNvSpPr>
          <p:nvPr>
            <p:ph type="subTitle" idx="1"/>
          </p:nvPr>
        </p:nvSpPr>
        <p:spPr>
          <a:xfrm>
            <a:off x="1500554" y="1995055"/>
            <a:ext cx="9144000" cy="3893127"/>
          </a:xfrm>
        </p:spPr>
        <p:txBody>
          <a:bodyPr>
            <a:normAutofit fontScale="92500"/>
          </a:bodyPr>
          <a:lstStyle/>
          <a:p>
            <a:pPr algn="just"/>
            <a:r>
              <a:rPr lang="en-IN" sz="2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 today’s world of globalization, the problem of human safety is increasing day by day due to absorption of light to reduce the clarity and colours of what you see. This affects the visibility in the environment and it goes down. Many factors can cause visibility in the environment like haze, air pollution, climate change etc. Considering this, I have decided to make the machine to predict the level of visibility in the environment taking various features like temperature, wind speed, humidity etc. It becomes very important in cities like Delhi, where the air pollution remains at peak level, or  the cities where there is high amount of haze which can cause the air traffic problem. My model will predict the level of visibility level in the environment so we can avoid these problems before it arise.  </a:t>
            </a:r>
          </a:p>
          <a:p>
            <a:pPr algn="just"/>
            <a:endParaRPr lang="en-IN" b="1" dirty="0"/>
          </a:p>
        </p:txBody>
      </p:sp>
    </p:spTree>
    <p:extLst>
      <p:ext uri="{BB962C8B-B14F-4D97-AF65-F5344CB8AC3E}">
        <p14:creationId xmlns:p14="http://schemas.microsoft.com/office/powerpoint/2010/main" val="84311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7482-43C6-4007-A91B-1CB91C50C4A1}"/>
              </a:ext>
            </a:extLst>
          </p:cNvPr>
          <p:cNvSpPr>
            <a:spLocks noGrp="1"/>
          </p:cNvSpPr>
          <p:nvPr>
            <p:ph type="ctrTitle"/>
          </p:nvPr>
        </p:nvSpPr>
        <p:spPr>
          <a:xfrm>
            <a:off x="1524000" y="1122364"/>
            <a:ext cx="9144000" cy="886546"/>
          </a:xfrm>
        </p:spPr>
        <p:txBody>
          <a:bodyPr>
            <a:normAutofit fontScale="90000"/>
          </a:bodyPr>
          <a:lstStyle/>
          <a:p>
            <a:r>
              <a:rPr lang="en-US" b="1" dirty="0">
                <a:solidFill>
                  <a:schemeClr val="tx1"/>
                </a:solidFill>
              </a:rPr>
              <a:t>INTRODUCTION</a:t>
            </a:r>
            <a:endParaRPr lang="en-IN" b="1" dirty="0">
              <a:solidFill>
                <a:schemeClr val="tx1"/>
              </a:solidFill>
            </a:endParaRPr>
          </a:p>
        </p:txBody>
      </p:sp>
      <p:sp>
        <p:nvSpPr>
          <p:cNvPr id="3" name="Subtitle 2">
            <a:extLst>
              <a:ext uri="{FF2B5EF4-FFF2-40B4-BE49-F238E27FC236}">
                <a16:creationId xmlns:a16="http://schemas.microsoft.com/office/drawing/2014/main" id="{296F0C84-27BD-4D47-974E-66BEC1BB7588}"/>
              </a:ext>
            </a:extLst>
          </p:cNvPr>
          <p:cNvSpPr>
            <a:spLocks noGrp="1"/>
          </p:cNvSpPr>
          <p:nvPr>
            <p:ph type="subTitle" idx="1"/>
          </p:nvPr>
        </p:nvSpPr>
        <p:spPr>
          <a:xfrm>
            <a:off x="1524000" y="2292626"/>
            <a:ext cx="9144000" cy="3573602"/>
          </a:xfrm>
        </p:spPr>
        <p:txBody>
          <a:bodyPr>
            <a:normAutofit/>
          </a:bodyPr>
          <a:lstStyle/>
          <a:p>
            <a:pPr algn="just"/>
            <a:r>
              <a:rPr lang="en-US" sz="2400" b="1" dirty="0">
                <a:solidFill>
                  <a:schemeClr val="bg1">
                    <a:lumMod val="95000"/>
                    <a:lumOff val="5000"/>
                  </a:schemeClr>
                </a:solidFill>
              </a:rPr>
              <a:t>Visibility is a measure of the distance at which an object or light can be clearly perceived. We predict the visibility of an object from a particular distance in kilometers on the basis of: Dry Bulb Temp, Wet Bulb Temp, Relative humidity and many more. Visibility is affected by certain environmental factors and may vary according to the direction and angle of view and the height of the observer.</a:t>
            </a:r>
            <a:endParaRPr lang="en-IN" sz="2400" b="1" dirty="0">
              <a:solidFill>
                <a:schemeClr val="bg1">
                  <a:lumMod val="95000"/>
                  <a:lumOff val="5000"/>
                </a:schemeClr>
              </a:solidFill>
            </a:endParaRPr>
          </a:p>
        </p:txBody>
      </p:sp>
    </p:spTree>
    <p:extLst>
      <p:ext uri="{BB962C8B-B14F-4D97-AF65-F5344CB8AC3E}">
        <p14:creationId xmlns:p14="http://schemas.microsoft.com/office/powerpoint/2010/main" val="223503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4A7D-CC1D-4310-9DD6-9EBA1A5D71D5}"/>
              </a:ext>
            </a:extLst>
          </p:cNvPr>
          <p:cNvSpPr>
            <a:spLocks noGrp="1"/>
          </p:cNvSpPr>
          <p:nvPr>
            <p:ph type="ctrTitle"/>
          </p:nvPr>
        </p:nvSpPr>
        <p:spPr>
          <a:xfrm>
            <a:off x="1154955" y="706583"/>
            <a:ext cx="8825658" cy="720436"/>
          </a:xfrm>
        </p:spPr>
        <p:txBody>
          <a:bodyPr/>
          <a:lstStyle/>
          <a:p>
            <a:r>
              <a:rPr lang="en-IN" sz="4200" b="1" dirty="0">
                <a:solidFill>
                  <a:schemeClr val="tx1"/>
                </a:solidFill>
              </a:rPr>
              <a:t>REAL-LIFE APPLICATIONS</a:t>
            </a:r>
          </a:p>
        </p:txBody>
      </p:sp>
      <p:sp>
        <p:nvSpPr>
          <p:cNvPr id="3" name="Subtitle 2">
            <a:extLst>
              <a:ext uri="{FF2B5EF4-FFF2-40B4-BE49-F238E27FC236}">
                <a16:creationId xmlns:a16="http://schemas.microsoft.com/office/drawing/2014/main" id="{46BB004A-6871-439A-BDCB-4699F0357BD3}"/>
              </a:ext>
            </a:extLst>
          </p:cNvPr>
          <p:cNvSpPr>
            <a:spLocks noGrp="1"/>
          </p:cNvSpPr>
          <p:nvPr>
            <p:ph type="subTitle" idx="1"/>
          </p:nvPr>
        </p:nvSpPr>
        <p:spPr>
          <a:xfrm>
            <a:off x="1154955" y="1898073"/>
            <a:ext cx="8825658" cy="4114800"/>
          </a:xfrm>
        </p:spPr>
        <p:txBody>
          <a:bodyPr>
            <a:normAutofit fontScale="92500" lnSpcReduction="20000"/>
          </a:bodyPr>
          <a:lstStyle/>
          <a:p>
            <a:pPr marL="342900" indent="-342900">
              <a:buClr>
                <a:schemeClr val="bg1"/>
              </a:buClr>
              <a:buFont typeface="Wingdings" panose="05000000000000000000" pitchFamily="2" charset="2"/>
              <a:buChar char="Ø"/>
            </a:pPr>
            <a:r>
              <a:rPr lang="en-US" b="1" i="0" dirty="0">
                <a:solidFill>
                  <a:srgbClr val="24292F"/>
                </a:solidFill>
                <a:effectLst/>
              </a:rPr>
              <a:t>Key value in deciding if the flight would take off or land or not.</a:t>
            </a:r>
          </a:p>
          <a:p>
            <a:pPr marL="342900" indent="-342900">
              <a:buClr>
                <a:schemeClr val="bg1"/>
              </a:buClr>
              <a:buFont typeface="Wingdings" panose="05000000000000000000" pitchFamily="2" charset="2"/>
              <a:buChar char="Ø"/>
            </a:pPr>
            <a:br>
              <a:rPr lang="en-US" b="1" dirty="0"/>
            </a:br>
            <a:r>
              <a:rPr lang="en-US" b="1" i="0" dirty="0">
                <a:solidFill>
                  <a:srgbClr val="24292F"/>
                </a:solidFill>
                <a:effectLst/>
              </a:rPr>
              <a:t>Flight's Visibility is an important factor in all phases of flight, but especially when an aircraft is </a:t>
            </a:r>
            <a:r>
              <a:rPr lang="en-US" b="1" i="0" dirty="0" err="1">
                <a:solidFill>
                  <a:srgbClr val="24292F"/>
                </a:solidFill>
                <a:effectLst/>
              </a:rPr>
              <a:t>manoeuvring</a:t>
            </a:r>
            <a:r>
              <a:rPr lang="en-US" b="1" i="0" dirty="0">
                <a:solidFill>
                  <a:srgbClr val="24292F"/>
                </a:solidFill>
                <a:effectLst/>
              </a:rPr>
              <a:t> on or close to ground, at that time weather has to be clear in order to avoid accidents.</a:t>
            </a:r>
          </a:p>
          <a:p>
            <a:pPr marL="342900" indent="-342900" algn="just">
              <a:buClr>
                <a:schemeClr val="bg1"/>
              </a:buClr>
              <a:buFont typeface="Wingdings" panose="05000000000000000000" pitchFamily="2" charset="2"/>
              <a:buChar char="Ø"/>
            </a:pPr>
            <a:br>
              <a:rPr lang="en-US" b="1" dirty="0"/>
            </a:br>
            <a:r>
              <a:rPr lang="en-US" b="1" i="0" dirty="0">
                <a:solidFill>
                  <a:srgbClr val="24292F"/>
                </a:solidFill>
                <a:effectLst/>
              </a:rPr>
              <a:t>Also a very important value in knowing distance from the land while docking a ship at a dockyard.</a:t>
            </a:r>
          </a:p>
          <a:p>
            <a:pPr marL="342900" indent="-342900">
              <a:buClr>
                <a:schemeClr val="bg1"/>
              </a:buClr>
              <a:buFont typeface="Wingdings" panose="05000000000000000000" pitchFamily="2" charset="2"/>
              <a:buChar char="Ø"/>
            </a:pPr>
            <a:br>
              <a:rPr lang="en-US" b="1" dirty="0"/>
            </a:br>
            <a:r>
              <a:rPr lang="en-US" b="1" i="0" dirty="0">
                <a:solidFill>
                  <a:srgbClr val="24292F"/>
                </a:solidFill>
                <a:effectLst/>
              </a:rPr>
              <a:t>Car Racing is not allowed if there isn't proper visibility.</a:t>
            </a:r>
          </a:p>
          <a:p>
            <a:pPr marL="342900" indent="-342900">
              <a:buClr>
                <a:schemeClr val="bg1"/>
              </a:buClr>
              <a:buFont typeface="Wingdings" panose="05000000000000000000" pitchFamily="2" charset="2"/>
              <a:buChar char="Ø"/>
            </a:pPr>
            <a:br>
              <a:rPr lang="en-US" b="1" dirty="0"/>
            </a:br>
            <a:r>
              <a:rPr lang="en-US" b="1" i="0" dirty="0">
                <a:solidFill>
                  <a:srgbClr val="24292F"/>
                </a:solidFill>
                <a:effectLst/>
              </a:rPr>
              <a:t>Useful in day-to-day life as well while driving vehicles.</a:t>
            </a:r>
            <a:endParaRPr lang="en-IN" b="1" dirty="0"/>
          </a:p>
        </p:txBody>
      </p:sp>
    </p:spTree>
    <p:extLst>
      <p:ext uri="{BB962C8B-B14F-4D97-AF65-F5344CB8AC3E}">
        <p14:creationId xmlns:p14="http://schemas.microsoft.com/office/powerpoint/2010/main" val="369309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C682-4BFB-4324-BBCE-BDB2E096C64D}"/>
              </a:ext>
            </a:extLst>
          </p:cNvPr>
          <p:cNvSpPr>
            <a:spLocks noGrp="1"/>
          </p:cNvSpPr>
          <p:nvPr>
            <p:ph type="ctrTitle"/>
          </p:nvPr>
        </p:nvSpPr>
        <p:spPr>
          <a:xfrm>
            <a:off x="1154955" y="318656"/>
            <a:ext cx="8825658" cy="1470387"/>
          </a:xfrm>
        </p:spPr>
        <p:txBody>
          <a:bodyPr/>
          <a:lstStyle/>
          <a:p>
            <a:r>
              <a:rPr lang="en-IN" b="1" dirty="0">
                <a:solidFill>
                  <a:schemeClr val="tx1"/>
                </a:solidFill>
              </a:rPr>
              <a:t>DATA DESCRIPTION</a:t>
            </a:r>
          </a:p>
        </p:txBody>
      </p:sp>
      <p:sp>
        <p:nvSpPr>
          <p:cNvPr id="3" name="Subtitle 2">
            <a:extLst>
              <a:ext uri="{FF2B5EF4-FFF2-40B4-BE49-F238E27FC236}">
                <a16:creationId xmlns:a16="http://schemas.microsoft.com/office/drawing/2014/main" id="{1A1FA7F9-BD78-4C58-9979-8BD40FA737D6}"/>
              </a:ext>
            </a:extLst>
          </p:cNvPr>
          <p:cNvSpPr>
            <a:spLocks noGrp="1"/>
          </p:cNvSpPr>
          <p:nvPr>
            <p:ph type="subTitle" idx="1"/>
          </p:nvPr>
        </p:nvSpPr>
        <p:spPr>
          <a:xfrm>
            <a:off x="1154955" y="1948069"/>
            <a:ext cx="8825658" cy="4591275"/>
          </a:xfrm>
        </p:spPr>
        <p:txBody>
          <a:bodyPr>
            <a:normAutofit fontScale="92500" lnSpcReduction="20000"/>
          </a:bodyPr>
          <a:lstStyle/>
          <a:p>
            <a:pPr marL="342900" indent="-342900" algn="just">
              <a:buClrTx/>
              <a:buFont typeface="+mj-lt"/>
              <a:buAutoNum type="arabicPeriod"/>
            </a:pP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VISIBILITY - Distance from which an object can be seen.</a:t>
            </a:r>
          </a:p>
          <a:p>
            <a:pPr marL="342900" indent="-342900" algn="just">
              <a:buClrTx/>
              <a:buFont typeface="+mj-lt"/>
              <a:buAutoNum type="arabicPeriod"/>
            </a:pP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DRYBULBTEMPF-Dry bulb temperature (degrees Fahrenheit). Most commonly reported standard temperature.</a:t>
            </a:r>
          </a:p>
          <a:p>
            <a:pPr marL="342900" lvl="0" indent="-342900" algn="just">
              <a:lnSpc>
                <a:spcPct val="107000"/>
              </a:lnSpc>
              <a:buClrTx/>
              <a:buFont typeface="+mj-lt"/>
              <a:buAutoNum type="arabicPeriod"/>
            </a:pP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WETBULBTEMPF-Wet bulb temperature (degrees Fahrenheit).</a:t>
            </a:r>
            <a:endParaRPr lang="en-IN" sz="1800" b="1" dirty="0">
              <a:solidFill>
                <a:schemeClr val="bg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07000"/>
              </a:lnSpc>
              <a:buClrTx/>
              <a:buFont typeface="+mj-lt"/>
              <a:buAutoNum type="arabicPeriod"/>
            </a:pPr>
            <a:r>
              <a:rPr lang="en-US" sz="1800" b="1" dirty="0" err="1">
                <a:solidFill>
                  <a:schemeClr val="bg1">
                    <a:lumMod val="95000"/>
                    <a:lumOff val="5000"/>
                  </a:schemeClr>
                </a:solidFill>
                <a:effectLst/>
                <a:ea typeface="Calibri" panose="020F0502020204030204" pitchFamily="34" charset="0"/>
                <a:cs typeface="Times New Roman" panose="02020603050405020304" pitchFamily="18" charset="0"/>
              </a:rPr>
              <a:t>DewPointTempF</a:t>
            </a: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-Dew point temperature (degrees Fahrenheit).</a:t>
            </a:r>
            <a:endParaRPr lang="en-IN" sz="1800" b="1" dirty="0">
              <a:solidFill>
                <a:schemeClr val="bg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07000"/>
              </a:lnSpc>
              <a:buClrTx/>
              <a:buFont typeface="+mj-lt"/>
              <a:buAutoNum type="arabicPeriod"/>
            </a:pP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Relative Humidity-Relative humidity (percent).</a:t>
            </a:r>
            <a:endParaRPr lang="en-IN" sz="1800" b="1" dirty="0">
              <a:solidFill>
                <a:schemeClr val="bg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ClrTx/>
              <a:buFont typeface="+mj-lt"/>
              <a:buAutoNum type="arabicPeriod"/>
            </a:pP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Wind-Speed-Wind speed (miles per hour).</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ea typeface="Calibri" panose="020F0502020204030204" pitchFamily="34" charset="0"/>
                <a:cs typeface="Times New Roman" panose="02020603050405020304" pitchFamily="18" charset="0"/>
              </a:rPr>
              <a:t>WindDirection</a:t>
            </a: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-Wind direction from true north using compass directions.</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ea typeface="Calibri" panose="020F0502020204030204" pitchFamily="34" charset="0"/>
                <a:cs typeface="Times New Roman" panose="02020603050405020304" pitchFamily="18" charset="0"/>
              </a:rPr>
              <a:t>StationPressure</a:t>
            </a: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-Atmospheric pressure (inches of Mercury; or ‘in Hg’).</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ea typeface="Calibri" panose="020F0502020204030204" pitchFamily="34" charset="0"/>
                <a:cs typeface="Times New Roman" panose="02020603050405020304" pitchFamily="18" charset="0"/>
              </a:rPr>
              <a:t>SeaLevelPressure</a:t>
            </a: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 Sea level pressure (in Hg).</a:t>
            </a:r>
          </a:p>
          <a:p>
            <a:pPr marL="342900" lvl="0" indent="-342900" algn="just">
              <a:lnSpc>
                <a:spcPct val="107000"/>
              </a:lnSpc>
              <a:spcAft>
                <a:spcPts val="800"/>
              </a:spcAft>
              <a:buClrTx/>
              <a:buFont typeface="+mj-lt"/>
              <a:buAutoNum type="arabicPeriod"/>
            </a:pPr>
            <a:r>
              <a:rPr lang="en-US" sz="1800" b="1" dirty="0" err="1">
                <a:solidFill>
                  <a:schemeClr val="bg1">
                    <a:lumMod val="95000"/>
                    <a:lumOff val="5000"/>
                  </a:schemeClr>
                </a:solidFill>
                <a:effectLst/>
                <a:ea typeface="Calibri" panose="020F0502020204030204" pitchFamily="34" charset="0"/>
                <a:cs typeface="Times New Roman" panose="02020603050405020304" pitchFamily="18" charset="0"/>
              </a:rPr>
              <a:t>PreciP</a:t>
            </a:r>
            <a:r>
              <a:rPr lang="en-US" sz="1800" b="1" dirty="0">
                <a:solidFill>
                  <a:schemeClr val="bg1">
                    <a:lumMod val="95000"/>
                    <a:lumOff val="5000"/>
                  </a:schemeClr>
                </a:solidFill>
                <a:effectLst/>
                <a:ea typeface="Calibri" panose="020F0502020204030204" pitchFamily="34" charset="0"/>
                <a:cs typeface="Times New Roman" panose="02020603050405020304" pitchFamily="18" charset="0"/>
              </a:rPr>
              <a:t> Total-precipitation in the past hour (in inches).</a:t>
            </a:r>
          </a:p>
          <a:p>
            <a:pPr marL="342900" lvl="0" indent="-342900" algn="just">
              <a:lnSpc>
                <a:spcPct val="107000"/>
              </a:lnSpc>
              <a:spcAft>
                <a:spcPts val="800"/>
              </a:spcAft>
              <a:buFont typeface="+mj-lt"/>
              <a:buAutoNum type="arabicPeriod"/>
            </a:pPr>
            <a:endParaRPr lang="en-IN" sz="1800" b="1" dirty="0">
              <a:solidFill>
                <a:schemeClr val="bg1">
                  <a:lumMod val="95000"/>
                  <a:lumOff val="5000"/>
                </a:schemeClr>
              </a:solidFill>
              <a:effectLst/>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800" b="1" dirty="0">
              <a:solidFill>
                <a:schemeClr val="bg1">
                  <a:lumMod val="95000"/>
                  <a:lumOff val="5000"/>
                </a:schemeClr>
              </a:solidFill>
              <a:effectLst/>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800" b="1" dirty="0">
              <a:solidFill>
                <a:schemeClr val="bg1">
                  <a:lumMod val="95000"/>
                  <a:lumOff val="5000"/>
                </a:schemeClr>
              </a:solidFill>
              <a:effectLst/>
              <a:ea typeface="Calibri" panose="020F0502020204030204" pitchFamily="34" charset="0"/>
              <a:cs typeface="Times New Roman" panose="02020603050405020304" pitchFamily="18" charset="0"/>
            </a:endParaRPr>
          </a:p>
          <a:p>
            <a:pPr marL="457200" indent="-457200" algn="just">
              <a:buFont typeface="+mj-lt"/>
              <a:buAutoNum type="arabicPeriod"/>
            </a:pPr>
            <a:endParaRPr lang="en-IN" b="1" dirty="0">
              <a:solidFill>
                <a:schemeClr val="bg1">
                  <a:lumMod val="95000"/>
                  <a:lumOff val="5000"/>
                </a:schemeClr>
              </a:solidFill>
            </a:endParaRPr>
          </a:p>
        </p:txBody>
      </p:sp>
    </p:spTree>
    <p:extLst>
      <p:ext uri="{BB962C8B-B14F-4D97-AF65-F5344CB8AC3E}">
        <p14:creationId xmlns:p14="http://schemas.microsoft.com/office/powerpoint/2010/main" val="54764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433B-4103-4B59-B030-B3100CF9EE2C}"/>
              </a:ext>
            </a:extLst>
          </p:cNvPr>
          <p:cNvSpPr>
            <a:spLocks noGrp="1"/>
          </p:cNvSpPr>
          <p:nvPr>
            <p:ph type="ctrTitle"/>
          </p:nvPr>
        </p:nvSpPr>
        <p:spPr>
          <a:xfrm>
            <a:off x="1524000" y="963337"/>
            <a:ext cx="9144000" cy="477837"/>
          </a:xfrm>
        </p:spPr>
        <p:txBody>
          <a:bodyPr/>
          <a:lstStyle/>
          <a:p>
            <a:r>
              <a:rPr lang="en-US" b="1" dirty="0">
                <a:solidFill>
                  <a:schemeClr val="tx1"/>
                </a:solidFill>
              </a:rPr>
              <a:t>WORKFLOW-STEPS</a:t>
            </a:r>
            <a:endParaRPr lang="en-IN" b="1" dirty="0">
              <a:solidFill>
                <a:schemeClr val="tx1"/>
              </a:solidFill>
            </a:endParaRPr>
          </a:p>
        </p:txBody>
      </p:sp>
      <p:sp>
        <p:nvSpPr>
          <p:cNvPr id="3" name="Subtitle 2">
            <a:extLst>
              <a:ext uri="{FF2B5EF4-FFF2-40B4-BE49-F238E27FC236}">
                <a16:creationId xmlns:a16="http://schemas.microsoft.com/office/drawing/2014/main" id="{BC689EB5-7D7A-4DAE-AD48-73C2844DF0CD}"/>
              </a:ext>
            </a:extLst>
          </p:cNvPr>
          <p:cNvSpPr>
            <a:spLocks noGrp="1"/>
          </p:cNvSpPr>
          <p:nvPr>
            <p:ph type="subTitle" idx="1"/>
          </p:nvPr>
        </p:nvSpPr>
        <p:spPr>
          <a:xfrm>
            <a:off x="1524000" y="1600201"/>
            <a:ext cx="9144000" cy="4462974"/>
          </a:xfrm>
        </p:spPr>
        <p:txBody>
          <a:bodyPr>
            <a:normAutofit fontScale="92500" lnSpcReduction="20000"/>
          </a:bodyPr>
          <a:lstStyle/>
          <a:p>
            <a:pPr marL="342900" indent="-342900">
              <a:buClr>
                <a:schemeClr val="bg1"/>
              </a:buClr>
              <a:buFont typeface="Wingdings" panose="05000000000000000000" pitchFamily="2" charset="2"/>
              <a:buChar char="Ø"/>
            </a:pPr>
            <a:r>
              <a:rPr lang="en-US" b="1" dirty="0">
                <a:solidFill>
                  <a:schemeClr val="bg1">
                    <a:lumMod val="95000"/>
                    <a:lumOff val="5000"/>
                  </a:schemeClr>
                </a:solidFill>
              </a:rPr>
              <a:t>Raw Data collection</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Data pre-processing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Eda  and data visualization</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Feature engineering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LOGGING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Maintain training data in database</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Cross validation and hyper parameter tuning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Model selection</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Prediction data base maintaining</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Creating </a:t>
            </a:r>
            <a:r>
              <a:rPr lang="en-US" b="1" dirty="0" err="1">
                <a:solidFill>
                  <a:schemeClr val="bg1">
                    <a:lumMod val="95000"/>
                    <a:lumOff val="5000"/>
                  </a:schemeClr>
                </a:solidFill>
              </a:rPr>
              <a:t>api</a:t>
            </a:r>
            <a:endParaRPr lang="en-US" b="1" dirty="0">
              <a:solidFill>
                <a:schemeClr val="bg1">
                  <a:lumMod val="95000"/>
                  <a:lumOff val="5000"/>
                </a:schemeClr>
              </a:solidFill>
            </a:endParaRP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Integrating with WEB FRAMEWORK - flask</a:t>
            </a:r>
          </a:p>
          <a:p>
            <a:pPr marL="342900" indent="-342900">
              <a:buClr>
                <a:schemeClr val="bg1"/>
              </a:buClr>
              <a:buFont typeface="Wingdings" panose="05000000000000000000" pitchFamily="2" charset="2"/>
              <a:buChar char="Ø"/>
            </a:pPr>
            <a:r>
              <a:rPr lang="en-US" b="1" dirty="0">
                <a:solidFill>
                  <a:schemeClr val="bg1">
                    <a:lumMod val="95000"/>
                    <a:lumOff val="5000"/>
                  </a:schemeClr>
                </a:solidFill>
              </a:rPr>
              <a:t>Model deployment</a:t>
            </a:r>
          </a:p>
          <a:p>
            <a:pPr marL="342900" indent="-342900">
              <a:buFont typeface="Wingdings" panose="05000000000000000000" pitchFamily="2" charset="2"/>
              <a:buChar char="Ø"/>
            </a:pPr>
            <a:endParaRPr lang="en-US" b="1" dirty="0">
              <a:solidFill>
                <a:schemeClr val="bg1">
                  <a:lumMod val="95000"/>
                  <a:lumOff val="5000"/>
                </a:schemeClr>
              </a:solidFill>
            </a:endParaRPr>
          </a:p>
          <a:p>
            <a:pPr marL="342900" indent="-342900">
              <a:buFont typeface="Wingdings" panose="05000000000000000000" pitchFamily="2" charset="2"/>
              <a:buChar char="Ø"/>
            </a:pPr>
            <a:endParaRPr lang="en-IN" b="1" dirty="0">
              <a:solidFill>
                <a:schemeClr val="bg1">
                  <a:lumMod val="95000"/>
                  <a:lumOff val="5000"/>
                </a:schemeClr>
              </a:solidFill>
            </a:endParaRPr>
          </a:p>
        </p:txBody>
      </p:sp>
    </p:spTree>
    <p:extLst>
      <p:ext uri="{BB962C8B-B14F-4D97-AF65-F5344CB8AC3E}">
        <p14:creationId xmlns:p14="http://schemas.microsoft.com/office/powerpoint/2010/main" val="24566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721-0877-4A51-BC51-BA69CE45D673}"/>
              </a:ext>
            </a:extLst>
          </p:cNvPr>
          <p:cNvSpPr>
            <a:spLocks noGrp="1"/>
          </p:cNvSpPr>
          <p:nvPr>
            <p:ph type="title"/>
          </p:nvPr>
        </p:nvSpPr>
        <p:spPr>
          <a:xfrm>
            <a:off x="1103312" y="437322"/>
            <a:ext cx="8947522" cy="940904"/>
          </a:xfrm>
        </p:spPr>
        <p:txBody>
          <a:bodyPr/>
          <a:lstStyle/>
          <a:p>
            <a:r>
              <a:rPr lang="en-IN" b="1" dirty="0">
                <a:solidFill>
                  <a:schemeClr val="tx1"/>
                </a:solidFill>
              </a:rPr>
              <a:t>DATA PRE-PROCESSING &amp; EDA</a:t>
            </a:r>
          </a:p>
        </p:txBody>
      </p:sp>
      <p:sp>
        <p:nvSpPr>
          <p:cNvPr id="3" name="Content Placeholder 2">
            <a:extLst>
              <a:ext uri="{FF2B5EF4-FFF2-40B4-BE49-F238E27FC236}">
                <a16:creationId xmlns:a16="http://schemas.microsoft.com/office/drawing/2014/main" id="{F829EF19-FBBF-4DEA-97D0-9BFEB067F4F1}"/>
              </a:ext>
            </a:extLst>
          </p:cNvPr>
          <p:cNvSpPr>
            <a:spLocks noGrp="1"/>
          </p:cNvSpPr>
          <p:nvPr>
            <p:ph idx="1"/>
          </p:nvPr>
        </p:nvSpPr>
        <p:spPr>
          <a:xfrm>
            <a:off x="1103312" y="1378226"/>
            <a:ext cx="8946541" cy="4870173"/>
          </a:xfrm>
        </p:spPr>
        <p:txBody>
          <a:bodyPr>
            <a:normAutofit lnSpcReduction="10000"/>
          </a:bodyPr>
          <a:lstStyle/>
          <a:p>
            <a:pPr algn="just">
              <a:buClr>
                <a:schemeClr val="bg1"/>
              </a:buClr>
              <a:buFont typeface="Wingdings" panose="05000000000000000000" pitchFamily="2" charset="2"/>
              <a:buChar char="Ø"/>
            </a:pPr>
            <a:r>
              <a:rPr lang="en-IN" sz="2600" b="1" dirty="0">
                <a:solidFill>
                  <a:schemeClr val="bg1"/>
                </a:solidFill>
              </a:rPr>
              <a:t>Observation – As a first step, the data was observed and all the features were taken into consideration.</a:t>
            </a:r>
          </a:p>
          <a:p>
            <a:pPr algn="just">
              <a:buClr>
                <a:schemeClr val="bg1"/>
              </a:buClr>
              <a:buFont typeface="Wingdings" panose="05000000000000000000" pitchFamily="2" charset="2"/>
              <a:buChar char="Ø"/>
            </a:pPr>
            <a:endParaRPr lang="en-IN" sz="2600" b="1" dirty="0">
              <a:solidFill>
                <a:schemeClr val="bg1"/>
              </a:solidFill>
            </a:endParaRPr>
          </a:p>
          <a:p>
            <a:pPr algn="just">
              <a:buClr>
                <a:schemeClr val="bg1"/>
              </a:buClr>
              <a:buFont typeface="Wingdings" panose="05000000000000000000" pitchFamily="2" charset="2"/>
              <a:buChar char="Ø"/>
            </a:pPr>
            <a:r>
              <a:rPr lang="en-IN" sz="2600" b="1" dirty="0">
                <a:solidFill>
                  <a:schemeClr val="bg1"/>
                </a:solidFill>
              </a:rPr>
              <a:t>Null Values – In the dataset, it was checked whether there is the null values or not and if it is, how many records it contains. </a:t>
            </a:r>
          </a:p>
          <a:p>
            <a:pPr algn="just">
              <a:buClr>
                <a:schemeClr val="bg1"/>
              </a:buClr>
              <a:buFont typeface="Wingdings" panose="05000000000000000000" pitchFamily="2" charset="2"/>
              <a:buChar char="Ø"/>
            </a:pPr>
            <a:endParaRPr lang="en-IN" sz="2600" b="1" dirty="0">
              <a:solidFill>
                <a:schemeClr val="bg1"/>
              </a:solidFill>
            </a:endParaRPr>
          </a:p>
          <a:p>
            <a:pPr algn="just">
              <a:buClr>
                <a:schemeClr val="bg1"/>
              </a:buClr>
              <a:buFont typeface="Wingdings" panose="05000000000000000000" pitchFamily="2" charset="2"/>
              <a:buChar char="Ø"/>
            </a:pPr>
            <a:r>
              <a:rPr lang="en-IN" sz="2600" b="1" dirty="0">
                <a:solidFill>
                  <a:schemeClr val="bg1"/>
                </a:solidFill>
              </a:rPr>
              <a:t>Trends and Patterns – Visualized some important graphs and charts to observe the considerable trends and some patterns to know the relationship between the features</a:t>
            </a:r>
          </a:p>
          <a:p>
            <a:pPr algn="just">
              <a:buClr>
                <a:schemeClr val="bg1"/>
              </a:buClr>
              <a:buFont typeface="Arial" panose="020B0604020202020204" pitchFamily="34" charset="0"/>
              <a:buChar char="•"/>
            </a:pPr>
            <a:endParaRPr lang="en-IN" sz="2600" b="1" dirty="0">
              <a:solidFill>
                <a:schemeClr val="bg1"/>
              </a:solidFill>
            </a:endParaRPr>
          </a:p>
          <a:p>
            <a:pPr algn="just">
              <a:buClr>
                <a:schemeClr val="bg1"/>
              </a:buClr>
              <a:buFont typeface="Arial" panose="020B0604020202020204" pitchFamily="34" charset="0"/>
              <a:buChar char="•"/>
            </a:pPr>
            <a:endParaRPr lang="en-IN" sz="2600" b="1" dirty="0">
              <a:solidFill>
                <a:schemeClr val="bg1"/>
              </a:solidFill>
            </a:endParaRPr>
          </a:p>
        </p:txBody>
      </p:sp>
    </p:spTree>
    <p:extLst>
      <p:ext uri="{BB962C8B-B14F-4D97-AF65-F5344CB8AC3E}">
        <p14:creationId xmlns:p14="http://schemas.microsoft.com/office/powerpoint/2010/main" val="301960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C88E-ABBF-4ADD-8399-9CB71731BADD}"/>
              </a:ext>
            </a:extLst>
          </p:cNvPr>
          <p:cNvSpPr>
            <a:spLocks noGrp="1"/>
          </p:cNvSpPr>
          <p:nvPr>
            <p:ph type="title"/>
          </p:nvPr>
        </p:nvSpPr>
        <p:spPr>
          <a:xfrm>
            <a:off x="1103312" y="452718"/>
            <a:ext cx="8947522" cy="978517"/>
          </a:xfrm>
        </p:spPr>
        <p:txBody>
          <a:bodyPr/>
          <a:lstStyle/>
          <a:p>
            <a:r>
              <a:rPr lang="en-IN" b="1" dirty="0">
                <a:solidFill>
                  <a:schemeClr val="tx1"/>
                </a:solidFill>
              </a:rPr>
              <a:t>FEATURE ENGINEERING</a:t>
            </a:r>
          </a:p>
        </p:txBody>
      </p:sp>
      <p:sp>
        <p:nvSpPr>
          <p:cNvPr id="3" name="Content Placeholder 2">
            <a:extLst>
              <a:ext uri="{FF2B5EF4-FFF2-40B4-BE49-F238E27FC236}">
                <a16:creationId xmlns:a16="http://schemas.microsoft.com/office/drawing/2014/main" id="{7400F526-FFEF-4B8F-9541-4980CF1CA0A6}"/>
              </a:ext>
            </a:extLst>
          </p:cNvPr>
          <p:cNvSpPr>
            <a:spLocks noGrp="1"/>
          </p:cNvSpPr>
          <p:nvPr>
            <p:ph idx="1"/>
          </p:nvPr>
        </p:nvSpPr>
        <p:spPr>
          <a:xfrm>
            <a:off x="1103312" y="1431236"/>
            <a:ext cx="8946541" cy="4817164"/>
          </a:xfrm>
        </p:spPr>
        <p:txBody>
          <a:bodyPr>
            <a:noAutofit/>
          </a:bodyPr>
          <a:lstStyle/>
          <a:p>
            <a:pPr algn="just">
              <a:buClr>
                <a:schemeClr val="bg1"/>
              </a:buClr>
              <a:buFont typeface="Wingdings" panose="05000000000000000000" pitchFamily="2" charset="2"/>
              <a:buChar char="Ø"/>
            </a:pPr>
            <a:r>
              <a:rPr lang="en-IN" sz="2500" b="1" dirty="0">
                <a:solidFill>
                  <a:schemeClr val="bg1"/>
                </a:solidFill>
              </a:rPr>
              <a:t>Scaling – Standardization was used as a method of scaling to bring down all the features to a common scale without distorting the differences in the range of the values.</a:t>
            </a:r>
          </a:p>
          <a:p>
            <a:pPr algn="just">
              <a:buClr>
                <a:schemeClr val="bg1"/>
              </a:buClr>
              <a:buFont typeface="Wingdings" panose="05000000000000000000" pitchFamily="2" charset="2"/>
              <a:buChar char="Ø"/>
            </a:pPr>
            <a:endParaRPr lang="en-IN" sz="2500" b="1" dirty="0">
              <a:solidFill>
                <a:schemeClr val="bg1"/>
              </a:solidFill>
            </a:endParaRPr>
          </a:p>
          <a:p>
            <a:pPr algn="just">
              <a:buClr>
                <a:schemeClr val="bg1"/>
              </a:buClr>
              <a:buFont typeface="Wingdings" panose="05000000000000000000" pitchFamily="2" charset="2"/>
              <a:buChar char="Ø"/>
            </a:pPr>
            <a:r>
              <a:rPr lang="en-IN" sz="2500" b="1" dirty="0">
                <a:solidFill>
                  <a:schemeClr val="bg1"/>
                </a:solidFill>
              </a:rPr>
              <a:t>Multi-collinearity – Removed multi-collinearity by creating heatmap of correlation metrics.</a:t>
            </a:r>
          </a:p>
          <a:p>
            <a:pPr algn="just">
              <a:buClr>
                <a:schemeClr val="bg1"/>
              </a:buClr>
              <a:buFont typeface="Wingdings" panose="05000000000000000000" pitchFamily="2" charset="2"/>
              <a:buChar char="Ø"/>
            </a:pPr>
            <a:endParaRPr lang="en-IN" sz="2500" b="1" dirty="0">
              <a:solidFill>
                <a:schemeClr val="bg1"/>
              </a:solidFill>
            </a:endParaRPr>
          </a:p>
          <a:p>
            <a:pPr algn="just">
              <a:buClr>
                <a:schemeClr val="bg1"/>
              </a:buClr>
              <a:buFont typeface="Wingdings" panose="05000000000000000000" pitchFamily="2" charset="2"/>
              <a:buChar char="Ø"/>
            </a:pPr>
            <a:r>
              <a:rPr lang="en-IN" sz="2500" b="1" dirty="0">
                <a:solidFill>
                  <a:schemeClr val="bg1"/>
                </a:solidFill>
              </a:rPr>
              <a:t>Handling null values – Null values was critically observed and it was removed from all the features in the dataset. </a:t>
            </a:r>
          </a:p>
        </p:txBody>
      </p:sp>
    </p:spTree>
    <p:extLst>
      <p:ext uri="{BB962C8B-B14F-4D97-AF65-F5344CB8AC3E}">
        <p14:creationId xmlns:p14="http://schemas.microsoft.com/office/powerpoint/2010/main" val="4176620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508</TotalTime>
  <Words>1275</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Century Gothic</vt:lpstr>
      <vt:lpstr>Wingdings</vt:lpstr>
      <vt:lpstr>Wingdings 3</vt:lpstr>
      <vt:lpstr>Ion</vt:lpstr>
      <vt:lpstr>PowerPoint Presentation</vt:lpstr>
      <vt:lpstr>PowerPoint Presentation</vt:lpstr>
      <vt:lpstr>ABSTRACT</vt:lpstr>
      <vt:lpstr>INTRODUCTION</vt:lpstr>
      <vt:lpstr>REAL-LIFE APPLICATIONS</vt:lpstr>
      <vt:lpstr>DATA DESCRIPTION</vt:lpstr>
      <vt:lpstr>WORKFLOW-STEPS</vt:lpstr>
      <vt:lpstr>DATA PRE-PROCESSING &amp; EDA</vt:lpstr>
      <vt:lpstr>FEATURE ENGINEERING</vt:lpstr>
      <vt:lpstr>LOGGING</vt:lpstr>
      <vt:lpstr>MAINTAINED TRAINING DATA IN Database</vt:lpstr>
      <vt:lpstr>USED MODELS</vt:lpstr>
      <vt:lpstr>USED MODELS</vt:lpstr>
      <vt:lpstr>CROSS-VALIDATION AND HYPER-PARAMETER TUNING</vt:lpstr>
      <vt:lpstr>Model Evaluation and Selection</vt:lpstr>
      <vt:lpstr>Creating API </vt:lpstr>
      <vt:lpstr>Model Deployment</vt:lpstr>
      <vt:lpstr>DEPLOYMENT LINK</vt:lpstr>
      <vt:lpstr>EXPECTED OUTCOME-GOAL</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Yatrik Shah</cp:lastModifiedBy>
  <cp:revision>8</cp:revision>
  <dcterms:created xsi:type="dcterms:W3CDTF">2022-04-21T03:24:33Z</dcterms:created>
  <dcterms:modified xsi:type="dcterms:W3CDTF">2022-05-04T09:40:07Z</dcterms:modified>
</cp:coreProperties>
</file>