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5" r:id="rId3"/>
    <p:sldId id="258" r:id="rId4"/>
    <p:sldId id="259" r:id="rId5"/>
    <p:sldId id="264" r:id="rId6"/>
    <p:sldId id="262" r:id="rId7"/>
    <p:sldId id="260" r:id="rId8"/>
    <p:sldId id="267" r:id="rId9"/>
    <p:sldId id="268" r:id="rId10"/>
    <p:sldId id="269" r:id="rId11"/>
    <p:sldId id="270" r:id="rId12"/>
    <p:sldId id="272" r:id="rId13"/>
    <p:sldId id="273" r:id="rId14"/>
    <p:sldId id="271" r:id="rId15"/>
    <p:sldId id="274" r:id="rId16"/>
    <p:sldId id="275" r:id="rId17"/>
    <p:sldId id="276" r:id="rId18"/>
    <p:sldId id="263" r:id="rId19"/>
    <p:sldId id="261"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8" autoAdjust="0"/>
    <p:restoredTop sz="94660"/>
  </p:normalViewPr>
  <p:slideViewPr>
    <p:cSldViewPr snapToGrid="0">
      <p:cViewPr varScale="1">
        <p:scale>
          <a:sx n="72" d="100"/>
          <a:sy n="72"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748889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287899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3778879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2259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2190462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3970170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3480556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568863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10589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144579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4087408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959516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82819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4422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82551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261354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E63FA5-8540-435D-A909-FCE20EB13D34}" type="datetimeFigureOut">
              <a:rPr lang="en-IN" smtClean="0"/>
              <a:t>07-06-2022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3844063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49000"/>
            <a:lum/>
          </a:blip>
          <a:srcRect/>
          <a:stretch>
            <a:fillRect t="-9000" b="-9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4E63FA5-8540-435D-A909-FCE20EB13D34}" type="datetimeFigureOut">
              <a:rPr lang="en-IN" smtClean="0"/>
              <a:t>07-06-2022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BF47C0-7A58-4067-9F61-3595E8F54C11}" type="slidenum">
              <a:rPr lang="en-IN" smtClean="0"/>
              <a:t>‹#›</a:t>
            </a:fld>
            <a:endParaRPr lang="en-IN" dirty="0"/>
          </a:p>
        </p:txBody>
      </p:sp>
    </p:spTree>
    <p:extLst>
      <p:ext uri="{BB962C8B-B14F-4D97-AF65-F5344CB8AC3E}">
        <p14:creationId xmlns:p14="http://schemas.microsoft.com/office/powerpoint/2010/main" val="41835420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hidden-vision.herokuapp.co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ybrary.aero/articles/visibility" TargetMode="External"/><Relationship Id="rId2" Type="http://schemas.openxmlformats.org/officeDocument/2006/relationships/hyperlink" Target="https://www.civilaviation.gov.in/sites/default/files/moca_001421.pdf" TargetMode="External"/><Relationship Id="rId1" Type="http://schemas.openxmlformats.org/officeDocument/2006/relationships/slideLayout" Target="../slideLayouts/slideLayout2.xml"/><Relationship Id="rId5" Type="http://schemas.openxmlformats.org/officeDocument/2006/relationships/hyperlink" Target="https://github.com/Yatrik07/Visibility_Prediction" TargetMode="External"/><Relationship Id="rId4" Type="http://schemas.openxmlformats.org/officeDocument/2006/relationships/hyperlink" Target="https://en.wikipedia.org/wiki/Air_traffic_contro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39D2FB-20AD-426C-8337-604D00F827C6}"/>
              </a:ext>
            </a:extLst>
          </p:cNvPr>
          <p:cNvSpPr txBox="1"/>
          <p:nvPr/>
        </p:nvSpPr>
        <p:spPr>
          <a:xfrm>
            <a:off x="2043544" y="741404"/>
            <a:ext cx="8104909" cy="2831544"/>
          </a:xfrm>
          <a:prstGeom prst="rect">
            <a:avLst/>
          </a:prstGeom>
          <a:noFill/>
        </p:spPr>
        <p:txBody>
          <a:bodyPr wrap="square" rtlCol="0">
            <a:spAutoFit/>
          </a:bodyPr>
          <a:lstStyle/>
          <a:p>
            <a:pPr algn="ctr"/>
            <a:r>
              <a:rPr lang="en-US" sz="4000" b="1" dirty="0"/>
              <a:t>PROJECT - VISIBILITY PREDICTION FOR AIR TRAFFIC CONTROL</a:t>
            </a:r>
          </a:p>
          <a:p>
            <a:pPr algn="ctr"/>
            <a:endParaRPr lang="en-US" sz="4000" b="1" dirty="0"/>
          </a:p>
          <a:p>
            <a:pPr algn="ctr"/>
            <a:r>
              <a:rPr lang="en-US" sz="4000" b="1" dirty="0"/>
              <a:t> </a:t>
            </a:r>
          </a:p>
          <a:p>
            <a:pPr algn="ctr"/>
            <a:endParaRPr lang="en-IN" dirty="0"/>
          </a:p>
        </p:txBody>
      </p:sp>
      <p:pic>
        <p:nvPicPr>
          <p:cNvPr id="4" name="Picture 3">
            <a:extLst>
              <a:ext uri="{FF2B5EF4-FFF2-40B4-BE49-F238E27FC236}">
                <a16:creationId xmlns:a16="http://schemas.microsoft.com/office/drawing/2014/main" id="{9FCF8DD9-927B-4678-8098-2E9EB6DEB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058" y="5250185"/>
            <a:ext cx="1050349" cy="866411"/>
          </a:xfrm>
          <a:prstGeom prst="rect">
            <a:avLst/>
          </a:prstGeom>
        </p:spPr>
      </p:pic>
      <p:sp>
        <p:nvSpPr>
          <p:cNvPr id="5" name="TextBox 4">
            <a:extLst>
              <a:ext uri="{FF2B5EF4-FFF2-40B4-BE49-F238E27FC236}">
                <a16:creationId xmlns:a16="http://schemas.microsoft.com/office/drawing/2014/main" id="{E92F8A5A-0E56-4AC5-A855-6FACBCE0DE4A}"/>
              </a:ext>
            </a:extLst>
          </p:cNvPr>
          <p:cNvSpPr txBox="1"/>
          <p:nvPr/>
        </p:nvSpPr>
        <p:spPr>
          <a:xfrm>
            <a:off x="2484780" y="6116596"/>
            <a:ext cx="7222435" cy="646331"/>
          </a:xfrm>
          <a:prstGeom prst="rect">
            <a:avLst/>
          </a:prstGeom>
          <a:noFill/>
        </p:spPr>
        <p:txBody>
          <a:bodyPr wrap="square" rtlCol="0">
            <a:spAutoFit/>
          </a:bodyPr>
          <a:lstStyle/>
          <a:p>
            <a:pPr algn="ctr"/>
            <a:r>
              <a:rPr lang="en-US" b="1" i="1" dirty="0">
                <a:solidFill>
                  <a:srgbClr val="C00000"/>
                </a:solidFill>
              </a:rPr>
              <a:t>SCHOOL OF EMERGING SCIENCE AND TECHNOLOGY</a:t>
            </a:r>
          </a:p>
          <a:p>
            <a:pPr algn="ctr"/>
            <a:r>
              <a:rPr lang="en-US" b="1" i="1" dirty="0">
                <a:solidFill>
                  <a:srgbClr val="C00000"/>
                </a:solidFill>
              </a:rPr>
              <a:t>GUJARAT UNIVERSITY</a:t>
            </a:r>
            <a:endParaRPr lang="en-IN" b="1" i="1" dirty="0">
              <a:solidFill>
                <a:srgbClr val="C00000"/>
              </a:solidFill>
            </a:endParaRPr>
          </a:p>
        </p:txBody>
      </p:sp>
      <p:sp>
        <p:nvSpPr>
          <p:cNvPr id="3" name="TextBox 2">
            <a:extLst>
              <a:ext uri="{FF2B5EF4-FFF2-40B4-BE49-F238E27FC236}">
                <a16:creationId xmlns:a16="http://schemas.microsoft.com/office/drawing/2014/main" id="{098C0A93-D9BA-47A3-9F68-6BEDA46903E4}"/>
              </a:ext>
            </a:extLst>
          </p:cNvPr>
          <p:cNvSpPr txBox="1"/>
          <p:nvPr/>
        </p:nvSpPr>
        <p:spPr>
          <a:xfrm>
            <a:off x="6407425" y="2616800"/>
            <a:ext cx="4996070" cy="923330"/>
          </a:xfrm>
          <a:prstGeom prst="rect">
            <a:avLst/>
          </a:prstGeom>
          <a:noFill/>
        </p:spPr>
        <p:txBody>
          <a:bodyPr wrap="square" rtlCol="0">
            <a:spAutoFit/>
          </a:bodyPr>
          <a:lstStyle/>
          <a:p>
            <a:pPr algn="ctr"/>
            <a:r>
              <a:rPr lang="en-US" sz="1800" b="1" dirty="0"/>
              <a:t>PREPARED BY - YATRIK SHAH</a:t>
            </a:r>
          </a:p>
          <a:p>
            <a:pPr algn="ctr"/>
            <a:endParaRPr lang="en-US" sz="1800" b="1" dirty="0"/>
          </a:p>
          <a:p>
            <a:endParaRPr lang="en-IN" dirty="0"/>
          </a:p>
        </p:txBody>
      </p:sp>
    </p:spTree>
    <p:extLst>
      <p:ext uri="{BB962C8B-B14F-4D97-AF65-F5344CB8AC3E}">
        <p14:creationId xmlns:p14="http://schemas.microsoft.com/office/powerpoint/2010/main" val="2880377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F6E5-A5E2-43D8-8067-5EBEC2D8C03F}"/>
              </a:ext>
            </a:extLst>
          </p:cNvPr>
          <p:cNvSpPr>
            <a:spLocks noGrp="1"/>
          </p:cNvSpPr>
          <p:nvPr>
            <p:ph type="title"/>
          </p:nvPr>
        </p:nvSpPr>
        <p:spPr>
          <a:xfrm>
            <a:off x="1103312" y="331304"/>
            <a:ext cx="9404723" cy="1060174"/>
          </a:xfrm>
        </p:spPr>
        <p:txBody>
          <a:bodyPr/>
          <a:lstStyle/>
          <a:p>
            <a:r>
              <a:rPr lang="en-IN" sz="6000" b="1" dirty="0">
                <a:solidFill>
                  <a:schemeClr val="tx1"/>
                </a:solidFill>
                <a:latin typeface="Century Gothic (Body)"/>
              </a:rPr>
              <a:t>LOGGING</a:t>
            </a:r>
          </a:p>
        </p:txBody>
      </p:sp>
      <p:sp>
        <p:nvSpPr>
          <p:cNvPr id="3" name="Content Placeholder 2">
            <a:extLst>
              <a:ext uri="{FF2B5EF4-FFF2-40B4-BE49-F238E27FC236}">
                <a16:creationId xmlns:a16="http://schemas.microsoft.com/office/drawing/2014/main" id="{9E5F3EE9-74D8-4C0C-BEC3-52090C32319B}"/>
              </a:ext>
            </a:extLst>
          </p:cNvPr>
          <p:cNvSpPr>
            <a:spLocks noGrp="1"/>
          </p:cNvSpPr>
          <p:nvPr>
            <p:ph idx="1"/>
          </p:nvPr>
        </p:nvSpPr>
        <p:spPr>
          <a:xfrm>
            <a:off x="1103312" y="1510748"/>
            <a:ext cx="8946541" cy="4737651"/>
          </a:xfrm>
        </p:spPr>
        <p:txBody>
          <a:bodyPr>
            <a:normAutofit/>
          </a:bodyPr>
          <a:lstStyle/>
          <a:p>
            <a:pPr algn="just">
              <a:buClr>
                <a:schemeClr val="bg1"/>
              </a:buClr>
              <a:buFont typeface="Arial" panose="020B0604020202020204" pitchFamily="34" charset="0"/>
              <a:buChar char="•"/>
            </a:pPr>
            <a:r>
              <a:rPr lang="en-IN" sz="2500" b="1" dirty="0">
                <a:solidFill>
                  <a:schemeClr val="bg1"/>
                </a:solidFill>
                <a:latin typeface="Calibri" panose="020F0502020204030204" pitchFamily="34" charset="0"/>
                <a:cs typeface="Calibri" panose="020F0502020204030204" pitchFamily="34" charset="0"/>
              </a:rPr>
              <a:t>Logging is very important in end-to-end projects. </a:t>
            </a:r>
          </a:p>
          <a:p>
            <a:pPr algn="just">
              <a:buClr>
                <a:schemeClr val="bg1"/>
              </a:buClr>
              <a:buFont typeface="Arial" panose="020B0604020202020204" pitchFamily="34" charset="0"/>
              <a:buChar char="•"/>
            </a:pPr>
            <a:endParaRPr lang="en-IN" sz="2500" b="1" dirty="0">
              <a:solidFill>
                <a:schemeClr val="bg1"/>
              </a:solidFill>
              <a:latin typeface="Calibri" panose="020F0502020204030204" pitchFamily="34" charset="0"/>
              <a:cs typeface="Calibri" panose="020F0502020204030204" pitchFamily="34" charset="0"/>
            </a:endParaRPr>
          </a:p>
          <a:p>
            <a:pPr algn="just">
              <a:buClr>
                <a:schemeClr val="bg1"/>
              </a:buClr>
              <a:buFont typeface="Arial" panose="020B0604020202020204" pitchFamily="34" charset="0"/>
              <a:buChar char="•"/>
            </a:pPr>
            <a:r>
              <a:rPr lang="en-IN" sz="2500" b="1" dirty="0">
                <a:solidFill>
                  <a:schemeClr val="bg1"/>
                </a:solidFill>
                <a:latin typeface="Calibri" panose="020F0502020204030204" pitchFamily="34" charset="0"/>
                <a:cs typeface="Calibri" panose="020F0502020204030204" pitchFamily="34" charset="0"/>
              </a:rPr>
              <a:t>Maintained logs for saving and get informed each and every information, warnings, errors in any program.</a:t>
            </a:r>
          </a:p>
          <a:p>
            <a:pPr algn="just">
              <a:buClr>
                <a:schemeClr val="bg1"/>
              </a:buClr>
              <a:buFont typeface="Arial" panose="020B0604020202020204" pitchFamily="34" charset="0"/>
              <a:buChar char="•"/>
            </a:pPr>
            <a:endParaRPr lang="en-IN" sz="2500" b="1" dirty="0">
              <a:solidFill>
                <a:schemeClr val="bg1"/>
              </a:solidFill>
              <a:latin typeface="Calibri" panose="020F0502020204030204" pitchFamily="34" charset="0"/>
              <a:cs typeface="Calibri" panose="020F0502020204030204" pitchFamily="34" charset="0"/>
            </a:endParaRPr>
          </a:p>
          <a:p>
            <a:pPr algn="just">
              <a:buClr>
                <a:schemeClr val="bg1"/>
              </a:buClr>
              <a:buFont typeface="Arial" panose="020B0604020202020204" pitchFamily="34" charset="0"/>
              <a:buChar char="•"/>
            </a:pPr>
            <a:r>
              <a:rPr lang="en-IN" sz="2500" b="1" dirty="0">
                <a:solidFill>
                  <a:schemeClr val="bg1"/>
                </a:solidFill>
                <a:latin typeface="Calibri" panose="020F0502020204030204" pitchFamily="34" charset="0"/>
                <a:cs typeface="Calibri" panose="020F0502020204030204" pitchFamily="34" charset="0"/>
              </a:rPr>
              <a:t>Logging is very useful specially in case of program crashing.</a:t>
            </a:r>
          </a:p>
          <a:p>
            <a:pPr algn="just">
              <a:buClr>
                <a:schemeClr val="bg1"/>
              </a:buClr>
              <a:buFont typeface="Arial" panose="020B0604020202020204" pitchFamily="34" charset="0"/>
              <a:buChar char="•"/>
            </a:pPr>
            <a:endParaRPr lang="en-IN" sz="2500" b="1" dirty="0">
              <a:solidFill>
                <a:schemeClr val="bg1"/>
              </a:solidFill>
              <a:latin typeface="Calibri" panose="020F0502020204030204" pitchFamily="34" charset="0"/>
              <a:cs typeface="Calibri" panose="020F0502020204030204" pitchFamily="34" charset="0"/>
            </a:endParaRPr>
          </a:p>
          <a:p>
            <a:pPr algn="just">
              <a:buClr>
                <a:schemeClr val="bg1"/>
              </a:buClr>
              <a:buFont typeface="Arial" panose="020B0604020202020204" pitchFamily="34" charset="0"/>
              <a:buChar char="•"/>
            </a:pPr>
            <a:r>
              <a:rPr lang="en-IN" sz="2500" b="1" dirty="0">
                <a:solidFill>
                  <a:schemeClr val="bg1"/>
                </a:solidFill>
                <a:latin typeface="Calibri" panose="020F0502020204030204" pitchFamily="34" charset="0"/>
                <a:cs typeface="Calibri" panose="020F0502020204030204" pitchFamily="34" charset="0"/>
              </a:rPr>
              <a:t>It is an essential part of troubleshooting application and infrastructure performance.</a:t>
            </a:r>
          </a:p>
        </p:txBody>
      </p:sp>
    </p:spTree>
    <p:extLst>
      <p:ext uri="{BB962C8B-B14F-4D97-AF65-F5344CB8AC3E}">
        <p14:creationId xmlns:p14="http://schemas.microsoft.com/office/powerpoint/2010/main" val="26281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DA2A-495A-42A7-95A7-0899C193F545}"/>
              </a:ext>
            </a:extLst>
          </p:cNvPr>
          <p:cNvSpPr>
            <a:spLocks noGrp="1"/>
          </p:cNvSpPr>
          <p:nvPr>
            <p:ph type="title"/>
          </p:nvPr>
        </p:nvSpPr>
        <p:spPr>
          <a:xfrm>
            <a:off x="1103312" y="452718"/>
            <a:ext cx="8947522" cy="739978"/>
          </a:xfrm>
        </p:spPr>
        <p:txBody>
          <a:bodyPr/>
          <a:lstStyle/>
          <a:p>
            <a:r>
              <a:rPr lang="en-IN" b="1" dirty="0">
                <a:solidFill>
                  <a:schemeClr val="tx1"/>
                </a:solidFill>
                <a:latin typeface="Century Gothic (Body)"/>
              </a:rPr>
              <a:t>MAINTAINED TRAINING DATA IN Database</a:t>
            </a:r>
          </a:p>
        </p:txBody>
      </p:sp>
      <p:sp>
        <p:nvSpPr>
          <p:cNvPr id="3" name="Content Placeholder 2">
            <a:extLst>
              <a:ext uri="{FF2B5EF4-FFF2-40B4-BE49-F238E27FC236}">
                <a16:creationId xmlns:a16="http://schemas.microsoft.com/office/drawing/2014/main" id="{73BA384F-2E84-4301-B137-1810BC4DCDDF}"/>
              </a:ext>
            </a:extLst>
          </p:cNvPr>
          <p:cNvSpPr>
            <a:spLocks noGrp="1"/>
          </p:cNvSpPr>
          <p:nvPr>
            <p:ph idx="1"/>
          </p:nvPr>
        </p:nvSpPr>
        <p:spPr>
          <a:xfrm>
            <a:off x="1103312" y="1895060"/>
            <a:ext cx="8946541" cy="4353339"/>
          </a:xfrm>
        </p:spPr>
        <p:txBody>
          <a:bodyPr>
            <a:normAutofit/>
          </a:bodyPr>
          <a:lstStyle/>
          <a:p>
            <a:pPr algn="just">
              <a:buClr>
                <a:schemeClr val="bg1"/>
              </a:buClr>
              <a:buFont typeface="Wingdings" panose="05000000000000000000" pitchFamily="2" charset="2"/>
              <a:buChar char="Ø"/>
            </a:pPr>
            <a:r>
              <a:rPr lang="en-IN" sz="2800" b="1" dirty="0">
                <a:solidFill>
                  <a:schemeClr val="bg1"/>
                </a:solidFill>
                <a:latin typeface="Calibri" panose="020F0502020204030204" pitchFamily="34" charset="0"/>
                <a:cs typeface="Calibri" panose="020F0502020204030204" pitchFamily="34" charset="0"/>
              </a:rPr>
              <a:t>After data cleaning, exploratory data analysis and feature engineering, dumping the final data for model training in the database.</a:t>
            </a:r>
          </a:p>
          <a:p>
            <a:pPr algn="just">
              <a:buClr>
                <a:schemeClr val="bg1"/>
              </a:buClr>
              <a:buFont typeface="Wingdings" panose="05000000000000000000" pitchFamily="2" charset="2"/>
              <a:buChar char="Ø"/>
            </a:pPr>
            <a:endParaRPr lang="en-IN" sz="2800" b="1" dirty="0">
              <a:solidFill>
                <a:schemeClr val="bg1"/>
              </a:solidFill>
              <a:latin typeface="Calibri" panose="020F0502020204030204" pitchFamily="34" charset="0"/>
              <a:cs typeface="Calibri" panose="020F0502020204030204" pitchFamily="34" charset="0"/>
            </a:endParaRPr>
          </a:p>
          <a:p>
            <a:pPr algn="just">
              <a:buClr>
                <a:schemeClr val="bg1"/>
              </a:buClr>
              <a:buFont typeface="Wingdings" panose="05000000000000000000" pitchFamily="2" charset="2"/>
              <a:buChar char="Ø"/>
            </a:pPr>
            <a:r>
              <a:rPr lang="en-IN" sz="2800" b="1" dirty="0">
                <a:solidFill>
                  <a:schemeClr val="bg1"/>
                </a:solidFill>
                <a:latin typeface="Calibri" panose="020F0502020204030204" pitchFamily="34" charset="0"/>
                <a:cs typeface="Calibri" panose="020F0502020204030204" pitchFamily="34" charset="0"/>
              </a:rPr>
              <a:t>This data can directly be taken for model training purpose.</a:t>
            </a:r>
          </a:p>
          <a:p>
            <a:pPr algn="just">
              <a:buClr>
                <a:schemeClr val="bg1"/>
              </a:buClr>
              <a:buFont typeface="Wingdings" panose="05000000000000000000" pitchFamily="2" charset="2"/>
              <a:buChar char="Ø"/>
            </a:pPr>
            <a:endParaRPr lang="en-IN" sz="2800" b="1" dirty="0">
              <a:solidFill>
                <a:schemeClr val="bg1"/>
              </a:solidFill>
              <a:latin typeface="Calibri" panose="020F0502020204030204" pitchFamily="34" charset="0"/>
              <a:cs typeface="Calibri" panose="020F0502020204030204" pitchFamily="34" charset="0"/>
            </a:endParaRPr>
          </a:p>
          <a:p>
            <a:pPr algn="just">
              <a:buClr>
                <a:schemeClr val="bg1"/>
              </a:buClr>
              <a:buFont typeface="Wingdings" panose="05000000000000000000" pitchFamily="2" charset="2"/>
              <a:buChar char="Ø"/>
            </a:pPr>
            <a:r>
              <a:rPr lang="en-IN" sz="2800" b="1" dirty="0">
                <a:solidFill>
                  <a:schemeClr val="bg1"/>
                </a:solidFill>
                <a:latin typeface="Calibri" panose="020F0502020204030204" pitchFamily="34" charset="0"/>
                <a:cs typeface="Calibri" panose="020F0502020204030204" pitchFamily="34" charset="0"/>
              </a:rPr>
              <a:t>MySQL database is maintained.</a:t>
            </a:r>
          </a:p>
        </p:txBody>
      </p:sp>
    </p:spTree>
    <p:extLst>
      <p:ext uri="{BB962C8B-B14F-4D97-AF65-F5344CB8AC3E}">
        <p14:creationId xmlns:p14="http://schemas.microsoft.com/office/powerpoint/2010/main" val="2989111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628B-314C-43E1-AC9F-90E34A595FF5}"/>
              </a:ext>
            </a:extLst>
          </p:cNvPr>
          <p:cNvSpPr>
            <a:spLocks noGrp="1"/>
          </p:cNvSpPr>
          <p:nvPr>
            <p:ph type="title"/>
          </p:nvPr>
        </p:nvSpPr>
        <p:spPr>
          <a:xfrm>
            <a:off x="646111" y="452718"/>
            <a:ext cx="9404723" cy="978518"/>
          </a:xfrm>
        </p:spPr>
        <p:txBody>
          <a:bodyPr/>
          <a:lstStyle/>
          <a:p>
            <a:pPr algn="ctr"/>
            <a:r>
              <a:rPr lang="en-IN" b="1" dirty="0">
                <a:solidFill>
                  <a:schemeClr val="tx1"/>
                </a:solidFill>
                <a:latin typeface="Century Gothic (Body)"/>
              </a:rPr>
              <a:t>USED MODELS</a:t>
            </a:r>
          </a:p>
        </p:txBody>
      </p:sp>
      <p:sp>
        <p:nvSpPr>
          <p:cNvPr id="3" name="Content Placeholder 2">
            <a:extLst>
              <a:ext uri="{FF2B5EF4-FFF2-40B4-BE49-F238E27FC236}">
                <a16:creationId xmlns:a16="http://schemas.microsoft.com/office/drawing/2014/main" id="{36BD1DB9-1641-4E94-8460-D384A403012F}"/>
              </a:ext>
            </a:extLst>
          </p:cNvPr>
          <p:cNvSpPr>
            <a:spLocks noGrp="1"/>
          </p:cNvSpPr>
          <p:nvPr>
            <p:ph idx="1"/>
          </p:nvPr>
        </p:nvSpPr>
        <p:spPr>
          <a:xfrm>
            <a:off x="1103312" y="2729948"/>
            <a:ext cx="8946541" cy="3518451"/>
          </a:xfrm>
        </p:spPr>
        <p:txBody>
          <a:bodyPr>
            <a:normAutofit/>
          </a:bodyPr>
          <a:lstStyle/>
          <a:p>
            <a:pPr marL="0" indent="0">
              <a:buNone/>
            </a:pPr>
            <a:r>
              <a:rPr lang="en-IN" sz="2500" b="0" i="0" dirty="0">
                <a:solidFill>
                  <a:srgbClr val="333333"/>
                </a:solidFill>
                <a:effectLst/>
                <a:latin typeface="Calibri" panose="020F0502020204030204" pitchFamily="34" charset="0"/>
                <a:cs typeface="Calibri" panose="020F0502020204030204" pitchFamily="34" charset="0"/>
              </a:rPr>
              <a:t>As the name suggests, </a:t>
            </a:r>
            <a:r>
              <a:rPr lang="en-IN" sz="2500" b="1" i="1" dirty="0">
                <a:solidFill>
                  <a:srgbClr val="333333"/>
                </a:solidFill>
                <a:effectLst/>
                <a:latin typeface="Calibri" panose="020F0502020204030204" pitchFamily="34" charset="0"/>
                <a:cs typeface="Calibri" panose="020F0502020204030204" pitchFamily="34" charset="0"/>
              </a:rPr>
              <a:t>"Random Forest is a classifier that contains a number of decision trees on various subsets of the given dataset and takes the average to improve the predictive accuracy of that dataset."</a:t>
            </a:r>
            <a:r>
              <a:rPr lang="en-IN" sz="2500" b="0" i="0" dirty="0">
                <a:solidFill>
                  <a:srgbClr val="333333"/>
                </a:solidFill>
                <a:effectLst/>
                <a:latin typeface="Calibri" panose="020F0502020204030204" pitchFamily="34" charset="0"/>
                <a:cs typeface="Calibri" panose="020F0502020204030204" pitchFamily="34" charset="0"/>
              </a:rPr>
              <a:t> Instead of relying on one decision tree, the random forest takes the prediction from each tree and based on the majority votes of predictions, and it predicts the final output.</a:t>
            </a:r>
          </a:p>
          <a:p>
            <a:pPr marL="0" indent="0">
              <a:buNone/>
            </a:pPr>
            <a:r>
              <a:rPr lang="en-IN" sz="2500" dirty="0">
                <a:solidFill>
                  <a:schemeClr val="bg1"/>
                </a:solidFill>
                <a:latin typeface="Calibri" panose="020F0502020204030204" pitchFamily="34" charset="0"/>
                <a:cs typeface="Calibri" panose="020F0502020204030204" pitchFamily="34" charset="0"/>
              </a:rPr>
              <a:t>The greater number of trees in the forest leads to higher accuracy and prevents the problem of overfitting.</a:t>
            </a:r>
          </a:p>
          <a:p>
            <a:pPr marL="0" indent="0">
              <a:buNone/>
            </a:pPr>
            <a:endParaRPr lang="en-IN" sz="2500" dirty="0">
              <a:latin typeface="Calibri" panose="020F0502020204030204" pitchFamily="34" charset="0"/>
              <a:cs typeface="Calibri" panose="020F0502020204030204" pitchFamily="34" charset="0"/>
            </a:endParaRPr>
          </a:p>
          <a:p>
            <a:pPr marL="0" indent="0">
              <a:buNone/>
            </a:pPr>
            <a:endParaRPr lang="en-IN" sz="25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453A226-35F7-45E0-A84D-A393021FED21}"/>
              </a:ext>
            </a:extLst>
          </p:cNvPr>
          <p:cNvSpPr txBox="1"/>
          <p:nvPr/>
        </p:nvSpPr>
        <p:spPr>
          <a:xfrm>
            <a:off x="875201" y="1248730"/>
            <a:ext cx="8946541" cy="646331"/>
          </a:xfrm>
          <a:prstGeom prst="rect">
            <a:avLst/>
          </a:prstGeom>
          <a:noFill/>
        </p:spPr>
        <p:txBody>
          <a:bodyPr wrap="square" rtlCol="0">
            <a:spAutoFit/>
          </a:bodyPr>
          <a:lstStyle/>
          <a:p>
            <a:r>
              <a:rPr lang="en-IN" sz="3600" b="1" dirty="0"/>
              <a:t>1. RANDOM FOREST</a:t>
            </a:r>
          </a:p>
        </p:txBody>
      </p:sp>
    </p:spTree>
    <p:extLst>
      <p:ext uri="{BB962C8B-B14F-4D97-AF65-F5344CB8AC3E}">
        <p14:creationId xmlns:p14="http://schemas.microsoft.com/office/powerpoint/2010/main" val="3306822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628B-314C-43E1-AC9F-90E34A595FF5}"/>
              </a:ext>
            </a:extLst>
          </p:cNvPr>
          <p:cNvSpPr>
            <a:spLocks noGrp="1"/>
          </p:cNvSpPr>
          <p:nvPr>
            <p:ph type="title"/>
          </p:nvPr>
        </p:nvSpPr>
        <p:spPr>
          <a:xfrm>
            <a:off x="645130" y="342028"/>
            <a:ext cx="9404723" cy="978518"/>
          </a:xfrm>
        </p:spPr>
        <p:txBody>
          <a:bodyPr/>
          <a:lstStyle/>
          <a:p>
            <a:pPr algn="ctr"/>
            <a:r>
              <a:rPr lang="en-IN" b="1" dirty="0">
                <a:solidFill>
                  <a:schemeClr val="tx1"/>
                </a:solidFill>
                <a:latin typeface="Century Gothic (Body)"/>
              </a:rPr>
              <a:t>USED MODELS</a:t>
            </a:r>
          </a:p>
        </p:txBody>
      </p:sp>
      <p:sp>
        <p:nvSpPr>
          <p:cNvPr id="3" name="Content Placeholder 2">
            <a:extLst>
              <a:ext uri="{FF2B5EF4-FFF2-40B4-BE49-F238E27FC236}">
                <a16:creationId xmlns:a16="http://schemas.microsoft.com/office/drawing/2014/main" id="{36BD1DB9-1641-4E94-8460-D384A403012F}"/>
              </a:ext>
            </a:extLst>
          </p:cNvPr>
          <p:cNvSpPr>
            <a:spLocks noGrp="1"/>
          </p:cNvSpPr>
          <p:nvPr>
            <p:ph idx="1"/>
          </p:nvPr>
        </p:nvSpPr>
        <p:spPr>
          <a:xfrm>
            <a:off x="1103312" y="2703444"/>
            <a:ext cx="8946541" cy="3518451"/>
          </a:xfrm>
        </p:spPr>
        <p:txBody>
          <a:bodyPr>
            <a:noAutofit/>
          </a:bodyPr>
          <a:lstStyle/>
          <a:p>
            <a:pPr marL="0" indent="0">
              <a:buNone/>
            </a:pPr>
            <a:r>
              <a:rPr lang="en-IN" dirty="0">
                <a:solidFill>
                  <a:schemeClr val="bg1"/>
                </a:solidFill>
                <a:latin typeface="Calibri" panose="020F0502020204030204" pitchFamily="34" charset="0"/>
                <a:cs typeface="Calibri" panose="020F0502020204030204" pitchFamily="34" charset="0"/>
              </a:rPr>
              <a:t>Extreme Gradient Boosting (</a:t>
            </a:r>
            <a:r>
              <a:rPr lang="en-IN" dirty="0" err="1">
                <a:solidFill>
                  <a:schemeClr val="bg1"/>
                </a:solidFill>
                <a:latin typeface="Calibri" panose="020F0502020204030204" pitchFamily="34" charset="0"/>
                <a:cs typeface="Calibri" panose="020F0502020204030204" pitchFamily="34" charset="0"/>
              </a:rPr>
              <a:t>XGBoost</a:t>
            </a:r>
            <a:r>
              <a:rPr lang="en-IN" dirty="0">
                <a:solidFill>
                  <a:schemeClr val="bg1"/>
                </a:solidFill>
                <a:latin typeface="Calibri" panose="020F0502020204030204" pitchFamily="34" charset="0"/>
                <a:cs typeface="Calibri" panose="020F0502020204030204" pitchFamily="34" charset="0"/>
              </a:rPr>
              <a:t>) is an open-source library that provides an efficient and effective implementation of the gradient boosting algorithm.</a:t>
            </a:r>
          </a:p>
          <a:p>
            <a:pPr marL="0" indent="0">
              <a:buNone/>
            </a:pPr>
            <a:r>
              <a:rPr lang="en-IN" dirty="0">
                <a:solidFill>
                  <a:schemeClr val="bg1"/>
                </a:solidFill>
                <a:latin typeface="Calibri" panose="020F0502020204030204" pitchFamily="34" charset="0"/>
                <a:cs typeface="Calibri" panose="020F0502020204030204" pitchFamily="34" charset="0"/>
              </a:rPr>
              <a:t>Boosting is a sequential technique which works on the principle of an ensemble. It combines a set of weak learners and delivers improved prediction accuracy.</a:t>
            </a:r>
          </a:p>
          <a:p>
            <a:pPr marL="0" indent="0">
              <a:buNone/>
            </a:pPr>
            <a:r>
              <a:rPr lang="en-IN" dirty="0">
                <a:solidFill>
                  <a:schemeClr val="bg1"/>
                </a:solidFill>
                <a:latin typeface="Calibri" panose="020F0502020204030204" pitchFamily="34" charset="0"/>
                <a:cs typeface="Calibri" panose="020F0502020204030204" pitchFamily="34" charset="0"/>
              </a:rPr>
              <a:t>Gradient boosting is a machine learning technique used in regression and classification tasks, among others. It gives a prediction model in the form of an ensemble of weak prediction models, which are typically decision trees.</a:t>
            </a:r>
          </a:p>
        </p:txBody>
      </p:sp>
      <p:sp>
        <p:nvSpPr>
          <p:cNvPr id="5" name="TextBox 4">
            <a:extLst>
              <a:ext uri="{FF2B5EF4-FFF2-40B4-BE49-F238E27FC236}">
                <a16:creationId xmlns:a16="http://schemas.microsoft.com/office/drawing/2014/main" id="{D453A226-35F7-45E0-A84D-A393021FED21}"/>
              </a:ext>
            </a:extLst>
          </p:cNvPr>
          <p:cNvSpPr txBox="1"/>
          <p:nvPr/>
        </p:nvSpPr>
        <p:spPr>
          <a:xfrm>
            <a:off x="875201" y="1248730"/>
            <a:ext cx="8946541" cy="646331"/>
          </a:xfrm>
          <a:prstGeom prst="rect">
            <a:avLst/>
          </a:prstGeom>
          <a:noFill/>
        </p:spPr>
        <p:txBody>
          <a:bodyPr wrap="square" rtlCol="0">
            <a:spAutoFit/>
          </a:bodyPr>
          <a:lstStyle/>
          <a:p>
            <a:r>
              <a:rPr lang="en-IN" sz="3600" b="1" dirty="0">
                <a:latin typeface="+mj-lt"/>
              </a:rPr>
              <a:t>2. XGBOOST</a:t>
            </a:r>
          </a:p>
        </p:txBody>
      </p:sp>
    </p:spTree>
    <p:extLst>
      <p:ext uri="{BB962C8B-B14F-4D97-AF65-F5344CB8AC3E}">
        <p14:creationId xmlns:p14="http://schemas.microsoft.com/office/powerpoint/2010/main" val="139139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B5C5-CFC6-41BC-AC4F-0C15AB5DBEE8}"/>
              </a:ext>
            </a:extLst>
          </p:cNvPr>
          <p:cNvSpPr>
            <a:spLocks noGrp="1"/>
          </p:cNvSpPr>
          <p:nvPr>
            <p:ph type="title"/>
          </p:nvPr>
        </p:nvSpPr>
        <p:spPr>
          <a:xfrm>
            <a:off x="1103312" y="452718"/>
            <a:ext cx="8947522" cy="1400530"/>
          </a:xfrm>
        </p:spPr>
        <p:txBody>
          <a:bodyPr/>
          <a:lstStyle/>
          <a:p>
            <a:r>
              <a:rPr lang="en-IN" sz="4000" b="1" dirty="0">
                <a:solidFill>
                  <a:schemeClr val="tx1"/>
                </a:solidFill>
                <a:latin typeface="Century Gothic (Body)"/>
              </a:rPr>
              <a:t>CROSS-VALIDATION AND HYPER-PARAMETER TUNING</a:t>
            </a:r>
          </a:p>
        </p:txBody>
      </p:sp>
      <p:sp>
        <p:nvSpPr>
          <p:cNvPr id="3" name="Content Placeholder 2">
            <a:extLst>
              <a:ext uri="{FF2B5EF4-FFF2-40B4-BE49-F238E27FC236}">
                <a16:creationId xmlns:a16="http://schemas.microsoft.com/office/drawing/2014/main" id="{E2417A6C-5358-40B0-ADB4-4961FBE3AFD7}"/>
              </a:ext>
            </a:extLst>
          </p:cNvPr>
          <p:cNvSpPr>
            <a:spLocks noGrp="1"/>
          </p:cNvSpPr>
          <p:nvPr>
            <p:ph idx="1"/>
          </p:nvPr>
        </p:nvSpPr>
        <p:spPr/>
        <p:txBody>
          <a:bodyPr/>
          <a:lstStyle/>
          <a:p>
            <a:pPr>
              <a:buClr>
                <a:schemeClr val="bg1"/>
              </a:buClr>
              <a:buFont typeface="Wingdings" panose="05000000000000000000" pitchFamily="2" charset="2"/>
              <a:buChar char="Ø"/>
            </a:pPr>
            <a:r>
              <a:rPr lang="en-IN" dirty="0">
                <a:solidFill>
                  <a:schemeClr val="bg1"/>
                </a:solidFill>
                <a:latin typeface="Calibri" panose="020F0502020204030204" pitchFamily="34" charset="0"/>
                <a:cs typeface="Calibri" panose="020F0502020204030204" pitchFamily="34" charset="0"/>
              </a:rPr>
              <a:t>Cross validation and Hyperparameter tuning is one of the most important steps in Machine Learning, since the performance of the machine learning model is affected upon the hyperparameters those are selected for model training.</a:t>
            </a:r>
          </a:p>
          <a:p>
            <a:pPr>
              <a:buClr>
                <a:schemeClr val="bg1"/>
              </a:buClr>
              <a:buFont typeface="Wingdings" panose="05000000000000000000" pitchFamily="2" charset="2"/>
              <a:buChar char="Ø"/>
            </a:pPr>
            <a:r>
              <a:rPr lang="en-IN" dirty="0">
                <a:solidFill>
                  <a:schemeClr val="bg1"/>
                </a:solidFill>
                <a:latin typeface="Calibri" panose="020F0502020204030204" pitchFamily="34" charset="0"/>
                <a:cs typeface="Calibri" panose="020F0502020204030204" pitchFamily="34" charset="0"/>
              </a:rPr>
              <a:t>Performed Cross validation and Hyperparameter tuning on all the models and selected the best models those performs best on the validation sets according to  the given parameter grid</a:t>
            </a:r>
          </a:p>
          <a:p>
            <a:pPr>
              <a:buClr>
                <a:schemeClr val="bg1"/>
              </a:buClr>
              <a:buFont typeface="Wingdings" panose="05000000000000000000" pitchFamily="2" charset="2"/>
              <a:buChar char="Ø"/>
            </a:pPr>
            <a:r>
              <a:rPr lang="en-IN" dirty="0">
                <a:solidFill>
                  <a:schemeClr val="bg1"/>
                </a:solidFill>
                <a:latin typeface="Calibri" panose="020F0502020204030204" pitchFamily="34" charset="0"/>
                <a:cs typeface="Calibri" panose="020F0502020204030204" pitchFamily="34" charset="0"/>
              </a:rPr>
              <a:t> Found and selected the best hyperparameters of all the models for model training  on Full data</a:t>
            </a:r>
          </a:p>
          <a:p>
            <a:pPr>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9995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9EF7-D628-44CB-92A6-965EF48994C7}"/>
              </a:ext>
            </a:extLst>
          </p:cNvPr>
          <p:cNvSpPr>
            <a:spLocks noGrp="1"/>
          </p:cNvSpPr>
          <p:nvPr>
            <p:ph type="title"/>
          </p:nvPr>
        </p:nvSpPr>
        <p:spPr>
          <a:xfrm>
            <a:off x="1103312" y="452718"/>
            <a:ext cx="8947522" cy="1400530"/>
          </a:xfrm>
        </p:spPr>
        <p:txBody>
          <a:bodyPr/>
          <a:lstStyle/>
          <a:p>
            <a:r>
              <a:rPr lang="en-IN" dirty="0">
                <a:solidFill>
                  <a:schemeClr val="tx1"/>
                </a:solidFill>
                <a:latin typeface="Century Gothic (Body)"/>
              </a:rPr>
              <a:t>Model Evaluation and Selection</a:t>
            </a:r>
          </a:p>
        </p:txBody>
      </p:sp>
      <p:pic>
        <p:nvPicPr>
          <p:cNvPr id="5" name="Content Placeholder 4">
            <a:extLst>
              <a:ext uri="{FF2B5EF4-FFF2-40B4-BE49-F238E27FC236}">
                <a16:creationId xmlns:a16="http://schemas.microsoft.com/office/drawing/2014/main" id="{0531597B-F766-3058-20E9-94F94F0A9D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0842" y="1909659"/>
            <a:ext cx="4231436" cy="1519341"/>
          </a:xfrm>
        </p:spPr>
      </p:pic>
      <p:sp>
        <p:nvSpPr>
          <p:cNvPr id="7" name="TextBox 6">
            <a:extLst>
              <a:ext uri="{FF2B5EF4-FFF2-40B4-BE49-F238E27FC236}">
                <a16:creationId xmlns:a16="http://schemas.microsoft.com/office/drawing/2014/main" id="{8C33A5D0-B606-D5C6-C8C0-13E0B00A9E0B}"/>
              </a:ext>
            </a:extLst>
          </p:cNvPr>
          <p:cNvSpPr txBox="1"/>
          <p:nvPr/>
        </p:nvSpPr>
        <p:spPr>
          <a:xfrm>
            <a:off x="3560842" y="1152982"/>
            <a:ext cx="4350706" cy="523220"/>
          </a:xfrm>
          <a:prstGeom prst="rect">
            <a:avLst/>
          </a:prstGeom>
          <a:noFill/>
        </p:spPr>
        <p:txBody>
          <a:bodyPr wrap="square" rtlCol="0">
            <a:spAutoFit/>
          </a:bodyPr>
          <a:lstStyle/>
          <a:p>
            <a:pPr algn="ctr"/>
            <a:r>
              <a:rPr lang="en-US" sz="2800" dirty="0">
                <a:solidFill>
                  <a:schemeClr val="bg1"/>
                </a:solidFill>
              </a:rPr>
              <a:t>R Squared</a:t>
            </a:r>
            <a:endParaRPr lang="en-IN" sz="2800" dirty="0">
              <a:solidFill>
                <a:schemeClr val="bg1"/>
              </a:solidFill>
            </a:endParaRPr>
          </a:p>
        </p:txBody>
      </p:sp>
      <p:sp>
        <p:nvSpPr>
          <p:cNvPr id="8" name="TextBox 7">
            <a:extLst>
              <a:ext uri="{FF2B5EF4-FFF2-40B4-BE49-F238E27FC236}">
                <a16:creationId xmlns:a16="http://schemas.microsoft.com/office/drawing/2014/main" id="{5CDC34FA-5C7F-4534-E6FE-5D85F27A8EEA}"/>
              </a:ext>
            </a:extLst>
          </p:cNvPr>
          <p:cNvSpPr txBox="1"/>
          <p:nvPr/>
        </p:nvSpPr>
        <p:spPr>
          <a:xfrm>
            <a:off x="861391" y="3604591"/>
            <a:ext cx="9189443" cy="1754326"/>
          </a:xfrm>
          <a:prstGeom prst="rect">
            <a:avLst/>
          </a:prstGeom>
          <a:noFill/>
        </p:spPr>
        <p:txBody>
          <a:bodyPr wrap="square" rtlCol="0">
            <a:spAutoFit/>
          </a:bodyPr>
          <a:lstStyle/>
          <a:p>
            <a:r>
              <a:rPr lang="en-US" dirty="0">
                <a:solidFill>
                  <a:schemeClr val="bg1"/>
                </a:solidFill>
                <a:latin typeface="Calibri" panose="020F0502020204030204" pitchFamily="34" charset="0"/>
                <a:cs typeface="Calibri" panose="020F0502020204030204" pitchFamily="34" charset="0"/>
              </a:rPr>
              <a:t>Here clustering approach is used. Where </a:t>
            </a:r>
            <a:r>
              <a:rPr lang="en-US" dirty="0" err="1">
                <a:solidFill>
                  <a:schemeClr val="bg1"/>
                </a:solidFill>
                <a:latin typeface="Calibri" panose="020F0502020204030204" pitchFamily="34" charset="0"/>
                <a:cs typeface="Calibri" panose="020F0502020204030204" pitchFamily="34" charset="0"/>
              </a:rPr>
              <a:t>Kmeans</a:t>
            </a:r>
            <a:r>
              <a:rPr lang="en-US" dirty="0">
                <a:solidFill>
                  <a:schemeClr val="bg1"/>
                </a:solidFill>
                <a:latin typeface="Calibri" panose="020F0502020204030204" pitchFamily="34" charset="0"/>
                <a:cs typeface="Calibri" panose="020F0502020204030204" pitchFamily="34" charset="0"/>
              </a:rPr>
              <a:t> is used to create the clusters.</a:t>
            </a:r>
          </a:p>
          <a:p>
            <a:r>
              <a:rPr lang="en-US" dirty="0">
                <a:solidFill>
                  <a:schemeClr val="bg1"/>
                </a:solidFill>
                <a:latin typeface="Calibri" panose="020F0502020204030204" pitchFamily="34" charset="0"/>
                <a:cs typeface="Calibri" panose="020F0502020204030204" pitchFamily="34" charset="0"/>
              </a:rPr>
              <a:t>Here optimum number of clusters are two. And best parameters are chosen from cross validation and hyperparameter tuning. The evaluation metric R squared is shown in the table above. </a:t>
            </a:r>
          </a:p>
          <a:p>
            <a:r>
              <a:rPr lang="en-US" dirty="0">
                <a:solidFill>
                  <a:schemeClr val="bg1"/>
                </a:solidFill>
                <a:latin typeface="Calibri" panose="020F0502020204030204" pitchFamily="34" charset="0"/>
                <a:cs typeface="Calibri" panose="020F0502020204030204" pitchFamily="34" charset="0"/>
              </a:rPr>
              <a:t>Both the </a:t>
            </a:r>
            <a:r>
              <a:rPr lang="en-US" dirty="0" err="1">
                <a:solidFill>
                  <a:schemeClr val="bg1"/>
                </a:solidFill>
                <a:latin typeface="Calibri" panose="020F0502020204030204" pitchFamily="34" charset="0"/>
                <a:cs typeface="Calibri" panose="020F0502020204030204" pitchFamily="34" charset="0"/>
              </a:rPr>
              <a:t>clusers</a:t>
            </a:r>
            <a:r>
              <a:rPr lang="en-US" dirty="0">
                <a:solidFill>
                  <a:schemeClr val="bg1"/>
                </a:solidFill>
                <a:latin typeface="Calibri" panose="020F0502020204030204" pitchFamily="34" charset="0"/>
                <a:cs typeface="Calibri" panose="020F0502020204030204" pitchFamily="34" charset="0"/>
              </a:rPr>
              <a:t> are having better accuracy  with </a:t>
            </a:r>
            <a:r>
              <a:rPr lang="en-US" dirty="0" err="1">
                <a:solidFill>
                  <a:schemeClr val="bg1"/>
                </a:solidFill>
                <a:latin typeface="Calibri" panose="020F0502020204030204" pitchFamily="34" charset="0"/>
                <a:cs typeface="Calibri" panose="020F0502020204030204" pitchFamily="34" charset="0"/>
              </a:rPr>
              <a:t>RandomForest</a:t>
            </a:r>
            <a:r>
              <a:rPr lang="en-US" dirty="0">
                <a:solidFill>
                  <a:schemeClr val="bg1"/>
                </a:solidFill>
                <a:latin typeface="Calibri" panose="020F0502020204030204" pitchFamily="34" charset="0"/>
                <a:cs typeface="Calibri" panose="020F0502020204030204" pitchFamily="34" charset="0"/>
              </a:rPr>
              <a:t> model compared to </a:t>
            </a:r>
            <a:r>
              <a:rPr lang="en-US" dirty="0" err="1">
                <a:solidFill>
                  <a:schemeClr val="bg1"/>
                </a:solidFill>
                <a:latin typeface="Calibri" panose="020F0502020204030204" pitchFamily="34" charset="0"/>
                <a:cs typeface="Calibri" panose="020F0502020204030204" pitchFamily="34" charset="0"/>
              </a:rPr>
              <a:t>XGBoost</a:t>
            </a:r>
            <a:r>
              <a:rPr lang="en-US" dirty="0">
                <a:solidFill>
                  <a:schemeClr val="bg1"/>
                </a:solidFill>
                <a:latin typeface="Calibri" panose="020F0502020204030204" pitchFamily="34" charset="0"/>
                <a:cs typeface="Calibri" panose="020F0502020204030204" pitchFamily="34" charset="0"/>
              </a:rPr>
              <a:t>.</a:t>
            </a:r>
          </a:p>
          <a:p>
            <a:r>
              <a:rPr lang="en-US" dirty="0">
                <a:solidFill>
                  <a:schemeClr val="bg1"/>
                </a:solidFill>
                <a:latin typeface="Calibri" panose="020F0502020204030204" pitchFamily="34" charset="0"/>
                <a:cs typeface="Calibri" panose="020F0502020204030204" pitchFamily="34" charset="0"/>
              </a:rPr>
              <a:t>So that, </a:t>
            </a:r>
            <a:r>
              <a:rPr lang="en-US" dirty="0" err="1">
                <a:solidFill>
                  <a:schemeClr val="bg1"/>
                </a:solidFill>
                <a:latin typeface="Calibri" panose="020F0502020204030204" pitchFamily="34" charset="0"/>
                <a:cs typeface="Calibri" panose="020F0502020204030204" pitchFamily="34" charset="0"/>
              </a:rPr>
              <a:t>RandomForest</a:t>
            </a:r>
            <a:r>
              <a:rPr lang="en-US" dirty="0">
                <a:solidFill>
                  <a:schemeClr val="bg1"/>
                </a:solidFill>
                <a:latin typeface="Calibri" panose="020F0502020204030204" pitchFamily="34" charset="0"/>
                <a:cs typeface="Calibri" panose="020F0502020204030204" pitchFamily="34" charset="0"/>
              </a:rPr>
              <a:t> model is chosen as Final Model.</a:t>
            </a:r>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0868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D2BF-C3EE-4AA7-865C-55736F602772}"/>
              </a:ext>
            </a:extLst>
          </p:cNvPr>
          <p:cNvSpPr>
            <a:spLocks noGrp="1"/>
          </p:cNvSpPr>
          <p:nvPr>
            <p:ph type="title"/>
          </p:nvPr>
        </p:nvSpPr>
        <p:spPr>
          <a:xfrm>
            <a:off x="1103312" y="452718"/>
            <a:ext cx="8947522" cy="1400530"/>
          </a:xfrm>
        </p:spPr>
        <p:txBody>
          <a:bodyPr/>
          <a:lstStyle/>
          <a:p>
            <a:r>
              <a:rPr lang="en-IN" b="1" dirty="0">
                <a:solidFill>
                  <a:schemeClr val="tx1"/>
                </a:solidFill>
                <a:latin typeface="Century Gothic (Body)"/>
              </a:rPr>
              <a:t>Creating API </a:t>
            </a:r>
          </a:p>
        </p:txBody>
      </p:sp>
      <p:sp>
        <p:nvSpPr>
          <p:cNvPr id="3" name="Content Placeholder 2">
            <a:extLst>
              <a:ext uri="{FF2B5EF4-FFF2-40B4-BE49-F238E27FC236}">
                <a16:creationId xmlns:a16="http://schemas.microsoft.com/office/drawing/2014/main" id="{F16CC52E-69F9-429F-A400-AA1A4C38B016}"/>
              </a:ext>
            </a:extLst>
          </p:cNvPr>
          <p:cNvSpPr>
            <a:spLocks noGrp="1"/>
          </p:cNvSpPr>
          <p:nvPr>
            <p:ph idx="1"/>
          </p:nvPr>
        </p:nvSpPr>
        <p:spPr>
          <a:xfrm>
            <a:off x="1103312" y="2052918"/>
            <a:ext cx="8946541" cy="4533412"/>
          </a:xfrm>
        </p:spPr>
        <p:txBody>
          <a:bodyPr>
            <a:normAutofit/>
          </a:bodyPr>
          <a:lstStyle/>
          <a:p>
            <a:pPr>
              <a:buClr>
                <a:schemeClr val="bg1"/>
              </a:buClr>
              <a:buFont typeface="Wingdings" panose="05000000000000000000" pitchFamily="2" charset="2"/>
              <a:buChar char="Ø"/>
            </a:pPr>
            <a:r>
              <a:rPr lang="en-IN" dirty="0">
                <a:solidFill>
                  <a:schemeClr val="bg1"/>
                </a:solidFill>
                <a:latin typeface="Calibri" panose="020F0502020204030204" pitchFamily="34" charset="0"/>
                <a:cs typeface="Calibri" panose="020F0502020204030204" pitchFamily="34" charset="0"/>
              </a:rPr>
              <a:t>A real-world Data Science based does not end just after successfully building a machine learning model that performs well on the test dataset.</a:t>
            </a:r>
          </a:p>
          <a:p>
            <a:pPr>
              <a:buClr>
                <a:schemeClr val="bg1"/>
              </a:buClr>
              <a:buFont typeface="Wingdings" panose="05000000000000000000" pitchFamily="2" charset="2"/>
              <a:buChar char="Ø"/>
            </a:pPr>
            <a:r>
              <a:rPr lang="en-IN" dirty="0">
                <a:solidFill>
                  <a:schemeClr val="bg1"/>
                </a:solidFill>
                <a:latin typeface="Calibri" panose="020F0502020204030204" pitchFamily="34" charset="0"/>
                <a:cs typeface="Calibri" panose="020F0502020204030204" pitchFamily="34" charset="0"/>
              </a:rPr>
              <a:t>In real-world industrial end-to-end Artificial Intelligence or Data Science based projects creating Front-End API is also having equal importance as back-end tasks like- Model Training or Model Evaluation</a:t>
            </a:r>
          </a:p>
          <a:p>
            <a:pPr>
              <a:buClr>
                <a:schemeClr val="bg1"/>
              </a:buClr>
              <a:buFont typeface="Wingdings" panose="05000000000000000000" pitchFamily="2" charset="2"/>
              <a:buChar char="Ø"/>
            </a:pPr>
            <a:r>
              <a:rPr lang="en-IN" dirty="0">
                <a:solidFill>
                  <a:schemeClr val="bg1"/>
                </a:solidFill>
                <a:latin typeface="Calibri" panose="020F0502020204030204" pitchFamily="34" charset="0"/>
                <a:cs typeface="Calibri" panose="020F0502020204030204" pitchFamily="34" charset="0"/>
              </a:rPr>
              <a:t>The Front-End is created with the help of HTML(Hypertext Markup Language) and CSS(Cascading Style Sheets), which are very powerful tools.</a:t>
            </a:r>
          </a:p>
          <a:p>
            <a:pPr>
              <a:buClr>
                <a:schemeClr val="bg1"/>
              </a:buClr>
              <a:buFont typeface="Wingdings" panose="05000000000000000000" pitchFamily="2" charset="2"/>
              <a:buChar char="Ø"/>
            </a:pPr>
            <a:r>
              <a:rPr lang="en-IN" dirty="0">
                <a:solidFill>
                  <a:schemeClr val="bg1"/>
                </a:solidFill>
                <a:latin typeface="Calibri" panose="020F0502020204030204" pitchFamily="34" charset="0"/>
                <a:cs typeface="Calibri" panose="020F0502020204030204" pitchFamily="34" charset="0"/>
              </a:rPr>
              <a:t>Flask is used as WEB – API in python that integrates back-end and front-end.</a:t>
            </a:r>
          </a:p>
          <a:p>
            <a:pPr>
              <a:buClr>
                <a:schemeClr val="bg1"/>
              </a:buClr>
              <a:buFont typeface="Wingdings" panose="05000000000000000000" pitchFamily="2" charset="2"/>
              <a:buChar char="Ø"/>
            </a:pPr>
            <a:r>
              <a:rPr lang="en-US" dirty="0">
                <a:solidFill>
                  <a:schemeClr val="bg1"/>
                </a:solidFill>
                <a:latin typeface="Calibri" panose="020F0502020204030204" pitchFamily="34" charset="0"/>
                <a:cs typeface="Calibri" panose="020F0502020204030204" pitchFamily="34" charset="0"/>
              </a:rPr>
              <a:t>Flask depends on the Jinja template engine and the </a:t>
            </a:r>
            <a:r>
              <a:rPr lang="en-US" dirty="0" err="1">
                <a:solidFill>
                  <a:schemeClr val="bg1"/>
                </a:solidFill>
                <a:latin typeface="Calibri" panose="020F0502020204030204" pitchFamily="34" charset="0"/>
                <a:cs typeface="Calibri" panose="020F0502020204030204" pitchFamily="34" charset="0"/>
              </a:rPr>
              <a:t>Werkzeug</a:t>
            </a:r>
            <a:r>
              <a:rPr lang="en-US" dirty="0">
                <a:solidFill>
                  <a:schemeClr val="bg1"/>
                </a:solidFill>
                <a:latin typeface="Calibri" panose="020F0502020204030204" pitchFamily="34" charset="0"/>
                <a:cs typeface="Calibri" panose="020F0502020204030204" pitchFamily="34" charset="0"/>
              </a:rPr>
              <a:t> WSGI toolkit.</a:t>
            </a:r>
            <a:endParaRPr lang="en-IN" dirty="0">
              <a:solidFill>
                <a:schemeClr val="bg1"/>
              </a:solidFill>
              <a:latin typeface="Calibri" panose="020F0502020204030204" pitchFamily="34" charset="0"/>
              <a:cs typeface="Calibri" panose="020F0502020204030204" pitchFamily="34" charset="0"/>
            </a:endParaRPr>
          </a:p>
          <a:p>
            <a:pPr marL="0" indent="0">
              <a:buNone/>
            </a:pPr>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6533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B9CE-DF2C-4B10-B63C-C26E6B8D3EF2}"/>
              </a:ext>
            </a:extLst>
          </p:cNvPr>
          <p:cNvSpPr>
            <a:spLocks noGrp="1"/>
          </p:cNvSpPr>
          <p:nvPr>
            <p:ph type="title"/>
          </p:nvPr>
        </p:nvSpPr>
        <p:spPr>
          <a:xfrm>
            <a:off x="1232452" y="452718"/>
            <a:ext cx="8818382" cy="1400530"/>
          </a:xfrm>
        </p:spPr>
        <p:txBody>
          <a:bodyPr/>
          <a:lstStyle/>
          <a:p>
            <a:r>
              <a:rPr lang="en-IN" b="1" dirty="0">
                <a:solidFill>
                  <a:schemeClr val="tx1"/>
                </a:solidFill>
                <a:latin typeface="Century Gothic (Body)"/>
              </a:rPr>
              <a:t>Model Deployment</a:t>
            </a:r>
          </a:p>
        </p:txBody>
      </p:sp>
      <p:sp>
        <p:nvSpPr>
          <p:cNvPr id="3" name="Content Placeholder 2">
            <a:extLst>
              <a:ext uri="{FF2B5EF4-FFF2-40B4-BE49-F238E27FC236}">
                <a16:creationId xmlns:a16="http://schemas.microsoft.com/office/drawing/2014/main" id="{AD73AE6E-F3D1-40FF-89F6-04BC2743B1E1}"/>
              </a:ext>
            </a:extLst>
          </p:cNvPr>
          <p:cNvSpPr>
            <a:spLocks noGrp="1"/>
          </p:cNvSpPr>
          <p:nvPr>
            <p:ph idx="1"/>
          </p:nvPr>
        </p:nvSpPr>
        <p:spPr/>
        <p:txBody>
          <a:bodyPr/>
          <a:lstStyle/>
          <a:p>
            <a:pPr>
              <a:buClr>
                <a:schemeClr val="bg1"/>
              </a:buClr>
              <a:buFont typeface="Wingdings" panose="05000000000000000000" pitchFamily="2" charset="2"/>
              <a:buChar char="Ø"/>
            </a:pPr>
            <a:r>
              <a:rPr lang="en-IN" dirty="0">
                <a:solidFill>
                  <a:schemeClr val="bg1"/>
                </a:solidFill>
                <a:latin typeface="Calibri" panose="020F0502020204030204" pitchFamily="34" charset="0"/>
                <a:cs typeface="Calibri" panose="020F0502020204030204" pitchFamily="34" charset="0"/>
              </a:rPr>
              <a:t>Generally Model Deployment is considered as the last step in any Machine Learning project.</a:t>
            </a:r>
          </a:p>
          <a:p>
            <a:pPr>
              <a:buClr>
                <a:schemeClr val="bg1"/>
              </a:buClr>
              <a:buFont typeface="Wingdings" panose="05000000000000000000" pitchFamily="2" charset="2"/>
              <a:buChar char="Ø"/>
            </a:pPr>
            <a:r>
              <a:rPr lang="en-IN" dirty="0">
                <a:solidFill>
                  <a:schemeClr val="bg1"/>
                </a:solidFill>
                <a:latin typeface="Calibri" panose="020F0502020204030204" pitchFamily="34" charset="0"/>
                <a:cs typeface="Calibri" panose="020F0502020204030204" pitchFamily="34" charset="0"/>
              </a:rPr>
              <a:t>After successfully creating front-end API with HTML and CSS and using Flask as web Framework only Model Deployment is left .</a:t>
            </a:r>
          </a:p>
          <a:p>
            <a:pPr>
              <a:buClr>
                <a:schemeClr val="bg1"/>
              </a:buClr>
              <a:buFont typeface="Wingdings" panose="05000000000000000000" pitchFamily="2" charset="2"/>
              <a:buChar char="Ø"/>
            </a:pPr>
            <a:r>
              <a:rPr lang="en-IN" dirty="0">
                <a:solidFill>
                  <a:schemeClr val="bg1"/>
                </a:solidFill>
                <a:latin typeface="Calibri" panose="020F0502020204030204" pitchFamily="34" charset="0"/>
                <a:cs typeface="Calibri" panose="020F0502020204030204" pitchFamily="34" charset="0"/>
              </a:rPr>
              <a:t>Here HEROKU platform is chosen as Model Deployment .</a:t>
            </a:r>
          </a:p>
          <a:p>
            <a:pPr>
              <a:buClr>
                <a:schemeClr val="bg1"/>
              </a:buClr>
              <a:buFont typeface="Wingdings" panose="05000000000000000000" pitchFamily="2" charset="2"/>
              <a:buChar char="Ø"/>
            </a:pPr>
            <a:r>
              <a:rPr lang="en-US" dirty="0">
                <a:solidFill>
                  <a:schemeClr val="bg1"/>
                </a:solidFill>
                <a:latin typeface="Calibri" panose="020F0502020204030204" pitchFamily="34" charset="0"/>
                <a:cs typeface="Calibri" panose="020F0502020204030204" pitchFamily="34" charset="0"/>
              </a:rPr>
              <a:t>Heroku is a container-based cloud Platform as a Service (PaaS). Developers use Heroku to deploy, manage, and scale modern apps.</a:t>
            </a:r>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5122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5311-319A-4194-92C1-9D1445F3311C}"/>
              </a:ext>
            </a:extLst>
          </p:cNvPr>
          <p:cNvSpPr>
            <a:spLocks noGrp="1"/>
          </p:cNvSpPr>
          <p:nvPr>
            <p:ph type="ctrTitle"/>
          </p:nvPr>
        </p:nvSpPr>
        <p:spPr>
          <a:xfrm>
            <a:off x="1154955" y="77074"/>
            <a:ext cx="8825658" cy="1221639"/>
          </a:xfrm>
        </p:spPr>
        <p:txBody>
          <a:bodyPr/>
          <a:lstStyle/>
          <a:p>
            <a:pPr algn="ctr"/>
            <a:r>
              <a:rPr lang="en-IN" sz="4200" b="1" dirty="0">
                <a:solidFill>
                  <a:schemeClr val="tx1"/>
                </a:solidFill>
              </a:rPr>
              <a:t>DEPLOYMENT LINK</a:t>
            </a:r>
          </a:p>
        </p:txBody>
      </p:sp>
      <p:sp>
        <p:nvSpPr>
          <p:cNvPr id="3" name="Subtitle 2">
            <a:extLst>
              <a:ext uri="{FF2B5EF4-FFF2-40B4-BE49-F238E27FC236}">
                <a16:creationId xmlns:a16="http://schemas.microsoft.com/office/drawing/2014/main" id="{C676A849-C373-442E-980F-D0B0CE83B063}"/>
              </a:ext>
            </a:extLst>
          </p:cNvPr>
          <p:cNvSpPr>
            <a:spLocks noGrp="1"/>
          </p:cNvSpPr>
          <p:nvPr>
            <p:ph type="subTitle" idx="1"/>
          </p:nvPr>
        </p:nvSpPr>
        <p:spPr>
          <a:xfrm>
            <a:off x="1154955" y="998806"/>
            <a:ext cx="9044122" cy="931994"/>
          </a:xfrm>
        </p:spPr>
        <p:txBody>
          <a:bodyPr>
            <a:normAutofit fontScale="77500" lnSpcReduction="20000"/>
          </a:bodyPr>
          <a:lstStyle/>
          <a:p>
            <a:pPr algn="ctr"/>
            <a:endParaRPr lang="en-IN" sz="3600" b="0" i="0" u="none" strike="noStrike" dirty="0">
              <a:solidFill>
                <a:schemeClr val="bg1">
                  <a:lumMod val="95000"/>
                  <a:lumOff val="5000"/>
                </a:schemeClr>
              </a:solidFill>
              <a:effectLst/>
              <a:latin typeface="-apple-system"/>
              <a:hlinkClick r:id="rId2">
                <a:extLst>
                  <a:ext uri="{A12FA001-AC4F-418D-AE19-62706E023703}">
                    <ahyp:hlinkClr xmlns:ahyp="http://schemas.microsoft.com/office/drawing/2018/hyperlinkcolor" val="tx"/>
                  </a:ext>
                </a:extLst>
              </a:hlinkClick>
            </a:endParaRPr>
          </a:p>
          <a:p>
            <a:pPr algn="ctr"/>
            <a:r>
              <a:rPr lang="en-IN" sz="3600" b="0" i="0" u="none" strike="noStrike" dirty="0">
                <a:solidFill>
                  <a:schemeClr val="bg1">
                    <a:lumMod val="95000"/>
                    <a:lumOff val="5000"/>
                  </a:schemeClr>
                </a:solidFill>
                <a:effectLst/>
                <a:latin typeface="-apple-system"/>
                <a:hlinkClick r:id="rId2">
                  <a:extLst>
                    <a:ext uri="{A12FA001-AC4F-418D-AE19-62706E023703}">
                      <ahyp:hlinkClr xmlns:ahyp="http://schemas.microsoft.com/office/drawing/2018/hyperlinkcolor" val="tx"/>
                    </a:ext>
                  </a:extLst>
                </a:hlinkClick>
              </a:rPr>
              <a:t>https://hidden-vision.herokuapp.com/</a:t>
            </a:r>
            <a:endParaRPr lang="en-IN" sz="3600" dirty="0">
              <a:solidFill>
                <a:schemeClr val="bg1">
                  <a:lumMod val="95000"/>
                  <a:lumOff val="5000"/>
                </a:schemeClr>
              </a:solidFill>
            </a:endParaRPr>
          </a:p>
        </p:txBody>
      </p:sp>
      <p:sp>
        <p:nvSpPr>
          <p:cNvPr id="4" name="TextBox 3">
            <a:extLst>
              <a:ext uri="{FF2B5EF4-FFF2-40B4-BE49-F238E27FC236}">
                <a16:creationId xmlns:a16="http://schemas.microsoft.com/office/drawing/2014/main" id="{7656DA59-8DB1-313C-442F-1C6133731E60}"/>
              </a:ext>
            </a:extLst>
          </p:cNvPr>
          <p:cNvSpPr txBox="1"/>
          <p:nvPr/>
        </p:nvSpPr>
        <p:spPr>
          <a:xfrm>
            <a:off x="1154955" y="2009134"/>
            <a:ext cx="8825658" cy="738664"/>
          </a:xfrm>
          <a:prstGeom prst="rect">
            <a:avLst/>
          </a:prstGeom>
          <a:noFill/>
        </p:spPr>
        <p:txBody>
          <a:bodyPr wrap="square" rtlCol="0">
            <a:spAutoFit/>
          </a:bodyPr>
          <a:lstStyle/>
          <a:p>
            <a:pPr algn="ctr"/>
            <a:r>
              <a:rPr lang="en-US" sz="4200" b="1" dirty="0">
                <a:latin typeface="+mj-lt"/>
              </a:rPr>
              <a:t>Glimpse  of API</a:t>
            </a:r>
            <a:endParaRPr lang="en-IN" sz="4200" b="1" dirty="0">
              <a:latin typeface="+mj-lt"/>
            </a:endParaRPr>
          </a:p>
        </p:txBody>
      </p:sp>
      <p:pic>
        <p:nvPicPr>
          <p:cNvPr id="8" name="Picture 7">
            <a:extLst>
              <a:ext uri="{FF2B5EF4-FFF2-40B4-BE49-F238E27FC236}">
                <a16:creationId xmlns:a16="http://schemas.microsoft.com/office/drawing/2014/main" id="{34ACA586-A8CC-FD64-6366-98F4C6EF4620}"/>
              </a:ext>
            </a:extLst>
          </p:cNvPr>
          <p:cNvPicPr>
            <a:picLocks noChangeAspect="1"/>
          </p:cNvPicPr>
          <p:nvPr/>
        </p:nvPicPr>
        <p:blipFill>
          <a:blip r:embed="rId3"/>
          <a:stretch>
            <a:fillRect/>
          </a:stretch>
        </p:blipFill>
        <p:spPr>
          <a:xfrm>
            <a:off x="2949333" y="2839555"/>
            <a:ext cx="5711089" cy="3941371"/>
          </a:xfrm>
          <a:prstGeom prst="rect">
            <a:avLst/>
          </a:prstGeom>
        </p:spPr>
      </p:pic>
    </p:spTree>
    <p:extLst>
      <p:ext uri="{BB962C8B-B14F-4D97-AF65-F5344CB8AC3E}">
        <p14:creationId xmlns:p14="http://schemas.microsoft.com/office/powerpoint/2010/main" val="1693884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D0EC-36B6-4697-93B6-FBA0640A157A}"/>
              </a:ext>
            </a:extLst>
          </p:cNvPr>
          <p:cNvSpPr>
            <a:spLocks noGrp="1"/>
          </p:cNvSpPr>
          <p:nvPr>
            <p:ph type="ctrTitle"/>
          </p:nvPr>
        </p:nvSpPr>
        <p:spPr>
          <a:xfrm>
            <a:off x="1524000" y="622852"/>
            <a:ext cx="9144000" cy="1643270"/>
          </a:xfrm>
        </p:spPr>
        <p:txBody>
          <a:bodyPr/>
          <a:lstStyle/>
          <a:p>
            <a:pPr algn="ctr"/>
            <a:r>
              <a:rPr lang="en-US" sz="4200" b="1" dirty="0">
                <a:solidFill>
                  <a:schemeClr val="tx1"/>
                </a:solidFill>
                <a:latin typeface="Century Gothic (Body)"/>
              </a:rPr>
              <a:t>EXPECTED OUTCOME-GOAL</a:t>
            </a:r>
            <a:endParaRPr lang="en-IN" sz="4200" b="1" dirty="0">
              <a:solidFill>
                <a:schemeClr val="tx1"/>
              </a:solidFill>
              <a:latin typeface="Century Gothic (Body)"/>
            </a:endParaRPr>
          </a:p>
        </p:txBody>
      </p:sp>
      <p:sp>
        <p:nvSpPr>
          <p:cNvPr id="3" name="Subtitle 2">
            <a:extLst>
              <a:ext uri="{FF2B5EF4-FFF2-40B4-BE49-F238E27FC236}">
                <a16:creationId xmlns:a16="http://schemas.microsoft.com/office/drawing/2014/main" id="{A73E054C-F0F3-4486-9207-9A0984642F0E}"/>
              </a:ext>
            </a:extLst>
          </p:cNvPr>
          <p:cNvSpPr>
            <a:spLocks noGrp="1"/>
          </p:cNvSpPr>
          <p:nvPr>
            <p:ph type="subTitle" idx="1"/>
          </p:nvPr>
        </p:nvSpPr>
        <p:spPr>
          <a:xfrm>
            <a:off x="1524000" y="2743200"/>
            <a:ext cx="9144000" cy="2514600"/>
          </a:xfrm>
        </p:spPr>
        <p:txBody>
          <a:bodyPr>
            <a:normAutofit/>
          </a:bodyPr>
          <a:lstStyle/>
          <a:p>
            <a:pPr algn="ctr"/>
            <a:r>
              <a:rPr lang="en-US" sz="3600" b="1" dirty="0">
                <a:solidFill>
                  <a:schemeClr val="bg1">
                    <a:lumMod val="95000"/>
                    <a:lumOff val="5000"/>
                  </a:schemeClr>
                </a:solidFill>
                <a:latin typeface="Calibri" panose="020F0502020204030204" pitchFamily="34" charset="0"/>
                <a:cs typeface="Calibri" panose="020F0502020204030204" pitchFamily="34" charset="0"/>
              </a:rPr>
              <a:t>The final outcome or goal is to predict the maximum distance up to which objects can be seen at a particular temperature</a:t>
            </a:r>
            <a:endParaRPr lang="en-IN" sz="3600" b="1" dirty="0">
              <a:solidFill>
                <a:schemeClr val="bg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949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AF53C-04E6-4CE8-ABC5-29C6F26AB21E}"/>
              </a:ext>
            </a:extLst>
          </p:cNvPr>
          <p:cNvSpPr txBox="1"/>
          <p:nvPr/>
        </p:nvSpPr>
        <p:spPr>
          <a:xfrm>
            <a:off x="622851" y="424070"/>
            <a:ext cx="8362122" cy="707886"/>
          </a:xfrm>
          <a:prstGeom prst="rect">
            <a:avLst/>
          </a:prstGeom>
          <a:noFill/>
        </p:spPr>
        <p:txBody>
          <a:bodyPr wrap="square" rtlCol="0">
            <a:spAutoFit/>
          </a:bodyPr>
          <a:lstStyle/>
          <a:p>
            <a:pPr algn="ctr"/>
            <a:r>
              <a:rPr lang="en-US" sz="4000" b="1" dirty="0"/>
              <a:t>PRESENTATION WORKFLOW</a:t>
            </a:r>
            <a:endParaRPr lang="en-IN" sz="4000" b="1" dirty="0"/>
          </a:p>
        </p:txBody>
      </p:sp>
      <p:sp>
        <p:nvSpPr>
          <p:cNvPr id="4" name="TextBox 3">
            <a:extLst>
              <a:ext uri="{FF2B5EF4-FFF2-40B4-BE49-F238E27FC236}">
                <a16:creationId xmlns:a16="http://schemas.microsoft.com/office/drawing/2014/main" id="{8BEF8577-E786-4053-B35A-53EEF1BA2041}"/>
              </a:ext>
            </a:extLst>
          </p:cNvPr>
          <p:cNvSpPr txBox="1"/>
          <p:nvPr/>
        </p:nvSpPr>
        <p:spPr>
          <a:xfrm>
            <a:off x="1563757" y="1550504"/>
            <a:ext cx="7977808" cy="5509200"/>
          </a:xfrm>
          <a:prstGeom prst="rect">
            <a:avLst/>
          </a:prstGeom>
          <a:noFill/>
        </p:spPr>
        <p:txBody>
          <a:bodyPr wrap="square" rtlCol="0">
            <a:spAutoFit/>
          </a:bodyPr>
          <a:lstStyle/>
          <a:p>
            <a:pPr marL="342900" indent="-342900">
              <a:buFont typeface="Arial" panose="020B0604020202020204" pitchFamily="34" charset="0"/>
              <a:buChar char="•"/>
            </a:pPr>
            <a:r>
              <a:rPr lang="en-US" sz="3200" dirty="0">
                <a:solidFill>
                  <a:schemeClr val="bg1"/>
                </a:solidFill>
                <a:latin typeface="Calibri" panose="020F0502020204030204" pitchFamily="34" charset="0"/>
                <a:cs typeface="Calibri" panose="020F0502020204030204" pitchFamily="34" charset="0"/>
              </a:rPr>
              <a:t>ABSTRACT</a:t>
            </a:r>
          </a:p>
          <a:p>
            <a:pPr marL="342900" indent="-342900">
              <a:buFont typeface="Arial" panose="020B0604020202020204" pitchFamily="34" charset="0"/>
              <a:buChar char="•"/>
            </a:pPr>
            <a:r>
              <a:rPr lang="en-US" sz="3200" dirty="0">
                <a:solidFill>
                  <a:schemeClr val="bg1"/>
                </a:solidFill>
                <a:latin typeface="Calibri" panose="020F0502020204030204" pitchFamily="34" charset="0"/>
                <a:cs typeface="Calibri" panose="020F0502020204030204" pitchFamily="34" charset="0"/>
              </a:rPr>
              <a:t>INTRODUCTION</a:t>
            </a:r>
          </a:p>
          <a:p>
            <a:pPr marL="342900" indent="-342900">
              <a:buFont typeface="Arial" panose="020B0604020202020204" pitchFamily="34" charset="0"/>
              <a:buChar char="•"/>
            </a:pPr>
            <a:r>
              <a:rPr lang="en-US" sz="3200" dirty="0">
                <a:solidFill>
                  <a:schemeClr val="bg1"/>
                </a:solidFill>
                <a:latin typeface="Calibri" panose="020F0502020204030204" pitchFamily="34" charset="0"/>
                <a:cs typeface="Calibri" panose="020F0502020204030204" pitchFamily="34" charset="0"/>
              </a:rPr>
              <a:t>DATA DESCRIPTION</a:t>
            </a:r>
          </a:p>
          <a:p>
            <a:pPr marL="342900" indent="-342900">
              <a:buFont typeface="Arial" panose="020B0604020202020204" pitchFamily="34" charset="0"/>
              <a:buChar char="•"/>
            </a:pPr>
            <a:r>
              <a:rPr lang="en-US" sz="3200" dirty="0">
                <a:solidFill>
                  <a:schemeClr val="bg1"/>
                </a:solidFill>
                <a:latin typeface="Calibri" panose="020F0502020204030204" pitchFamily="34" charset="0"/>
                <a:cs typeface="Calibri" panose="020F0502020204030204" pitchFamily="34" charset="0"/>
              </a:rPr>
              <a:t>WORKFLOW STEPS</a:t>
            </a:r>
          </a:p>
          <a:p>
            <a:pPr marL="342900" indent="-342900">
              <a:buFont typeface="Arial" panose="020B0604020202020204" pitchFamily="34" charset="0"/>
              <a:buChar char="•"/>
            </a:pPr>
            <a:r>
              <a:rPr lang="en-US" sz="3200" dirty="0">
                <a:solidFill>
                  <a:schemeClr val="bg1"/>
                </a:solidFill>
                <a:latin typeface="Calibri" panose="020F0502020204030204" pitchFamily="34" charset="0"/>
                <a:cs typeface="Calibri" panose="020F0502020204030204" pitchFamily="34" charset="0"/>
              </a:rPr>
              <a:t>METHODOLOGY</a:t>
            </a:r>
          </a:p>
          <a:p>
            <a:pPr marL="342900" indent="-342900">
              <a:buFont typeface="Arial" panose="020B0604020202020204" pitchFamily="34" charset="0"/>
              <a:buChar char="•"/>
            </a:pPr>
            <a:r>
              <a:rPr lang="en-US" sz="3200" dirty="0">
                <a:solidFill>
                  <a:schemeClr val="bg1"/>
                </a:solidFill>
                <a:latin typeface="Calibri" panose="020F0502020204030204" pitchFamily="34" charset="0"/>
                <a:cs typeface="Calibri" panose="020F0502020204030204" pitchFamily="34" charset="0"/>
              </a:rPr>
              <a:t>REAL LIFE APPLICATIONS</a:t>
            </a:r>
          </a:p>
          <a:p>
            <a:pPr marL="342900" indent="-342900">
              <a:buFont typeface="Arial" panose="020B0604020202020204" pitchFamily="34" charset="0"/>
              <a:buChar char="•"/>
            </a:pPr>
            <a:r>
              <a:rPr lang="en-US" sz="3200" dirty="0">
                <a:solidFill>
                  <a:schemeClr val="bg1"/>
                </a:solidFill>
                <a:latin typeface="Calibri" panose="020F0502020204030204" pitchFamily="34" charset="0"/>
                <a:cs typeface="Calibri" panose="020F0502020204030204" pitchFamily="34" charset="0"/>
              </a:rPr>
              <a:t>EXPECTED OUTCOME</a:t>
            </a:r>
          </a:p>
          <a:p>
            <a:pPr marL="342900" indent="-342900">
              <a:buFont typeface="Arial" panose="020B0604020202020204" pitchFamily="34" charset="0"/>
              <a:buChar char="•"/>
            </a:pPr>
            <a:r>
              <a:rPr lang="en-US" sz="3200" dirty="0">
                <a:solidFill>
                  <a:schemeClr val="bg1"/>
                </a:solidFill>
                <a:latin typeface="Calibri" panose="020F0502020204030204" pitchFamily="34" charset="0"/>
                <a:cs typeface="Calibri" panose="020F0502020204030204" pitchFamily="34" charset="0"/>
              </a:rPr>
              <a:t>DEPLOYMENT LINK</a:t>
            </a:r>
          </a:p>
          <a:p>
            <a:pPr marL="342900" indent="-342900">
              <a:buFont typeface="Arial" panose="020B0604020202020204" pitchFamily="34" charset="0"/>
              <a:buChar char="•"/>
            </a:pPr>
            <a:r>
              <a:rPr lang="en-US" sz="3200" dirty="0">
                <a:solidFill>
                  <a:schemeClr val="bg1"/>
                </a:solidFill>
                <a:latin typeface="Calibri" panose="020F0502020204030204" pitchFamily="34" charset="0"/>
                <a:cs typeface="Calibri" panose="020F0502020204030204" pitchFamily="34" charset="0"/>
              </a:rPr>
              <a:t>REFERENCES</a:t>
            </a:r>
          </a:p>
          <a:p>
            <a:pPr marL="342900" indent="-342900">
              <a:buFont typeface="Arial" panose="020B0604020202020204" pitchFamily="34" charset="0"/>
              <a:buChar char="•"/>
            </a:pPr>
            <a:endParaRPr lang="en-IN" sz="32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3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2766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FAED-92A9-4DFB-8891-041EB118A4B8}"/>
              </a:ext>
            </a:extLst>
          </p:cNvPr>
          <p:cNvSpPr>
            <a:spLocks noGrp="1"/>
          </p:cNvSpPr>
          <p:nvPr>
            <p:ph type="title"/>
          </p:nvPr>
        </p:nvSpPr>
        <p:spPr>
          <a:xfrm>
            <a:off x="875201" y="480111"/>
            <a:ext cx="9404723" cy="1400530"/>
          </a:xfrm>
        </p:spPr>
        <p:txBody>
          <a:bodyPr/>
          <a:lstStyle/>
          <a:p>
            <a:r>
              <a:rPr lang="en-US" b="1" dirty="0">
                <a:solidFill>
                  <a:schemeClr val="tx1"/>
                </a:solidFill>
                <a:latin typeface="Century Gothic (Body)"/>
              </a:rPr>
              <a:t>REFERENCES</a:t>
            </a:r>
            <a:br>
              <a:rPr lang="en-US" b="1" dirty="0">
                <a:latin typeface="Century Gothic (Body)"/>
              </a:rPr>
            </a:br>
            <a:br>
              <a:rPr lang="en-US" b="1" dirty="0">
                <a:latin typeface="Century Gothic (Body)"/>
              </a:rPr>
            </a:br>
            <a:endParaRPr lang="en-IN" b="1" dirty="0">
              <a:latin typeface="Century Gothic (Body)"/>
            </a:endParaRPr>
          </a:p>
        </p:txBody>
      </p:sp>
      <p:sp>
        <p:nvSpPr>
          <p:cNvPr id="3" name="Content Placeholder 2">
            <a:extLst>
              <a:ext uri="{FF2B5EF4-FFF2-40B4-BE49-F238E27FC236}">
                <a16:creationId xmlns:a16="http://schemas.microsoft.com/office/drawing/2014/main" id="{1445D933-096C-4925-B337-2CA2E03B0E74}"/>
              </a:ext>
            </a:extLst>
          </p:cNvPr>
          <p:cNvSpPr>
            <a:spLocks noGrp="1"/>
          </p:cNvSpPr>
          <p:nvPr>
            <p:ph idx="1"/>
          </p:nvPr>
        </p:nvSpPr>
        <p:spPr/>
        <p:txBody>
          <a:bodyPr/>
          <a:lstStyle/>
          <a:p>
            <a:r>
              <a:rPr lang="en-IN" dirty="0">
                <a:solidFill>
                  <a:srgbClr val="002060"/>
                </a:solidFill>
                <a:hlinkClick r:id="rId2">
                  <a:extLst>
                    <a:ext uri="{A12FA001-AC4F-418D-AE19-62706E023703}">
                      <ahyp:hlinkClr xmlns:ahyp="http://schemas.microsoft.com/office/drawing/2018/hyperlinkcolor" val="tx"/>
                    </a:ext>
                  </a:extLst>
                </a:hlinkClick>
              </a:rPr>
              <a:t>Microsoft Word - MoCA-Final Compendium_23 Dec.docx (civilaviation.gov.in)</a:t>
            </a:r>
            <a:endParaRPr lang="en-IN" dirty="0">
              <a:solidFill>
                <a:srgbClr val="002060"/>
              </a:solidFill>
              <a:hlinkClick r:id="rId3">
                <a:extLst>
                  <a:ext uri="{A12FA001-AC4F-418D-AE19-62706E023703}">
                    <ahyp:hlinkClr xmlns:ahyp="http://schemas.microsoft.com/office/drawing/2018/hyperlinkcolor" val="tx"/>
                  </a:ext>
                </a:extLst>
              </a:hlinkClick>
            </a:endParaRPr>
          </a:p>
          <a:p>
            <a:endParaRPr lang="en-IN" dirty="0">
              <a:solidFill>
                <a:srgbClr val="002060"/>
              </a:solidFill>
              <a:hlinkClick r:id="rId3">
                <a:extLst>
                  <a:ext uri="{A12FA001-AC4F-418D-AE19-62706E023703}">
                    <ahyp:hlinkClr xmlns:ahyp="http://schemas.microsoft.com/office/drawing/2018/hyperlinkcolor" val="tx"/>
                  </a:ext>
                </a:extLst>
              </a:hlinkClick>
            </a:endParaRPr>
          </a:p>
          <a:p>
            <a:r>
              <a:rPr lang="en-IN" dirty="0">
                <a:solidFill>
                  <a:srgbClr val="002060"/>
                </a:solidFill>
                <a:hlinkClick r:id="rId3">
                  <a:extLst>
                    <a:ext uri="{A12FA001-AC4F-418D-AE19-62706E023703}">
                      <ahyp:hlinkClr xmlns:ahyp="http://schemas.microsoft.com/office/drawing/2018/hyperlinkcolor" val="tx"/>
                    </a:ext>
                  </a:extLst>
                </a:hlinkClick>
              </a:rPr>
              <a:t>Visibility | </a:t>
            </a:r>
            <a:r>
              <a:rPr lang="en-IN" dirty="0" err="1">
                <a:solidFill>
                  <a:srgbClr val="002060"/>
                </a:solidFill>
                <a:hlinkClick r:id="rId3">
                  <a:extLst>
                    <a:ext uri="{A12FA001-AC4F-418D-AE19-62706E023703}">
                      <ahyp:hlinkClr xmlns:ahyp="http://schemas.microsoft.com/office/drawing/2018/hyperlinkcolor" val="tx"/>
                    </a:ext>
                  </a:extLst>
                </a:hlinkClick>
              </a:rPr>
              <a:t>SKYbrary</a:t>
            </a:r>
            <a:r>
              <a:rPr lang="en-IN" dirty="0">
                <a:solidFill>
                  <a:srgbClr val="002060"/>
                </a:solidFill>
                <a:hlinkClick r:id="rId3">
                  <a:extLst>
                    <a:ext uri="{A12FA001-AC4F-418D-AE19-62706E023703}">
                      <ahyp:hlinkClr xmlns:ahyp="http://schemas.microsoft.com/office/drawing/2018/hyperlinkcolor" val="tx"/>
                    </a:ext>
                  </a:extLst>
                </a:hlinkClick>
              </a:rPr>
              <a:t> Aviation Safety</a:t>
            </a:r>
            <a:endParaRPr lang="en-IN" dirty="0">
              <a:solidFill>
                <a:srgbClr val="002060"/>
              </a:solidFill>
            </a:endParaRPr>
          </a:p>
          <a:p>
            <a:endParaRPr lang="en-IN" dirty="0">
              <a:solidFill>
                <a:srgbClr val="002060"/>
              </a:solidFill>
            </a:endParaRPr>
          </a:p>
          <a:p>
            <a:r>
              <a:rPr lang="en-IN" dirty="0">
                <a:solidFill>
                  <a:srgbClr val="002060"/>
                </a:solidFill>
                <a:hlinkClick r:id="rId4">
                  <a:extLst>
                    <a:ext uri="{A12FA001-AC4F-418D-AE19-62706E023703}">
                      <ahyp:hlinkClr xmlns:ahyp="http://schemas.microsoft.com/office/drawing/2018/hyperlinkcolor" val="tx"/>
                    </a:ext>
                  </a:extLst>
                </a:hlinkClick>
              </a:rPr>
              <a:t>Air traffic control - Wikipedia</a:t>
            </a:r>
            <a:endParaRPr lang="en-IN" dirty="0">
              <a:solidFill>
                <a:srgbClr val="002060"/>
              </a:solidFill>
            </a:endParaRPr>
          </a:p>
        </p:txBody>
      </p:sp>
      <p:sp>
        <p:nvSpPr>
          <p:cNvPr id="4" name="TextBox 3">
            <a:extLst>
              <a:ext uri="{FF2B5EF4-FFF2-40B4-BE49-F238E27FC236}">
                <a16:creationId xmlns:a16="http://schemas.microsoft.com/office/drawing/2014/main" id="{B81EF470-F28B-7DD2-91BB-0AD3E1C6829C}"/>
              </a:ext>
            </a:extLst>
          </p:cNvPr>
          <p:cNvSpPr txBox="1"/>
          <p:nvPr/>
        </p:nvSpPr>
        <p:spPr>
          <a:xfrm>
            <a:off x="875201" y="4778814"/>
            <a:ext cx="8656915" cy="738664"/>
          </a:xfrm>
          <a:prstGeom prst="rect">
            <a:avLst/>
          </a:prstGeom>
          <a:noFill/>
        </p:spPr>
        <p:txBody>
          <a:bodyPr wrap="square" rtlCol="0">
            <a:spAutoFit/>
          </a:bodyPr>
          <a:lstStyle/>
          <a:p>
            <a:r>
              <a:rPr lang="en-US" sz="4200" b="1" dirty="0"/>
              <a:t>GITHUB LINK</a:t>
            </a:r>
            <a:endParaRPr lang="en-IN" sz="4200" b="1" dirty="0"/>
          </a:p>
        </p:txBody>
      </p:sp>
      <p:sp>
        <p:nvSpPr>
          <p:cNvPr id="5" name="TextBox 4">
            <a:extLst>
              <a:ext uri="{FF2B5EF4-FFF2-40B4-BE49-F238E27FC236}">
                <a16:creationId xmlns:a16="http://schemas.microsoft.com/office/drawing/2014/main" id="{59835D11-CA3F-920A-ED83-19046E6A4839}"/>
              </a:ext>
            </a:extLst>
          </p:cNvPr>
          <p:cNvSpPr txBox="1"/>
          <p:nvPr/>
        </p:nvSpPr>
        <p:spPr>
          <a:xfrm>
            <a:off x="875201" y="5617313"/>
            <a:ext cx="8946541" cy="523220"/>
          </a:xfrm>
          <a:prstGeom prst="rect">
            <a:avLst/>
          </a:prstGeom>
          <a:noFill/>
        </p:spPr>
        <p:txBody>
          <a:bodyPr wrap="square" rtlCol="0">
            <a:spAutoFit/>
          </a:bodyPr>
          <a:lstStyle/>
          <a:p>
            <a:r>
              <a:rPr lang="en-IN" sz="2800" dirty="0">
                <a:solidFill>
                  <a:srgbClr val="0070C0"/>
                </a:solidFill>
                <a:hlinkClick r:id="rId5">
                  <a:extLst>
                    <a:ext uri="{A12FA001-AC4F-418D-AE19-62706E023703}">
                      <ahyp:hlinkClr xmlns:ahyp="http://schemas.microsoft.com/office/drawing/2018/hyperlinkcolor" val="tx"/>
                    </a:ext>
                  </a:extLst>
                </a:hlinkClick>
              </a:rPr>
              <a:t>Yatrik07/</a:t>
            </a:r>
            <a:r>
              <a:rPr lang="en-IN" sz="2800" dirty="0" err="1">
                <a:solidFill>
                  <a:srgbClr val="0070C0"/>
                </a:solidFill>
                <a:hlinkClick r:id="rId5">
                  <a:extLst>
                    <a:ext uri="{A12FA001-AC4F-418D-AE19-62706E023703}">
                      <ahyp:hlinkClr xmlns:ahyp="http://schemas.microsoft.com/office/drawing/2018/hyperlinkcolor" val="tx"/>
                    </a:ext>
                  </a:extLst>
                </a:hlinkClick>
              </a:rPr>
              <a:t>Visibility_Prediction</a:t>
            </a:r>
            <a:r>
              <a:rPr lang="en-IN" sz="2800" dirty="0">
                <a:solidFill>
                  <a:srgbClr val="0070C0"/>
                </a:solidFill>
                <a:hlinkClick r:id="rId5">
                  <a:extLst>
                    <a:ext uri="{A12FA001-AC4F-418D-AE19-62706E023703}">
                      <ahyp:hlinkClr xmlns:ahyp="http://schemas.microsoft.com/office/drawing/2018/hyperlinkcolor" val="tx"/>
                    </a:ext>
                  </a:extLst>
                </a:hlinkClick>
              </a:rPr>
              <a:t> (github.com)</a:t>
            </a:r>
            <a:endParaRPr lang="en-IN" sz="2800" dirty="0">
              <a:solidFill>
                <a:srgbClr val="0070C0"/>
              </a:solidFill>
            </a:endParaRPr>
          </a:p>
        </p:txBody>
      </p:sp>
    </p:spTree>
    <p:extLst>
      <p:ext uri="{BB962C8B-B14F-4D97-AF65-F5344CB8AC3E}">
        <p14:creationId xmlns:p14="http://schemas.microsoft.com/office/powerpoint/2010/main" val="896801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2774-D265-49B4-BC91-D67F74BB61AD}"/>
              </a:ext>
            </a:extLst>
          </p:cNvPr>
          <p:cNvSpPr>
            <a:spLocks noGrp="1"/>
          </p:cNvSpPr>
          <p:nvPr>
            <p:ph type="ctrTitle"/>
          </p:nvPr>
        </p:nvSpPr>
        <p:spPr>
          <a:xfrm>
            <a:off x="1524000" y="1122363"/>
            <a:ext cx="9144000" cy="872692"/>
          </a:xfrm>
        </p:spPr>
        <p:txBody>
          <a:bodyPr>
            <a:normAutofit fontScale="90000"/>
          </a:bodyPr>
          <a:lstStyle/>
          <a:p>
            <a:r>
              <a:rPr lang="en-US" b="1" dirty="0">
                <a:solidFill>
                  <a:schemeClr val="tx1"/>
                </a:solidFill>
              </a:rPr>
              <a:t>ABSTRACT</a:t>
            </a:r>
            <a:endParaRPr lang="en-IN" b="1" dirty="0">
              <a:solidFill>
                <a:schemeClr val="tx1"/>
              </a:solidFill>
            </a:endParaRPr>
          </a:p>
        </p:txBody>
      </p:sp>
      <p:sp>
        <p:nvSpPr>
          <p:cNvPr id="3" name="Subtitle 2">
            <a:extLst>
              <a:ext uri="{FF2B5EF4-FFF2-40B4-BE49-F238E27FC236}">
                <a16:creationId xmlns:a16="http://schemas.microsoft.com/office/drawing/2014/main" id="{8F77AD9B-3F74-416C-A992-A68A158BB267}"/>
              </a:ext>
            </a:extLst>
          </p:cNvPr>
          <p:cNvSpPr>
            <a:spLocks noGrp="1"/>
          </p:cNvSpPr>
          <p:nvPr>
            <p:ph type="subTitle" idx="1"/>
          </p:nvPr>
        </p:nvSpPr>
        <p:spPr>
          <a:xfrm>
            <a:off x="1500554" y="1995055"/>
            <a:ext cx="9144000" cy="3893127"/>
          </a:xfrm>
        </p:spPr>
        <p:txBody>
          <a:bodyPr>
            <a:normAutofit fontScale="92500"/>
          </a:bodyPr>
          <a:lstStyle/>
          <a:p>
            <a:pPr algn="just"/>
            <a:r>
              <a:rPr lang="en-IN" sz="22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In today’s world of globalization, the problem of human safety is increasing day by day due to absorption of light to reduce the clarity and colours of what you see. This affects the visibility in the environment and it goes down. Many factors can cause visibility in the environment like haze, air pollution, climate change etc. Considering this, I have decided to make the machine to predict the level of visibility in the environment taking various features like temperature, wind speed, humidity etc. It becomes very important in cities like Delhi, where the air pollution remains at peak level, or  the cities where there is high amount of haze which can cause the air traffic problem. My model will predict the level of visibility level in the environment so we can avoid these problems before it arise.  </a:t>
            </a:r>
          </a:p>
          <a:p>
            <a:pPr algn="just"/>
            <a:endParaRPr lang="en-IN" b="1" dirty="0"/>
          </a:p>
        </p:txBody>
      </p:sp>
    </p:spTree>
    <p:extLst>
      <p:ext uri="{BB962C8B-B14F-4D97-AF65-F5344CB8AC3E}">
        <p14:creationId xmlns:p14="http://schemas.microsoft.com/office/powerpoint/2010/main" val="84311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7482-43C6-4007-A91B-1CB91C50C4A1}"/>
              </a:ext>
            </a:extLst>
          </p:cNvPr>
          <p:cNvSpPr>
            <a:spLocks noGrp="1"/>
          </p:cNvSpPr>
          <p:nvPr>
            <p:ph type="ctrTitle"/>
          </p:nvPr>
        </p:nvSpPr>
        <p:spPr>
          <a:xfrm>
            <a:off x="1524000" y="1122364"/>
            <a:ext cx="9144000" cy="886546"/>
          </a:xfrm>
        </p:spPr>
        <p:txBody>
          <a:bodyPr>
            <a:normAutofit fontScale="90000"/>
          </a:bodyPr>
          <a:lstStyle/>
          <a:p>
            <a:r>
              <a:rPr lang="en-US" b="1" dirty="0">
                <a:solidFill>
                  <a:schemeClr val="tx1"/>
                </a:solidFill>
                <a:latin typeface="Century Gothic (Body)"/>
              </a:rPr>
              <a:t>INTRODUCTION</a:t>
            </a:r>
            <a:endParaRPr lang="en-IN" b="1" dirty="0">
              <a:solidFill>
                <a:schemeClr val="tx1"/>
              </a:solidFill>
              <a:latin typeface="Century Gothic (Body)"/>
            </a:endParaRPr>
          </a:p>
        </p:txBody>
      </p:sp>
      <p:sp>
        <p:nvSpPr>
          <p:cNvPr id="3" name="Subtitle 2">
            <a:extLst>
              <a:ext uri="{FF2B5EF4-FFF2-40B4-BE49-F238E27FC236}">
                <a16:creationId xmlns:a16="http://schemas.microsoft.com/office/drawing/2014/main" id="{296F0C84-27BD-4D47-974E-66BEC1BB7588}"/>
              </a:ext>
            </a:extLst>
          </p:cNvPr>
          <p:cNvSpPr>
            <a:spLocks noGrp="1"/>
          </p:cNvSpPr>
          <p:nvPr>
            <p:ph type="subTitle" idx="1"/>
          </p:nvPr>
        </p:nvSpPr>
        <p:spPr>
          <a:xfrm>
            <a:off x="1524000" y="2292626"/>
            <a:ext cx="9144000" cy="3573602"/>
          </a:xfrm>
        </p:spPr>
        <p:txBody>
          <a:bodyPr>
            <a:normAutofit/>
          </a:bodyPr>
          <a:lstStyle/>
          <a:p>
            <a:pPr algn="just"/>
            <a:r>
              <a:rPr lang="en-US" sz="2400" b="1" dirty="0">
                <a:solidFill>
                  <a:schemeClr val="bg1">
                    <a:lumMod val="95000"/>
                    <a:lumOff val="5000"/>
                  </a:schemeClr>
                </a:solidFill>
                <a:latin typeface="Calibri" panose="020F0502020204030204" pitchFamily="34" charset="0"/>
                <a:cs typeface="Calibri" panose="020F0502020204030204" pitchFamily="34" charset="0"/>
              </a:rPr>
              <a:t>Visibility is a measure of the distance at which an object or light can be clearly perceived. We predict the visibility of an object from a particular distance in kilometers on the basis of: Dry Bulb Temp, Wet Bulb Temp, Relative humidity and many more. Visibility is affected by certain environmental factors and may vary according to the direction and angle of view and the height of the observer.</a:t>
            </a:r>
            <a:endParaRPr lang="en-IN" sz="2400" b="1" dirty="0">
              <a:solidFill>
                <a:schemeClr val="bg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503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4A7D-CC1D-4310-9DD6-9EBA1A5D71D5}"/>
              </a:ext>
            </a:extLst>
          </p:cNvPr>
          <p:cNvSpPr>
            <a:spLocks noGrp="1"/>
          </p:cNvSpPr>
          <p:nvPr>
            <p:ph type="ctrTitle"/>
          </p:nvPr>
        </p:nvSpPr>
        <p:spPr>
          <a:xfrm>
            <a:off x="1154955" y="706583"/>
            <a:ext cx="8825658" cy="720436"/>
          </a:xfrm>
        </p:spPr>
        <p:txBody>
          <a:bodyPr/>
          <a:lstStyle/>
          <a:p>
            <a:r>
              <a:rPr lang="en-IN" sz="4200" b="1" dirty="0">
                <a:solidFill>
                  <a:schemeClr val="tx1"/>
                </a:solidFill>
                <a:latin typeface="Century Gothic (Body)"/>
              </a:rPr>
              <a:t>REAL-LIFE APPLICATIONS</a:t>
            </a:r>
          </a:p>
        </p:txBody>
      </p:sp>
      <p:sp>
        <p:nvSpPr>
          <p:cNvPr id="3" name="Subtitle 2">
            <a:extLst>
              <a:ext uri="{FF2B5EF4-FFF2-40B4-BE49-F238E27FC236}">
                <a16:creationId xmlns:a16="http://schemas.microsoft.com/office/drawing/2014/main" id="{46BB004A-6871-439A-BDCB-4699F0357BD3}"/>
              </a:ext>
            </a:extLst>
          </p:cNvPr>
          <p:cNvSpPr>
            <a:spLocks noGrp="1"/>
          </p:cNvSpPr>
          <p:nvPr>
            <p:ph type="subTitle" idx="1"/>
          </p:nvPr>
        </p:nvSpPr>
        <p:spPr>
          <a:xfrm>
            <a:off x="1154955" y="1898073"/>
            <a:ext cx="8825658" cy="4114800"/>
          </a:xfrm>
        </p:spPr>
        <p:txBody>
          <a:bodyPr>
            <a:normAutofit lnSpcReduction="10000"/>
          </a:bodyPr>
          <a:lstStyle/>
          <a:p>
            <a:pPr marL="342900" indent="-342900">
              <a:buClr>
                <a:schemeClr val="bg1"/>
              </a:buClr>
              <a:buFont typeface="Wingdings" panose="05000000000000000000" pitchFamily="2" charset="2"/>
              <a:buChar char="Ø"/>
            </a:pPr>
            <a:r>
              <a:rPr lang="en-US" b="1" i="0" dirty="0">
                <a:solidFill>
                  <a:srgbClr val="24292F"/>
                </a:solidFill>
                <a:effectLst/>
                <a:latin typeface="Calibri" panose="020F0502020204030204" pitchFamily="34" charset="0"/>
                <a:cs typeface="Calibri" panose="020F0502020204030204" pitchFamily="34" charset="0"/>
              </a:rPr>
              <a:t>Key value in deciding if the flight would take off or land or not.</a:t>
            </a:r>
          </a:p>
          <a:p>
            <a:pPr marL="342900" indent="-342900">
              <a:buClr>
                <a:schemeClr val="bg1"/>
              </a:buClr>
              <a:buFont typeface="Wingdings" panose="05000000000000000000" pitchFamily="2" charset="2"/>
              <a:buChar char="Ø"/>
            </a:pPr>
            <a:br>
              <a:rPr lang="en-US" b="1" dirty="0">
                <a:latin typeface="Calibri" panose="020F0502020204030204" pitchFamily="34" charset="0"/>
                <a:cs typeface="Calibri" panose="020F0502020204030204" pitchFamily="34" charset="0"/>
              </a:rPr>
            </a:br>
            <a:r>
              <a:rPr lang="en-US" b="1" i="0" dirty="0">
                <a:solidFill>
                  <a:srgbClr val="24292F"/>
                </a:solidFill>
                <a:effectLst/>
                <a:latin typeface="Calibri" panose="020F0502020204030204" pitchFamily="34" charset="0"/>
                <a:cs typeface="Calibri" panose="020F0502020204030204" pitchFamily="34" charset="0"/>
              </a:rPr>
              <a:t>Flight's Visibility is an important factor in all phases of flight, but especially when an aircraft is </a:t>
            </a:r>
            <a:r>
              <a:rPr lang="en-US" b="1" i="0" dirty="0" err="1">
                <a:solidFill>
                  <a:srgbClr val="24292F"/>
                </a:solidFill>
                <a:effectLst/>
                <a:latin typeface="Calibri" panose="020F0502020204030204" pitchFamily="34" charset="0"/>
                <a:cs typeface="Calibri" panose="020F0502020204030204" pitchFamily="34" charset="0"/>
              </a:rPr>
              <a:t>manoeuvring</a:t>
            </a:r>
            <a:r>
              <a:rPr lang="en-US" b="1" i="0" dirty="0">
                <a:solidFill>
                  <a:srgbClr val="24292F"/>
                </a:solidFill>
                <a:effectLst/>
                <a:latin typeface="Calibri" panose="020F0502020204030204" pitchFamily="34" charset="0"/>
                <a:cs typeface="Calibri" panose="020F0502020204030204" pitchFamily="34" charset="0"/>
              </a:rPr>
              <a:t> on or close to ground, at that time weather has to be clear in order to avoid accidents.</a:t>
            </a:r>
          </a:p>
          <a:p>
            <a:pPr marL="342900" indent="-342900" algn="just">
              <a:buClr>
                <a:schemeClr val="bg1"/>
              </a:buClr>
              <a:buFont typeface="Wingdings" panose="05000000000000000000" pitchFamily="2" charset="2"/>
              <a:buChar char="Ø"/>
            </a:pPr>
            <a:br>
              <a:rPr lang="en-US" b="1" dirty="0">
                <a:latin typeface="Calibri" panose="020F0502020204030204" pitchFamily="34" charset="0"/>
                <a:cs typeface="Calibri" panose="020F0502020204030204" pitchFamily="34" charset="0"/>
              </a:rPr>
            </a:br>
            <a:r>
              <a:rPr lang="en-US" b="1" i="0" dirty="0">
                <a:solidFill>
                  <a:srgbClr val="24292F"/>
                </a:solidFill>
                <a:effectLst/>
                <a:latin typeface="Calibri" panose="020F0502020204030204" pitchFamily="34" charset="0"/>
                <a:cs typeface="Calibri" panose="020F0502020204030204" pitchFamily="34" charset="0"/>
              </a:rPr>
              <a:t>Also a very important value in knowing distance from the land while docking a ship at a dockyard.</a:t>
            </a:r>
          </a:p>
          <a:p>
            <a:pPr marL="342900" indent="-342900">
              <a:buClr>
                <a:schemeClr val="bg1"/>
              </a:buClr>
              <a:buFont typeface="Wingdings" panose="05000000000000000000" pitchFamily="2" charset="2"/>
              <a:buChar char="Ø"/>
            </a:pPr>
            <a:br>
              <a:rPr lang="en-US" b="1" dirty="0">
                <a:latin typeface="Calibri" panose="020F0502020204030204" pitchFamily="34" charset="0"/>
                <a:cs typeface="Calibri" panose="020F0502020204030204" pitchFamily="34" charset="0"/>
              </a:rPr>
            </a:br>
            <a:r>
              <a:rPr lang="en-US" b="1" i="0" dirty="0">
                <a:solidFill>
                  <a:srgbClr val="24292F"/>
                </a:solidFill>
                <a:effectLst/>
                <a:latin typeface="Calibri" panose="020F0502020204030204" pitchFamily="34" charset="0"/>
                <a:cs typeface="Calibri" panose="020F0502020204030204" pitchFamily="34" charset="0"/>
              </a:rPr>
              <a:t>Car Racing is not allowed if there isn't proper visibility.</a:t>
            </a:r>
          </a:p>
          <a:p>
            <a:pPr marL="342900" indent="-342900">
              <a:buClr>
                <a:schemeClr val="bg1"/>
              </a:buClr>
              <a:buFont typeface="Wingdings" panose="05000000000000000000" pitchFamily="2" charset="2"/>
              <a:buChar char="Ø"/>
            </a:pPr>
            <a:br>
              <a:rPr lang="en-US" b="1" dirty="0">
                <a:latin typeface="Calibri" panose="020F0502020204030204" pitchFamily="34" charset="0"/>
                <a:cs typeface="Calibri" panose="020F0502020204030204" pitchFamily="34" charset="0"/>
              </a:rPr>
            </a:br>
            <a:r>
              <a:rPr lang="en-US" b="1" i="0" dirty="0">
                <a:solidFill>
                  <a:srgbClr val="24292F"/>
                </a:solidFill>
                <a:effectLst/>
                <a:latin typeface="Calibri" panose="020F0502020204030204" pitchFamily="34" charset="0"/>
                <a:cs typeface="Calibri" panose="020F0502020204030204" pitchFamily="34" charset="0"/>
              </a:rPr>
              <a:t>Useful in day-to-day life as well while driving vehicles.</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3094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C682-4BFB-4324-BBCE-BDB2E096C64D}"/>
              </a:ext>
            </a:extLst>
          </p:cNvPr>
          <p:cNvSpPr>
            <a:spLocks noGrp="1"/>
          </p:cNvSpPr>
          <p:nvPr>
            <p:ph type="ctrTitle"/>
          </p:nvPr>
        </p:nvSpPr>
        <p:spPr>
          <a:xfrm>
            <a:off x="1154955" y="318656"/>
            <a:ext cx="8825658" cy="1470387"/>
          </a:xfrm>
        </p:spPr>
        <p:txBody>
          <a:bodyPr/>
          <a:lstStyle/>
          <a:p>
            <a:r>
              <a:rPr lang="en-IN" b="1" dirty="0">
                <a:solidFill>
                  <a:schemeClr val="tx1"/>
                </a:solidFill>
                <a:latin typeface="Century Gothic (Body)"/>
              </a:rPr>
              <a:t>DATA DESCRIPTION</a:t>
            </a:r>
          </a:p>
        </p:txBody>
      </p:sp>
      <p:sp>
        <p:nvSpPr>
          <p:cNvPr id="3" name="Subtitle 2">
            <a:extLst>
              <a:ext uri="{FF2B5EF4-FFF2-40B4-BE49-F238E27FC236}">
                <a16:creationId xmlns:a16="http://schemas.microsoft.com/office/drawing/2014/main" id="{1A1FA7F9-BD78-4C58-9979-8BD40FA737D6}"/>
              </a:ext>
            </a:extLst>
          </p:cNvPr>
          <p:cNvSpPr>
            <a:spLocks noGrp="1"/>
          </p:cNvSpPr>
          <p:nvPr>
            <p:ph type="subTitle" idx="1"/>
          </p:nvPr>
        </p:nvSpPr>
        <p:spPr>
          <a:xfrm>
            <a:off x="1154955" y="1948069"/>
            <a:ext cx="8825658" cy="4591275"/>
          </a:xfrm>
        </p:spPr>
        <p:txBody>
          <a:bodyPr>
            <a:normAutofit fontScale="92500" lnSpcReduction="10000"/>
          </a:bodyPr>
          <a:lstStyle/>
          <a:p>
            <a:pPr marL="342900" indent="-342900" algn="just">
              <a:buClrTx/>
              <a:buFont typeface="+mj-lt"/>
              <a:buAutoNum type="arabicPeriod"/>
            </a:pPr>
            <a:r>
              <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VISIBILITY - Distance from which an object can be seen.</a:t>
            </a:r>
          </a:p>
          <a:p>
            <a:pPr marL="342900" indent="-342900" algn="just">
              <a:buClrTx/>
              <a:buFont typeface="+mj-lt"/>
              <a:buAutoNum type="arabicPeriod"/>
            </a:pPr>
            <a:r>
              <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DRYBULBTEMPF-Dry bulb temperature (degrees Fahrenheit). Most commonly reported standard temperature.</a:t>
            </a:r>
          </a:p>
          <a:p>
            <a:pPr marL="342900" lvl="0" indent="-342900" algn="just">
              <a:lnSpc>
                <a:spcPct val="107000"/>
              </a:lnSpc>
              <a:buClrTx/>
              <a:buFont typeface="+mj-lt"/>
              <a:buAutoNum type="arabicPeriod"/>
            </a:pPr>
            <a:r>
              <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WETBULBTEMPF-Wet bulb temperature (degrees Fahrenheit).</a:t>
            </a:r>
            <a:endParaRPr lang="en-IN" sz="1800" b="1"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ClrTx/>
              <a:buFont typeface="+mj-lt"/>
              <a:buAutoNum type="arabicPeriod"/>
            </a:pPr>
            <a:r>
              <a:rPr lang="en-US" sz="1800" b="1" dirty="0" err="1">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DewPointTempF</a:t>
            </a:r>
            <a:r>
              <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-Dew point temperature (degrees Fahrenheit).</a:t>
            </a:r>
            <a:endParaRPr lang="en-IN" sz="1800" b="1"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ClrTx/>
              <a:buFont typeface="+mj-lt"/>
              <a:buAutoNum type="arabicPeriod"/>
            </a:pPr>
            <a:r>
              <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Relative Humidity-Relative humidity (percent).</a:t>
            </a:r>
            <a:endParaRPr lang="en-IN" sz="1800" b="1"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buClrTx/>
              <a:buFont typeface="+mj-lt"/>
              <a:buAutoNum type="arabicPeriod"/>
            </a:pPr>
            <a:r>
              <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Wind-Speed-Wind speed (miles per hour).</a:t>
            </a:r>
          </a:p>
          <a:p>
            <a:pPr marL="342900" lvl="0" indent="-342900" algn="just">
              <a:lnSpc>
                <a:spcPct val="107000"/>
              </a:lnSpc>
              <a:spcAft>
                <a:spcPts val="800"/>
              </a:spcAft>
              <a:buClrTx/>
              <a:buFont typeface="+mj-lt"/>
              <a:buAutoNum type="arabicPeriod"/>
            </a:pPr>
            <a:r>
              <a:rPr lang="en-US" sz="1800" b="1" dirty="0" err="1">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WindDirection</a:t>
            </a:r>
            <a:r>
              <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-Wind direction from true north using compass directions.</a:t>
            </a:r>
          </a:p>
          <a:p>
            <a:pPr marL="342900" lvl="0" indent="-342900" algn="just">
              <a:lnSpc>
                <a:spcPct val="107000"/>
              </a:lnSpc>
              <a:spcAft>
                <a:spcPts val="800"/>
              </a:spcAft>
              <a:buClrTx/>
              <a:buFont typeface="+mj-lt"/>
              <a:buAutoNum type="arabicPeriod"/>
            </a:pPr>
            <a:r>
              <a:rPr lang="en-US" sz="1800" b="1" dirty="0" err="1">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StationPressure</a:t>
            </a:r>
            <a:r>
              <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-Atmospheric pressure (inches of Mercury; or ‘in Hg’).</a:t>
            </a:r>
          </a:p>
          <a:p>
            <a:pPr marL="342900" lvl="0" indent="-342900" algn="just">
              <a:lnSpc>
                <a:spcPct val="107000"/>
              </a:lnSpc>
              <a:spcAft>
                <a:spcPts val="800"/>
              </a:spcAft>
              <a:buClrTx/>
              <a:buFont typeface="+mj-lt"/>
              <a:buAutoNum type="arabicPeriod"/>
            </a:pPr>
            <a:r>
              <a:rPr lang="en-US" sz="1800" b="1" dirty="0" err="1">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SeaLevelPressure</a:t>
            </a:r>
            <a:r>
              <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Sea level pressure (in Hg).</a:t>
            </a:r>
          </a:p>
          <a:p>
            <a:pPr marL="342900" lvl="0" indent="-342900" algn="just">
              <a:lnSpc>
                <a:spcPct val="107000"/>
              </a:lnSpc>
              <a:spcAft>
                <a:spcPts val="800"/>
              </a:spcAft>
              <a:buClrTx/>
              <a:buFont typeface="+mj-lt"/>
              <a:buAutoNum type="arabicPeriod"/>
            </a:pPr>
            <a:r>
              <a:rPr lang="en-US" sz="1800" b="1" dirty="0" err="1">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PreciP</a:t>
            </a:r>
            <a:r>
              <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Total-precipitation in the past hour (in inches).</a:t>
            </a:r>
          </a:p>
          <a:p>
            <a:pPr marL="342900" lvl="0" indent="-342900" algn="just">
              <a:lnSpc>
                <a:spcPct val="107000"/>
              </a:lnSpc>
              <a:spcAft>
                <a:spcPts val="800"/>
              </a:spcAft>
              <a:buFont typeface="+mj-lt"/>
              <a:buAutoNum type="arabicPeriod"/>
            </a:pPr>
            <a:endParaRPr lang="en-IN" sz="1800" b="1"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endParaRPr lang="en-IN" sz="1800" b="1"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endParaRPr lang="en-IN" sz="1800" b="1"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mj-lt"/>
              <a:buAutoNum type="arabicPeriod"/>
            </a:pPr>
            <a:endParaRPr lang="en-IN" b="1" dirty="0">
              <a:solidFill>
                <a:schemeClr val="bg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764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E433B-4103-4B59-B030-B3100CF9EE2C}"/>
              </a:ext>
            </a:extLst>
          </p:cNvPr>
          <p:cNvSpPr>
            <a:spLocks noGrp="1"/>
          </p:cNvSpPr>
          <p:nvPr>
            <p:ph type="ctrTitle"/>
          </p:nvPr>
        </p:nvSpPr>
        <p:spPr>
          <a:xfrm>
            <a:off x="1524000" y="963337"/>
            <a:ext cx="9144000" cy="477837"/>
          </a:xfrm>
        </p:spPr>
        <p:txBody>
          <a:bodyPr/>
          <a:lstStyle/>
          <a:p>
            <a:r>
              <a:rPr lang="en-US" b="1" dirty="0">
                <a:solidFill>
                  <a:schemeClr val="tx1"/>
                </a:solidFill>
                <a:latin typeface="Century Gothic (Body)"/>
              </a:rPr>
              <a:t>WORKFLOW-STEPS</a:t>
            </a:r>
            <a:endParaRPr lang="en-IN" b="1" dirty="0">
              <a:solidFill>
                <a:schemeClr val="tx1"/>
              </a:solidFill>
              <a:latin typeface="Century Gothic (Body)"/>
            </a:endParaRPr>
          </a:p>
        </p:txBody>
      </p:sp>
      <p:sp>
        <p:nvSpPr>
          <p:cNvPr id="3" name="Subtitle 2">
            <a:extLst>
              <a:ext uri="{FF2B5EF4-FFF2-40B4-BE49-F238E27FC236}">
                <a16:creationId xmlns:a16="http://schemas.microsoft.com/office/drawing/2014/main" id="{BC689EB5-7D7A-4DAE-AD48-73C2844DF0CD}"/>
              </a:ext>
            </a:extLst>
          </p:cNvPr>
          <p:cNvSpPr>
            <a:spLocks noGrp="1"/>
          </p:cNvSpPr>
          <p:nvPr>
            <p:ph type="subTitle" idx="1"/>
          </p:nvPr>
        </p:nvSpPr>
        <p:spPr>
          <a:xfrm>
            <a:off x="1524000" y="1600201"/>
            <a:ext cx="9144000" cy="4462974"/>
          </a:xfrm>
        </p:spPr>
        <p:txBody>
          <a:bodyPr>
            <a:normAutofit fontScale="92500" lnSpcReduction="20000"/>
          </a:bodyPr>
          <a:lstStyle/>
          <a:p>
            <a:pPr marL="342900" indent="-342900">
              <a:buClr>
                <a:schemeClr val="bg1"/>
              </a:buClr>
              <a:buFont typeface="Wingdings" panose="05000000000000000000" pitchFamily="2" charset="2"/>
              <a:buChar char="Ø"/>
            </a:pPr>
            <a:r>
              <a:rPr lang="en-US" b="1" dirty="0">
                <a:solidFill>
                  <a:schemeClr val="bg1">
                    <a:lumMod val="95000"/>
                    <a:lumOff val="5000"/>
                  </a:schemeClr>
                </a:solidFill>
                <a:latin typeface="Calibri" panose="020F0502020204030204" pitchFamily="34" charset="0"/>
                <a:cs typeface="Calibri" panose="020F0502020204030204" pitchFamily="34" charset="0"/>
              </a:rPr>
              <a:t>Raw Data collection</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latin typeface="Calibri" panose="020F0502020204030204" pitchFamily="34" charset="0"/>
                <a:cs typeface="Calibri" panose="020F0502020204030204" pitchFamily="34" charset="0"/>
              </a:rPr>
              <a:t>Data pre-processing</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latin typeface="Calibri" panose="020F0502020204030204" pitchFamily="34" charset="0"/>
                <a:cs typeface="Calibri" panose="020F0502020204030204" pitchFamily="34" charset="0"/>
              </a:rPr>
              <a:t>Eda  and data visualization</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latin typeface="Calibri" panose="020F0502020204030204" pitchFamily="34" charset="0"/>
                <a:cs typeface="Calibri" panose="020F0502020204030204" pitchFamily="34" charset="0"/>
              </a:rPr>
              <a:t>Feature engineering</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latin typeface="Calibri" panose="020F0502020204030204" pitchFamily="34" charset="0"/>
                <a:cs typeface="Calibri" panose="020F0502020204030204" pitchFamily="34" charset="0"/>
              </a:rPr>
              <a:t>LOGGING</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latin typeface="Calibri" panose="020F0502020204030204" pitchFamily="34" charset="0"/>
                <a:cs typeface="Calibri" panose="020F0502020204030204" pitchFamily="34" charset="0"/>
              </a:rPr>
              <a:t>Maintain training data in database</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latin typeface="Calibri" panose="020F0502020204030204" pitchFamily="34" charset="0"/>
                <a:cs typeface="Calibri" panose="020F0502020204030204" pitchFamily="34" charset="0"/>
              </a:rPr>
              <a:t>Cross validation and hyper parameter tuning</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latin typeface="Calibri" panose="020F0502020204030204" pitchFamily="34" charset="0"/>
                <a:cs typeface="Calibri" panose="020F0502020204030204" pitchFamily="34" charset="0"/>
              </a:rPr>
              <a:t>Model selection</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latin typeface="Calibri" panose="020F0502020204030204" pitchFamily="34" charset="0"/>
                <a:cs typeface="Calibri" panose="020F0502020204030204" pitchFamily="34" charset="0"/>
              </a:rPr>
              <a:t>Prediction data base maintaining</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latin typeface="Calibri" panose="020F0502020204030204" pitchFamily="34" charset="0"/>
                <a:cs typeface="Calibri" panose="020F0502020204030204" pitchFamily="34" charset="0"/>
              </a:rPr>
              <a:t>Creating </a:t>
            </a:r>
            <a:r>
              <a:rPr lang="en-US" b="1" dirty="0" err="1">
                <a:solidFill>
                  <a:schemeClr val="bg1">
                    <a:lumMod val="95000"/>
                    <a:lumOff val="5000"/>
                  </a:schemeClr>
                </a:solidFill>
                <a:latin typeface="Calibri" panose="020F0502020204030204" pitchFamily="34" charset="0"/>
                <a:cs typeface="Calibri" panose="020F0502020204030204" pitchFamily="34" charset="0"/>
              </a:rPr>
              <a:t>api</a:t>
            </a:r>
            <a:endParaRPr lang="en-US" b="1" dirty="0">
              <a:solidFill>
                <a:schemeClr val="bg1">
                  <a:lumMod val="95000"/>
                  <a:lumOff val="5000"/>
                </a:schemeClr>
              </a:solidFill>
              <a:latin typeface="Calibri" panose="020F0502020204030204" pitchFamily="34" charset="0"/>
              <a:cs typeface="Calibri" panose="020F0502020204030204" pitchFamily="34" charset="0"/>
            </a:endParaRPr>
          </a:p>
          <a:p>
            <a:pPr marL="342900" indent="-342900">
              <a:buClr>
                <a:schemeClr val="bg1"/>
              </a:buClr>
              <a:buFont typeface="Wingdings" panose="05000000000000000000" pitchFamily="2" charset="2"/>
              <a:buChar char="Ø"/>
            </a:pPr>
            <a:r>
              <a:rPr lang="en-US" b="1" dirty="0">
                <a:solidFill>
                  <a:schemeClr val="bg1">
                    <a:lumMod val="95000"/>
                    <a:lumOff val="5000"/>
                  </a:schemeClr>
                </a:solidFill>
                <a:latin typeface="Calibri" panose="020F0502020204030204" pitchFamily="34" charset="0"/>
                <a:cs typeface="Calibri" panose="020F0502020204030204" pitchFamily="34" charset="0"/>
              </a:rPr>
              <a:t>Integrating with WEB FRAMEWORK - flask</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latin typeface="Calibri" panose="020F0502020204030204" pitchFamily="34" charset="0"/>
                <a:cs typeface="Calibri" panose="020F0502020204030204" pitchFamily="34" charset="0"/>
              </a:rPr>
              <a:t>Model deployment</a:t>
            </a:r>
          </a:p>
          <a:p>
            <a:pPr marL="342900" indent="-342900">
              <a:buFont typeface="Wingdings" panose="05000000000000000000" pitchFamily="2" charset="2"/>
              <a:buChar char="Ø"/>
            </a:pPr>
            <a:endParaRPr lang="en-US" b="1" dirty="0">
              <a:solidFill>
                <a:schemeClr val="bg1">
                  <a:lumMod val="95000"/>
                  <a:lumOff val="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IN" b="1" dirty="0">
              <a:solidFill>
                <a:schemeClr val="bg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665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8721-0877-4A51-BC51-BA69CE45D673}"/>
              </a:ext>
            </a:extLst>
          </p:cNvPr>
          <p:cNvSpPr>
            <a:spLocks noGrp="1"/>
          </p:cNvSpPr>
          <p:nvPr>
            <p:ph type="title"/>
          </p:nvPr>
        </p:nvSpPr>
        <p:spPr>
          <a:xfrm>
            <a:off x="1103312" y="437322"/>
            <a:ext cx="8947522" cy="940904"/>
          </a:xfrm>
        </p:spPr>
        <p:txBody>
          <a:bodyPr/>
          <a:lstStyle/>
          <a:p>
            <a:r>
              <a:rPr lang="en-IN" b="1" dirty="0">
                <a:solidFill>
                  <a:schemeClr val="tx1"/>
                </a:solidFill>
                <a:latin typeface="Century Gothic (Body)"/>
              </a:rPr>
              <a:t>DATA PRE-PROCESSING &amp; EDA</a:t>
            </a:r>
          </a:p>
        </p:txBody>
      </p:sp>
      <p:sp>
        <p:nvSpPr>
          <p:cNvPr id="3" name="Content Placeholder 2">
            <a:extLst>
              <a:ext uri="{FF2B5EF4-FFF2-40B4-BE49-F238E27FC236}">
                <a16:creationId xmlns:a16="http://schemas.microsoft.com/office/drawing/2014/main" id="{F829EF19-FBBF-4DEA-97D0-9BFEB067F4F1}"/>
              </a:ext>
            </a:extLst>
          </p:cNvPr>
          <p:cNvSpPr>
            <a:spLocks noGrp="1"/>
          </p:cNvSpPr>
          <p:nvPr>
            <p:ph idx="1"/>
          </p:nvPr>
        </p:nvSpPr>
        <p:spPr>
          <a:xfrm>
            <a:off x="1103312" y="1378226"/>
            <a:ext cx="8946541" cy="4870173"/>
          </a:xfrm>
        </p:spPr>
        <p:txBody>
          <a:bodyPr>
            <a:normAutofit/>
          </a:bodyPr>
          <a:lstStyle/>
          <a:p>
            <a:pPr algn="just">
              <a:buClr>
                <a:schemeClr val="bg1"/>
              </a:buClr>
              <a:buFont typeface="Wingdings" panose="05000000000000000000" pitchFamily="2" charset="2"/>
              <a:buChar char="Ø"/>
            </a:pPr>
            <a:r>
              <a:rPr lang="en-IN" sz="2600" b="1" dirty="0">
                <a:solidFill>
                  <a:schemeClr val="bg1"/>
                </a:solidFill>
                <a:latin typeface="Calibri" panose="020F0502020204030204" pitchFamily="34" charset="0"/>
                <a:cs typeface="Calibri" panose="020F0502020204030204" pitchFamily="34" charset="0"/>
              </a:rPr>
              <a:t>Observation – As a first step, the data was observed and all the features were taken into consideration.</a:t>
            </a:r>
          </a:p>
          <a:p>
            <a:pPr algn="just">
              <a:buClr>
                <a:schemeClr val="bg1"/>
              </a:buClr>
              <a:buFont typeface="Wingdings" panose="05000000000000000000" pitchFamily="2" charset="2"/>
              <a:buChar char="Ø"/>
            </a:pPr>
            <a:endParaRPr lang="en-IN" sz="2600" b="1" dirty="0">
              <a:solidFill>
                <a:schemeClr val="bg1"/>
              </a:solidFill>
              <a:latin typeface="Calibri" panose="020F0502020204030204" pitchFamily="34" charset="0"/>
              <a:cs typeface="Calibri" panose="020F0502020204030204" pitchFamily="34" charset="0"/>
            </a:endParaRPr>
          </a:p>
          <a:p>
            <a:pPr algn="just">
              <a:buClr>
                <a:schemeClr val="bg1"/>
              </a:buClr>
              <a:buFont typeface="Wingdings" panose="05000000000000000000" pitchFamily="2" charset="2"/>
              <a:buChar char="Ø"/>
            </a:pPr>
            <a:r>
              <a:rPr lang="en-IN" sz="2600" b="1" dirty="0">
                <a:solidFill>
                  <a:schemeClr val="bg1"/>
                </a:solidFill>
                <a:latin typeface="Calibri" panose="020F0502020204030204" pitchFamily="34" charset="0"/>
                <a:cs typeface="Calibri" panose="020F0502020204030204" pitchFamily="34" charset="0"/>
              </a:rPr>
              <a:t>Null Values – In the dataset, it was checked whether there is the null values or not and if it is, how many records it contains. </a:t>
            </a:r>
          </a:p>
          <a:p>
            <a:pPr algn="just">
              <a:buClr>
                <a:schemeClr val="bg1"/>
              </a:buClr>
              <a:buFont typeface="Wingdings" panose="05000000000000000000" pitchFamily="2" charset="2"/>
              <a:buChar char="Ø"/>
            </a:pPr>
            <a:endParaRPr lang="en-IN" sz="2600" b="1" dirty="0">
              <a:solidFill>
                <a:schemeClr val="bg1"/>
              </a:solidFill>
              <a:latin typeface="Calibri" panose="020F0502020204030204" pitchFamily="34" charset="0"/>
              <a:cs typeface="Calibri" panose="020F0502020204030204" pitchFamily="34" charset="0"/>
            </a:endParaRPr>
          </a:p>
          <a:p>
            <a:pPr algn="just">
              <a:buClr>
                <a:schemeClr val="bg1"/>
              </a:buClr>
              <a:buFont typeface="Wingdings" panose="05000000000000000000" pitchFamily="2" charset="2"/>
              <a:buChar char="Ø"/>
            </a:pPr>
            <a:r>
              <a:rPr lang="en-IN" sz="2600" b="1" dirty="0">
                <a:solidFill>
                  <a:schemeClr val="bg1"/>
                </a:solidFill>
                <a:latin typeface="Calibri" panose="020F0502020204030204" pitchFamily="34" charset="0"/>
                <a:cs typeface="Calibri" panose="020F0502020204030204" pitchFamily="34" charset="0"/>
              </a:rPr>
              <a:t>Trends and Patterns – Visualized some important graphs and charts to observe the considerable trends and some patterns to know the relationship between the features</a:t>
            </a:r>
          </a:p>
          <a:p>
            <a:pPr algn="just">
              <a:buClr>
                <a:schemeClr val="bg1"/>
              </a:buClr>
              <a:buFont typeface="Arial" panose="020B0604020202020204" pitchFamily="34" charset="0"/>
              <a:buChar char="•"/>
            </a:pPr>
            <a:endParaRPr lang="en-IN" sz="2600" b="1" dirty="0">
              <a:solidFill>
                <a:schemeClr val="bg1"/>
              </a:solidFill>
              <a:latin typeface="Calibri" panose="020F0502020204030204" pitchFamily="34" charset="0"/>
              <a:cs typeface="Calibri" panose="020F0502020204030204" pitchFamily="34" charset="0"/>
            </a:endParaRPr>
          </a:p>
          <a:p>
            <a:pPr algn="just">
              <a:buClr>
                <a:schemeClr val="bg1"/>
              </a:buClr>
              <a:buFont typeface="Arial" panose="020B0604020202020204" pitchFamily="34" charset="0"/>
              <a:buChar char="•"/>
            </a:pPr>
            <a:endParaRPr lang="en-IN" sz="26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9607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C88E-ABBF-4ADD-8399-9CB71731BADD}"/>
              </a:ext>
            </a:extLst>
          </p:cNvPr>
          <p:cNvSpPr>
            <a:spLocks noGrp="1"/>
          </p:cNvSpPr>
          <p:nvPr>
            <p:ph type="title"/>
          </p:nvPr>
        </p:nvSpPr>
        <p:spPr>
          <a:xfrm>
            <a:off x="1103312" y="452718"/>
            <a:ext cx="8947522" cy="978517"/>
          </a:xfrm>
        </p:spPr>
        <p:txBody>
          <a:bodyPr/>
          <a:lstStyle/>
          <a:p>
            <a:r>
              <a:rPr lang="en-IN" b="1" dirty="0">
                <a:solidFill>
                  <a:schemeClr val="tx1"/>
                </a:solidFill>
                <a:latin typeface="Century Gothic (Body)"/>
              </a:rPr>
              <a:t>FEATURE ENGINEERING</a:t>
            </a:r>
          </a:p>
        </p:txBody>
      </p:sp>
      <p:sp>
        <p:nvSpPr>
          <p:cNvPr id="3" name="Content Placeholder 2">
            <a:extLst>
              <a:ext uri="{FF2B5EF4-FFF2-40B4-BE49-F238E27FC236}">
                <a16:creationId xmlns:a16="http://schemas.microsoft.com/office/drawing/2014/main" id="{7400F526-FFEF-4B8F-9541-4980CF1CA0A6}"/>
              </a:ext>
            </a:extLst>
          </p:cNvPr>
          <p:cNvSpPr>
            <a:spLocks noGrp="1"/>
          </p:cNvSpPr>
          <p:nvPr>
            <p:ph idx="1"/>
          </p:nvPr>
        </p:nvSpPr>
        <p:spPr>
          <a:xfrm>
            <a:off x="1103312" y="1431236"/>
            <a:ext cx="8946541" cy="4817164"/>
          </a:xfrm>
        </p:spPr>
        <p:txBody>
          <a:bodyPr>
            <a:noAutofit/>
          </a:bodyPr>
          <a:lstStyle/>
          <a:p>
            <a:pPr algn="just">
              <a:buClr>
                <a:schemeClr val="bg1"/>
              </a:buClr>
              <a:buFont typeface="Wingdings" panose="05000000000000000000" pitchFamily="2" charset="2"/>
              <a:buChar char="Ø"/>
            </a:pPr>
            <a:r>
              <a:rPr lang="en-IN" sz="2500" b="1" dirty="0">
                <a:solidFill>
                  <a:schemeClr val="bg1"/>
                </a:solidFill>
                <a:latin typeface="Calibri" panose="020F0502020204030204" pitchFamily="34" charset="0"/>
                <a:cs typeface="Calibri" panose="020F0502020204030204" pitchFamily="34" charset="0"/>
              </a:rPr>
              <a:t>Scaling – Standardization was used as a method of scaling to bring down all the features to a common scale without distorting the differences in the range of the values.</a:t>
            </a:r>
          </a:p>
          <a:p>
            <a:pPr algn="just">
              <a:buClr>
                <a:schemeClr val="bg1"/>
              </a:buClr>
              <a:buFont typeface="Wingdings" panose="05000000000000000000" pitchFamily="2" charset="2"/>
              <a:buChar char="Ø"/>
            </a:pPr>
            <a:endParaRPr lang="en-IN" sz="2500" b="1" dirty="0">
              <a:solidFill>
                <a:schemeClr val="bg1"/>
              </a:solidFill>
              <a:latin typeface="Calibri" panose="020F0502020204030204" pitchFamily="34" charset="0"/>
              <a:cs typeface="Calibri" panose="020F0502020204030204" pitchFamily="34" charset="0"/>
            </a:endParaRPr>
          </a:p>
          <a:p>
            <a:pPr algn="just">
              <a:buClr>
                <a:schemeClr val="bg1"/>
              </a:buClr>
              <a:buFont typeface="Wingdings" panose="05000000000000000000" pitchFamily="2" charset="2"/>
              <a:buChar char="Ø"/>
            </a:pPr>
            <a:r>
              <a:rPr lang="en-IN" sz="2500" b="1" dirty="0">
                <a:solidFill>
                  <a:schemeClr val="bg1"/>
                </a:solidFill>
                <a:latin typeface="Calibri" panose="020F0502020204030204" pitchFamily="34" charset="0"/>
                <a:cs typeface="Calibri" panose="020F0502020204030204" pitchFamily="34" charset="0"/>
              </a:rPr>
              <a:t>Multi-collinearity – Removed multi-collinearity by creating heatmap of correlation metrics.</a:t>
            </a:r>
          </a:p>
          <a:p>
            <a:pPr algn="just">
              <a:buClr>
                <a:schemeClr val="bg1"/>
              </a:buClr>
              <a:buFont typeface="Wingdings" panose="05000000000000000000" pitchFamily="2" charset="2"/>
              <a:buChar char="Ø"/>
            </a:pPr>
            <a:endParaRPr lang="en-IN" sz="2500" b="1" dirty="0">
              <a:solidFill>
                <a:schemeClr val="bg1"/>
              </a:solidFill>
              <a:latin typeface="Calibri" panose="020F0502020204030204" pitchFamily="34" charset="0"/>
              <a:cs typeface="Calibri" panose="020F0502020204030204" pitchFamily="34" charset="0"/>
            </a:endParaRPr>
          </a:p>
          <a:p>
            <a:pPr algn="just">
              <a:buClr>
                <a:schemeClr val="bg1"/>
              </a:buClr>
              <a:buFont typeface="Wingdings" panose="05000000000000000000" pitchFamily="2" charset="2"/>
              <a:buChar char="Ø"/>
            </a:pPr>
            <a:r>
              <a:rPr lang="en-IN" sz="2500" b="1" dirty="0">
                <a:solidFill>
                  <a:schemeClr val="bg1"/>
                </a:solidFill>
                <a:latin typeface="Calibri" panose="020F0502020204030204" pitchFamily="34" charset="0"/>
                <a:cs typeface="Calibri" panose="020F0502020204030204" pitchFamily="34" charset="0"/>
              </a:rPr>
              <a:t>Handling null values – Null values was critically observed and it was removed from all the features in the dataset. </a:t>
            </a:r>
          </a:p>
        </p:txBody>
      </p:sp>
    </p:spTree>
    <p:extLst>
      <p:ext uri="{BB962C8B-B14F-4D97-AF65-F5344CB8AC3E}">
        <p14:creationId xmlns:p14="http://schemas.microsoft.com/office/powerpoint/2010/main" val="4176620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1312</TotalTime>
  <Words>1349</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Calibri</vt:lpstr>
      <vt:lpstr>Century Gothic</vt:lpstr>
      <vt:lpstr>Century Gothic (Body)</vt:lpstr>
      <vt:lpstr>Wingdings</vt:lpstr>
      <vt:lpstr>Wingdings 3</vt:lpstr>
      <vt:lpstr>Ion</vt:lpstr>
      <vt:lpstr>PowerPoint Presentation</vt:lpstr>
      <vt:lpstr>PowerPoint Presentation</vt:lpstr>
      <vt:lpstr>ABSTRACT</vt:lpstr>
      <vt:lpstr>INTRODUCTION</vt:lpstr>
      <vt:lpstr>REAL-LIFE APPLICATIONS</vt:lpstr>
      <vt:lpstr>DATA DESCRIPTION</vt:lpstr>
      <vt:lpstr>WORKFLOW-STEPS</vt:lpstr>
      <vt:lpstr>DATA PRE-PROCESSING &amp; EDA</vt:lpstr>
      <vt:lpstr>FEATURE ENGINEERING</vt:lpstr>
      <vt:lpstr>LOGGING</vt:lpstr>
      <vt:lpstr>MAINTAINED TRAINING DATA IN Database</vt:lpstr>
      <vt:lpstr>USED MODELS</vt:lpstr>
      <vt:lpstr>USED MODELS</vt:lpstr>
      <vt:lpstr>CROSS-VALIDATION AND HYPER-PARAMETER TUNING</vt:lpstr>
      <vt:lpstr>Model Evaluation and Selection</vt:lpstr>
      <vt:lpstr>Creating API </vt:lpstr>
      <vt:lpstr>Model Deployment</vt:lpstr>
      <vt:lpstr>DEPLOYMENT LINK</vt:lpstr>
      <vt:lpstr>EXPECTED OUTCOME-GOAL</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Yatrik Shah</cp:lastModifiedBy>
  <cp:revision>10</cp:revision>
  <dcterms:created xsi:type="dcterms:W3CDTF">2022-04-21T03:24:33Z</dcterms:created>
  <dcterms:modified xsi:type="dcterms:W3CDTF">2022-06-07T09:44:31Z</dcterms:modified>
</cp:coreProperties>
</file>