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385" r:id="rId5"/>
    <p:sldId id="388" r:id="rId6"/>
    <p:sldId id="387" r:id="rId7"/>
    <p:sldId id="263" r:id="rId8"/>
    <p:sldId id="259" r:id="rId9"/>
    <p:sldId id="260" r:id="rId10"/>
    <p:sldId id="261" r:id="rId11"/>
    <p:sldId id="262" r:id="rId12"/>
    <p:sldId id="286" r:id="rId13"/>
    <p:sldId id="287" r:id="rId14"/>
    <p:sldId id="288" r:id="rId15"/>
    <p:sldId id="290" r:id="rId16"/>
    <p:sldId id="289" r:id="rId17"/>
    <p:sldId id="291" r:id="rId18"/>
    <p:sldId id="264" r:id="rId19"/>
    <p:sldId id="384" r:id="rId20"/>
    <p:sldId id="269" r:id="rId21"/>
    <p:sldId id="265" r:id="rId22"/>
    <p:sldId id="268" r:id="rId23"/>
    <p:sldId id="266" r:id="rId24"/>
    <p:sldId id="267" r:id="rId25"/>
    <p:sldId id="270" r:id="rId26"/>
    <p:sldId id="431" r:id="rId27"/>
    <p:sldId id="412" r:id="rId28"/>
    <p:sldId id="432" r:id="rId29"/>
    <p:sldId id="433" r:id="rId30"/>
    <p:sldId id="434" r:id="rId31"/>
    <p:sldId id="415" r:id="rId32"/>
    <p:sldId id="416" r:id="rId33"/>
    <p:sldId id="417" r:id="rId34"/>
    <p:sldId id="418" r:id="rId35"/>
    <p:sldId id="419" r:id="rId36"/>
    <p:sldId id="420" r:id="rId37"/>
    <p:sldId id="422" r:id="rId38"/>
    <p:sldId id="425" r:id="rId39"/>
    <p:sldId id="426" r:id="rId40"/>
    <p:sldId id="427" r:id="rId41"/>
    <p:sldId id="428" r:id="rId42"/>
    <p:sldId id="271" r:id="rId43"/>
    <p:sldId id="278" r:id="rId44"/>
    <p:sldId id="279" r:id="rId45"/>
    <p:sldId id="280" r:id="rId46"/>
    <p:sldId id="429" r:id="rId47"/>
    <p:sldId id="282" r:id="rId48"/>
    <p:sldId id="283" r:id="rId49"/>
    <p:sldId id="281" r:id="rId50"/>
    <p:sldId id="273" r:id="rId51"/>
    <p:sldId id="274" r:id="rId52"/>
    <p:sldId id="275" r:id="rId53"/>
    <p:sldId id="374" r:id="rId54"/>
    <p:sldId id="377" r:id="rId55"/>
    <p:sldId id="378" r:id="rId56"/>
    <p:sldId id="376" r:id="rId57"/>
    <p:sldId id="379" r:id="rId58"/>
    <p:sldId id="380" r:id="rId59"/>
    <p:sldId id="382" r:id="rId60"/>
    <p:sldId id="383" r:id="rId61"/>
    <p:sldId id="276" r:id="rId62"/>
    <p:sldId id="272" r:id="rId63"/>
    <p:sldId id="395" r:id="rId64"/>
    <p:sldId id="277" r:id="rId65"/>
    <p:sldId id="389" r:id="rId66"/>
    <p:sldId id="390" r:id="rId67"/>
    <p:sldId id="391" r:id="rId68"/>
    <p:sldId id="397" r:id="rId69"/>
    <p:sldId id="400" r:id="rId70"/>
    <p:sldId id="394" r:id="rId71"/>
    <p:sldId id="393" r:id="rId72"/>
    <p:sldId id="404" r:id="rId73"/>
    <p:sldId id="405" r:id="rId74"/>
    <p:sldId id="406" r:id="rId75"/>
    <p:sldId id="407" r:id="rId76"/>
    <p:sldId id="398" r:id="rId77"/>
    <p:sldId id="408" r:id="rId78"/>
    <p:sldId id="399" r:id="rId79"/>
    <p:sldId id="402" r:id="rId80"/>
    <p:sldId id="403" r:id="rId81"/>
    <p:sldId id="401" r:id="rId82"/>
    <p:sldId id="392" r:id="rId83"/>
    <p:sldId id="430" r:id="rId84"/>
    <p:sldId id="396"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74" autoAdjust="0"/>
  </p:normalViewPr>
  <p:slideViewPr>
    <p:cSldViewPr snapToGrid="0">
      <p:cViewPr varScale="1">
        <p:scale>
          <a:sx n="67" d="100"/>
          <a:sy n="67"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B8A51-549E-48ED-8E23-6967FF94E6D7}"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9510B-4243-4538-9DD7-3CC8027EE549}" type="slidenum">
              <a:rPr lang="en-US" smtClean="0"/>
              <a:t>‹#›</a:t>
            </a:fld>
            <a:endParaRPr lang="en-US"/>
          </a:p>
        </p:txBody>
      </p:sp>
    </p:spTree>
    <p:extLst>
      <p:ext uri="{BB962C8B-B14F-4D97-AF65-F5344CB8AC3E}">
        <p14:creationId xmlns:p14="http://schemas.microsoft.com/office/powerpoint/2010/main" val="2924795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GB" sz="1200" b="0" i="0" u="none" strike="noStrike" baseline="0" dirty="0"/>
              <a:t>If the rotation is to be in the opposite direction (clockwise when viewing from </a:t>
            </a:r>
            <a:r>
              <a:rPr lang="en-GB" sz="1200" b="1" i="0" u="none" strike="noStrike" baseline="0" dirty="0"/>
              <a:t>P</a:t>
            </a:r>
            <a:r>
              <a:rPr lang="en-GB" sz="1200" b="0" i="0" u="none" strike="noStrike" baseline="-25000" dirty="0"/>
              <a:t>2</a:t>
            </a:r>
            <a:r>
              <a:rPr lang="en-GB" sz="1200" b="0" i="0" u="none" strike="noStrike" baseline="0" dirty="0"/>
              <a:t> to </a:t>
            </a:r>
            <a:r>
              <a:rPr lang="en-GB" sz="1200" b="1" i="0" u="none" strike="noStrike" baseline="0" dirty="0"/>
              <a:t>P</a:t>
            </a:r>
            <a:r>
              <a:rPr lang="en-GB" sz="1200" b="0" i="0" u="none" strike="noStrike" baseline="-25000" dirty="0"/>
              <a:t>1</a:t>
            </a:r>
            <a:r>
              <a:rPr lang="en-GB" sz="1200" b="0" i="0" u="none" strike="noStrike" baseline="0" dirty="0"/>
              <a:t>), then we would reverse axis vector </a:t>
            </a:r>
            <a:r>
              <a:rPr lang="en-GB" sz="1200" b="1" i="0" u="none" strike="noStrike" baseline="0" dirty="0"/>
              <a:t>V </a:t>
            </a:r>
            <a:r>
              <a:rPr lang="en-GB" sz="1200" b="0" i="0" u="none" strike="noStrike" baseline="0" dirty="0"/>
              <a:t>and unit vector </a:t>
            </a:r>
            <a:r>
              <a:rPr lang="en-GB" sz="1200" b="1" i="0" u="none" strike="noStrike" baseline="0" dirty="0"/>
              <a:t>u </a:t>
            </a:r>
            <a:r>
              <a:rPr lang="en-GB" sz="1200" b="0" i="0" u="none" strike="noStrike" baseline="0" dirty="0"/>
              <a:t>so that they point in the direction from </a:t>
            </a:r>
            <a:r>
              <a:rPr lang="en-GB" sz="1200" b="1" i="0" u="none" strike="noStrike" baseline="0" dirty="0"/>
              <a:t>P</a:t>
            </a:r>
            <a:r>
              <a:rPr lang="en-GB" sz="1200" b="0" i="0" u="none" strike="noStrike" baseline="-25000" dirty="0"/>
              <a:t>2</a:t>
            </a:r>
            <a:r>
              <a:rPr lang="en-GB" sz="1200" b="0" i="0" u="none" strike="noStrike" baseline="0" dirty="0"/>
              <a:t> to </a:t>
            </a:r>
            <a:r>
              <a:rPr lang="en-GB" sz="1200" b="1" i="0" u="none" strike="noStrike" baseline="0" dirty="0"/>
              <a:t>P</a:t>
            </a:r>
            <a:r>
              <a:rPr lang="en-GB" sz="1200" b="0" i="0" u="none" strike="noStrike" baseline="-25000" dirty="0"/>
              <a:t>1</a:t>
            </a:r>
            <a:r>
              <a:rPr lang="en-GB" sz="1200" b="0" i="0" u="none" strike="noStrike" baseline="0" dirty="0"/>
              <a:t>.</a:t>
            </a:r>
            <a:endParaRPr lang="en-GB" sz="1200" dirty="0"/>
          </a:p>
          <a:p>
            <a:pPr marL="171450" indent="-171450">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50A9510B-4243-4538-9DD7-3CC8027EE549}" type="slidenum">
              <a:rPr lang="en-US" smtClean="0"/>
              <a:t>26</a:t>
            </a:fld>
            <a:endParaRPr lang="en-US"/>
          </a:p>
        </p:txBody>
      </p:sp>
    </p:spTree>
    <p:extLst>
      <p:ext uri="{BB962C8B-B14F-4D97-AF65-F5344CB8AC3E}">
        <p14:creationId xmlns:p14="http://schemas.microsoft.com/office/powerpoint/2010/main" val="390190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9510B-4243-4538-9DD7-3CC8027EE549}" type="slidenum">
              <a:rPr lang="en-US" smtClean="0"/>
              <a:t>76</a:t>
            </a:fld>
            <a:endParaRPr lang="en-US"/>
          </a:p>
        </p:txBody>
      </p:sp>
    </p:spTree>
    <p:extLst>
      <p:ext uri="{BB962C8B-B14F-4D97-AF65-F5344CB8AC3E}">
        <p14:creationId xmlns:p14="http://schemas.microsoft.com/office/powerpoint/2010/main" val="3477934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B9C18-2B6E-7815-5B01-7DE68AD0C5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085D7A-1218-04DA-AAA4-64DC6DA79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7A2377-D504-6F1F-AF4D-ABAE33FD19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B563D2-DFE4-7632-75F1-AD98600A9E2D}"/>
              </a:ext>
            </a:extLst>
          </p:cNvPr>
          <p:cNvSpPr>
            <a:spLocks noGrp="1"/>
          </p:cNvSpPr>
          <p:nvPr>
            <p:ph type="sldNum" sz="quarter" idx="5"/>
          </p:nvPr>
        </p:nvSpPr>
        <p:spPr/>
        <p:txBody>
          <a:bodyPr/>
          <a:lstStyle/>
          <a:p>
            <a:fld id="{50A9510B-4243-4538-9DD7-3CC8027EE549}" type="slidenum">
              <a:rPr lang="en-US" smtClean="0"/>
              <a:t>77</a:t>
            </a:fld>
            <a:endParaRPr lang="en-US"/>
          </a:p>
        </p:txBody>
      </p:sp>
    </p:spTree>
    <p:extLst>
      <p:ext uri="{BB962C8B-B14F-4D97-AF65-F5344CB8AC3E}">
        <p14:creationId xmlns:p14="http://schemas.microsoft.com/office/powerpoint/2010/main" val="173434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1BC2-60AB-79B1-EF8B-986A3D70A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A54148-9121-988B-C8FA-BCB1D30AB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51627D-BDA0-C780-91C9-80F4D422DF65}"/>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5" name="Footer Placeholder 4">
            <a:extLst>
              <a:ext uri="{FF2B5EF4-FFF2-40B4-BE49-F238E27FC236}">
                <a16:creationId xmlns:a16="http://schemas.microsoft.com/office/drawing/2014/main" id="{90247A33-077B-CD52-49A0-D3EFCB039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66825-ECAB-077F-8600-C21888F96EE9}"/>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270576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57D-0373-74D7-D721-04A8CFD479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A46749-7109-3BE8-B4C3-A97763D8E0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88C62-7DBD-CFE2-440C-440F424F211E}"/>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5" name="Footer Placeholder 4">
            <a:extLst>
              <a:ext uri="{FF2B5EF4-FFF2-40B4-BE49-F238E27FC236}">
                <a16:creationId xmlns:a16="http://schemas.microsoft.com/office/drawing/2014/main" id="{8BAB1F9D-94BB-2521-35A2-BCEBF2347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ED2FC-5473-542F-6ED1-75DB3FE05389}"/>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244683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E6ED7-11E5-39F0-0B33-A4C0F8F768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968F06-946E-E96C-25C1-4C1876D280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62277-63A8-DE3C-1FF1-176C24CE0934}"/>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5" name="Footer Placeholder 4">
            <a:extLst>
              <a:ext uri="{FF2B5EF4-FFF2-40B4-BE49-F238E27FC236}">
                <a16:creationId xmlns:a16="http://schemas.microsoft.com/office/drawing/2014/main" id="{D1142D03-F76A-CBDD-FA5B-308108C07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FB701-8454-B271-8353-8C094C3FA04B}"/>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260961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BFB4-6905-7DFF-34D3-F82DFCAC5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57F0D-EA0D-627C-03DE-E66B4D059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7A4B2-7354-CF26-28E2-44DB51D0F151}"/>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5" name="Footer Placeholder 4">
            <a:extLst>
              <a:ext uri="{FF2B5EF4-FFF2-40B4-BE49-F238E27FC236}">
                <a16:creationId xmlns:a16="http://schemas.microsoft.com/office/drawing/2014/main" id="{866BC401-D1E9-6BE4-973F-716F0AB1A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4A5F3-6132-8D9D-637F-26944409D1BA}"/>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355934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E70C-48AF-47F6-34A8-B5BDCDCE0E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23EDC-6044-0122-AF4B-C25F3BE6E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FC1A0-6D57-21BF-49B9-B07F2A5928B6}"/>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5" name="Footer Placeholder 4">
            <a:extLst>
              <a:ext uri="{FF2B5EF4-FFF2-40B4-BE49-F238E27FC236}">
                <a16:creationId xmlns:a16="http://schemas.microsoft.com/office/drawing/2014/main" id="{C00F93B6-5BB5-431C-0EF3-E0E70527A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8365C-CDBC-996D-D4BE-F10A874EF8E6}"/>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162206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A8D2-98FE-DCE0-6D08-19E495576E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B204D-399D-0801-9C72-601956B0FD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11778E-EF91-A1E2-193A-19CB60E47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E9128A-5654-0B3B-4F5D-AB163AA17CEA}"/>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6" name="Footer Placeholder 5">
            <a:extLst>
              <a:ext uri="{FF2B5EF4-FFF2-40B4-BE49-F238E27FC236}">
                <a16:creationId xmlns:a16="http://schemas.microsoft.com/office/drawing/2014/main" id="{286EE3D4-B59C-6595-E8D4-D5872D18B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C7C4A-BC39-700A-1A05-F606F67B81EB}"/>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13084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556E-02A4-0A04-29FC-2D1CDA3DCA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0B69E6-9AF2-483D-1819-A72350CE6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7C2A88-8D6E-C18A-141D-F4C75E600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235047-A3E5-2FE7-89E3-4E15B73A9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0F83A0-A282-9603-6388-D1F56D1527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F911C-3E67-95AF-7E6F-5C79EDB5ACA4}"/>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8" name="Footer Placeholder 7">
            <a:extLst>
              <a:ext uri="{FF2B5EF4-FFF2-40B4-BE49-F238E27FC236}">
                <a16:creationId xmlns:a16="http://schemas.microsoft.com/office/drawing/2014/main" id="{C4E2D5BA-1654-1A09-D132-94544B245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407FEC-70C7-1968-BFE8-988664F6A2F1}"/>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414671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C427-D2F7-C2EF-B75D-898119080D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A5A3F6-0D1C-130B-08D5-8A11EA36C252}"/>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4" name="Footer Placeholder 3">
            <a:extLst>
              <a:ext uri="{FF2B5EF4-FFF2-40B4-BE49-F238E27FC236}">
                <a16:creationId xmlns:a16="http://schemas.microsoft.com/office/drawing/2014/main" id="{CDA389B2-2B93-BB77-0EF3-1A2A8B0364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D0D17-6949-85A7-5990-4F204EB97738}"/>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31895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71697-E355-4CD2-1093-7E992F224492}"/>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3" name="Footer Placeholder 2">
            <a:extLst>
              <a:ext uri="{FF2B5EF4-FFF2-40B4-BE49-F238E27FC236}">
                <a16:creationId xmlns:a16="http://schemas.microsoft.com/office/drawing/2014/main" id="{F4B7D432-313F-5D82-4ACC-7F01DF1E80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955646-1F6D-4521-82A3-EC0CED8F29A5}"/>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391024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0A26-28D5-52D3-0A6C-335565399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45B57A-0EB4-236F-121B-02D073F7D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C4BD1-A11C-36AA-08B9-62E240494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577C3-66CD-E33D-C707-B6C8EA163B6D}"/>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6" name="Footer Placeholder 5">
            <a:extLst>
              <a:ext uri="{FF2B5EF4-FFF2-40B4-BE49-F238E27FC236}">
                <a16:creationId xmlns:a16="http://schemas.microsoft.com/office/drawing/2014/main" id="{C5115322-4B8A-B8DB-C946-F268B3F74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0A4B49-6C8B-9FA1-3B9B-609DD003EDCD}"/>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399220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2922-ED30-C803-7790-B1A586179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11CFAA-3894-08AA-667F-FB9550BF05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BEBBA6-7F34-A58F-ADE8-822D716A4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6A697-297E-EC1A-0B80-91F9E023044A}"/>
              </a:ext>
            </a:extLst>
          </p:cNvPr>
          <p:cNvSpPr>
            <a:spLocks noGrp="1"/>
          </p:cNvSpPr>
          <p:nvPr>
            <p:ph type="dt" sz="half" idx="10"/>
          </p:nvPr>
        </p:nvSpPr>
        <p:spPr/>
        <p:txBody>
          <a:bodyPr/>
          <a:lstStyle/>
          <a:p>
            <a:fld id="{1DCBE3DE-9225-4EDE-9D11-DE09B65D9C80}" type="datetimeFigureOut">
              <a:rPr lang="en-US" smtClean="0"/>
              <a:t>2/12/2024</a:t>
            </a:fld>
            <a:endParaRPr lang="en-US"/>
          </a:p>
        </p:txBody>
      </p:sp>
      <p:sp>
        <p:nvSpPr>
          <p:cNvPr id="6" name="Footer Placeholder 5">
            <a:extLst>
              <a:ext uri="{FF2B5EF4-FFF2-40B4-BE49-F238E27FC236}">
                <a16:creationId xmlns:a16="http://schemas.microsoft.com/office/drawing/2014/main" id="{17DD0C00-AD2D-BEA7-78F1-485DF0EC7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E5150-D7D4-300A-0B13-5D3A93D74C71}"/>
              </a:ext>
            </a:extLst>
          </p:cNvPr>
          <p:cNvSpPr>
            <a:spLocks noGrp="1"/>
          </p:cNvSpPr>
          <p:nvPr>
            <p:ph type="sldNum" sz="quarter" idx="12"/>
          </p:nvPr>
        </p:nvSpPr>
        <p:spPr/>
        <p:txBody>
          <a:bodyPr/>
          <a:lstStyle/>
          <a:p>
            <a:fld id="{01E1844E-64D7-4F13-9D38-13A3C4D08D01}" type="slidenum">
              <a:rPr lang="en-US" smtClean="0"/>
              <a:t>‹#›</a:t>
            </a:fld>
            <a:endParaRPr lang="en-US"/>
          </a:p>
        </p:txBody>
      </p:sp>
    </p:spTree>
    <p:extLst>
      <p:ext uri="{BB962C8B-B14F-4D97-AF65-F5344CB8AC3E}">
        <p14:creationId xmlns:p14="http://schemas.microsoft.com/office/powerpoint/2010/main" val="201810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D02B8-6DBB-9B86-CA3E-CF53170D9A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F7800F-9910-D681-493D-FCA584A35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4633-E188-076B-E0D3-FF53F6342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BE3DE-9225-4EDE-9D11-DE09B65D9C80}" type="datetimeFigureOut">
              <a:rPr lang="en-US" smtClean="0"/>
              <a:t>2/12/2024</a:t>
            </a:fld>
            <a:endParaRPr lang="en-US"/>
          </a:p>
        </p:txBody>
      </p:sp>
      <p:sp>
        <p:nvSpPr>
          <p:cNvPr id="5" name="Footer Placeholder 4">
            <a:extLst>
              <a:ext uri="{FF2B5EF4-FFF2-40B4-BE49-F238E27FC236}">
                <a16:creationId xmlns:a16="http://schemas.microsoft.com/office/drawing/2014/main" id="{09D4B480-8BA6-7218-8084-7BADB191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4301FB-2471-4C79-3DA1-4BB8D523E1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1844E-64D7-4F13-9D38-13A3C4D08D01}" type="slidenum">
              <a:rPr lang="en-US" smtClean="0"/>
              <a:t>‹#›</a:t>
            </a:fld>
            <a:endParaRPr lang="en-US"/>
          </a:p>
        </p:txBody>
      </p:sp>
    </p:spTree>
    <p:extLst>
      <p:ext uri="{BB962C8B-B14F-4D97-AF65-F5344CB8AC3E}">
        <p14:creationId xmlns:p14="http://schemas.microsoft.com/office/powerpoint/2010/main" val="1769925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5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7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FC6D-CD26-C7CE-DE30-F6DFF858C201}"/>
              </a:ext>
            </a:extLst>
          </p:cNvPr>
          <p:cNvSpPr>
            <a:spLocks noGrp="1"/>
          </p:cNvSpPr>
          <p:nvPr>
            <p:ph type="ctrTitle"/>
          </p:nvPr>
        </p:nvSpPr>
        <p:spPr>
          <a:xfrm>
            <a:off x="1524000" y="1041400"/>
            <a:ext cx="9144000" cy="2387600"/>
          </a:xfrm>
        </p:spPr>
        <p:txBody>
          <a:bodyPr/>
          <a:lstStyle/>
          <a:p>
            <a:r>
              <a:rPr lang="en-US" b="1" dirty="0"/>
              <a:t>Unit 4</a:t>
            </a:r>
          </a:p>
        </p:txBody>
      </p:sp>
      <p:sp>
        <p:nvSpPr>
          <p:cNvPr id="3" name="Subtitle 2">
            <a:extLst>
              <a:ext uri="{FF2B5EF4-FFF2-40B4-BE49-F238E27FC236}">
                <a16:creationId xmlns:a16="http://schemas.microsoft.com/office/drawing/2014/main" id="{390FE6B2-7954-F589-C25C-F3AC7E845296}"/>
              </a:ext>
            </a:extLst>
          </p:cNvPr>
          <p:cNvSpPr>
            <a:spLocks noGrp="1"/>
          </p:cNvSpPr>
          <p:nvPr>
            <p:ph type="subTitle" idx="1"/>
          </p:nvPr>
        </p:nvSpPr>
        <p:spPr>
          <a:xfrm>
            <a:off x="1524000" y="3429000"/>
            <a:ext cx="9144000" cy="1655762"/>
          </a:xfrm>
        </p:spPr>
        <p:txBody>
          <a:bodyPr>
            <a:normAutofit/>
          </a:bodyPr>
          <a:lstStyle/>
          <a:p>
            <a:r>
              <a:rPr lang="en-US" sz="3600" b="1" dirty="0"/>
              <a:t>Three-Dimensional Geometric Transformation</a:t>
            </a:r>
          </a:p>
        </p:txBody>
      </p:sp>
    </p:spTree>
    <p:extLst>
      <p:ext uri="{BB962C8B-B14F-4D97-AF65-F5344CB8AC3E}">
        <p14:creationId xmlns:p14="http://schemas.microsoft.com/office/powerpoint/2010/main" val="61430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B804-F1F7-1270-B97E-A025C9E1552D}"/>
              </a:ext>
            </a:extLst>
          </p:cNvPr>
          <p:cNvSpPr>
            <a:spLocks noGrp="1"/>
          </p:cNvSpPr>
          <p:nvPr>
            <p:ph type="title"/>
          </p:nvPr>
        </p:nvSpPr>
        <p:spPr/>
        <p:txBody>
          <a:bodyPr/>
          <a:lstStyle/>
          <a:p>
            <a:r>
              <a:rPr lang="en-US" b="1" dirty="0"/>
              <a:t>Three-Dimensional Rotation</a:t>
            </a:r>
          </a:p>
        </p:txBody>
      </p:sp>
      <p:sp>
        <p:nvSpPr>
          <p:cNvPr id="3" name="Content Placeholder 2">
            <a:extLst>
              <a:ext uri="{FF2B5EF4-FFF2-40B4-BE49-F238E27FC236}">
                <a16:creationId xmlns:a16="http://schemas.microsoft.com/office/drawing/2014/main" id="{5D092BC9-495E-4495-A03C-DD643EE76624}"/>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We can rotate an object about any axis in space, but the easiest rotation axes to handle are those that are parallel to the Cartesian-coordinate axes.</a:t>
            </a:r>
          </a:p>
          <a:p>
            <a:pPr>
              <a:buFont typeface="Wingdings" panose="05000000000000000000" pitchFamily="2" charset="2"/>
              <a:buChar char="v"/>
            </a:pPr>
            <a:r>
              <a:rPr lang="en-GB" sz="2000" dirty="0"/>
              <a:t>By convention, </a:t>
            </a:r>
            <a:r>
              <a:rPr lang="en-GB" sz="2000" b="1" dirty="0"/>
              <a:t>positive rotation angles</a:t>
            </a:r>
            <a:r>
              <a:rPr lang="en-GB" sz="2000" dirty="0"/>
              <a:t> produce </a:t>
            </a:r>
            <a:r>
              <a:rPr lang="en-GB" sz="2000" b="1" dirty="0"/>
              <a:t>counterclockwise rotations</a:t>
            </a:r>
            <a:r>
              <a:rPr lang="en-GB" sz="2000" dirty="0"/>
              <a:t> about a coordinate axis, assuming that we are looking in the negative direction along that coordinate axis.</a:t>
            </a:r>
          </a:p>
        </p:txBody>
      </p:sp>
      <p:pic>
        <p:nvPicPr>
          <p:cNvPr id="5" name="Picture 4">
            <a:extLst>
              <a:ext uri="{FF2B5EF4-FFF2-40B4-BE49-F238E27FC236}">
                <a16:creationId xmlns:a16="http://schemas.microsoft.com/office/drawing/2014/main" id="{5146F12E-71DA-F055-7BE1-A4AA52AD7073}"/>
              </a:ext>
            </a:extLst>
          </p:cNvPr>
          <p:cNvPicPr>
            <a:picLocks noChangeAspect="1"/>
          </p:cNvPicPr>
          <p:nvPr/>
        </p:nvPicPr>
        <p:blipFill>
          <a:blip r:embed="rId2"/>
          <a:stretch>
            <a:fillRect/>
          </a:stretch>
        </p:blipFill>
        <p:spPr>
          <a:xfrm>
            <a:off x="0" y="3452337"/>
            <a:ext cx="4082032" cy="3405663"/>
          </a:xfrm>
          <a:prstGeom prst="rect">
            <a:avLst/>
          </a:prstGeom>
        </p:spPr>
      </p:pic>
      <p:pic>
        <p:nvPicPr>
          <p:cNvPr id="7" name="Picture 6">
            <a:extLst>
              <a:ext uri="{FF2B5EF4-FFF2-40B4-BE49-F238E27FC236}">
                <a16:creationId xmlns:a16="http://schemas.microsoft.com/office/drawing/2014/main" id="{3171F2CD-91DE-D3AB-E6E0-CF446265165B}"/>
              </a:ext>
            </a:extLst>
          </p:cNvPr>
          <p:cNvPicPr>
            <a:picLocks noChangeAspect="1"/>
          </p:cNvPicPr>
          <p:nvPr/>
        </p:nvPicPr>
        <p:blipFill>
          <a:blip r:embed="rId3"/>
          <a:stretch>
            <a:fillRect/>
          </a:stretch>
        </p:blipFill>
        <p:spPr>
          <a:xfrm>
            <a:off x="4082032" y="3405663"/>
            <a:ext cx="4976180" cy="3405663"/>
          </a:xfrm>
          <a:prstGeom prst="rect">
            <a:avLst/>
          </a:prstGeom>
        </p:spPr>
      </p:pic>
      <p:pic>
        <p:nvPicPr>
          <p:cNvPr id="9" name="Picture 8">
            <a:extLst>
              <a:ext uri="{FF2B5EF4-FFF2-40B4-BE49-F238E27FC236}">
                <a16:creationId xmlns:a16="http://schemas.microsoft.com/office/drawing/2014/main" id="{3EA1BB30-ACA6-7AD4-19FE-7AB11ABF38BC}"/>
              </a:ext>
            </a:extLst>
          </p:cNvPr>
          <p:cNvPicPr>
            <a:picLocks noChangeAspect="1"/>
          </p:cNvPicPr>
          <p:nvPr/>
        </p:nvPicPr>
        <p:blipFill>
          <a:blip r:embed="rId4"/>
          <a:stretch>
            <a:fillRect/>
          </a:stretch>
        </p:blipFill>
        <p:spPr>
          <a:xfrm>
            <a:off x="9230063" y="3174652"/>
            <a:ext cx="2714287" cy="3636674"/>
          </a:xfrm>
          <a:prstGeom prst="rect">
            <a:avLst/>
          </a:prstGeom>
        </p:spPr>
      </p:pic>
    </p:spTree>
    <p:extLst>
      <p:ext uri="{BB962C8B-B14F-4D97-AF65-F5344CB8AC3E}">
        <p14:creationId xmlns:p14="http://schemas.microsoft.com/office/powerpoint/2010/main" val="348703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B804-F1F7-1270-B97E-A025C9E1552D}"/>
              </a:ext>
            </a:extLst>
          </p:cNvPr>
          <p:cNvSpPr>
            <a:spLocks noGrp="1"/>
          </p:cNvSpPr>
          <p:nvPr>
            <p:ph type="title"/>
          </p:nvPr>
        </p:nvSpPr>
        <p:spPr/>
        <p:txBody>
          <a:bodyPr/>
          <a:lstStyle/>
          <a:p>
            <a:r>
              <a:rPr lang="en-US" b="1" dirty="0"/>
              <a:t>Three-Dimensional Coordinate-Axis Rotations</a:t>
            </a:r>
          </a:p>
        </p:txBody>
      </p:sp>
      <p:sp>
        <p:nvSpPr>
          <p:cNvPr id="3" name="Content Placeholder 2">
            <a:extLst>
              <a:ext uri="{FF2B5EF4-FFF2-40B4-BE49-F238E27FC236}">
                <a16:creationId xmlns:a16="http://schemas.microsoft.com/office/drawing/2014/main" id="{5D092BC9-495E-4495-A03C-DD643EE76624}"/>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We can rotate an object about any axis in space, but the easiest rotation axes to handle are those that are parallel to the Cartesian-coordinate axes.</a:t>
            </a:r>
          </a:p>
          <a:p>
            <a:pPr>
              <a:buFont typeface="Wingdings" panose="05000000000000000000" pitchFamily="2" charset="2"/>
              <a:buChar char="v"/>
            </a:pPr>
            <a:r>
              <a:rPr lang="en-GB" sz="2000" dirty="0"/>
              <a:t>By convention, </a:t>
            </a:r>
            <a:r>
              <a:rPr lang="en-GB" sz="2000" b="1" dirty="0"/>
              <a:t>positive rotation angles</a:t>
            </a:r>
            <a:r>
              <a:rPr lang="en-GB" sz="2000" dirty="0"/>
              <a:t> produce </a:t>
            </a:r>
            <a:r>
              <a:rPr lang="en-GB" sz="2000" b="1" dirty="0"/>
              <a:t>counterclockwise rotations</a:t>
            </a:r>
            <a:r>
              <a:rPr lang="en-GB" sz="2000" dirty="0"/>
              <a:t> about a coordinate axis, assuming that we are looking in the negative direction along that coordinate axis.</a:t>
            </a:r>
          </a:p>
          <a:p>
            <a:pPr>
              <a:buFont typeface="Wingdings" panose="05000000000000000000" pitchFamily="2" charset="2"/>
              <a:buChar char="v"/>
            </a:pPr>
            <a:r>
              <a:rPr lang="en-GB" sz="2000" dirty="0"/>
              <a:t>Types of three dimensional rotations(Coordinate axes rotations):</a:t>
            </a:r>
          </a:p>
          <a:p>
            <a:pPr lvl="1">
              <a:buFont typeface="Wingdings" panose="05000000000000000000" pitchFamily="2" charset="2"/>
              <a:buChar char="q"/>
            </a:pPr>
            <a:r>
              <a:rPr lang="en-GB" sz="2000" dirty="0"/>
              <a:t>Rotation about the z-axis(</a:t>
            </a:r>
            <a:r>
              <a:rPr lang="en-GB" sz="2000" b="1" dirty="0"/>
              <a:t>Roll</a:t>
            </a:r>
            <a:r>
              <a:rPr lang="en-GB" sz="2000" dirty="0"/>
              <a:t>)</a:t>
            </a:r>
          </a:p>
          <a:p>
            <a:pPr lvl="1">
              <a:buFont typeface="Wingdings" panose="05000000000000000000" pitchFamily="2" charset="2"/>
              <a:buChar char="q"/>
            </a:pPr>
            <a:r>
              <a:rPr lang="en-GB" sz="2000" dirty="0"/>
              <a:t>Rotation about the x-axis(</a:t>
            </a:r>
            <a:r>
              <a:rPr lang="en-GB" sz="2000" b="1" dirty="0"/>
              <a:t>Pitch</a:t>
            </a:r>
            <a:r>
              <a:rPr lang="en-GB" sz="2000" dirty="0"/>
              <a:t>)</a:t>
            </a:r>
          </a:p>
          <a:p>
            <a:pPr lvl="1">
              <a:buFont typeface="Wingdings" panose="05000000000000000000" pitchFamily="2" charset="2"/>
              <a:buChar char="q"/>
            </a:pPr>
            <a:r>
              <a:rPr lang="en-GB" sz="2000" dirty="0"/>
              <a:t>Rotation about the y-axis(</a:t>
            </a:r>
            <a:r>
              <a:rPr lang="en-GB" sz="2000" b="1" dirty="0"/>
              <a:t>Yaw</a:t>
            </a:r>
            <a:r>
              <a:rPr lang="en-GB" sz="2000" dirty="0"/>
              <a:t>)</a:t>
            </a:r>
          </a:p>
          <a:p>
            <a:pPr>
              <a:buFont typeface="Wingdings" panose="05000000000000000000" pitchFamily="2" charset="2"/>
              <a:buChar char="v"/>
            </a:pPr>
            <a:r>
              <a:rPr lang="en-GB" sz="2000" dirty="0"/>
              <a:t>An inverse three-dimensional rotation matrix is obtained in the same way as the inverse rotations in two dimensions. We just replace the angle θ with −θ.</a:t>
            </a:r>
          </a:p>
          <a:p>
            <a:pPr lvl="1">
              <a:buFont typeface="Wingdings" panose="05000000000000000000" pitchFamily="2" charset="2"/>
              <a:buChar char="q"/>
            </a:pPr>
            <a:endParaRPr lang="en-GB" sz="2000" dirty="0"/>
          </a:p>
          <a:p>
            <a:pPr lvl="1">
              <a:buFont typeface="Wingdings" panose="05000000000000000000" pitchFamily="2" charset="2"/>
              <a:buChar char="q"/>
            </a:pPr>
            <a:endParaRPr lang="en-US" sz="2000" dirty="0"/>
          </a:p>
          <a:p>
            <a:pPr lvl="1">
              <a:buFont typeface="Wingdings" panose="05000000000000000000" pitchFamily="2" charset="2"/>
              <a:buChar char="q"/>
            </a:pPr>
            <a:endParaRPr lang="en-US" sz="2000" dirty="0"/>
          </a:p>
        </p:txBody>
      </p:sp>
    </p:spTree>
    <p:extLst>
      <p:ext uri="{BB962C8B-B14F-4D97-AF65-F5344CB8AC3E}">
        <p14:creationId xmlns:p14="http://schemas.microsoft.com/office/powerpoint/2010/main" val="367094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FAD0C-DE41-7945-F7AE-E8597200DD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F2817-FC07-FA0E-2F46-F16C76654F05}"/>
              </a:ext>
            </a:extLst>
          </p:cNvPr>
          <p:cNvSpPr>
            <a:spLocks noGrp="1"/>
          </p:cNvSpPr>
          <p:nvPr>
            <p:ph type="title"/>
          </p:nvPr>
        </p:nvSpPr>
        <p:spPr/>
        <p:txBody>
          <a:bodyPr/>
          <a:lstStyle/>
          <a:p>
            <a:r>
              <a:rPr lang="en-US" b="1" dirty="0"/>
              <a:t>Three-Dimensional Coordinate-Axis Rotations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D6E569-0114-8076-41FD-FA09E708C1ED}"/>
                  </a:ext>
                </a:extLst>
              </p:cNvPr>
              <p:cNvSpPr>
                <a:spLocks noGrp="1"/>
              </p:cNvSpPr>
              <p:nvPr>
                <p:ph idx="1"/>
              </p:nvPr>
            </p:nvSpPr>
            <p:spPr>
              <a:xfrm>
                <a:off x="838200" y="1690688"/>
                <a:ext cx="10515600" cy="5167312"/>
              </a:xfrm>
            </p:spPr>
            <p:txBody>
              <a:bodyPr>
                <a:normAutofit/>
              </a:bodyPr>
              <a:lstStyle/>
              <a:p>
                <a:pPr marL="457200" indent="-457200">
                  <a:buFont typeface="+mj-lt"/>
                  <a:buAutoNum type="arabicParenR"/>
                </a:pPr>
                <a:r>
                  <a:rPr lang="en-GB" sz="2400" u="sng" dirty="0"/>
                  <a:t>Rotation about the z-axis(</a:t>
                </a:r>
                <a:r>
                  <a:rPr lang="en-GB" sz="2400" b="1" u="sng" dirty="0"/>
                  <a:t>Roll</a:t>
                </a:r>
                <a:r>
                  <a:rPr lang="en-GB" sz="2400" u="sng" dirty="0"/>
                  <a:t>):</a:t>
                </a:r>
              </a:p>
              <a:p>
                <a:pPr>
                  <a:buFont typeface="Wingdings" panose="05000000000000000000" pitchFamily="2" charset="2"/>
                  <a:buChar char="q"/>
                </a:pPr>
                <a:r>
                  <a:rPr lang="en-GB" sz="2000" dirty="0"/>
                  <a:t>The two-dimensional z-axis rotation equations are easily extended to three dimensions, as follows:</a:t>
                </a:r>
              </a:p>
              <a:p>
                <a:pPr marL="457200" lvl="1" indent="0">
                  <a:buNone/>
                </a:pPr>
                <a:r>
                  <a:rPr lang="es-ES" i="1" dirty="0">
                    <a:latin typeface="Palatino-Italic"/>
                  </a:rPr>
                  <a:t>x</a:t>
                </a:r>
                <a:r>
                  <a:rPr lang="es-ES" dirty="0">
                    <a:latin typeface="Palatino-Italic"/>
                    <a:ea typeface="Verdana" panose="020B0604030504040204" pitchFamily="34" charset="0"/>
                  </a:rPr>
                  <a:t>Ꞌ </a:t>
                </a:r>
                <a:r>
                  <a:rPr lang="es-ES" dirty="0">
                    <a:latin typeface="Palatino-Italic"/>
                  </a:rPr>
                  <a:t>= </a:t>
                </a:r>
                <a:r>
                  <a:rPr lang="es-ES" i="1" dirty="0">
                    <a:latin typeface="Palatino-Italic"/>
                  </a:rPr>
                  <a:t>x</a:t>
                </a:r>
                <a:r>
                  <a:rPr lang="es-ES" dirty="0">
                    <a:latin typeface="Palatino-Italic"/>
                  </a:rPr>
                  <a:t> cos </a:t>
                </a:r>
                <a:r>
                  <a:rPr lang="es-ES" i="1" dirty="0">
                    <a:latin typeface="Palatino-Italic"/>
                  </a:rPr>
                  <a:t>θ</a:t>
                </a:r>
                <a:r>
                  <a:rPr lang="es-ES" dirty="0">
                    <a:latin typeface="Palatino-Italic"/>
                  </a:rPr>
                  <a:t> − </a:t>
                </a:r>
                <a:r>
                  <a:rPr lang="es-ES" i="1" dirty="0">
                    <a:latin typeface="Palatino-Italic"/>
                  </a:rPr>
                  <a:t>y</a:t>
                </a:r>
                <a:r>
                  <a:rPr lang="es-ES" dirty="0">
                    <a:latin typeface="Palatino-Italic"/>
                  </a:rPr>
                  <a:t> sin </a:t>
                </a:r>
                <a:r>
                  <a:rPr lang="es-ES" i="1" dirty="0">
                    <a:latin typeface="Palatino-Italic"/>
                  </a:rPr>
                  <a:t>θ</a:t>
                </a:r>
              </a:p>
              <a:p>
                <a:pPr marL="457200" lvl="1" indent="0">
                  <a:buNone/>
                </a:pPr>
                <a:r>
                  <a:rPr lang="es-ES" i="1" dirty="0">
                    <a:latin typeface="Palatino-Italic"/>
                  </a:rPr>
                  <a:t>y</a:t>
                </a:r>
                <a:r>
                  <a:rPr lang="es-ES" dirty="0">
                    <a:latin typeface="Palatino-Italic"/>
                    <a:ea typeface="Verdana" panose="020B0604030504040204" pitchFamily="34" charset="0"/>
                  </a:rPr>
                  <a:t>Ꞌ </a:t>
                </a:r>
                <a:r>
                  <a:rPr lang="es-ES" dirty="0">
                    <a:latin typeface="Palatino-Italic"/>
                  </a:rPr>
                  <a:t>= </a:t>
                </a:r>
                <a:r>
                  <a:rPr lang="es-ES" i="1" dirty="0">
                    <a:latin typeface="Palatino-Italic"/>
                  </a:rPr>
                  <a:t>x </a:t>
                </a:r>
                <a:r>
                  <a:rPr lang="es-ES" dirty="0">
                    <a:latin typeface="Palatino-Italic"/>
                  </a:rPr>
                  <a:t>sin </a:t>
                </a:r>
                <a:r>
                  <a:rPr lang="es-ES" i="1" dirty="0">
                    <a:latin typeface="Palatino-Italic"/>
                  </a:rPr>
                  <a:t>θ</a:t>
                </a:r>
                <a:r>
                  <a:rPr lang="es-ES" dirty="0">
                    <a:latin typeface="Palatino-Italic"/>
                  </a:rPr>
                  <a:t> + </a:t>
                </a:r>
                <a:r>
                  <a:rPr lang="es-ES" i="1" dirty="0">
                    <a:latin typeface="Palatino-Italic"/>
                  </a:rPr>
                  <a:t>y </a:t>
                </a:r>
                <a:r>
                  <a:rPr lang="es-ES" dirty="0">
                    <a:latin typeface="Palatino-Italic"/>
                  </a:rPr>
                  <a:t>cos </a:t>
                </a:r>
                <a:r>
                  <a:rPr lang="es-ES" i="1" dirty="0">
                    <a:latin typeface="Palatino-Italic"/>
                  </a:rPr>
                  <a:t>θ</a:t>
                </a:r>
              </a:p>
              <a:p>
                <a:pPr marL="457200" lvl="1" indent="0">
                  <a:buNone/>
                </a:pPr>
                <a:r>
                  <a:rPr lang="es-ES" i="1" dirty="0">
                    <a:latin typeface="Palatino-Italic"/>
                  </a:rPr>
                  <a:t>z</a:t>
                </a:r>
                <a:r>
                  <a:rPr lang="es-ES" dirty="0">
                    <a:latin typeface="Palatino-Italic"/>
                    <a:ea typeface="Verdana" panose="020B0604030504040204" pitchFamily="34" charset="0"/>
                  </a:rPr>
                  <a:t>Ꞌ </a:t>
                </a:r>
                <a:r>
                  <a:rPr lang="es-ES" dirty="0">
                    <a:latin typeface="Palatino-Italic"/>
                  </a:rPr>
                  <a:t>= </a:t>
                </a:r>
                <a:r>
                  <a:rPr lang="es-ES" i="1" dirty="0">
                    <a:latin typeface="Palatino-Italic"/>
                  </a:rPr>
                  <a:t>z</a:t>
                </a:r>
              </a:p>
              <a:p>
                <a:pPr>
                  <a:buFont typeface="Wingdings" panose="05000000000000000000" pitchFamily="2" charset="2"/>
                  <a:buChar char="q"/>
                </a:pPr>
                <a:r>
                  <a:rPr lang="en-GB" sz="2000" dirty="0"/>
                  <a:t>Parameter θ specifies the rotation angle about the </a:t>
                </a:r>
                <a:r>
                  <a:rPr lang="en-GB" sz="2000" i="1" dirty="0">
                    <a:latin typeface="Palatino-Italic"/>
                  </a:rPr>
                  <a:t>z</a:t>
                </a:r>
                <a:r>
                  <a:rPr lang="en-GB" sz="2000" dirty="0"/>
                  <a:t> axis, and </a:t>
                </a:r>
                <a:r>
                  <a:rPr lang="en-GB" sz="2000" i="1" dirty="0">
                    <a:latin typeface="Palatino-Italic"/>
                  </a:rPr>
                  <a:t>z</a:t>
                </a:r>
                <a:r>
                  <a:rPr lang="en-GB" sz="2000" dirty="0"/>
                  <a:t>-coordinate values are unchanged by this transformation.</a:t>
                </a:r>
              </a:p>
              <a:p>
                <a:pPr>
                  <a:buFont typeface="Wingdings" panose="05000000000000000000" pitchFamily="2" charset="2"/>
                  <a:buChar char="q"/>
                </a:pPr>
                <a:r>
                  <a:rPr lang="en-GB" sz="2000" dirty="0"/>
                  <a:t>In homogeneous-coordinate form, the three-dimensional </a:t>
                </a:r>
                <a:r>
                  <a:rPr lang="en-GB" sz="2000" i="1" dirty="0">
                    <a:latin typeface="Palatino-Italic"/>
                  </a:rPr>
                  <a:t>z</a:t>
                </a:r>
                <a:r>
                  <a:rPr lang="en-GB" sz="2000" dirty="0"/>
                  <a:t>-axis rotation equations are</a:t>
                </a:r>
                <a:endParaRPr lang="en-US" sz="2000" i="1" dirty="0">
                  <a:latin typeface="Palatino-Italic"/>
                </a:endParaRPr>
              </a:p>
              <a:p>
                <a:pPr marL="0" indent="0" algn="ctr">
                  <a:buNone/>
                </a:pP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1"/>
                                  <m:mcJc m:val="center"/>
                                </m:mcPr>
                              </m:mc>
                            </m:mcs>
                            <m:ctrlPr>
                              <a:rPr lang="en-US" sz="2400" b="0" i="1" u="none" strike="noStrike" baseline="0" smtClean="0">
                                <a:latin typeface="Cambria Math" panose="02040503050406030204" pitchFamily="18" charset="0"/>
                              </a:rPr>
                            </m:ctrlPr>
                          </m:mPr>
                          <m:mr>
                            <m:e>
                              <m:r>
                                <m:rPr>
                                  <m:nor/>
                                </m:rPr>
                                <a:rPr lang="pl-PL" sz="2400" b="0" i="1" u="none" strike="noStrike" baseline="0" dirty="0" smtClean="0">
                                  <a:latin typeface="Palatino-Italic"/>
                                </a:rPr>
                                <m:t>x</m:t>
                              </m:r>
                              <m:r>
                                <m:rPr>
                                  <m:nor/>
                                </m:rPr>
                                <a:rPr lang="pl-PL" sz="2400" b="0" i="1" u="none" strike="noStrike" baseline="0" dirty="0" smtClean="0">
                                  <a:latin typeface="Palatino-Italic"/>
                                  <a:ea typeface="Verdana" panose="020B0604030504040204" pitchFamily="34" charset="0"/>
                                </a:rPr>
                                <m:t>Ꞌ</m:t>
                              </m:r>
                            </m:e>
                          </m:mr>
                          <m:mr>
                            <m:e>
                              <m:r>
                                <m:rPr>
                                  <m:nor/>
                                </m:rPr>
                                <a:rPr lang="pl-PL" sz="2400" b="0" i="1" u="none" strike="noStrike" baseline="0" dirty="0" smtClean="0">
                                  <a:latin typeface="Palatino-Italic"/>
                                </a:rPr>
                                <m:t>y</m:t>
                              </m:r>
                              <m:r>
                                <m:rPr>
                                  <m:nor/>
                                </m:rPr>
                                <a:rPr lang="pl-PL" sz="2400" b="0" i="1" u="none" strike="noStrike" baseline="0" dirty="0" smtClean="0">
                                  <a:latin typeface="Palatino-Italic"/>
                                  <a:ea typeface="Verdana" panose="020B0604030504040204" pitchFamily="34" charset="0"/>
                                </a:rPr>
                                <m:t>Ꞌ</m:t>
                              </m:r>
                            </m:e>
                          </m:mr>
                          <m:mr>
                            <m:e>
                              <m:r>
                                <m:rPr>
                                  <m:nor/>
                                </m:rPr>
                                <a:rPr lang="pl-PL" sz="2400" b="0" i="1" u="none" strike="noStrike" baseline="0" dirty="0" smtClean="0">
                                  <a:latin typeface="Palatino-Italic"/>
                                </a:rPr>
                                <m:t>z</m:t>
                              </m:r>
                              <m:r>
                                <m:rPr>
                                  <m:nor/>
                                </m:rPr>
                                <a:rPr lang="pl-PL" sz="2400" b="0" i="1" u="none" strike="noStrike" baseline="0" dirty="0" smtClean="0">
                                  <a:latin typeface="Palatino-Italic"/>
                                  <a:ea typeface="Verdana" panose="020B0604030504040204" pitchFamily="34" charset="0"/>
                                </a:rPr>
                                <m:t>Ꞌ</m:t>
                              </m:r>
                            </m:e>
                          </m:mr>
                          <m:mr>
                            <m:e>
                              <m:r>
                                <a:rPr lang="en-US" sz="2400" b="0" i="1" u="none" strike="noStrike" baseline="0" smtClean="0">
                                  <a:latin typeface="Cambria Math" panose="02040503050406030204" pitchFamily="18" charset="0"/>
                                </a:rPr>
                                <m:t>1</m:t>
                              </m:r>
                            </m:e>
                          </m:mr>
                        </m:m>
                      </m:e>
                    </m:d>
                  </m:oMath>
                </a14:m>
                <a:r>
                  <a:rPr lang="en-US" sz="2400" b="0" u="none" strike="noStrike" baseline="0" dirty="0">
                    <a:latin typeface="Palatino-Italic"/>
                  </a:rPr>
                  <a:t> = </a:t>
                </a: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4"/>
                                  <m:mcJc m:val="center"/>
                                </m:mcPr>
                              </m:mc>
                            </m:mcs>
                            <m:ctrlPr>
                              <a:rPr lang="en-US" sz="2400" b="0" i="1" u="none" strike="noStrike" baseline="0" smtClean="0">
                                <a:latin typeface="Cambria Math" panose="02040503050406030204" pitchFamily="18" charset="0"/>
                              </a:rPr>
                            </m:ctrlPr>
                          </m:mPr>
                          <m:mr>
                            <m:e>
                              <m:r>
                                <m:rPr>
                                  <m:sty m:val="p"/>
                                  <m:brk m:alnAt="7"/>
                                </m:rPr>
                                <a:rPr lang="en-US" sz="2400" b="0" i="0" u="none" strike="noStrike" baseline="0" smtClean="0">
                                  <a:latin typeface="Cambria Math" panose="02040503050406030204" pitchFamily="18" charset="0"/>
                                </a:rPr>
                                <m:t>c</m:t>
                              </m:r>
                              <m:r>
                                <m:rPr>
                                  <m:sty m:val="p"/>
                                </m:rPr>
                                <a:rPr lang="en-US" sz="2400" b="0" i="0" u="none" strike="noStrike" baseline="0" smtClean="0">
                                  <a:latin typeface="Cambria Math" panose="02040503050406030204" pitchFamily="18" charset="0"/>
                                </a:rPr>
                                <m:t>os</m:t>
                              </m:r>
                              <m:r>
                                <m:rPr>
                                  <m:brk m:alnAt="7"/>
                                </m:rPr>
                                <a:rPr lang="en-US" sz="2400" b="0" i="1" u="none" strike="noStrike" baseline="0" smtClean="0">
                                  <a:latin typeface="Cambria Math" panose="02040503050406030204" pitchFamily="18" charset="0"/>
                                </a:rPr>
                                <m:t> </m:t>
                              </m:r>
                              <m:r>
                                <a:rPr lang="el-GR" sz="2400" b="0" i="1" u="none" strike="noStrike" baseline="0" smtClean="0">
                                  <a:latin typeface="Cambria Math" panose="02040503050406030204" pitchFamily="18" charset="0"/>
                                </a:rPr>
                                <m:t>𝜃</m:t>
                              </m:r>
                            </m:e>
                            <m:e>
                              <m:r>
                                <a:rPr lang="en-US" sz="2400" b="0" i="0" smtClean="0">
                                  <a:latin typeface="Cambria Math" panose="02040503050406030204" pitchFamily="18" charset="0"/>
                                </a:rPr>
                                <m:t>− </m:t>
                              </m:r>
                              <m:r>
                                <m:rPr>
                                  <m:sty m:val="p"/>
                                </m:rPr>
                                <a:rPr lang="en-US" sz="2400" smtClean="0">
                                  <a:latin typeface="Cambria Math" panose="02040503050406030204" pitchFamily="18" charset="0"/>
                                </a:rPr>
                                <m:t>s</m:t>
                              </m:r>
                              <m:r>
                                <m:rPr>
                                  <m:sty m:val="p"/>
                                </m:rPr>
                                <a:rPr lang="en-US" sz="2400" b="0" i="0" smtClean="0">
                                  <a:latin typeface="Cambria Math" panose="02040503050406030204" pitchFamily="18" charset="0"/>
                                </a:rPr>
                                <m:t>in</m:t>
                              </m:r>
                              <m:r>
                                <m:rPr>
                                  <m:brk m:alnAt="7"/>
                                </m:rPr>
                                <a:rPr lang="en-US" sz="2400" i="1">
                                  <a:latin typeface="Cambria Math" panose="02040503050406030204" pitchFamily="18" charset="0"/>
                                </a:rPr>
                                <m:t> </m:t>
                              </m:r>
                              <m:r>
                                <a:rPr lang="el-GR" sz="2400" i="1">
                                  <a:latin typeface="Cambria Math" panose="02040503050406030204" pitchFamily="18" charset="0"/>
                                </a:rPr>
                                <m:t>𝜃</m:t>
                              </m:r>
                            </m:e>
                            <m:e>
                              <m:r>
                                <a:rPr lang="en-US" sz="2400" b="0" i="1" u="none" strike="noStrike" baseline="0" smtClean="0">
                                  <a:latin typeface="Cambria Math" panose="02040503050406030204" pitchFamily="18" charset="0"/>
                                </a:rPr>
                                <m:t>0</m:t>
                              </m:r>
                            </m:e>
                            <m:e>
                              <m:r>
                                <m:rPr>
                                  <m:nor/>
                                </m:rPr>
                                <a:rPr lang="en-US" sz="2400" b="0" u="none" strike="noStrike" smtClean="0">
                                  <a:latin typeface="Cambria Math" panose="02040503050406030204" pitchFamily="18" charset="0"/>
                                </a:rPr>
                                <m:t>0</m:t>
                              </m:r>
                            </m:e>
                          </m:mr>
                          <m:mr>
                            <m:e>
                              <m:r>
                                <m:rPr>
                                  <m:sty m:val="p"/>
                                </m:rPr>
                                <a:rPr lang="en-US" sz="2400" i="0">
                                  <a:latin typeface="Cambria Math" panose="02040503050406030204" pitchFamily="18" charset="0"/>
                                </a:rPr>
                                <m:t>s</m:t>
                              </m:r>
                              <m:r>
                                <m:rPr>
                                  <m:sty m:val="p"/>
                                </m:rPr>
                                <a:rPr lang="en-US" sz="2400" b="0" i="0" smtClean="0">
                                  <a:latin typeface="Cambria Math" panose="02040503050406030204" pitchFamily="18" charset="0"/>
                                </a:rPr>
                                <m:t>in</m:t>
                              </m:r>
                              <m:r>
                                <m:rPr>
                                  <m:brk m:alnAt="7"/>
                                </m:rPr>
                                <a:rPr lang="en-US" sz="2400" i="1">
                                  <a:latin typeface="Cambria Math" panose="02040503050406030204" pitchFamily="18" charset="0"/>
                                </a:rPr>
                                <m:t> </m:t>
                              </m:r>
                              <m:r>
                                <a:rPr lang="el-GR" sz="2400" i="1">
                                  <a:latin typeface="Cambria Math" panose="02040503050406030204" pitchFamily="18" charset="0"/>
                                </a:rPr>
                                <m:t>𝜃</m:t>
                              </m:r>
                            </m:e>
                            <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r>
                                <m:rPr>
                                  <m:brk m:alnAt="7"/>
                                </m:rPr>
                                <a:rPr lang="en-US" sz="2400" i="1">
                                  <a:latin typeface="Cambria Math" panose="02040503050406030204" pitchFamily="18" charset="0"/>
                                </a:rPr>
                                <m:t> </m:t>
                              </m:r>
                              <m:r>
                                <a:rPr lang="el-GR" sz="2400" i="1">
                                  <a:latin typeface="Cambria Math" panose="02040503050406030204" pitchFamily="18" charset="0"/>
                                </a:rPr>
                                <m:t>𝜃</m:t>
                              </m:r>
                            </m:e>
                            <m:e>
                              <m:r>
                                <a:rPr lang="en-US" sz="2400" b="0" i="1" u="none" strike="noStrike" baseline="0" smtClean="0">
                                  <a:latin typeface="Cambria Math" panose="02040503050406030204" pitchFamily="18" charset="0"/>
                                </a:rPr>
                                <m:t>0</m:t>
                              </m:r>
                            </m:e>
                            <m:e>
                              <m:r>
                                <m:rPr>
                                  <m:nor/>
                                </m:rPr>
                                <a:rPr lang="en-US" sz="2400" b="0" u="none" strike="noStrike" baseline="0" smtClean="0">
                                  <a:latin typeface="Cambria Math" panose="02040503050406030204" pitchFamily="18" charset="0"/>
                                </a:rPr>
                                <m:t>0</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e>
                              <m:r>
                                <m:rPr>
                                  <m:nor/>
                                </m:rPr>
                                <a:rPr lang="en-US" sz="2400" b="0" u="none" strike="noStrike" baseline="0" smtClean="0">
                                  <a:latin typeface="Cambria Math" panose="02040503050406030204" pitchFamily="18" charset="0"/>
                                </a:rPr>
                                <m:t>0</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mr>
                        </m:m>
                      </m:e>
                    </m:d>
                  </m:oMath>
                </a14:m>
                <a:r>
                  <a:rPr lang="en-US" sz="2400" b="0" i="0" u="none" strike="noStrike" baseline="0" dirty="0">
                    <a:latin typeface="Palatino-Italic"/>
                  </a:rPr>
                  <a:t> .</a:t>
                </a: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1"/>
                                  <m:mcJc m:val="center"/>
                                </m:mcPr>
                              </m:mc>
                            </m:mcs>
                            <m:ctrlPr>
                              <a:rPr lang="en-US" sz="2400" b="0" i="1" u="none" strike="noStrike" baseline="0" smtClean="0">
                                <a:latin typeface="Cambria Math" panose="02040503050406030204" pitchFamily="18" charset="0"/>
                              </a:rPr>
                            </m:ctrlPr>
                          </m:mPr>
                          <m:mr>
                            <m:e>
                              <m:r>
                                <m:rPr>
                                  <m:nor/>
                                </m:rPr>
                                <a:rPr lang="pl-PL" sz="2400" b="0" i="1" u="none" strike="noStrike" baseline="0" dirty="0" smtClean="0">
                                  <a:latin typeface="Palatino-Italic"/>
                                </a:rPr>
                                <m:t>x</m:t>
                              </m:r>
                            </m:e>
                          </m:mr>
                          <m:mr>
                            <m:e>
                              <m:r>
                                <m:rPr>
                                  <m:nor/>
                                </m:rPr>
                                <a:rPr lang="pl-PL" sz="2400" b="0" i="1" u="none" strike="noStrike" baseline="0" dirty="0" smtClean="0">
                                  <a:latin typeface="Palatino-Italic"/>
                                </a:rPr>
                                <m:t>y</m:t>
                              </m:r>
                            </m:e>
                          </m:mr>
                          <m:mr>
                            <m:e>
                              <m:r>
                                <m:rPr>
                                  <m:nor/>
                                </m:rPr>
                                <a:rPr lang="pl-PL" sz="2400" b="0" i="1" u="none" strike="noStrike" baseline="0" dirty="0" smtClean="0">
                                  <a:latin typeface="Palatino-Italic"/>
                                </a:rPr>
                                <m:t>z</m:t>
                              </m:r>
                            </m:e>
                          </m:mr>
                          <m:mr>
                            <m:e>
                              <m:r>
                                <m:rPr>
                                  <m:nor/>
                                </m:rPr>
                                <a:rPr lang="en-US" sz="2400" b="0" i="0" u="none" strike="noStrike" baseline="0" smtClean="0">
                                  <a:latin typeface="Palatino-Italic"/>
                                </a:rPr>
                                <m:t>1</m:t>
                              </m:r>
                            </m:e>
                          </m:mr>
                        </m:m>
                      </m:e>
                    </m:d>
                  </m:oMath>
                </a14:m>
                <a:endParaRPr lang="es-ES" sz="2000" dirty="0"/>
              </a:p>
            </p:txBody>
          </p:sp>
        </mc:Choice>
        <mc:Fallback xmlns="">
          <p:sp>
            <p:nvSpPr>
              <p:cNvPr id="3" name="Content Placeholder 2">
                <a:extLst>
                  <a:ext uri="{FF2B5EF4-FFF2-40B4-BE49-F238E27FC236}">
                    <a16:creationId xmlns:a16="http://schemas.microsoft.com/office/drawing/2014/main" id="{C3D6E569-0114-8076-41FD-FA09E708C1ED}"/>
                  </a:ext>
                </a:extLst>
              </p:cNvPr>
              <p:cNvSpPr>
                <a:spLocks noGrp="1" noRot="1" noChangeAspect="1" noMove="1" noResize="1" noEditPoints="1" noAdjustHandles="1" noChangeArrowheads="1" noChangeShapeType="1" noTextEdit="1"/>
              </p:cNvSpPr>
              <p:nvPr>
                <p:ph idx="1"/>
              </p:nvPr>
            </p:nvSpPr>
            <p:spPr>
              <a:xfrm>
                <a:off x="838200" y="1690688"/>
                <a:ext cx="10515600" cy="5167312"/>
              </a:xfrm>
              <a:blipFill>
                <a:blip r:embed="rId2"/>
                <a:stretch>
                  <a:fillRect l="-928" t="-1651"/>
                </a:stretch>
              </a:blipFill>
            </p:spPr>
            <p:txBody>
              <a:bodyPr/>
              <a:lstStyle/>
              <a:p>
                <a:r>
                  <a:rPr lang="en-US">
                    <a:noFill/>
                  </a:rPr>
                  <a:t> </a:t>
                </a:r>
              </a:p>
            </p:txBody>
          </p:sp>
        </mc:Fallback>
      </mc:AlternateContent>
    </p:spTree>
    <p:extLst>
      <p:ext uri="{BB962C8B-B14F-4D97-AF65-F5344CB8AC3E}">
        <p14:creationId xmlns:p14="http://schemas.microsoft.com/office/powerpoint/2010/main" val="189306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E348F-714D-53AD-2C43-7516B9B41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7EC43D-837E-5D81-7CA6-6FF2F1857CC7}"/>
              </a:ext>
            </a:extLst>
          </p:cNvPr>
          <p:cNvSpPr>
            <a:spLocks noGrp="1"/>
          </p:cNvSpPr>
          <p:nvPr>
            <p:ph type="title"/>
          </p:nvPr>
        </p:nvSpPr>
        <p:spPr/>
        <p:txBody>
          <a:bodyPr/>
          <a:lstStyle/>
          <a:p>
            <a:r>
              <a:rPr lang="en-US" b="1" dirty="0"/>
              <a:t>Three-Dimensional Coordinate-Axis Rotations</a:t>
            </a:r>
          </a:p>
        </p:txBody>
      </p:sp>
      <p:sp>
        <p:nvSpPr>
          <p:cNvPr id="3" name="Content Placeholder 2">
            <a:extLst>
              <a:ext uri="{FF2B5EF4-FFF2-40B4-BE49-F238E27FC236}">
                <a16:creationId xmlns:a16="http://schemas.microsoft.com/office/drawing/2014/main" id="{8B3ACB16-2EF6-8210-7B7E-4F0A66F325A5}"/>
              </a:ext>
            </a:extLst>
          </p:cNvPr>
          <p:cNvSpPr>
            <a:spLocks noGrp="1"/>
          </p:cNvSpPr>
          <p:nvPr>
            <p:ph idx="1"/>
          </p:nvPr>
        </p:nvSpPr>
        <p:spPr>
          <a:xfrm>
            <a:off x="838200" y="1690688"/>
            <a:ext cx="5828325" cy="5167312"/>
          </a:xfrm>
        </p:spPr>
        <p:txBody>
          <a:bodyPr>
            <a:normAutofit/>
          </a:bodyPr>
          <a:lstStyle/>
          <a:p>
            <a:pPr marL="457200" indent="-457200">
              <a:buFont typeface="+mj-lt"/>
              <a:buAutoNum type="arabicParenR"/>
            </a:pPr>
            <a:r>
              <a:rPr lang="en-GB" sz="2400" u="sng" dirty="0"/>
              <a:t>Rotation about the z-axis(</a:t>
            </a:r>
            <a:r>
              <a:rPr lang="en-GB" sz="2400" b="1" u="sng" dirty="0"/>
              <a:t>Roll</a:t>
            </a:r>
            <a:r>
              <a:rPr lang="en-GB" sz="2400" u="sng" dirty="0"/>
              <a:t>):</a:t>
            </a:r>
          </a:p>
          <a:p>
            <a:pPr algn="l">
              <a:buFont typeface="Wingdings" panose="05000000000000000000" pitchFamily="2" charset="2"/>
              <a:buChar char="q"/>
            </a:pPr>
            <a:r>
              <a:rPr lang="en-GB" sz="2000" b="0" i="0" u="none" strike="noStrike" baseline="0" dirty="0"/>
              <a:t>which we can write more compactly as</a:t>
            </a:r>
          </a:p>
          <a:p>
            <a:pPr marL="0" indent="0" algn="ctr">
              <a:buNone/>
            </a:pPr>
            <a:r>
              <a:rPr lang="en-US" sz="2000" b="1" i="0" u="none" strike="noStrike" baseline="0" dirty="0"/>
              <a:t>P</a:t>
            </a:r>
            <a:r>
              <a:rPr lang="en-US" sz="2000" b="1" i="0" u="none" strike="noStrike" baseline="0" dirty="0">
                <a:ea typeface="Verdana" panose="020B0604030504040204" pitchFamily="34" charset="0"/>
              </a:rPr>
              <a:t>Ꞌ</a:t>
            </a:r>
            <a:r>
              <a:rPr lang="en-US" sz="2000" b="0" i="0" u="none" strike="noStrike" baseline="0" dirty="0"/>
              <a:t> = </a:t>
            </a:r>
            <a:r>
              <a:rPr lang="en-US" sz="2000" b="1" i="0" u="none" strike="noStrike" baseline="0" dirty="0"/>
              <a:t>R</a:t>
            </a:r>
            <a:r>
              <a:rPr lang="en-US" sz="2000" b="0" i="1" u="none" strike="noStrike" baseline="-25000" dirty="0"/>
              <a:t>z</a:t>
            </a:r>
            <a:r>
              <a:rPr lang="en-US" sz="2000" b="0" i="1" u="none" strike="noStrike" baseline="0" dirty="0"/>
              <a:t>(</a:t>
            </a:r>
            <a:r>
              <a:rPr lang="el-GR" sz="2000" b="1" i="1" u="none" strike="noStrike" baseline="0" dirty="0">
                <a:ea typeface="Verdana" panose="020B0604030504040204" pitchFamily="34" charset="0"/>
              </a:rPr>
              <a:t>θ</a:t>
            </a:r>
            <a:r>
              <a:rPr lang="el-GR" sz="2000" b="0" i="1" u="none" strike="noStrike" baseline="0" dirty="0"/>
              <a:t>) </a:t>
            </a:r>
            <a:r>
              <a:rPr lang="el-GR" sz="2000" b="0" i="0" u="none" strike="noStrike" baseline="0" dirty="0"/>
              <a:t>· </a:t>
            </a:r>
            <a:r>
              <a:rPr lang="en-US" sz="2000" b="1" i="0" u="none" strike="noStrike" baseline="0" dirty="0"/>
              <a:t>P</a:t>
            </a:r>
          </a:p>
          <a:p>
            <a:pPr marL="0" indent="0">
              <a:buNone/>
            </a:pPr>
            <a:endParaRPr lang="en-US" sz="2000" b="1" dirty="0"/>
          </a:p>
          <a:p>
            <a:pPr algn="l">
              <a:buFont typeface="Wingdings" panose="05000000000000000000" pitchFamily="2" charset="2"/>
              <a:buChar char="q"/>
            </a:pPr>
            <a:r>
              <a:rPr lang="en-GB" sz="2000" b="0" i="0" u="none" strike="noStrike" baseline="0" dirty="0">
                <a:solidFill>
                  <a:srgbClr val="000000"/>
                </a:solidFill>
              </a:rPr>
              <a:t>Transformation equations for rotations about the other two coordinate axes can be obtained with a cyclic permutation of the coordinate parameters </a:t>
            </a:r>
            <a:r>
              <a:rPr lang="en-GB" sz="2000" b="0" i="1" u="none" strike="noStrike" baseline="0" dirty="0">
                <a:solidFill>
                  <a:srgbClr val="000000"/>
                </a:solidFill>
              </a:rPr>
              <a:t>x</a:t>
            </a:r>
            <a:r>
              <a:rPr lang="en-GB" sz="2000" b="0" i="0" u="none" strike="noStrike" baseline="0" dirty="0">
                <a:solidFill>
                  <a:srgbClr val="000000"/>
                </a:solidFill>
              </a:rPr>
              <a:t>, </a:t>
            </a:r>
            <a:r>
              <a:rPr lang="en-GB" sz="2000" b="0" i="1" u="none" strike="noStrike" baseline="0" dirty="0">
                <a:solidFill>
                  <a:srgbClr val="000000"/>
                </a:solidFill>
              </a:rPr>
              <a:t>y</a:t>
            </a:r>
            <a:r>
              <a:rPr lang="en-GB" sz="2000" b="0" i="0" u="none" strike="noStrike" baseline="0" dirty="0">
                <a:solidFill>
                  <a:srgbClr val="000000"/>
                </a:solidFill>
              </a:rPr>
              <a:t>, and </a:t>
            </a:r>
            <a:r>
              <a:rPr lang="en-US" sz="2000" b="0" i="1" u="none" strike="noStrike" baseline="0" dirty="0">
                <a:solidFill>
                  <a:srgbClr val="000000"/>
                </a:solidFill>
              </a:rPr>
              <a:t>z </a:t>
            </a:r>
            <a:r>
              <a:rPr lang="en-US" sz="2000" b="0" i="0" u="none" strike="noStrike" baseline="0" dirty="0">
                <a:solidFill>
                  <a:srgbClr val="000000"/>
                </a:solidFill>
              </a:rPr>
              <a:t>in </a:t>
            </a:r>
            <a:r>
              <a:rPr lang="en-US" sz="2000" b="0" i="1" u="none" strike="noStrike" baseline="0" dirty="0">
                <a:solidFill>
                  <a:srgbClr val="000000"/>
                </a:solidFill>
              </a:rPr>
              <a:t>z  </a:t>
            </a:r>
            <a:r>
              <a:rPr lang="en-US" sz="2000" b="0" u="none" strike="noStrike" baseline="0" dirty="0">
                <a:solidFill>
                  <a:srgbClr val="000000"/>
                </a:solidFill>
              </a:rPr>
              <a:t>axis rotation </a:t>
            </a:r>
            <a:r>
              <a:rPr lang="en-US" sz="2000" b="0" i="0" u="none" strike="noStrike" baseline="0" dirty="0">
                <a:solidFill>
                  <a:srgbClr val="000000"/>
                </a:solidFill>
              </a:rPr>
              <a:t>Equations :</a:t>
            </a:r>
          </a:p>
          <a:p>
            <a:pPr marL="0" indent="0" algn="ctr">
              <a:buNone/>
            </a:pPr>
            <a:r>
              <a:rPr lang="es-ES" sz="2000" b="0" i="1" u="none" strike="noStrike" baseline="0" dirty="0">
                <a:solidFill>
                  <a:srgbClr val="000000"/>
                </a:solidFill>
              </a:rPr>
              <a:t>x </a:t>
            </a:r>
            <a:r>
              <a:rPr lang="es-ES" sz="2000" b="0" i="0" u="none" strike="noStrike" baseline="0" dirty="0">
                <a:solidFill>
                  <a:srgbClr val="000000"/>
                </a:solidFill>
              </a:rPr>
              <a:t>→ </a:t>
            </a:r>
            <a:r>
              <a:rPr lang="es-ES" sz="2000" b="0" i="1" u="none" strike="noStrike" baseline="0" dirty="0">
                <a:solidFill>
                  <a:srgbClr val="000000"/>
                </a:solidFill>
              </a:rPr>
              <a:t>y</a:t>
            </a:r>
            <a:r>
              <a:rPr lang="es-ES" sz="2000" b="0" i="0" u="none" strike="noStrike" baseline="0" dirty="0">
                <a:solidFill>
                  <a:srgbClr val="000000"/>
                </a:solidFill>
              </a:rPr>
              <a:t>→ </a:t>
            </a:r>
            <a:r>
              <a:rPr lang="es-ES" sz="2000" b="0" i="1" u="none" strike="noStrike" baseline="0" dirty="0">
                <a:solidFill>
                  <a:srgbClr val="000000"/>
                </a:solidFill>
              </a:rPr>
              <a:t>z</a:t>
            </a:r>
            <a:r>
              <a:rPr lang="es-ES" sz="2000" b="0" i="0" u="none" strike="noStrike" baseline="0" dirty="0">
                <a:solidFill>
                  <a:srgbClr val="000000"/>
                </a:solidFill>
              </a:rPr>
              <a:t>→ </a:t>
            </a:r>
            <a:r>
              <a:rPr lang="es-ES" sz="2000" b="0" i="1" u="none" strike="noStrike" baseline="0" dirty="0">
                <a:solidFill>
                  <a:srgbClr val="000000"/>
                </a:solidFill>
              </a:rPr>
              <a:t>x</a:t>
            </a:r>
            <a:endParaRPr lang="es-ES" sz="2000" b="1" i="0" u="none" strike="noStrike" baseline="0" dirty="0">
              <a:solidFill>
                <a:srgbClr val="5B5B5B"/>
              </a:solidFill>
            </a:endParaRPr>
          </a:p>
          <a:p>
            <a:pPr algn="l">
              <a:buFont typeface="Wingdings" panose="05000000000000000000" pitchFamily="2" charset="2"/>
              <a:buChar char="q"/>
            </a:pPr>
            <a:r>
              <a:rPr lang="en-GB" sz="2000" b="0" i="0" u="none" strike="noStrike" baseline="0" dirty="0">
                <a:solidFill>
                  <a:srgbClr val="000000"/>
                </a:solidFill>
              </a:rPr>
              <a:t>Thus, to obtain the </a:t>
            </a:r>
            <a:r>
              <a:rPr lang="en-GB" sz="2000" b="0" i="1" u="none" strike="noStrike" baseline="0" dirty="0">
                <a:solidFill>
                  <a:srgbClr val="000000"/>
                </a:solidFill>
              </a:rPr>
              <a:t>x</a:t>
            </a:r>
            <a:r>
              <a:rPr lang="en-GB" sz="2000" b="0" i="0" u="none" strike="noStrike" baseline="0" dirty="0">
                <a:solidFill>
                  <a:srgbClr val="000000"/>
                </a:solidFill>
              </a:rPr>
              <a:t>-axis and </a:t>
            </a:r>
            <a:r>
              <a:rPr lang="en-GB" sz="2000" b="0" i="1" u="none" strike="noStrike" baseline="0" dirty="0">
                <a:solidFill>
                  <a:srgbClr val="000000"/>
                </a:solidFill>
              </a:rPr>
              <a:t>y</a:t>
            </a:r>
            <a:r>
              <a:rPr lang="en-GB" sz="2000" b="0" i="0" u="none" strike="noStrike" baseline="0" dirty="0">
                <a:solidFill>
                  <a:srgbClr val="000000"/>
                </a:solidFill>
              </a:rPr>
              <a:t>-axis rotation transformations, we cyclically replace </a:t>
            </a:r>
            <a:r>
              <a:rPr lang="en-GB" sz="2000" b="0" i="1" u="none" strike="noStrike" baseline="0" dirty="0">
                <a:solidFill>
                  <a:srgbClr val="000000"/>
                </a:solidFill>
              </a:rPr>
              <a:t>x </a:t>
            </a:r>
            <a:r>
              <a:rPr lang="en-GB" sz="2000" b="0" i="0" u="none" strike="noStrike" baseline="0" dirty="0">
                <a:solidFill>
                  <a:srgbClr val="000000"/>
                </a:solidFill>
              </a:rPr>
              <a:t>with </a:t>
            </a:r>
            <a:r>
              <a:rPr lang="en-GB" sz="2000" b="0" i="1" u="none" strike="noStrike" baseline="0" dirty="0">
                <a:solidFill>
                  <a:srgbClr val="000000"/>
                </a:solidFill>
              </a:rPr>
              <a:t>y</a:t>
            </a:r>
            <a:r>
              <a:rPr lang="en-GB" sz="2000" b="0" i="0" u="none" strike="noStrike" baseline="0" dirty="0">
                <a:solidFill>
                  <a:srgbClr val="000000"/>
                </a:solidFill>
              </a:rPr>
              <a:t>, </a:t>
            </a:r>
            <a:r>
              <a:rPr lang="en-GB" sz="2000" b="0" i="1" u="none" strike="noStrike" baseline="0" dirty="0">
                <a:solidFill>
                  <a:srgbClr val="000000"/>
                </a:solidFill>
              </a:rPr>
              <a:t>y </a:t>
            </a:r>
            <a:r>
              <a:rPr lang="en-GB" sz="2000" b="0" i="0" u="none" strike="noStrike" baseline="0" dirty="0">
                <a:solidFill>
                  <a:srgbClr val="000000"/>
                </a:solidFill>
              </a:rPr>
              <a:t>with </a:t>
            </a:r>
            <a:r>
              <a:rPr lang="en-GB" sz="2000" b="0" i="1" u="none" strike="noStrike" baseline="0" dirty="0">
                <a:solidFill>
                  <a:srgbClr val="000000"/>
                </a:solidFill>
              </a:rPr>
              <a:t>z</a:t>
            </a:r>
            <a:r>
              <a:rPr lang="en-GB" sz="2000" b="0" i="0" u="none" strike="noStrike" baseline="0" dirty="0">
                <a:solidFill>
                  <a:srgbClr val="000000"/>
                </a:solidFill>
              </a:rPr>
              <a:t>, and </a:t>
            </a:r>
            <a:r>
              <a:rPr lang="en-GB" sz="2000" b="0" i="1" u="none" strike="noStrike" baseline="0" dirty="0">
                <a:solidFill>
                  <a:srgbClr val="000000"/>
                </a:solidFill>
              </a:rPr>
              <a:t>z </a:t>
            </a:r>
            <a:r>
              <a:rPr lang="en-GB" sz="2000" b="0" i="0" u="none" strike="noStrike" baseline="0" dirty="0">
                <a:solidFill>
                  <a:srgbClr val="000000"/>
                </a:solidFill>
              </a:rPr>
              <a:t>with </a:t>
            </a:r>
            <a:r>
              <a:rPr lang="en-GB" sz="2000" b="0" i="1" u="none" strike="noStrike" baseline="0" dirty="0">
                <a:solidFill>
                  <a:srgbClr val="000000"/>
                </a:solidFill>
              </a:rPr>
              <a:t>x</a:t>
            </a:r>
            <a:r>
              <a:rPr lang="en-GB" sz="2000" b="0" i="0" u="none" strike="noStrike" baseline="0" dirty="0">
                <a:solidFill>
                  <a:srgbClr val="000000"/>
                </a:solidFill>
              </a:rPr>
              <a:t>.</a:t>
            </a:r>
            <a:endParaRPr lang="en-GB" sz="2000" dirty="0"/>
          </a:p>
        </p:txBody>
      </p:sp>
      <p:pic>
        <p:nvPicPr>
          <p:cNvPr id="4" name="Picture 3">
            <a:extLst>
              <a:ext uri="{FF2B5EF4-FFF2-40B4-BE49-F238E27FC236}">
                <a16:creationId xmlns:a16="http://schemas.microsoft.com/office/drawing/2014/main" id="{CD97052E-9089-3D80-F805-6DCE5CF30790}"/>
              </a:ext>
            </a:extLst>
          </p:cNvPr>
          <p:cNvPicPr>
            <a:picLocks noChangeAspect="1"/>
          </p:cNvPicPr>
          <p:nvPr/>
        </p:nvPicPr>
        <p:blipFill>
          <a:blip r:embed="rId2"/>
          <a:stretch>
            <a:fillRect/>
          </a:stretch>
        </p:blipFill>
        <p:spPr>
          <a:xfrm>
            <a:off x="6363675" y="1895475"/>
            <a:ext cx="5828325" cy="4048125"/>
          </a:xfrm>
          <a:prstGeom prst="rect">
            <a:avLst/>
          </a:prstGeom>
        </p:spPr>
      </p:pic>
      <p:sp>
        <p:nvSpPr>
          <p:cNvPr id="11" name="TextBox 10">
            <a:extLst>
              <a:ext uri="{FF2B5EF4-FFF2-40B4-BE49-F238E27FC236}">
                <a16:creationId xmlns:a16="http://schemas.microsoft.com/office/drawing/2014/main" id="{36088D7C-12A9-45EA-FB29-B3A222395E1A}"/>
              </a:ext>
            </a:extLst>
          </p:cNvPr>
          <p:cNvSpPr txBox="1"/>
          <p:nvPr/>
        </p:nvSpPr>
        <p:spPr>
          <a:xfrm>
            <a:off x="6363675" y="6031468"/>
            <a:ext cx="5923301" cy="369332"/>
          </a:xfrm>
          <a:prstGeom prst="rect">
            <a:avLst/>
          </a:prstGeom>
          <a:noFill/>
        </p:spPr>
        <p:txBody>
          <a:bodyPr wrap="square">
            <a:spAutoFit/>
          </a:bodyPr>
          <a:lstStyle/>
          <a:p>
            <a:r>
              <a:rPr lang="en-GB" b="1" dirty="0"/>
              <a:t>FIGURE:</a:t>
            </a:r>
            <a:r>
              <a:rPr lang="en-GB" dirty="0"/>
              <a:t> Rotation of an object about the z axis.</a:t>
            </a:r>
            <a:endParaRPr lang="en-US" dirty="0"/>
          </a:p>
        </p:txBody>
      </p:sp>
    </p:spTree>
    <p:extLst>
      <p:ext uri="{BB962C8B-B14F-4D97-AF65-F5344CB8AC3E}">
        <p14:creationId xmlns:p14="http://schemas.microsoft.com/office/powerpoint/2010/main" val="50736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ADEFC-5597-838C-448D-FD79299C5061}"/>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640479E-BC5F-D3F8-4FC8-D3924011E907}"/>
              </a:ext>
            </a:extLst>
          </p:cNvPr>
          <p:cNvGrpSpPr/>
          <p:nvPr/>
        </p:nvGrpSpPr>
        <p:grpSpPr>
          <a:xfrm>
            <a:off x="9143999" y="2612102"/>
            <a:ext cx="3048001" cy="3193627"/>
            <a:chOff x="8516256" y="3664373"/>
            <a:chExt cx="3048001" cy="3193627"/>
          </a:xfrm>
        </p:grpSpPr>
        <p:pic>
          <p:nvPicPr>
            <p:cNvPr id="5" name="object 7">
              <a:extLst>
                <a:ext uri="{FF2B5EF4-FFF2-40B4-BE49-F238E27FC236}">
                  <a16:creationId xmlns:a16="http://schemas.microsoft.com/office/drawing/2014/main" id="{2972D4E4-5265-4EB2-522B-456A83CFFCE2}"/>
                </a:ext>
              </a:extLst>
            </p:cNvPr>
            <p:cNvPicPr/>
            <p:nvPr/>
          </p:nvPicPr>
          <p:blipFill>
            <a:blip r:embed="rId2" cstate="print"/>
            <a:stretch>
              <a:fillRect/>
            </a:stretch>
          </p:blipFill>
          <p:spPr>
            <a:xfrm>
              <a:off x="8516256" y="3664373"/>
              <a:ext cx="3048001" cy="3193627"/>
            </a:xfrm>
            <a:prstGeom prst="rect">
              <a:avLst/>
            </a:prstGeom>
          </p:spPr>
        </p:pic>
        <p:sp>
          <p:nvSpPr>
            <p:cNvPr id="6" name="TextBox 5">
              <a:extLst>
                <a:ext uri="{FF2B5EF4-FFF2-40B4-BE49-F238E27FC236}">
                  <a16:creationId xmlns:a16="http://schemas.microsoft.com/office/drawing/2014/main" id="{70CC2882-63D8-6C9C-17EC-03BB78B94471}"/>
                </a:ext>
              </a:extLst>
            </p:cNvPr>
            <p:cNvSpPr txBox="1"/>
            <p:nvPr/>
          </p:nvSpPr>
          <p:spPr>
            <a:xfrm>
              <a:off x="9887856" y="3745139"/>
              <a:ext cx="304800" cy="377372"/>
            </a:xfrm>
            <a:prstGeom prst="rect">
              <a:avLst/>
            </a:prstGeom>
            <a:noFill/>
          </p:spPr>
          <p:txBody>
            <a:bodyPr wrap="square" rtlCol="0">
              <a:spAutoFit/>
            </a:bodyPr>
            <a:lstStyle/>
            <a:p>
              <a:r>
                <a:rPr lang="en-US" b="1" dirty="0"/>
                <a:t>X</a:t>
              </a:r>
            </a:p>
          </p:txBody>
        </p:sp>
        <p:sp>
          <p:nvSpPr>
            <p:cNvPr id="7" name="TextBox 6">
              <a:extLst>
                <a:ext uri="{FF2B5EF4-FFF2-40B4-BE49-F238E27FC236}">
                  <a16:creationId xmlns:a16="http://schemas.microsoft.com/office/drawing/2014/main" id="{5DEE6DD3-046D-F872-9D20-A8B058AEB0C1}"/>
                </a:ext>
              </a:extLst>
            </p:cNvPr>
            <p:cNvSpPr txBox="1"/>
            <p:nvPr/>
          </p:nvSpPr>
          <p:spPr>
            <a:xfrm>
              <a:off x="11049000" y="5959249"/>
              <a:ext cx="304800" cy="377372"/>
            </a:xfrm>
            <a:prstGeom prst="rect">
              <a:avLst/>
            </a:prstGeom>
            <a:noFill/>
          </p:spPr>
          <p:txBody>
            <a:bodyPr wrap="square" rtlCol="0">
              <a:spAutoFit/>
            </a:bodyPr>
            <a:lstStyle/>
            <a:p>
              <a:r>
                <a:rPr lang="en-US" b="1" dirty="0"/>
                <a:t>Y</a:t>
              </a:r>
            </a:p>
          </p:txBody>
        </p:sp>
        <p:sp>
          <p:nvSpPr>
            <p:cNvPr id="8" name="TextBox 7">
              <a:extLst>
                <a:ext uri="{FF2B5EF4-FFF2-40B4-BE49-F238E27FC236}">
                  <a16:creationId xmlns:a16="http://schemas.microsoft.com/office/drawing/2014/main" id="{B25B47FA-CDAC-2DC6-118C-B7B787BE4C3F}"/>
                </a:ext>
              </a:extLst>
            </p:cNvPr>
            <p:cNvSpPr txBox="1"/>
            <p:nvPr/>
          </p:nvSpPr>
          <p:spPr>
            <a:xfrm>
              <a:off x="8661398" y="5901191"/>
              <a:ext cx="304801" cy="377372"/>
            </a:xfrm>
            <a:prstGeom prst="rect">
              <a:avLst/>
            </a:prstGeom>
            <a:noFill/>
          </p:spPr>
          <p:txBody>
            <a:bodyPr wrap="square" rtlCol="0">
              <a:spAutoFit/>
            </a:bodyPr>
            <a:lstStyle/>
            <a:p>
              <a:r>
                <a:rPr lang="en-US" b="1" dirty="0"/>
                <a:t>Z</a:t>
              </a:r>
            </a:p>
          </p:txBody>
        </p:sp>
      </p:grpSp>
      <p:sp>
        <p:nvSpPr>
          <p:cNvPr id="2" name="Title 1">
            <a:extLst>
              <a:ext uri="{FF2B5EF4-FFF2-40B4-BE49-F238E27FC236}">
                <a16:creationId xmlns:a16="http://schemas.microsoft.com/office/drawing/2014/main" id="{EE2CACFC-A92B-5AC3-4F12-9417393CCFDA}"/>
              </a:ext>
            </a:extLst>
          </p:cNvPr>
          <p:cNvSpPr>
            <a:spLocks noGrp="1"/>
          </p:cNvSpPr>
          <p:nvPr>
            <p:ph type="title"/>
          </p:nvPr>
        </p:nvSpPr>
        <p:spPr/>
        <p:txBody>
          <a:bodyPr/>
          <a:lstStyle/>
          <a:p>
            <a:r>
              <a:rPr lang="en-US" b="1" dirty="0"/>
              <a:t>Three-Dimensional Coordinate-Axis Rotations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8FD5A9-3F76-C79A-EF96-34D5A01BAFDF}"/>
                  </a:ext>
                </a:extLst>
              </p:cNvPr>
              <p:cNvSpPr>
                <a:spLocks noGrp="1"/>
              </p:cNvSpPr>
              <p:nvPr>
                <p:ph idx="1"/>
              </p:nvPr>
            </p:nvSpPr>
            <p:spPr>
              <a:xfrm>
                <a:off x="838200" y="1690687"/>
                <a:ext cx="10515600" cy="5167313"/>
              </a:xfrm>
            </p:spPr>
            <p:txBody>
              <a:bodyPr>
                <a:normAutofit/>
              </a:bodyPr>
              <a:lstStyle/>
              <a:p>
                <a:pPr marL="457200" indent="-457200">
                  <a:buFont typeface="+mj-lt"/>
                  <a:buAutoNum type="arabicParenR" startAt="2"/>
                </a:pPr>
                <a:r>
                  <a:rPr lang="en-GB" sz="2400" u="sng" dirty="0"/>
                  <a:t>Rotation about the x-axis(</a:t>
                </a:r>
                <a:r>
                  <a:rPr lang="en-GB" sz="2400" b="1" u="sng" dirty="0"/>
                  <a:t>Pitch</a:t>
                </a:r>
                <a:r>
                  <a:rPr lang="en-GB" sz="2400" u="sng" dirty="0"/>
                  <a:t>):</a:t>
                </a:r>
              </a:p>
              <a:p>
                <a:pPr algn="l">
                  <a:buFont typeface="Wingdings" panose="05000000000000000000" pitchFamily="2" charset="2"/>
                  <a:buChar char="q"/>
                </a:pPr>
                <a:r>
                  <a:rPr lang="en-GB" sz="2000" b="0" i="0" u="none" strike="noStrike" baseline="0" dirty="0"/>
                  <a:t>A cyclic permutation of coordinates in cartesian equations of </a:t>
                </a:r>
                <a:r>
                  <a:rPr lang="en-GB" sz="2000" b="1" i="0" u="none" strike="noStrike" baseline="0" dirty="0"/>
                  <a:t>z-axis rotation</a:t>
                </a:r>
                <a:r>
                  <a:rPr lang="en-GB" sz="2000" b="0" i="0" u="none" strike="noStrike" baseline="0" dirty="0"/>
                  <a:t> gives us the transformation equations for a </a:t>
                </a:r>
                <a:r>
                  <a:rPr lang="en-GB" sz="2000" b="1" i="1" dirty="0"/>
                  <a:t>x</a:t>
                </a:r>
                <a:r>
                  <a:rPr lang="en-GB" sz="2000" b="1" i="0" u="none" strike="noStrike" baseline="0" dirty="0"/>
                  <a:t>-axis rotation:</a:t>
                </a:r>
                <a:endParaRPr lang="en-GB" sz="2000" dirty="0"/>
              </a:p>
              <a:p>
                <a:pPr marL="457200" lvl="1" indent="0">
                  <a:buNone/>
                </a:pPr>
                <a:r>
                  <a:rPr lang="es-ES" i="1" dirty="0">
                    <a:latin typeface="Palatino-Italic"/>
                  </a:rPr>
                  <a:t>y</a:t>
                </a:r>
                <a:r>
                  <a:rPr lang="es-ES" dirty="0">
                    <a:latin typeface="Palatino-Italic"/>
                    <a:ea typeface="Verdana" panose="020B0604030504040204" pitchFamily="34" charset="0"/>
                  </a:rPr>
                  <a:t>Ꞌ </a:t>
                </a:r>
                <a:r>
                  <a:rPr lang="es-ES" dirty="0">
                    <a:latin typeface="Palatino-Italic"/>
                  </a:rPr>
                  <a:t>= </a:t>
                </a:r>
                <a:r>
                  <a:rPr lang="es-ES" i="1" dirty="0">
                    <a:latin typeface="Palatino-Italic"/>
                  </a:rPr>
                  <a:t>y</a:t>
                </a:r>
                <a:r>
                  <a:rPr lang="es-ES" dirty="0">
                    <a:latin typeface="Palatino-Italic"/>
                  </a:rPr>
                  <a:t> cos </a:t>
                </a:r>
                <a:r>
                  <a:rPr lang="es-ES" i="1" dirty="0">
                    <a:latin typeface="Palatino-Italic"/>
                  </a:rPr>
                  <a:t>θ</a:t>
                </a:r>
                <a:r>
                  <a:rPr lang="es-ES" dirty="0">
                    <a:latin typeface="Palatino-Italic"/>
                  </a:rPr>
                  <a:t> − </a:t>
                </a:r>
                <a:r>
                  <a:rPr lang="es-ES" i="1" dirty="0">
                    <a:latin typeface="Palatino-Italic"/>
                  </a:rPr>
                  <a:t>z</a:t>
                </a:r>
                <a:r>
                  <a:rPr lang="es-ES" dirty="0">
                    <a:latin typeface="Palatino-Italic"/>
                  </a:rPr>
                  <a:t> sin </a:t>
                </a:r>
                <a:r>
                  <a:rPr lang="es-ES" i="1" dirty="0">
                    <a:latin typeface="Palatino-Italic"/>
                  </a:rPr>
                  <a:t>θ</a:t>
                </a:r>
              </a:p>
              <a:p>
                <a:pPr marL="457200" lvl="1" indent="0">
                  <a:buNone/>
                </a:pPr>
                <a:r>
                  <a:rPr lang="es-ES" i="1" dirty="0">
                    <a:latin typeface="Palatino-Italic"/>
                    <a:ea typeface="Verdana" panose="020B0604030504040204" pitchFamily="34" charset="0"/>
                  </a:rPr>
                  <a:t>z</a:t>
                </a:r>
                <a:r>
                  <a:rPr lang="es-ES" dirty="0">
                    <a:latin typeface="Palatino-Italic"/>
                    <a:ea typeface="Verdana" panose="020B0604030504040204" pitchFamily="34" charset="0"/>
                  </a:rPr>
                  <a:t>Ꞌ </a:t>
                </a:r>
                <a:r>
                  <a:rPr lang="es-ES" dirty="0">
                    <a:latin typeface="Palatino-Italic"/>
                  </a:rPr>
                  <a:t>= </a:t>
                </a:r>
                <a:r>
                  <a:rPr lang="es-ES" i="1" dirty="0">
                    <a:latin typeface="Palatino-Italic"/>
                  </a:rPr>
                  <a:t>y </a:t>
                </a:r>
                <a:r>
                  <a:rPr lang="es-ES" dirty="0">
                    <a:latin typeface="Palatino-Italic"/>
                  </a:rPr>
                  <a:t>sin </a:t>
                </a:r>
                <a:r>
                  <a:rPr lang="es-ES" i="1" dirty="0">
                    <a:latin typeface="Palatino-Italic"/>
                  </a:rPr>
                  <a:t>θ</a:t>
                </a:r>
                <a:r>
                  <a:rPr lang="es-ES" dirty="0">
                    <a:latin typeface="Palatino-Italic"/>
                  </a:rPr>
                  <a:t> + </a:t>
                </a:r>
                <a:r>
                  <a:rPr lang="es-ES" i="1" dirty="0">
                    <a:latin typeface="Palatino-Italic"/>
                  </a:rPr>
                  <a:t>z </a:t>
                </a:r>
                <a:r>
                  <a:rPr lang="es-ES" dirty="0">
                    <a:latin typeface="Palatino-Italic"/>
                  </a:rPr>
                  <a:t>cos </a:t>
                </a:r>
                <a:r>
                  <a:rPr lang="es-ES" i="1" dirty="0">
                    <a:latin typeface="Palatino-Italic"/>
                  </a:rPr>
                  <a:t>θ</a:t>
                </a:r>
              </a:p>
              <a:p>
                <a:pPr marL="457200" lvl="1" indent="0">
                  <a:buNone/>
                </a:pPr>
                <a:r>
                  <a:rPr lang="es-ES" i="1" dirty="0">
                    <a:latin typeface="Palatino-Italic"/>
                    <a:ea typeface="Verdana" panose="020B0604030504040204" pitchFamily="34" charset="0"/>
                  </a:rPr>
                  <a:t>x</a:t>
                </a:r>
                <a:r>
                  <a:rPr lang="es-ES" dirty="0">
                    <a:latin typeface="Palatino-Italic"/>
                    <a:ea typeface="Verdana" panose="020B0604030504040204" pitchFamily="34" charset="0"/>
                  </a:rPr>
                  <a:t>Ꞌ </a:t>
                </a:r>
                <a:r>
                  <a:rPr lang="es-ES" dirty="0">
                    <a:latin typeface="Palatino-Italic"/>
                  </a:rPr>
                  <a:t>= </a:t>
                </a:r>
                <a:r>
                  <a:rPr lang="es-ES" i="1" dirty="0">
                    <a:latin typeface="Palatino-Italic"/>
                  </a:rPr>
                  <a:t>x</a:t>
                </a:r>
              </a:p>
              <a:p>
                <a:pPr>
                  <a:buFont typeface="Wingdings" panose="05000000000000000000" pitchFamily="2" charset="2"/>
                  <a:buChar char="q"/>
                </a:pPr>
                <a:r>
                  <a:rPr lang="en-GB" sz="2000" dirty="0"/>
                  <a:t>In homogeneous-coordinate form, the three-dimensional </a:t>
                </a:r>
                <a:r>
                  <a:rPr lang="en-GB" sz="2000" i="1" dirty="0">
                    <a:latin typeface="Palatino-Italic"/>
                  </a:rPr>
                  <a:t>z</a:t>
                </a:r>
                <a:r>
                  <a:rPr lang="en-GB" sz="2000" dirty="0"/>
                  <a:t>-axis rotation equations are</a:t>
                </a:r>
                <a:endParaRPr lang="en-US" sz="2000" i="1" dirty="0">
                  <a:latin typeface="Palatino-Italic"/>
                </a:endParaRPr>
              </a:p>
              <a:p>
                <a:pPr marL="0" indent="0" algn="ctr">
                  <a:buNone/>
                </a:pP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1"/>
                                  <m:mcJc m:val="center"/>
                                </m:mcPr>
                              </m:mc>
                            </m:mcs>
                            <m:ctrlPr>
                              <a:rPr lang="en-US" sz="2400" b="0" i="1" u="none" strike="noStrike" baseline="0" smtClean="0">
                                <a:latin typeface="Cambria Math" panose="02040503050406030204" pitchFamily="18" charset="0"/>
                              </a:rPr>
                            </m:ctrlPr>
                          </m:mPr>
                          <m:mr>
                            <m:e>
                              <m:r>
                                <m:rPr>
                                  <m:nor/>
                                </m:rPr>
                                <a:rPr lang="pl-PL" sz="2400" b="0" i="1" u="none" strike="noStrike" baseline="0" dirty="0" smtClean="0">
                                  <a:latin typeface="Palatino-Italic"/>
                                </a:rPr>
                                <m:t>x</m:t>
                              </m:r>
                              <m:r>
                                <m:rPr>
                                  <m:nor/>
                                </m:rPr>
                                <a:rPr lang="pl-PL" sz="2400" b="0" i="1" u="none" strike="noStrike" baseline="0" dirty="0" smtClean="0">
                                  <a:latin typeface="Palatino-Italic"/>
                                  <a:ea typeface="Verdana" panose="020B0604030504040204" pitchFamily="34" charset="0"/>
                                </a:rPr>
                                <m:t>Ꞌ</m:t>
                              </m:r>
                            </m:e>
                          </m:mr>
                          <m:mr>
                            <m:e>
                              <m:r>
                                <m:rPr>
                                  <m:nor/>
                                </m:rPr>
                                <a:rPr lang="pl-PL" sz="2400" b="0" i="1" u="none" strike="noStrike" baseline="0" dirty="0" smtClean="0">
                                  <a:latin typeface="Palatino-Italic"/>
                                </a:rPr>
                                <m:t>y</m:t>
                              </m:r>
                              <m:r>
                                <m:rPr>
                                  <m:nor/>
                                </m:rPr>
                                <a:rPr lang="pl-PL" sz="2400" b="0" i="1" u="none" strike="noStrike" baseline="0" dirty="0" smtClean="0">
                                  <a:latin typeface="Palatino-Italic"/>
                                  <a:ea typeface="Verdana" panose="020B0604030504040204" pitchFamily="34" charset="0"/>
                                </a:rPr>
                                <m:t>Ꞌ</m:t>
                              </m:r>
                            </m:e>
                          </m:mr>
                          <m:mr>
                            <m:e>
                              <m:r>
                                <m:rPr>
                                  <m:nor/>
                                </m:rPr>
                                <a:rPr lang="pl-PL" sz="2400" b="0" i="1" u="none" strike="noStrike" baseline="0" dirty="0" smtClean="0">
                                  <a:latin typeface="Palatino-Italic"/>
                                </a:rPr>
                                <m:t>z</m:t>
                              </m:r>
                              <m:r>
                                <m:rPr>
                                  <m:nor/>
                                </m:rPr>
                                <a:rPr lang="pl-PL" sz="2400" b="0" i="1" u="none" strike="noStrike" baseline="0" dirty="0" smtClean="0">
                                  <a:latin typeface="Palatino-Italic"/>
                                  <a:ea typeface="Verdana" panose="020B0604030504040204" pitchFamily="34" charset="0"/>
                                </a:rPr>
                                <m:t>Ꞌ</m:t>
                              </m:r>
                            </m:e>
                          </m:mr>
                          <m:mr>
                            <m:e>
                              <m:r>
                                <a:rPr lang="en-US" sz="2400" b="0" i="1" u="none" strike="noStrike" baseline="0" smtClean="0">
                                  <a:latin typeface="Cambria Math" panose="02040503050406030204" pitchFamily="18" charset="0"/>
                                </a:rPr>
                                <m:t>1</m:t>
                              </m:r>
                            </m:e>
                          </m:mr>
                        </m:m>
                      </m:e>
                    </m:d>
                  </m:oMath>
                </a14:m>
                <a:r>
                  <a:rPr lang="en-US" sz="2400" b="0" u="none" strike="noStrike" baseline="0" dirty="0">
                    <a:latin typeface="Palatino-Italic"/>
                  </a:rPr>
                  <a:t> = </a:t>
                </a: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4"/>
                                  <m:mcJc m:val="center"/>
                                </m:mcPr>
                              </m:mc>
                            </m:mcs>
                            <m:ctrlPr>
                              <a:rPr lang="en-US" sz="2400" b="0" i="1" u="none" strike="noStrike" baseline="0" smtClean="0">
                                <a:latin typeface="Cambria Math" panose="02040503050406030204" pitchFamily="18" charset="0"/>
                              </a:rPr>
                            </m:ctrlPr>
                          </m:mPr>
                          <m:mr>
                            <m:e>
                              <m:r>
                                <m:rPr>
                                  <m:brk m:alnAt="7"/>
                                </m:rPr>
                                <a:rPr lang="en-US" sz="2400" b="0" i="1" u="none" strike="noStrike" baseline="0" smtClean="0">
                                  <a:latin typeface="Cambria Math" panose="02040503050406030204" pitchFamily="18" charset="0"/>
                                </a:rPr>
                                <m:t>1</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m:rPr>
                                  <m:nor/>
                                </m:rPr>
                                <a:rPr lang="en-US" sz="2400" b="0" u="none" strike="noStrike" smtClean="0">
                                  <a:latin typeface="Cambria Math" panose="02040503050406030204" pitchFamily="18" charset="0"/>
                                </a:rPr>
                                <m:t>0</m:t>
                              </m:r>
                            </m:e>
                          </m:mr>
                          <m:mr>
                            <m:e>
                              <m:r>
                                <a:rPr lang="en-US" sz="2400" b="0" i="1" u="none" strike="noStrike" smtClean="0">
                                  <a:latin typeface="Cambria Math" panose="02040503050406030204" pitchFamily="18" charset="0"/>
                                </a:rPr>
                                <m:t>0</m:t>
                              </m:r>
                            </m:e>
                            <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r>
                                <m:rPr>
                                  <m:brk m:alnAt="7"/>
                                </m:rPr>
                                <a:rPr lang="en-US" sz="2400" i="1">
                                  <a:latin typeface="Cambria Math" panose="02040503050406030204" pitchFamily="18" charset="0"/>
                                </a:rPr>
                                <m:t> </m:t>
                              </m:r>
                              <m:r>
                                <a:rPr lang="el-GR" sz="2400" i="1">
                                  <a:latin typeface="Cambria Math" panose="02040503050406030204" pitchFamily="18" charset="0"/>
                                </a:rPr>
                                <m:t>𝜃</m:t>
                              </m:r>
                            </m:e>
                            <m:e>
                              <m:r>
                                <a:rPr lang="en-US" sz="2400">
                                  <a:latin typeface="Cambria Math" panose="02040503050406030204" pitchFamily="18" charset="0"/>
                                </a:rPr>
                                <m:t>− </m:t>
                              </m:r>
                              <m:r>
                                <m:rPr>
                                  <m:sty m:val="p"/>
                                </m:rPr>
                                <a:rPr lang="en-US" sz="2400">
                                  <a:latin typeface="Cambria Math" panose="02040503050406030204" pitchFamily="18" charset="0"/>
                                </a:rPr>
                                <m:t>sin</m:t>
                              </m:r>
                              <m:r>
                                <m:rPr>
                                  <m:brk m:alnAt="7"/>
                                </m:rPr>
                                <a:rPr lang="en-US" sz="2400" i="1">
                                  <a:latin typeface="Cambria Math" panose="02040503050406030204" pitchFamily="18" charset="0"/>
                                </a:rPr>
                                <m:t> </m:t>
                              </m:r>
                              <m:r>
                                <a:rPr lang="el-GR" sz="2400" i="1">
                                  <a:latin typeface="Cambria Math" panose="02040503050406030204" pitchFamily="18" charset="0"/>
                                </a:rPr>
                                <m:t>𝜃</m:t>
                              </m:r>
                            </m:e>
                            <m:e>
                              <m:r>
                                <m:rPr>
                                  <m:nor/>
                                </m:rPr>
                                <a:rPr lang="en-US" sz="2400" b="0" u="none" strike="noStrike" baseline="0" smtClean="0">
                                  <a:latin typeface="Cambria Math" panose="02040503050406030204" pitchFamily="18" charset="0"/>
                                </a:rPr>
                                <m:t>0</m:t>
                              </m:r>
                            </m:e>
                          </m:mr>
                          <m:mr>
                            <m:e>
                              <m:r>
                                <a:rPr lang="en-US" sz="2400" b="0" i="1" u="none" strike="noStrike" baseline="0" smtClean="0">
                                  <a:latin typeface="Cambria Math" panose="02040503050406030204" pitchFamily="18" charset="0"/>
                                </a:rPr>
                                <m:t>0</m:t>
                              </m:r>
                            </m:e>
                            <m:e>
                              <m:r>
                                <m:rPr>
                                  <m:sty m:val="p"/>
                                </m:rPr>
                                <a:rPr lang="en-US" sz="2400">
                                  <a:latin typeface="Cambria Math" panose="02040503050406030204" pitchFamily="18" charset="0"/>
                                </a:rPr>
                                <m:t>sin</m:t>
                              </m:r>
                              <m:r>
                                <m:rPr>
                                  <m:brk m:alnAt="7"/>
                                </m:rPr>
                                <a:rPr lang="en-US" sz="2400" i="1">
                                  <a:latin typeface="Cambria Math" panose="02040503050406030204" pitchFamily="18" charset="0"/>
                                </a:rPr>
                                <m:t> </m:t>
                              </m:r>
                              <m:r>
                                <a:rPr lang="el-GR" sz="2400" i="1">
                                  <a:latin typeface="Cambria Math" panose="02040503050406030204" pitchFamily="18" charset="0"/>
                                </a:rPr>
                                <m:t>𝜃</m:t>
                              </m:r>
                            </m:e>
                            <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r>
                                <m:rPr>
                                  <m:brk m:alnAt="7"/>
                                </m:rPr>
                                <a:rPr lang="en-US" sz="2400" i="1">
                                  <a:latin typeface="Cambria Math" panose="02040503050406030204" pitchFamily="18" charset="0"/>
                                </a:rPr>
                                <m:t> </m:t>
                              </m:r>
                              <m:r>
                                <a:rPr lang="el-GR" sz="2400" i="1">
                                  <a:latin typeface="Cambria Math" panose="02040503050406030204" pitchFamily="18" charset="0"/>
                                </a:rPr>
                                <m:t>𝜃</m:t>
                              </m:r>
                            </m:e>
                            <m:e>
                              <m:r>
                                <m:rPr>
                                  <m:nor/>
                                </m:rPr>
                                <a:rPr lang="en-US" sz="2400" b="0" u="none" strike="noStrike" baseline="0" smtClean="0">
                                  <a:latin typeface="Cambria Math" panose="02040503050406030204" pitchFamily="18" charset="0"/>
                                </a:rPr>
                                <m:t>0</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mr>
                        </m:m>
                      </m:e>
                    </m:d>
                  </m:oMath>
                </a14:m>
                <a:r>
                  <a:rPr lang="en-US" sz="2400" b="0" i="0" u="none" strike="noStrike" baseline="0" dirty="0">
                    <a:latin typeface="Palatino-Italic"/>
                  </a:rPr>
                  <a:t> .</a:t>
                </a: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1"/>
                                  <m:mcJc m:val="center"/>
                                </m:mcPr>
                              </m:mc>
                            </m:mcs>
                            <m:ctrlPr>
                              <a:rPr lang="en-US" sz="2400" b="0" i="1" u="none" strike="noStrike" baseline="0" smtClean="0">
                                <a:latin typeface="Cambria Math" panose="02040503050406030204" pitchFamily="18" charset="0"/>
                              </a:rPr>
                            </m:ctrlPr>
                          </m:mPr>
                          <m:mr>
                            <m:e>
                              <m:r>
                                <m:rPr>
                                  <m:nor/>
                                </m:rPr>
                                <a:rPr lang="pl-PL" sz="2400" b="0" i="1" u="none" strike="noStrike" baseline="0" dirty="0" smtClean="0">
                                  <a:latin typeface="Palatino-Italic"/>
                                </a:rPr>
                                <m:t>x</m:t>
                              </m:r>
                            </m:e>
                          </m:mr>
                          <m:mr>
                            <m:e>
                              <m:r>
                                <m:rPr>
                                  <m:nor/>
                                </m:rPr>
                                <a:rPr lang="pl-PL" sz="2400" b="0" i="1" u="none" strike="noStrike" baseline="0" dirty="0" smtClean="0">
                                  <a:latin typeface="Palatino-Italic"/>
                                </a:rPr>
                                <m:t>y</m:t>
                              </m:r>
                            </m:e>
                          </m:mr>
                          <m:mr>
                            <m:e>
                              <m:r>
                                <m:rPr>
                                  <m:nor/>
                                </m:rPr>
                                <a:rPr lang="pl-PL" sz="2400" b="0" i="1" u="none" strike="noStrike" baseline="0" dirty="0" smtClean="0">
                                  <a:latin typeface="Palatino-Italic"/>
                                </a:rPr>
                                <m:t>z</m:t>
                              </m:r>
                            </m:e>
                          </m:mr>
                          <m:mr>
                            <m:e>
                              <m:r>
                                <m:rPr>
                                  <m:nor/>
                                </m:rPr>
                                <a:rPr lang="en-US" sz="2400" b="0" i="0" u="none" strike="noStrike" baseline="0" smtClean="0">
                                  <a:latin typeface="Palatino-Italic"/>
                                </a:rPr>
                                <m:t>1</m:t>
                              </m:r>
                            </m:e>
                          </m:mr>
                        </m:m>
                      </m:e>
                    </m:d>
                  </m:oMath>
                </a14:m>
                <a:endParaRPr lang="es-ES" sz="2000" dirty="0"/>
              </a:p>
              <a:p>
                <a:pPr algn="l">
                  <a:buFont typeface="Wingdings" panose="05000000000000000000" pitchFamily="2" charset="2"/>
                  <a:buChar char="q"/>
                </a:pPr>
                <a:r>
                  <a:rPr lang="en-GB" sz="2000" b="0" i="0" u="none" strike="noStrike" baseline="0" dirty="0"/>
                  <a:t>which we can write more compactly as</a:t>
                </a:r>
              </a:p>
              <a:p>
                <a:pPr marL="0" indent="0" algn="ctr">
                  <a:buNone/>
                </a:pPr>
                <a:r>
                  <a:rPr lang="en-US" sz="2000" b="1" i="0" u="none" strike="noStrike" baseline="0" dirty="0"/>
                  <a:t>P</a:t>
                </a:r>
                <a:r>
                  <a:rPr lang="en-US" sz="2000" b="1" i="0" u="none" strike="noStrike" baseline="0" dirty="0">
                    <a:ea typeface="Verdana" panose="020B0604030504040204" pitchFamily="34" charset="0"/>
                  </a:rPr>
                  <a:t>Ꞌ</a:t>
                </a:r>
                <a:r>
                  <a:rPr lang="en-US" sz="2000" b="0" i="0" u="none" strike="noStrike" baseline="0" dirty="0"/>
                  <a:t> = </a:t>
                </a:r>
                <a:r>
                  <a:rPr lang="en-US" sz="2000" b="1" i="0" u="none" strike="noStrike" baseline="0" dirty="0"/>
                  <a:t>R</a:t>
                </a:r>
                <a:r>
                  <a:rPr lang="en-US" sz="2000" b="0" i="1" u="none" strike="noStrike" baseline="-25000" dirty="0"/>
                  <a:t>x</a:t>
                </a:r>
                <a:r>
                  <a:rPr lang="en-US" sz="2000" b="0" i="1" u="none" strike="noStrike" baseline="0" dirty="0"/>
                  <a:t>(</a:t>
                </a:r>
                <a:r>
                  <a:rPr lang="el-GR" sz="2000" b="1" i="1" u="none" strike="noStrike" baseline="0" dirty="0">
                    <a:ea typeface="Verdana" panose="020B0604030504040204" pitchFamily="34" charset="0"/>
                  </a:rPr>
                  <a:t>θ</a:t>
                </a:r>
                <a:r>
                  <a:rPr lang="el-GR" sz="2000" b="0" i="1" u="none" strike="noStrike" baseline="0" dirty="0"/>
                  <a:t>) </a:t>
                </a:r>
                <a:r>
                  <a:rPr lang="el-GR" sz="2000" b="0" i="0" u="none" strike="noStrike" baseline="0" dirty="0"/>
                  <a:t>· </a:t>
                </a:r>
                <a:r>
                  <a:rPr lang="en-US" sz="2000" b="1" i="0" u="none" strike="noStrike" baseline="0" dirty="0"/>
                  <a:t>P</a:t>
                </a:r>
              </a:p>
              <a:p>
                <a:pPr marL="0" indent="0" algn="ctr">
                  <a:buNone/>
                </a:pPr>
                <a:endParaRPr lang="es-ES" sz="2000" dirty="0"/>
              </a:p>
            </p:txBody>
          </p:sp>
        </mc:Choice>
        <mc:Fallback xmlns="">
          <p:sp>
            <p:nvSpPr>
              <p:cNvPr id="3" name="Content Placeholder 2">
                <a:extLst>
                  <a:ext uri="{FF2B5EF4-FFF2-40B4-BE49-F238E27FC236}">
                    <a16:creationId xmlns:a16="http://schemas.microsoft.com/office/drawing/2014/main" id="{6B8FD5A9-3F76-C79A-EF96-34D5A01BAFDF}"/>
                  </a:ext>
                </a:extLst>
              </p:cNvPr>
              <p:cNvSpPr>
                <a:spLocks noGrp="1" noRot="1" noChangeAspect="1" noMove="1" noResize="1" noEditPoints="1" noAdjustHandles="1" noChangeArrowheads="1" noChangeShapeType="1" noTextEdit="1"/>
              </p:cNvSpPr>
              <p:nvPr>
                <p:ph idx="1"/>
              </p:nvPr>
            </p:nvSpPr>
            <p:spPr>
              <a:xfrm>
                <a:off x="838200" y="1690687"/>
                <a:ext cx="10515600" cy="5167313"/>
              </a:xfrm>
              <a:blipFill>
                <a:blip r:embed="rId3"/>
                <a:stretch>
                  <a:fillRect l="-928" t="-1651" b="-1651"/>
                </a:stretch>
              </a:blipFill>
            </p:spPr>
            <p:txBody>
              <a:bodyPr/>
              <a:lstStyle/>
              <a:p>
                <a:r>
                  <a:rPr lang="en-US">
                    <a:noFill/>
                  </a:rPr>
                  <a:t> </a:t>
                </a:r>
              </a:p>
            </p:txBody>
          </p:sp>
        </mc:Fallback>
      </mc:AlternateContent>
    </p:spTree>
    <p:extLst>
      <p:ext uri="{BB962C8B-B14F-4D97-AF65-F5344CB8AC3E}">
        <p14:creationId xmlns:p14="http://schemas.microsoft.com/office/powerpoint/2010/main" val="276095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03C24-F8B8-5811-66C4-034991706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21915-D617-991B-CE5A-424E7ABB83CC}"/>
              </a:ext>
            </a:extLst>
          </p:cNvPr>
          <p:cNvSpPr>
            <a:spLocks noGrp="1"/>
          </p:cNvSpPr>
          <p:nvPr>
            <p:ph type="title"/>
          </p:nvPr>
        </p:nvSpPr>
        <p:spPr/>
        <p:txBody>
          <a:bodyPr/>
          <a:lstStyle/>
          <a:p>
            <a:r>
              <a:rPr lang="en-US" b="1" dirty="0"/>
              <a:t>Three-Dimensional Coordinate-Axis Rotations</a:t>
            </a:r>
          </a:p>
        </p:txBody>
      </p:sp>
      <p:sp>
        <p:nvSpPr>
          <p:cNvPr id="3" name="Content Placeholder 2">
            <a:extLst>
              <a:ext uri="{FF2B5EF4-FFF2-40B4-BE49-F238E27FC236}">
                <a16:creationId xmlns:a16="http://schemas.microsoft.com/office/drawing/2014/main" id="{8F1B7DDB-FD16-F136-A08E-0BA919E85A8E}"/>
              </a:ext>
            </a:extLst>
          </p:cNvPr>
          <p:cNvSpPr>
            <a:spLocks noGrp="1"/>
          </p:cNvSpPr>
          <p:nvPr>
            <p:ph idx="1"/>
          </p:nvPr>
        </p:nvSpPr>
        <p:spPr>
          <a:xfrm>
            <a:off x="838200" y="1690688"/>
            <a:ext cx="10515600" cy="4595812"/>
          </a:xfrm>
        </p:spPr>
        <p:txBody>
          <a:bodyPr>
            <a:normAutofit/>
          </a:bodyPr>
          <a:lstStyle/>
          <a:p>
            <a:pPr marL="457200" indent="-457200">
              <a:buFont typeface="+mj-lt"/>
              <a:buAutoNum type="arabicParenR" startAt="2"/>
            </a:pPr>
            <a:r>
              <a:rPr lang="en-GB" sz="2400" u="sng" dirty="0"/>
              <a:t>Rotation about the x-axis(</a:t>
            </a:r>
            <a:r>
              <a:rPr lang="en-GB" sz="2400" b="1" u="sng" dirty="0"/>
              <a:t>Pitch</a:t>
            </a:r>
            <a:r>
              <a:rPr lang="en-GB" sz="2400" u="sng" dirty="0"/>
              <a:t>):</a:t>
            </a:r>
          </a:p>
          <a:p>
            <a:pPr marL="0" indent="0">
              <a:buNone/>
            </a:pPr>
            <a:endParaRPr lang="en-GB" sz="2400" u="sng" dirty="0"/>
          </a:p>
        </p:txBody>
      </p:sp>
      <p:pic>
        <p:nvPicPr>
          <p:cNvPr id="5" name="Picture 4">
            <a:extLst>
              <a:ext uri="{FF2B5EF4-FFF2-40B4-BE49-F238E27FC236}">
                <a16:creationId xmlns:a16="http://schemas.microsoft.com/office/drawing/2014/main" id="{80041E50-B58B-900A-26C7-836C4E6915DD}"/>
              </a:ext>
            </a:extLst>
          </p:cNvPr>
          <p:cNvPicPr>
            <a:picLocks noChangeAspect="1"/>
          </p:cNvPicPr>
          <p:nvPr/>
        </p:nvPicPr>
        <p:blipFill>
          <a:blip r:embed="rId2"/>
          <a:stretch>
            <a:fillRect/>
          </a:stretch>
        </p:blipFill>
        <p:spPr>
          <a:xfrm>
            <a:off x="3238500" y="2060230"/>
            <a:ext cx="5715000" cy="4226270"/>
          </a:xfrm>
          <a:prstGeom prst="rect">
            <a:avLst/>
          </a:prstGeom>
        </p:spPr>
      </p:pic>
      <p:sp>
        <p:nvSpPr>
          <p:cNvPr id="7" name="TextBox 6">
            <a:extLst>
              <a:ext uri="{FF2B5EF4-FFF2-40B4-BE49-F238E27FC236}">
                <a16:creationId xmlns:a16="http://schemas.microsoft.com/office/drawing/2014/main" id="{414A0E65-BF8B-9B38-F5B6-57C56D6E2BCE}"/>
              </a:ext>
            </a:extLst>
          </p:cNvPr>
          <p:cNvSpPr txBox="1"/>
          <p:nvPr/>
        </p:nvSpPr>
        <p:spPr>
          <a:xfrm>
            <a:off x="3134349" y="6286500"/>
            <a:ext cx="5923301" cy="369332"/>
          </a:xfrm>
          <a:prstGeom prst="rect">
            <a:avLst/>
          </a:prstGeom>
          <a:noFill/>
        </p:spPr>
        <p:txBody>
          <a:bodyPr wrap="square">
            <a:spAutoFit/>
          </a:bodyPr>
          <a:lstStyle/>
          <a:p>
            <a:r>
              <a:rPr lang="en-GB" b="1" dirty="0"/>
              <a:t>FIGURE:</a:t>
            </a:r>
            <a:r>
              <a:rPr lang="en-GB" dirty="0"/>
              <a:t> Rotation of an object about the x axis.</a:t>
            </a:r>
            <a:endParaRPr lang="en-US" dirty="0"/>
          </a:p>
        </p:txBody>
      </p:sp>
    </p:spTree>
    <p:extLst>
      <p:ext uri="{BB962C8B-B14F-4D97-AF65-F5344CB8AC3E}">
        <p14:creationId xmlns:p14="http://schemas.microsoft.com/office/powerpoint/2010/main" val="373686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5929C-6C6C-6476-F7E5-E06FEDA6C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C4B45-568C-5805-881E-12ABD29D6CF4}"/>
              </a:ext>
            </a:extLst>
          </p:cNvPr>
          <p:cNvSpPr>
            <a:spLocks noGrp="1"/>
          </p:cNvSpPr>
          <p:nvPr>
            <p:ph type="title"/>
          </p:nvPr>
        </p:nvSpPr>
        <p:spPr/>
        <p:txBody>
          <a:bodyPr/>
          <a:lstStyle/>
          <a:p>
            <a:r>
              <a:rPr lang="en-US" b="1" dirty="0"/>
              <a:t>Three-Dimensional Coordinate-Axis Rotations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BB3A9-C601-E0DB-89BB-3A68F1CEC7F7}"/>
                  </a:ext>
                </a:extLst>
              </p:cNvPr>
              <p:cNvSpPr>
                <a:spLocks noGrp="1"/>
              </p:cNvSpPr>
              <p:nvPr>
                <p:ph idx="1"/>
              </p:nvPr>
            </p:nvSpPr>
            <p:spPr>
              <a:xfrm>
                <a:off x="838200" y="1690688"/>
                <a:ext cx="10515600" cy="5167312"/>
              </a:xfrm>
            </p:spPr>
            <p:txBody>
              <a:bodyPr>
                <a:normAutofit/>
              </a:bodyPr>
              <a:lstStyle/>
              <a:p>
                <a:pPr marL="457200" indent="-457200">
                  <a:buFont typeface="+mj-lt"/>
                  <a:buAutoNum type="arabicParenR" startAt="3"/>
                </a:pPr>
                <a:r>
                  <a:rPr lang="en-GB" sz="2400" u="sng" dirty="0"/>
                  <a:t>Rotation about the y-axis(</a:t>
                </a:r>
                <a:r>
                  <a:rPr lang="en-GB" sz="2400" b="1" u="sng" dirty="0"/>
                  <a:t>Yaw</a:t>
                </a:r>
                <a:r>
                  <a:rPr lang="en-GB" sz="2400" u="sng" dirty="0"/>
                  <a:t>):</a:t>
                </a:r>
              </a:p>
              <a:p>
                <a:pPr algn="l">
                  <a:buFont typeface="Wingdings" panose="05000000000000000000" pitchFamily="2" charset="2"/>
                  <a:buChar char="q"/>
                </a:pPr>
                <a:r>
                  <a:rPr lang="en-GB" sz="2000" b="0" i="0" u="none" strike="noStrike" baseline="0" dirty="0"/>
                  <a:t>A cyclic permutation of coordinates in cartesian equations of </a:t>
                </a:r>
                <a:r>
                  <a:rPr lang="en-GB" sz="2000" b="1" i="1" u="none" strike="noStrike" baseline="0" dirty="0"/>
                  <a:t>x-</a:t>
                </a:r>
                <a:r>
                  <a:rPr lang="en-GB" sz="2000" b="1" i="0" u="none" strike="noStrike" baseline="0" dirty="0"/>
                  <a:t>axis rotation</a:t>
                </a:r>
                <a:r>
                  <a:rPr lang="en-GB" sz="2000" b="0" i="0" u="none" strike="noStrike" baseline="0" dirty="0"/>
                  <a:t> gives us the transformation equations for a </a:t>
                </a:r>
                <a:r>
                  <a:rPr lang="en-GB" sz="2000" b="1" i="1" u="none" strike="noStrike" baseline="0" dirty="0"/>
                  <a:t>y</a:t>
                </a:r>
                <a:r>
                  <a:rPr lang="en-GB" sz="2000" b="1" i="0" u="none" strike="noStrike" baseline="0" dirty="0"/>
                  <a:t>-axis rotation:</a:t>
                </a:r>
                <a:endParaRPr lang="en-GB" sz="2000" dirty="0"/>
              </a:p>
              <a:p>
                <a:pPr marL="457200" lvl="1" indent="0">
                  <a:buNone/>
                </a:pPr>
                <a:r>
                  <a:rPr lang="es-ES" i="1" dirty="0">
                    <a:latin typeface="Palatino-Italic"/>
                    <a:ea typeface="Verdana" panose="020B0604030504040204" pitchFamily="34" charset="0"/>
                  </a:rPr>
                  <a:t>z</a:t>
                </a:r>
                <a:r>
                  <a:rPr lang="es-ES" dirty="0">
                    <a:latin typeface="Palatino-Italic"/>
                    <a:ea typeface="Verdana" panose="020B0604030504040204" pitchFamily="34" charset="0"/>
                  </a:rPr>
                  <a:t>Ꞌ </a:t>
                </a:r>
                <a:r>
                  <a:rPr lang="es-ES" dirty="0">
                    <a:latin typeface="Palatino-Italic"/>
                  </a:rPr>
                  <a:t>= </a:t>
                </a:r>
                <a:r>
                  <a:rPr lang="es-ES" i="1" dirty="0">
                    <a:latin typeface="Palatino-Italic"/>
                  </a:rPr>
                  <a:t>z</a:t>
                </a:r>
                <a:r>
                  <a:rPr lang="es-ES" dirty="0">
                    <a:latin typeface="Palatino-Italic"/>
                  </a:rPr>
                  <a:t> cos </a:t>
                </a:r>
                <a:r>
                  <a:rPr lang="es-ES" i="1" dirty="0">
                    <a:latin typeface="Palatino-Italic"/>
                  </a:rPr>
                  <a:t>θ</a:t>
                </a:r>
                <a:r>
                  <a:rPr lang="es-ES" dirty="0">
                    <a:latin typeface="Palatino-Italic"/>
                  </a:rPr>
                  <a:t> − </a:t>
                </a:r>
                <a:r>
                  <a:rPr lang="es-ES" i="1" dirty="0">
                    <a:latin typeface="Palatino-Italic"/>
                  </a:rPr>
                  <a:t>x</a:t>
                </a:r>
                <a:r>
                  <a:rPr lang="es-ES" dirty="0">
                    <a:latin typeface="Palatino-Italic"/>
                  </a:rPr>
                  <a:t> sin </a:t>
                </a:r>
                <a:r>
                  <a:rPr lang="es-ES" i="1" dirty="0">
                    <a:latin typeface="Palatino-Italic"/>
                  </a:rPr>
                  <a:t>θ</a:t>
                </a:r>
              </a:p>
              <a:p>
                <a:pPr marL="457200" lvl="1" indent="0">
                  <a:buNone/>
                </a:pPr>
                <a:r>
                  <a:rPr lang="es-ES" i="1" dirty="0">
                    <a:latin typeface="Palatino-Italic"/>
                    <a:ea typeface="Verdana" panose="020B0604030504040204" pitchFamily="34" charset="0"/>
                  </a:rPr>
                  <a:t>x</a:t>
                </a:r>
                <a:r>
                  <a:rPr lang="es-ES" dirty="0">
                    <a:latin typeface="Palatino-Italic"/>
                    <a:ea typeface="Verdana" panose="020B0604030504040204" pitchFamily="34" charset="0"/>
                  </a:rPr>
                  <a:t>Ꞌ </a:t>
                </a:r>
                <a:r>
                  <a:rPr lang="es-ES" dirty="0">
                    <a:latin typeface="Palatino-Italic"/>
                  </a:rPr>
                  <a:t>= </a:t>
                </a:r>
                <a:r>
                  <a:rPr lang="es-ES" i="1" dirty="0">
                    <a:latin typeface="Palatino-Italic"/>
                  </a:rPr>
                  <a:t>z </a:t>
                </a:r>
                <a:r>
                  <a:rPr lang="es-ES" dirty="0">
                    <a:latin typeface="Palatino-Italic"/>
                  </a:rPr>
                  <a:t>sin </a:t>
                </a:r>
                <a:r>
                  <a:rPr lang="es-ES" i="1" dirty="0">
                    <a:latin typeface="Palatino-Italic"/>
                  </a:rPr>
                  <a:t>θ</a:t>
                </a:r>
                <a:r>
                  <a:rPr lang="es-ES" dirty="0">
                    <a:latin typeface="Palatino-Italic"/>
                  </a:rPr>
                  <a:t> + </a:t>
                </a:r>
                <a:r>
                  <a:rPr lang="es-ES" i="1" dirty="0">
                    <a:latin typeface="Palatino-Italic"/>
                  </a:rPr>
                  <a:t>x </a:t>
                </a:r>
                <a:r>
                  <a:rPr lang="es-ES" dirty="0">
                    <a:latin typeface="Palatino-Italic"/>
                  </a:rPr>
                  <a:t>cos </a:t>
                </a:r>
                <a:r>
                  <a:rPr lang="es-ES" i="1" dirty="0">
                    <a:latin typeface="Palatino-Italic"/>
                  </a:rPr>
                  <a:t>θ</a:t>
                </a:r>
              </a:p>
              <a:p>
                <a:pPr marL="457200" lvl="1" indent="0">
                  <a:buNone/>
                </a:pPr>
                <a:r>
                  <a:rPr lang="es-ES" i="1" dirty="0">
                    <a:latin typeface="Palatino-Italic"/>
                    <a:ea typeface="Verdana" panose="020B0604030504040204" pitchFamily="34" charset="0"/>
                  </a:rPr>
                  <a:t>y</a:t>
                </a:r>
                <a:r>
                  <a:rPr lang="es-ES" dirty="0">
                    <a:latin typeface="Palatino-Italic"/>
                    <a:ea typeface="Verdana" panose="020B0604030504040204" pitchFamily="34" charset="0"/>
                  </a:rPr>
                  <a:t>Ꞌ </a:t>
                </a:r>
                <a:r>
                  <a:rPr lang="es-ES" dirty="0">
                    <a:latin typeface="Palatino-Italic"/>
                  </a:rPr>
                  <a:t>= </a:t>
                </a:r>
                <a:r>
                  <a:rPr lang="es-ES" i="1" dirty="0">
                    <a:latin typeface="Palatino-Italic"/>
                  </a:rPr>
                  <a:t>y</a:t>
                </a:r>
              </a:p>
              <a:p>
                <a:pPr>
                  <a:buFont typeface="Wingdings" panose="05000000000000000000" pitchFamily="2" charset="2"/>
                  <a:buChar char="q"/>
                </a:pPr>
                <a:r>
                  <a:rPr lang="en-GB" sz="2000" dirty="0"/>
                  <a:t>In homogeneous-coordinate form, the three-dimensional </a:t>
                </a:r>
                <a:r>
                  <a:rPr lang="en-GB" sz="2000" i="1" dirty="0">
                    <a:latin typeface="Palatino-Italic"/>
                  </a:rPr>
                  <a:t>z</a:t>
                </a:r>
                <a:r>
                  <a:rPr lang="en-GB" sz="2000" dirty="0"/>
                  <a:t>-axis rotation equations are</a:t>
                </a:r>
                <a:endParaRPr lang="en-US" sz="2000" i="1" dirty="0">
                  <a:latin typeface="Palatino-Italic"/>
                </a:endParaRPr>
              </a:p>
              <a:p>
                <a:pPr marL="0" indent="0" algn="ctr">
                  <a:buNone/>
                </a:pP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1"/>
                                  <m:mcJc m:val="center"/>
                                </m:mcPr>
                              </m:mc>
                            </m:mcs>
                            <m:ctrlPr>
                              <a:rPr lang="en-US" sz="2400" b="0" i="1" u="none" strike="noStrike" baseline="0" smtClean="0">
                                <a:latin typeface="Cambria Math" panose="02040503050406030204" pitchFamily="18" charset="0"/>
                              </a:rPr>
                            </m:ctrlPr>
                          </m:mPr>
                          <m:mr>
                            <m:e>
                              <m:r>
                                <m:rPr>
                                  <m:nor/>
                                </m:rPr>
                                <a:rPr lang="pl-PL" sz="2400" b="0" i="1" u="none" strike="noStrike" baseline="0" dirty="0" smtClean="0">
                                  <a:latin typeface="Palatino-Italic"/>
                                </a:rPr>
                                <m:t>x</m:t>
                              </m:r>
                              <m:r>
                                <m:rPr>
                                  <m:nor/>
                                </m:rPr>
                                <a:rPr lang="pl-PL" sz="2400" b="0" i="1" u="none" strike="noStrike" baseline="0" dirty="0" smtClean="0">
                                  <a:latin typeface="Palatino-Italic"/>
                                  <a:ea typeface="Verdana" panose="020B0604030504040204" pitchFamily="34" charset="0"/>
                                </a:rPr>
                                <m:t>Ꞌ</m:t>
                              </m:r>
                            </m:e>
                          </m:mr>
                          <m:mr>
                            <m:e>
                              <m:r>
                                <m:rPr>
                                  <m:nor/>
                                </m:rPr>
                                <a:rPr lang="pl-PL" sz="2400" b="0" i="1" u="none" strike="noStrike" baseline="0" dirty="0" smtClean="0">
                                  <a:latin typeface="Palatino-Italic"/>
                                </a:rPr>
                                <m:t>y</m:t>
                              </m:r>
                              <m:r>
                                <m:rPr>
                                  <m:nor/>
                                </m:rPr>
                                <a:rPr lang="pl-PL" sz="2400" b="0" i="1" u="none" strike="noStrike" baseline="0" dirty="0" smtClean="0">
                                  <a:latin typeface="Palatino-Italic"/>
                                  <a:ea typeface="Verdana" panose="020B0604030504040204" pitchFamily="34" charset="0"/>
                                </a:rPr>
                                <m:t>Ꞌ</m:t>
                              </m:r>
                            </m:e>
                          </m:mr>
                          <m:mr>
                            <m:e>
                              <m:r>
                                <m:rPr>
                                  <m:nor/>
                                </m:rPr>
                                <a:rPr lang="pl-PL" sz="2400" b="0" i="1" u="none" strike="noStrike" baseline="0" dirty="0" smtClean="0">
                                  <a:latin typeface="Palatino-Italic"/>
                                </a:rPr>
                                <m:t>z</m:t>
                              </m:r>
                              <m:r>
                                <m:rPr>
                                  <m:nor/>
                                </m:rPr>
                                <a:rPr lang="pl-PL" sz="2400" b="0" i="1" u="none" strike="noStrike" baseline="0" dirty="0" smtClean="0">
                                  <a:latin typeface="Palatino-Italic"/>
                                  <a:ea typeface="Verdana" panose="020B0604030504040204" pitchFamily="34" charset="0"/>
                                </a:rPr>
                                <m:t>Ꞌ</m:t>
                              </m:r>
                            </m:e>
                          </m:mr>
                          <m:mr>
                            <m:e>
                              <m:r>
                                <a:rPr lang="en-US" sz="2400" b="0" i="1" u="none" strike="noStrike" baseline="0" smtClean="0">
                                  <a:latin typeface="Cambria Math" panose="02040503050406030204" pitchFamily="18" charset="0"/>
                                </a:rPr>
                                <m:t>1</m:t>
                              </m:r>
                            </m:e>
                          </m:mr>
                        </m:m>
                      </m:e>
                    </m:d>
                  </m:oMath>
                </a14:m>
                <a:r>
                  <a:rPr lang="en-US" sz="2400" b="0" u="none" strike="noStrike" baseline="0" dirty="0">
                    <a:latin typeface="Palatino-Italic"/>
                  </a:rPr>
                  <a:t> = </a:t>
                </a: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4"/>
                                  <m:mcJc m:val="center"/>
                                </m:mcPr>
                              </m:mc>
                            </m:mcs>
                            <m:ctrlPr>
                              <a:rPr lang="en-US" sz="2400" b="0" i="1" u="none" strike="noStrike" baseline="0" smtClean="0">
                                <a:latin typeface="Cambria Math" panose="02040503050406030204" pitchFamily="18" charset="0"/>
                              </a:rPr>
                            </m:ctrlPr>
                          </m:mPr>
                          <m:mr>
                            <m:e>
                              <m:r>
                                <m:rPr>
                                  <m:sty m:val="p"/>
                                  <m:brk m:alnAt="7"/>
                                </m:rPr>
                                <a:rPr lang="en-US" sz="2400" b="0" i="0" u="none" strike="noStrike" baseline="0" smtClean="0">
                                  <a:latin typeface="Cambria Math" panose="02040503050406030204" pitchFamily="18" charset="0"/>
                                </a:rPr>
                                <m:t>c</m:t>
                              </m:r>
                              <m:r>
                                <m:rPr>
                                  <m:sty m:val="p"/>
                                </m:rPr>
                                <a:rPr lang="en-US" sz="2400" b="0" i="0" u="none" strike="noStrike" baseline="0" smtClean="0">
                                  <a:latin typeface="Cambria Math" panose="02040503050406030204" pitchFamily="18" charset="0"/>
                                </a:rPr>
                                <m:t>os</m:t>
                              </m:r>
                              <m:r>
                                <m:rPr>
                                  <m:brk m:alnAt="7"/>
                                </m:rPr>
                                <a:rPr lang="en-US" sz="2400" b="0" i="1" u="none" strike="noStrike" baseline="0" smtClean="0">
                                  <a:latin typeface="Cambria Math" panose="02040503050406030204" pitchFamily="18" charset="0"/>
                                </a:rPr>
                                <m:t> </m:t>
                              </m:r>
                              <m:r>
                                <a:rPr lang="el-GR" sz="2400" b="0" i="1" u="none" strike="noStrike" baseline="0" smtClean="0">
                                  <a:latin typeface="Cambria Math" panose="02040503050406030204" pitchFamily="18" charset="0"/>
                                </a:rPr>
                                <m:t>𝜃</m:t>
                              </m:r>
                            </m:e>
                            <m:e>
                              <m:r>
                                <a:rPr lang="en-US" sz="2400" b="0" i="1" u="none" strike="noStrike" baseline="0" smtClean="0">
                                  <a:latin typeface="Cambria Math" panose="02040503050406030204" pitchFamily="18" charset="0"/>
                                </a:rPr>
                                <m:t>0</m:t>
                              </m:r>
                            </m:e>
                            <m:e>
                              <m:r>
                                <m:rPr>
                                  <m:sty m:val="p"/>
                                </m:rPr>
                                <a:rPr lang="en-US" sz="2400">
                                  <a:latin typeface="Cambria Math" panose="02040503050406030204" pitchFamily="18" charset="0"/>
                                </a:rPr>
                                <m:t>sin</m:t>
                              </m:r>
                              <m:r>
                                <m:rPr>
                                  <m:brk m:alnAt="7"/>
                                </m:rPr>
                                <a:rPr lang="en-US" sz="2400" i="1">
                                  <a:latin typeface="Cambria Math" panose="02040503050406030204" pitchFamily="18" charset="0"/>
                                </a:rPr>
                                <m:t> </m:t>
                              </m:r>
                              <m:r>
                                <a:rPr lang="el-GR" sz="2400" i="1">
                                  <a:latin typeface="Cambria Math" panose="02040503050406030204" pitchFamily="18" charset="0"/>
                                </a:rPr>
                                <m:t>𝜃</m:t>
                              </m:r>
                            </m:e>
                            <m:e>
                              <m:r>
                                <m:rPr>
                                  <m:nor/>
                                </m:rPr>
                                <a:rPr lang="en-US" sz="2400" b="0" u="none" strike="noStrike" smtClean="0">
                                  <a:latin typeface="Cambria Math" panose="02040503050406030204" pitchFamily="18" charset="0"/>
                                </a:rPr>
                                <m:t>0</m:t>
                              </m:r>
                            </m:e>
                          </m:mr>
                          <m:mr>
                            <m:e>
                              <m:r>
                                <a:rPr lang="en-US" sz="2400" i="1" smtClean="0">
                                  <a:latin typeface="Cambria Math" panose="02040503050406030204" pitchFamily="18" charset="0"/>
                                </a:rPr>
                                <m:t>0</m:t>
                              </m:r>
                            </m:e>
                            <m:e>
                              <m:r>
                                <a:rPr lang="en-US" sz="2400" b="0" i="1" smtClean="0">
                                  <a:latin typeface="Cambria Math" panose="02040503050406030204" pitchFamily="18" charset="0"/>
                                </a:rPr>
                                <m:t>1</m:t>
                              </m:r>
                            </m:e>
                            <m:e>
                              <m:r>
                                <a:rPr lang="en-US" sz="2400" b="0" i="1" u="none" strike="noStrike" baseline="0" smtClean="0">
                                  <a:latin typeface="Cambria Math" panose="02040503050406030204" pitchFamily="18" charset="0"/>
                                </a:rPr>
                                <m:t>0</m:t>
                              </m:r>
                            </m:e>
                            <m:e>
                              <m:r>
                                <m:rPr>
                                  <m:nor/>
                                </m:rPr>
                                <a:rPr lang="en-US" sz="2400" b="0" u="none" strike="noStrike" baseline="0" smtClean="0">
                                  <a:latin typeface="Cambria Math" panose="02040503050406030204" pitchFamily="18" charset="0"/>
                                </a:rPr>
                                <m:t>0</m:t>
                              </m:r>
                            </m:e>
                          </m:mr>
                          <m:mr>
                            <m:e>
                              <m:r>
                                <a:rPr lang="en-US" sz="2400">
                                  <a:latin typeface="Cambria Math" panose="02040503050406030204" pitchFamily="18" charset="0"/>
                                </a:rPr>
                                <m:t>− </m:t>
                              </m:r>
                              <m:r>
                                <m:rPr>
                                  <m:sty m:val="p"/>
                                </m:rPr>
                                <a:rPr lang="en-US" sz="2400">
                                  <a:latin typeface="Cambria Math" panose="02040503050406030204" pitchFamily="18" charset="0"/>
                                </a:rPr>
                                <m:t>sin</m:t>
                              </m:r>
                              <m:r>
                                <m:rPr>
                                  <m:brk m:alnAt="7"/>
                                </m:rPr>
                                <a:rPr lang="en-US" sz="2400" i="1">
                                  <a:latin typeface="Cambria Math" panose="02040503050406030204" pitchFamily="18" charset="0"/>
                                </a:rPr>
                                <m:t> </m:t>
                              </m:r>
                              <m:r>
                                <a:rPr lang="el-GR" sz="2400" i="1">
                                  <a:latin typeface="Cambria Math" panose="02040503050406030204" pitchFamily="18" charset="0"/>
                                </a:rPr>
                                <m:t>𝜃</m:t>
                              </m:r>
                            </m:e>
                            <m:e>
                              <m:r>
                                <a:rPr lang="en-US" sz="2400" b="0" i="1" u="none" strike="noStrike" baseline="0" smtClean="0">
                                  <a:latin typeface="Cambria Math" panose="02040503050406030204" pitchFamily="18" charset="0"/>
                                </a:rPr>
                                <m:t>0</m:t>
                              </m:r>
                            </m:e>
                            <m:e>
                              <m:r>
                                <m:rPr>
                                  <m:sty m:val="p"/>
                                  <m:brk m:alnAt="7"/>
                                </m:rPr>
                                <a:rPr lang="en-US" sz="2400">
                                  <a:latin typeface="Cambria Math" panose="02040503050406030204" pitchFamily="18" charset="0"/>
                                </a:rPr>
                                <m:t>c</m:t>
                              </m:r>
                              <m:r>
                                <m:rPr>
                                  <m:sty m:val="p"/>
                                </m:rPr>
                                <a:rPr lang="en-US" sz="2400">
                                  <a:latin typeface="Cambria Math" panose="02040503050406030204" pitchFamily="18" charset="0"/>
                                </a:rPr>
                                <m:t>os</m:t>
                              </m:r>
                              <m:r>
                                <m:rPr>
                                  <m:brk m:alnAt="7"/>
                                </m:rPr>
                                <a:rPr lang="en-US" sz="2400" i="1">
                                  <a:latin typeface="Cambria Math" panose="02040503050406030204" pitchFamily="18" charset="0"/>
                                </a:rPr>
                                <m:t> </m:t>
                              </m:r>
                              <m:r>
                                <a:rPr lang="el-GR" sz="2400" i="1">
                                  <a:latin typeface="Cambria Math" panose="02040503050406030204" pitchFamily="18" charset="0"/>
                                </a:rPr>
                                <m:t>𝜃</m:t>
                              </m:r>
                            </m:e>
                            <m:e>
                              <m:r>
                                <m:rPr>
                                  <m:nor/>
                                </m:rPr>
                                <a:rPr lang="en-US" sz="2400" b="0" u="none" strike="noStrike" baseline="0" smtClean="0">
                                  <a:latin typeface="Cambria Math" panose="02040503050406030204" pitchFamily="18" charset="0"/>
                                </a:rPr>
                                <m:t>0</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mr>
                        </m:m>
                      </m:e>
                    </m:d>
                  </m:oMath>
                </a14:m>
                <a:r>
                  <a:rPr lang="en-US" sz="2400" b="0" i="0" u="none" strike="noStrike" baseline="0" dirty="0">
                    <a:latin typeface="Palatino-Italic"/>
                  </a:rPr>
                  <a:t> .</a:t>
                </a: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1"/>
                                  <m:mcJc m:val="center"/>
                                </m:mcPr>
                              </m:mc>
                            </m:mcs>
                            <m:ctrlPr>
                              <a:rPr lang="en-US" sz="2400" b="0" i="1" u="none" strike="noStrike" baseline="0" smtClean="0">
                                <a:latin typeface="Cambria Math" panose="02040503050406030204" pitchFamily="18" charset="0"/>
                              </a:rPr>
                            </m:ctrlPr>
                          </m:mPr>
                          <m:mr>
                            <m:e>
                              <m:r>
                                <m:rPr>
                                  <m:nor/>
                                </m:rPr>
                                <a:rPr lang="pl-PL" sz="2400" b="0" i="1" u="none" strike="noStrike" baseline="0" dirty="0" smtClean="0">
                                  <a:latin typeface="Palatino-Italic"/>
                                </a:rPr>
                                <m:t>x</m:t>
                              </m:r>
                            </m:e>
                          </m:mr>
                          <m:mr>
                            <m:e>
                              <m:r>
                                <m:rPr>
                                  <m:nor/>
                                </m:rPr>
                                <a:rPr lang="pl-PL" sz="2400" b="0" i="1" u="none" strike="noStrike" baseline="0" dirty="0" smtClean="0">
                                  <a:latin typeface="Palatino-Italic"/>
                                </a:rPr>
                                <m:t>y</m:t>
                              </m:r>
                            </m:e>
                          </m:mr>
                          <m:mr>
                            <m:e>
                              <m:r>
                                <m:rPr>
                                  <m:nor/>
                                </m:rPr>
                                <a:rPr lang="pl-PL" sz="2400" b="0" i="1" u="none" strike="noStrike" baseline="0" dirty="0" smtClean="0">
                                  <a:latin typeface="Palatino-Italic"/>
                                </a:rPr>
                                <m:t>z</m:t>
                              </m:r>
                            </m:e>
                          </m:mr>
                          <m:mr>
                            <m:e>
                              <m:r>
                                <m:rPr>
                                  <m:nor/>
                                </m:rPr>
                                <a:rPr lang="en-US" sz="2400" b="0" i="0" u="none" strike="noStrike" baseline="0" smtClean="0">
                                  <a:latin typeface="Palatino-Italic"/>
                                </a:rPr>
                                <m:t>1</m:t>
                              </m:r>
                            </m:e>
                          </m:mr>
                        </m:m>
                      </m:e>
                    </m:d>
                  </m:oMath>
                </a14:m>
                <a:endParaRPr lang="en-US" sz="2400" b="0" i="0" u="none" strike="noStrike" baseline="0" dirty="0">
                  <a:latin typeface="Palatino-Italic"/>
                </a:endParaRPr>
              </a:p>
              <a:p>
                <a:pPr algn="l">
                  <a:buFont typeface="Wingdings" panose="05000000000000000000" pitchFamily="2" charset="2"/>
                  <a:buChar char="q"/>
                </a:pPr>
                <a:r>
                  <a:rPr lang="en-GB" sz="2000" b="0" i="0" u="none" strike="noStrike" baseline="0" dirty="0"/>
                  <a:t>which we can write more compactly as</a:t>
                </a:r>
              </a:p>
              <a:p>
                <a:pPr marL="0" indent="0" algn="ctr">
                  <a:buNone/>
                </a:pPr>
                <a:r>
                  <a:rPr lang="en-US" sz="2000" b="1" i="0" u="none" strike="noStrike" baseline="0" dirty="0"/>
                  <a:t>P</a:t>
                </a:r>
                <a:r>
                  <a:rPr lang="en-US" sz="2000" b="1" i="0" u="none" strike="noStrike" baseline="0" dirty="0">
                    <a:ea typeface="Verdana" panose="020B0604030504040204" pitchFamily="34" charset="0"/>
                  </a:rPr>
                  <a:t>Ꞌ</a:t>
                </a:r>
                <a:r>
                  <a:rPr lang="en-US" sz="2000" b="0" i="0" u="none" strike="noStrike" baseline="0" dirty="0"/>
                  <a:t> = </a:t>
                </a:r>
                <a:r>
                  <a:rPr lang="en-US" sz="2000" b="1" i="0" u="none" strike="noStrike" baseline="0" dirty="0"/>
                  <a:t>R</a:t>
                </a:r>
                <a:r>
                  <a:rPr lang="en-US" sz="2000" i="1" baseline="-25000" dirty="0"/>
                  <a:t>y</a:t>
                </a:r>
                <a:r>
                  <a:rPr lang="en-US" sz="2000" b="0" i="1" u="none" strike="noStrike" baseline="0" dirty="0"/>
                  <a:t>(</a:t>
                </a:r>
                <a:r>
                  <a:rPr lang="el-GR" sz="2000" b="1" i="1" u="none" strike="noStrike" baseline="0" dirty="0">
                    <a:ea typeface="Verdana" panose="020B0604030504040204" pitchFamily="34" charset="0"/>
                  </a:rPr>
                  <a:t>θ</a:t>
                </a:r>
                <a:r>
                  <a:rPr lang="el-GR" sz="2000" b="0" i="1" u="none" strike="noStrike" baseline="0" dirty="0"/>
                  <a:t>) </a:t>
                </a:r>
                <a:r>
                  <a:rPr lang="el-GR" sz="2000" b="0" i="0" u="none" strike="noStrike" baseline="0" dirty="0"/>
                  <a:t>· </a:t>
                </a:r>
                <a:r>
                  <a:rPr lang="en-US" sz="2000" b="1" i="0" u="none" strike="noStrike" baseline="0" dirty="0"/>
                  <a:t>P</a:t>
                </a:r>
              </a:p>
              <a:p>
                <a:pPr marL="0" indent="0">
                  <a:buNone/>
                </a:pPr>
                <a:endParaRPr lang="es-ES" sz="2000" dirty="0"/>
              </a:p>
            </p:txBody>
          </p:sp>
        </mc:Choice>
        <mc:Fallback xmlns="">
          <p:sp>
            <p:nvSpPr>
              <p:cNvPr id="3" name="Content Placeholder 2">
                <a:extLst>
                  <a:ext uri="{FF2B5EF4-FFF2-40B4-BE49-F238E27FC236}">
                    <a16:creationId xmlns:a16="http://schemas.microsoft.com/office/drawing/2014/main" id="{26CBB3A9-C601-E0DB-89BB-3A68F1CEC7F7}"/>
                  </a:ext>
                </a:extLst>
              </p:cNvPr>
              <p:cNvSpPr>
                <a:spLocks noGrp="1" noRot="1" noChangeAspect="1" noMove="1" noResize="1" noEditPoints="1" noAdjustHandles="1" noChangeArrowheads="1" noChangeShapeType="1" noTextEdit="1"/>
              </p:cNvSpPr>
              <p:nvPr>
                <p:ph idx="1"/>
              </p:nvPr>
            </p:nvSpPr>
            <p:spPr>
              <a:xfrm>
                <a:off x="838200" y="1690688"/>
                <a:ext cx="10515600" cy="5167312"/>
              </a:xfrm>
              <a:blipFill>
                <a:blip r:embed="rId2"/>
                <a:stretch>
                  <a:fillRect l="-928" t="-1651" b="-1651"/>
                </a:stretch>
              </a:blipFill>
            </p:spPr>
            <p:txBody>
              <a:bodyPr/>
              <a:lstStyle/>
              <a:p>
                <a:r>
                  <a:rPr lang="en-US">
                    <a:noFill/>
                  </a:rPr>
                  <a:t> </a:t>
                </a:r>
              </a:p>
            </p:txBody>
          </p:sp>
        </mc:Fallback>
      </mc:AlternateContent>
    </p:spTree>
    <p:extLst>
      <p:ext uri="{BB962C8B-B14F-4D97-AF65-F5344CB8AC3E}">
        <p14:creationId xmlns:p14="http://schemas.microsoft.com/office/powerpoint/2010/main" val="367347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56810-AEBC-C621-B6C4-9EE218920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8025-B288-E147-675A-8BD60BA73232}"/>
              </a:ext>
            </a:extLst>
          </p:cNvPr>
          <p:cNvSpPr>
            <a:spLocks noGrp="1"/>
          </p:cNvSpPr>
          <p:nvPr>
            <p:ph type="title"/>
          </p:nvPr>
        </p:nvSpPr>
        <p:spPr/>
        <p:txBody>
          <a:bodyPr/>
          <a:lstStyle/>
          <a:p>
            <a:r>
              <a:rPr lang="en-US" b="1" dirty="0"/>
              <a:t>Three-Dimensional Coordinate-Axis Rotations</a:t>
            </a:r>
          </a:p>
        </p:txBody>
      </p:sp>
      <p:sp>
        <p:nvSpPr>
          <p:cNvPr id="3" name="Content Placeholder 2">
            <a:extLst>
              <a:ext uri="{FF2B5EF4-FFF2-40B4-BE49-F238E27FC236}">
                <a16:creationId xmlns:a16="http://schemas.microsoft.com/office/drawing/2014/main" id="{5EB4DF13-7A0D-E0B9-DEA8-08F7BA6E609F}"/>
              </a:ext>
            </a:extLst>
          </p:cNvPr>
          <p:cNvSpPr>
            <a:spLocks noGrp="1"/>
          </p:cNvSpPr>
          <p:nvPr>
            <p:ph idx="1"/>
          </p:nvPr>
        </p:nvSpPr>
        <p:spPr>
          <a:xfrm>
            <a:off x="838200" y="1690688"/>
            <a:ext cx="10515600" cy="5167312"/>
          </a:xfrm>
        </p:spPr>
        <p:txBody>
          <a:bodyPr>
            <a:normAutofit/>
          </a:bodyPr>
          <a:lstStyle/>
          <a:p>
            <a:pPr marL="457200" indent="-457200">
              <a:buFont typeface="+mj-lt"/>
              <a:buAutoNum type="arabicParenR" startAt="3"/>
            </a:pPr>
            <a:r>
              <a:rPr lang="en-GB" sz="2400" u="sng" dirty="0"/>
              <a:t>Rotation about the y-axis(</a:t>
            </a:r>
            <a:r>
              <a:rPr lang="en-GB" sz="2400" b="1" u="sng" dirty="0"/>
              <a:t>Yaw</a:t>
            </a:r>
            <a:r>
              <a:rPr lang="en-GB" sz="2400" u="sng" dirty="0"/>
              <a:t>):</a:t>
            </a:r>
          </a:p>
          <a:p>
            <a:pPr marL="0" indent="0">
              <a:buNone/>
            </a:pPr>
            <a:endParaRPr lang="en-GB" sz="2400" u="sng" dirty="0"/>
          </a:p>
        </p:txBody>
      </p:sp>
      <p:pic>
        <p:nvPicPr>
          <p:cNvPr id="5" name="Picture 4">
            <a:extLst>
              <a:ext uri="{FF2B5EF4-FFF2-40B4-BE49-F238E27FC236}">
                <a16:creationId xmlns:a16="http://schemas.microsoft.com/office/drawing/2014/main" id="{334BE917-7851-FF40-21CB-384CD162737D}"/>
              </a:ext>
            </a:extLst>
          </p:cNvPr>
          <p:cNvPicPr>
            <a:picLocks noChangeAspect="1"/>
          </p:cNvPicPr>
          <p:nvPr/>
        </p:nvPicPr>
        <p:blipFill rotWithShape="1">
          <a:blip r:embed="rId2"/>
          <a:srcRect l="7020"/>
          <a:stretch/>
        </p:blipFill>
        <p:spPr>
          <a:xfrm>
            <a:off x="3221889" y="2092642"/>
            <a:ext cx="5748222" cy="4163374"/>
          </a:xfrm>
          <a:prstGeom prst="rect">
            <a:avLst/>
          </a:prstGeom>
        </p:spPr>
      </p:pic>
      <p:sp>
        <p:nvSpPr>
          <p:cNvPr id="11" name="TextBox 10">
            <a:extLst>
              <a:ext uri="{FF2B5EF4-FFF2-40B4-BE49-F238E27FC236}">
                <a16:creationId xmlns:a16="http://schemas.microsoft.com/office/drawing/2014/main" id="{4C1D9284-3BDD-3664-5951-0445C3D93010}"/>
              </a:ext>
            </a:extLst>
          </p:cNvPr>
          <p:cNvSpPr txBox="1"/>
          <p:nvPr/>
        </p:nvSpPr>
        <p:spPr>
          <a:xfrm>
            <a:off x="3221889" y="6288638"/>
            <a:ext cx="5923301" cy="369332"/>
          </a:xfrm>
          <a:prstGeom prst="rect">
            <a:avLst/>
          </a:prstGeom>
          <a:noFill/>
        </p:spPr>
        <p:txBody>
          <a:bodyPr wrap="square">
            <a:spAutoFit/>
          </a:bodyPr>
          <a:lstStyle/>
          <a:p>
            <a:r>
              <a:rPr lang="en-GB" b="1" dirty="0"/>
              <a:t>FIGURE:</a:t>
            </a:r>
            <a:r>
              <a:rPr lang="en-GB" dirty="0"/>
              <a:t> Rotation of an object about the y axis.</a:t>
            </a:r>
            <a:endParaRPr lang="en-US" dirty="0"/>
          </a:p>
        </p:txBody>
      </p:sp>
    </p:spTree>
    <p:extLst>
      <p:ext uri="{BB962C8B-B14F-4D97-AF65-F5344CB8AC3E}">
        <p14:creationId xmlns:p14="http://schemas.microsoft.com/office/powerpoint/2010/main" val="4191917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9108-498E-C77D-DDC8-334B2B261925}"/>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D50D5DF9-D7B8-951A-2E6D-62182F54677A}"/>
              </a:ext>
            </a:extLst>
          </p:cNvPr>
          <p:cNvSpPr>
            <a:spLocks noGrp="1"/>
          </p:cNvSpPr>
          <p:nvPr>
            <p:ph idx="1"/>
          </p:nvPr>
        </p:nvSpPr>
        <p:spPr/>
        <p:txBody>
          <a:bodyPr>
            <a:normAutofit/>
          </a:bodyPr>
          <a:lstStyle/>
          <a:p>
            <a:pPr>
              <a:buFont typeface="Wingdings" panose="05000000000000000000" pitchFamily="2" charset="2"/>
              <a:buChar char="v"/>
            </a:pPr>
            <a:r>
              <a:rPr lang="en-GB" sz="2000" dirty="0"/>
              <a:t>A rotation matrix for any axis that does not coincide with a coordinate axis can be set up as a composite transformation involving combinations of translations and the coordinate-axis rotations. </a:t>
            </a:r>
          </a:p>
          <a:p>
            <a:pPr marL="914400" lvl="1" indent="-457200">
              <a:buFont typeface="+mj-lt"/>
              <a:buAutoNum type="arabicParenR"/>
            </a:pPr>
            <a:r>
              <a:rPr lang="en-GB" sz="2000" dirty="0">
                <a:solidFill>
                  <a:srgbClr val="00B050"/>
                </a:solidFill>
              </a:rPr>
              <a:t>Parallel to any of the co-axis</a:t>
            </a:r>
          </a:p>
          <a:p>
            <a:pPr marL="914400" lvl="1" indent="-457200">
              <a:buFont typeface="+mj-lt"/>
              <a:buAutoNum type="arabicParenR"/>
            </a:pPr>
            <a:r>
              <a:rPr lang="en-GB" sz="2000" dirty="0">
                <a:solidFill>
                  <a:srgbClr val="00B050"/>
                </a:solidFill>
              </a:rPr>
              <a:t>Not parallel to any of the co-axis</a:t>
            </a:r>
          </a:p>
        </p:txBody>
      </p:sp>
    </p:spTree>
    <p:extLst>
      <p:ext uri="{BB962C8B-B14F-4D97-AF65-F5344CB8AC3E}">
        <p14:creationId xmlns:p14="http://schemas.microsoft.com/office/powerpoint/2010/main" val="378233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4E7B-58B3-6394-ABFE-4F49B04D9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D31E7-919A-F26F-5C63-38E66A0B495E}"/>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2F0227C4-ECDF-970D-4C73-1E0795712A53}"/>
              </a:ext>
            </a:extLst>
          </p:cNvPr>
          <p:cNvSpPr>
            <a:spLocks noGrp="1"/>
          </p:cNvSpPr>
          <p:nvPr>
            <p:ph idx="1"/>
          </p:nvPr>
        </p:nvSpPr>
        <p:spPr/>
        <p:txBody>
          <a:bodyPr>
            <a:normAutofit/>
          </a:bodyPr>
          <a:lstStyle/>
          <a:p>
            <a:pPr marL="457200" indent="-457200">
              <a:buFont typeface="+mj-lt"/>
              <a:buAutoNum type="arabicParenR"/>
            </a:pPr>
            <a:r>
              <a:rPr lang="en-GB" sz="2400" b="1" u="sng" dirty="0"/>
              <a:t>Parallel to any of the co-axis:</a:t>
            </a:r>
          </a:p>
          <a:p>
            <a:pPr>
              <a:buFont typeface="Wingdings" panose="05000000000000000000" pitchFamily="2" charset="2"/>
              <a:buChar char="q"/>
            </a:pPr>
            <a:r>
              <a:rPr lang="en-GB" sz="2000" dirty="0"/>
              <a:t>In the special case where an object is to be </a:t>
            </a:r>
            <a:r>
              <a:rPr lang="en-GB" sz="2000" b="1" dirty="0"/>
              <a:t>rotated about an axis that is parallel to one of the coordinate axes</a:t>
            </a:r>
            <a:r>
              <a:rPr lang="en-GB" sz="2000" dirty="0"/>
              <a:t>, we attain the desired rotation with the following transformation sequence:</a:t>
            </a:r>
          </a:p>
          <a:p>
            <a:pPr marL="971550" lvl="1" indent="-514350">
              <a:buFont typeface="+mj-lt"/>
              <a:buAutoNum type="romanUcPeriod"/>
            </a:pPr>
            <a:r>
              <a:rPr lang="en-GB" sz="2000" dirty="0"/>
              <a:t>Translate the object so that the rotation axis coincides with the parallel coordinate axis.</a:t>
            </a:r>
          </a:p>
          <a:p>
            <a:pPr marL="971550" lvl="1" indent="-514350">
              <a:buFont typeface="+mj-lt"/>
              <a:buAutoNum type="romanUcPeriod"/>
            </a:pPr>
            <a:r>
              <a:rPr lang="en-GB" sz="2000" dirty="0"/>
              <a:t>Perform the specified rotation about that axis.</a:t>
            </a:r>
          </a:p>
          <a:p>
            <a:pPr marL="971550" lvl="1" indent="-514350">
              <a:buFont typeface="+mj-lt"/>
              <a:buAutoNum type="romanUcPeriod"/>
            </a:pPr>
            <a:r>
              <a:rPr lang="en-GB" sz="2000" dirty="0"/>
              <a:t>Translate the object so that the rotation axis is moved back to its original position.</a:t>
            </a:r>
            <a:endParaRPr lang="en-US" sz="2000" dirty="0"/>
          </a:p>
        </p:txBody>
      </p:sp>
    </p:spTree>
    <p:extLst>
      <p:ext uri="{BB962C8B-B14F-4D97-AF65-F5344CB8AC3E}">
        <p14:creationId xmlns:p14="http://schemas.microsoft.com/office/powerpoint/2010/main" val="67912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E24D-F219-2D1A-5E94-2573FD109780}"/>
              </a:ext>
            </a:extLst>
          </p:cNvPr>
          <p:cNvSpPr>
            <a:spLocks noGrp="1"/>
          </p:cNvSpPr>
          <p:nvPr>
            <p:ph type="title"/>
          </p:nvPr>
        </p:nvSpPr>
        <p:spPr/>
        <p:txBody>
          <a:bodyPr/>
          <a:lstStyle/>
          <a:p>
            <a:r>
              <a:rPr lang="en-US" b="1" dirty="0"/>
              <a:t>Syllabus</a:t>
            </a:r>
          </a:p>
        </p:txBody>
      </p:sp>
      <p:sp>
        <p:nvSpPr>
          <p:cNvPr id="3" name="Content Placeholder 2">
            <a:extLst>
              <a:ext uri="{FF2B5EF4-FFF2-40B4-BE49-F238E27FC236}">
                <a16:creationId xmlns:a16="http://schemas.microsoft.com/office/drawing/2014/main" id="{C448BB6D-04FE-8D96-A14A-C316835922E3}"/>
              </a:ext>
            </a:extLst>
          </p:cNvPr>
          <p:cNvSpPr>
            <a:spLocks noGrp="1"/>
          </p:cNvSpPr>
          <p:nvPr>
            <p:ph idx="1"/>
          </p:nvPr>
        </p:nvSpPr>
        <p:spPr/>
        <p:txBody>
          <a:bodyPr>
            <a:normAutofit/>
          </a:bodyPr>
          <a:lstStyle/>
          <a:p>
            <a:pPr>
              <a:buFont typeface="Wingdings" panose="05000000000000000000" pitchFamily="2" charset="2"/>
              <a:buChar char="v"/>
            </a:pPr>
            <a:r>
              <a:rPr lang="en-US" sz="2400" dirty="0"/>
              <a:t>Three-Dimensional translation, Rotation, Scaling, Reflection and Shearing</a:t>
            </a:r>
          </a:p>
          <a:p>
            <a:pPr>
              <a:buFont typeface="Wingdings" panose="05000000000000000000" pitchFamily="2" charset="2"/>
              <a:buChar char="v"/>
            </a:pPr>
            <a:r>
              <a:rPr lang="en-US" sz="2400" dirty="0"/>
              <a:t>Three-Dimensional Composite Transformations</a:t>
            </a:r>
          </a:p>
          <a:p>
            <a:pPr>
              <a:buFont typeface="Wingdings" panose="05000000000000000000" pitchFamily="2" charset="2"/>
              <a:buChar char="v"/>
            </a:pPr>
            <a:r>
              <a:rPr lang="en-US" sz="2400" dirty="0"/>
              <a:t>Three-Dimensional Viewing: Viewing pipeline, world to screen viewing transformation, Projection concepts(Orthographic, parallel, perspective projections)</a:t>
            </a:r>
          </a:p>
        </p:txBody>
      </p:sp>
    </p:spTree>
    <p:extLst>
      <p:ext uri="{BB962C8B-B14F-4D97-AF65-F5344CB8AC3E}">
        <p14:creationId xmlns:p14="http://schemas.microsoft.com/office/powerpoint/2010/main" val="799511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E2630-D8CF-EFC1-8927-78D5EBF512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D30DF-01D0-A723-B07A-40F2EFF8A392}"/>
              </a:ext>
            </a:extLst>
          </p:cNvPr>
          <p:cNvSpPr>
            <a:spLocks noGrp="1"/>
          </p:cNvSpPr>
          <p:nvPr>
            <p:ph type="title"/>
          </p:nvPr>
        </p:nvSpPr>
        <p:spPr/>
        <p:txBody>
          <a:bodyPr/>
          <a:lstStyle/>
          <a:p>
            <a:r>
              <a:rPr lang="en-US" b="1" dirty="0"/>
              <a:t>General Three-Dimensional Rotations</a:t>
            </a:r>
          </a:p>
        </p:txBody>
      </p:sp>
      <p:pic>
        <p:nvPicPr>
          <p:cNvPr id="5" name="Picture 4">
            <a:extLst>
              <a:ext uri="{FF2B5EF4-FFF2-40B4-BE49-F238E27FC236}">
                <a16:creationId xmlns:a16="http://schemas.microsoft.com/office/drawing/2014/main" id="{96ABA472-5442-D685-172D-FA4CFA5F6B7D}"/>
              </a:ext>
            </a:extLst>
          </p:cNvPr>
          <p:cNvPicPr>
            <a:picLocks noChangeAspect="1"/>
          </p:cNvPicPr>
          <p:nvPr/>
        </p:nvPicPr>
        <p:blipFill>
          <a:blip r:embed="rId2"/>
          <a:stretch>
            <a:fillRect/>
          </a:stretch>
        </p:blipFill>
        <p:spPr>
          <a:xfrm>
            <a:off x="4344397" y="1028700"/>
            <a:ext cx="7009404" cy="5829301"/>
          </a:xfrm>
          <a:prstGeom prst="rect">
            <a:avLst/>
          </a:prstGeom>
        </p:spPr>
      </p:pic>
      <p:sp>
        <p:nvSpPr>
          <p:cNvPr id="10" name="TextBox 9">
            <a:extLst>
              <a:ext uri="{FF2B5EF4-FFF2-40B4-BE49-F238E27FC236}">
                <a16:creationId xmlns:a16="http://schemas.microsoft.com/office/drawing/2014/main" id="{1BB49BF3-2FEE-4C96-8F7F-1E6666BE5311}"/>
              </a:ext>
            </a:extLst>
          </p:cNvPr>
          <p:cNvSpPr txBox="1"/>
          <p:nvPr/>
        </p:nvSpPr>
        <p:spPr>
          <a:xfrm>
            <a:off x="129584" y="5657671"/>
            <a:ext cx="4214813" cy="1200329"/>
          </a:xfrm>
          <a:prstGeom prst="rect">
            <a:avLst/>
          </a:prstGeom>
          <a:noFill/>
        </p:spPr>
        <p:txBody>
          <a:bodyPr wrap="square">
            <a:spAutoFit/>
          </a:bodyPr>
          <a:lstStyle/>
          <a:p>
            <a:r>
              <a:rPr lang="en-GB" b="1" dirty="0"/>
              <a:t>FIGURE: </a:t>
            </a:r>
            <a:r>
              <a:rPr lang="en-GB" dirty="0"/>
              <a:t>Sequence of transformations for rotating an object about an axis that is parallel to the x axis.</a:t>
            </a:r>
            <a:endParaRPr lang="en-US" dirty="0"/>
          </a:p>
        </p:txBody>
      </p:sp>
    </p:spTree>
    <p:extLst>
      <p:ext uri="{BB962C8B-B14F-4D97-AF65-F5344CB8AC3E}">
        <p14:creationId xmlns:p14="http://schemas.microsoft.com/office/powerpoint/2010/main" val="18159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C39D0-B881-2F2A-5E8C-E9BB9D667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FC2AF-EFE2-B002-71AE-68DE90568A56}"/>
              </a:ext>
            </a:extLst>
          </p:cNvPr>
          <p:cNvSpPr>
            <a:spLocks noGrp="1"/>
          </p:cNvSpPr>
          <p:nvPr>
            <p:ph type="title"/>
          </p:nvPr>
        </p:nvSpPr>
        <p:spPr/>
        <p:txBody>
          <a:bodyPr/>
          <a:lstStyle/>
          <a:p>
            <a:r>
              <a:rPr lang="en-US" b="1" dirty="0"/>
              <a:t>General Three-Dimensional Rotations</a:t>
            </a:r>
          </a:p>
        </p:txBody>
      </p:sp>
      <p:pic>
        <p:nvPicPr>
          <p:cNvPr id="5" name="Picture 4">
            <a:extLst>
              <a:ext uri="{FF2B5EF4-FFF2-40B4-BE49-F238E27FC236}">
                <a16:creationId xmlns:a16="http://schemas.microsoft.com/office/drawing/2014/main" id="{64614C4C-E9C7-53E9-8E74-DBEF409ECBE0}"/>
              </a:ext>
            </a:extLst>
          </p:cNvPr>
          <p:cNvPicPr>
            <a:picLocks noChangeAspect="1"/>
          </p:cNvPicPr>
          <p:nvPr/>
        </p:nvPicPr>
        <p:blipFill>
          <a:blip r:embed="rId2"/>
          <a:stretch>
            <a:fillRect/>
          </a:stretch>
        </p:blipFill>
        <p:spPr>
          <a:xfrm>
            <a:off x="4361" y="1690688"/>
            <a:ext cx="5748252" cy="5167312"/>
          </a:xfrm>
          <a:prstGeom prst="rect">
            <a:avLst/>
          </a:prstGeom>
        </p:spPr>
      </p:pic>
      <p:pic>
        <p:nvPicPr>
          <p:cNvPr id="9" name="Picture 8">
            <a:extLst>
              <a:ext uri="{FF2B5EF4-FFF2-40B4-BE49-F238E27FC236}">
                <a16:creationId xmlns:a16="http://schemas.microsoft.com/office/drawing/2014/main" id="{3AE949C2-F7C1-C407-8964-E751AC851C52}"/>
              </a:ext>
            </a:extLst>
          </p:cNvPr>
          <p:cNvPicPr>
            <a:picLocks noChangeAspect="1"/>
          </p:cNvPicPr>
          <p:nvPr/>
        </p:nvPicPr>
        <p:blipFill>
          <a:blip r:embed="rId3"/>
          <a:stretch>
            <a:fillRect/>
          </a:stretch>
        </p:blipFill>
        <p:spPr>
          <a:xfrm>
            <a:off x="5752613" y="1690689"/>
            <a:ext cx="6439387" cy="5167312"/>
          </a:xfrm>
          <a:prstGeom prst="rect">
            <a:avLst/>
          </a:prstGeom>
        </p:spPr>
      </p:pic>
    </p:spTree>
    <p:extLst>
      <p:ext uri="{BB962C8B-B14F-4D97-AF65-F5344CB8AC3E}">
        <p14:creationId xmlns:p14="http://schemas.microsoft.com/office/powerpoint/2010/main" val="2067605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33863-5266-5008-AB50-01FEA329C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535B8-B93F-9831-C0E1-D2A5A099BEF2}"/>
              </a:ext>
            </a:extLst>
          </p:cNvPr>
          <p:cNvSpPr>
            <a:spLocks noGrp="1"/>
          </p:cNvSpPr>
          <p:nvPr>
            <p:ph type="title"/>
          </p:nvPr>
        </p:nvSpPr>
        <p:spPr/>
        <p:txBody>
          <a:bodyPr/>
          <a:lstStyle/>
          <a:p>
            <a:r>
              <a:rPr lang="en-US" b="1" dirty="0"/>
              <a:t>General Three-Dimensional Rotations</a:t>
            </a:r>
          </a:p>
        </p:txBody>
      </p:sp>
      <p:pic>
        <p:nvPicPr>
          <p:cNvPr id="4" name="Picture 3">
            <a:extLst>
              <a:ext uri="{FF2B5EF4-FFF2-40B4-BE49-F238E27FC236}">
                <a16:creationId xmlns:a16="http://schemas.microsoft.com/office/drawing/2014/main" id="{690398E3-939D-8B81-B613-5E3A40D8808C}"/>
              </a:ext>
            </a:extLst>
          </p:cNvPr>
          <p:cNvPicPr>
            <a:picLocks noChangeAspect="1"/>
          </p:cNvPicPr>
          <p:nvPr/>
        </p:nvPicPr>
        <p:blipFill>
          <a:blip r:embed="rId2"/>
          <a:stretch>
            <a:fillRect/>
          </a:stretch>
        </p:blipFill>
        <p:spPr>
          <a:xfrm>
            <a:off x="592958" y="1690685"/>
            <a:ext cx="5503042" cy="5167312"/>
          </a:xfrm>
          <a:prstGeom prst="rect">
            <a:avLst/>
          </a:prstGeom>
        </p:spPr>
      </p:pic>
      <p:pic>
        <p:nvPicPr>
          <p:cNvPr id="7" name="Picture 6">
            <a:extLst>
              <a:ext uri="{FF2B5EF4-FFF2-40B4-BE49-F238E27FC236}">
                <a16:creationId xmlns:a16="http://schemas.microsoft.com/office/drawing/2014/main" id="{6DC33D81-E773-C43B-A132-969F2067DCB9}"/>
              </a:ext>
            </a:extLst>
          </p:cNvPr>
          <p:cNvPicPr>
            <a:picLocks noChangeAspect="1"/>
          </p:cNvPicPr>
          <p:nvPr/>
        </p:nvPicPr>
        <p:blipFill rotWithShape="1">
          <a:blip r:embed="rId3"/>
          <a:srcRect l="7751"/>
          <a:stretch/>
        </p:blipFill>
        <p:spPr>
          <a:xfrm>
            <a:off x="6573674" y="1690685"/>
            <a:ext cx="4780126" cy="5167313"/>
          </a:xfrm>
          <a:prstGeom prst="rect">
            <a:avLst/>
          </a:prstGeom>
        </p:spPr>
      </p:pic>
    </p:spTree>
    <p:extLst>
      <p:ext uri="{BB962C8B-B14F-4D97-AF65-F5344CB8AC3E}">
        <p14:creationId xmlns:p14="http://schemas.microsoft.com/office/powerpoint/2010/main" val="150178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DDF18-DD57-D1E8-21AA-588158C36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EA38F-A07D-ACB6-FE56-5C6816C1D1CB}"/>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9F22700A-F450-C2AF-4897-0017657144E9}"/>
              </a:ext>
            </a:extLst>
          </p:cNvPr>
          <p:cNvSpPr>
            <a:spLocks noGrp="1"/>
          </p:cNvSpPr>
          <p:nvPr>
            <p:ph idx="1"/>
          </p:nvPr>
        </p:nvSpPr>
        <p:spPr/>
        <p:txBody>
          <a:bodyPr>
            <a:normAutofit/>
          </a:bodyPr>
          <a:lstStyle/>
          <a:p>
            <a:pPr>
              <a:buFont typeface="Wingdings" panose="05000000000000000000" pitchFamily="2" charset="2"/>
              <a:buChar char="q"/>
            </a:pPr>
            <a:r>
              <a:rPr lang="en-GB" sz="2000" dirty="0"/>
              <a:t>A coordinate position P is transformed with the sequence shown in this figure as</a:t>
            </a:r>
          </a:p>
          <a:p>
            <a:pPr marL="0" indent="0" algn="ctr">
              <a:buNone/>
            </a:pPr>
            <a:r>
              <a:rPr lang="fr-FR" sz="2000" dirty="0"/>
              <a:t>P</a:t>
            </a:r>
            <a:r>
              <a:rPr lang="fr-FR" sz="2000" dirty="0">
                <a:latin typeface="Verdana" panose="020B0604030504040204" pitchFamily="34" charset="0"/>
                <a:ea typeface="Verdana" panose="020B0604030504040204" pitchFamily="34" charset="0"/>
              </a:rPr>
              <a:t>Ꞌ </a:t>
            </a:r>
            <a:r>
              <a:rPr lang="fr-FR" sz="2000" dirty="0"/>
              <a:t>= T</a:t>
            </a:r>
            <a:r>
              <a:rPr lang="fr-FR" sz="2000" baseline="30000" dirty="0"/>
              <a:t>−1</a:t>
            </a:r>
            <a:r>
              <a:rPr lang="fr-FR" sz="2000" dirty="0"/>
              <a:t> · </a:t>
            </a:r>
            <a:r>
              <a:rPr lang="fr-FR" sz="2000" dirty="0" err="1"/>
              <a:t>R</a:t>
            </a:r>
            <a:r>
              <a:rPr lang="fr-FR" sz="2000" baseline="-25000" dirty="0" err="1"/>
              <a:t>x</a:t>
            </a:r>
            <a:r>
              <a:rPr lang="fr-FR" sz="2000" dirty="0"/>
              <a:t>(θ) · T · P</a:t>
            </a:r>
          </a:p>
          <a:p>
            <a:pPr marL="0" indent="0">
              <a:buNone/>
            </a:pPr>
            <a:r>
              <a:rPr lang="en-GB" sz="2000" dirty="0"/>
              <a:t>where the composite rotation matrix for the transformation is</a:t>
            </a:r>
          </a:p>
          <a:p>
            <a:pPr marL="0" indent="0" algn="ctr">
              <a:buNone/>
            </a:pPr>
            <a:r>
              <a:rPr lang="en-GB" sz="2000" b="1" dirty="0"/>
              <a:t>C.M.</a:t>
            </a:r>
            <a:r>
              <a:rPr lang="en-GB" sz="2000" dirty="0"/>
              <a:t> = T</a:t>
            </a:r>
            <a:r>
              <a:rPr lang="en-GB" sz="2000" baseline="30000" dirty="0"/>
              <a:t>−1</a:t>
            </a:r>
            <a:r>
              <a:rPr lang="en-GB" sz="2000" dirty="0"/>
              <a:t> · R</a:t>
            </a:r>
            <a:r>
              <a:rPr lang="en-GB" sz="2000" baseline="-25000" dirty="0"/>
              <a:t>x</a:t>
            </a:r>
            <a:r>
              <a:rPr lang="en-GB" sz="2000" dirty="0"/>
              <a:t>(θ) · T</a:t>
            </a:r>
          </a:p>
          <a:p>
            <a:pPr>
              <a:buFont typeface="Wingdings" panose="05000000000000000000" pitchFamily="2" charset="2"/>
              <a:buChar char="q"/>
            </a:pPr>
            <a:r>
              <a:rPr lang="en-GB" sz="2000" dirty="0"/>
              <a:t>This composite matrix is of the same form as the two-dimensional transformation sequence for rotation about an axis that is parallel to the z axis (a pivot point that is not at the coordinate origin).</a:t>
            </a:r>
            <a:endParaRPr lang="en-US" sz="2000" dirty="0"/>
          </a:p>
        </p:txBody>
      </p:sp>
    </p:spTree>
    <p:extLst>
      <p:ext uri="{BB962C8B-B14F-4D97-AF65-F5344CB8AC3E}">
        <p14:creationId xmlns:p14="http://schemas.microsoft.com/office/powerpoint/2010/main" val="449116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05BE2-6AB9-A255-0712-FC981BA27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F5138-200B-BF7B-DE50-EDF98BF539A1}"/>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330E0DFE-B4A6-F5E3-3EE0-59FDDB42C6BC}"/>
              </a:ext>
            </a:extLst>
          </p:cNvPr>
          <p:cNvSpPr>
            <a:spLocks noGrp="1"/>
          </p:cNvSpPr>
          <p:nvPr>
            <p:ph idx="1"/>
          </p:nvPr>
        </p:nvSpPr>
        <p:spPr>
          <a:xfrm>
            <a:off x="838200" y="1690689"/>
            <a:ext cx="10515600" cy="5167312"/>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a:buFont typeface="Wingdings" panose="05000000000000000000" pitchFamily="2" charset="2"/>
              <a:buChar char="q"/>
            </a:pPr>
            <a:r>
              <a:rPr lang="en-GB" sz="2000" dirty="0"/>
              <a:t>When an object is to be </a:t>
            </a:r>
            <a:r>
              <a:rPr lang="en-GB" sz="2000" b="1" dirty="0"/>
              <a:t>rotated about an axis that is not parallel to one of the coordinate axes</a:t>
            </a:r>
            <a:r>
              <a:rPr lang="en-GB" sz="2000" dirty="0"/>
              <a:t>, we must perform some additional transformations. </a:t>
            </a:r>
          </a:p>
          <a:p>
            <a:pPr>
              <a:buFont typeface="Wingdings" panose="05000000000000000000" pitchFamily="2" charset="2"/>
              <a:buChar char="q"/>
            </a:pPr>
            <a:r>
              <a:rPr lang="en-GB" sz="2000" dirty="0"/>
              <a:t>In this case, we also need rotations to align the rotation axis with a selected coordinate axis and then to bring the rotation axis back to its original orientation. </a:t>
            </a:r>
          </a:p>
          <a:p>
            <a:pPr>
              <a:buFont typeface="Wingdings" panose="05000000000000000000" pitchFamily="2" charset="2"/>
              <a:buChar char="q"/>
            </a:pPr>
            <a:r>
              <a:rPr lang="en-GB" sz="2000" dirty="0"/>
              <a:t>Given the specifications for the rotation axis and the rotation angle, we can accomplish the required rotation in </a:t>
            </a:r>
            <a:r>
              <a:rPr lang="en-GB" sz="2000" u="sng" dirty="0"/>
              <a:t>five steps</a:t>
            </a:r>
            <a:r>
              <a:rPr lang="en-GB" sz="2000" dirty="0"/>
              <a:t>:</a:t>
            </a:r>
          </a:p>
          <a:p>
            <a:pPr marL="914400" lvl="1" indent="-457200">
              <a:buFont typeface="+mj-lt"/>
              <a:buAutoNum type="romanUcPeriod"/>
            </a:pPr>
            <a:r>
              <a:rPr lang="en-GB" sz="1800" dirty="0"/>
              <a:t>Translate the object so that the rotation axis passes through the coordinate origin.</a:t>
            </a:r>
          </a:p>
          <a:p>
            <a:pPr marL="914400" lvl="1" indent="-457200">
              <a:buFont typeface="+mj-lt"/>
              <a:buAutoNum type="romanUcPeriod"/>
            </a:pPr>
            <a:r>
              <a:rPr lang="en-GB" sz="1800" dirty="0"/>
              <a:t>Rotate the object so that the axis of rotation coincides with one of the coordinate axes.</a:t>
            </a:r>
          </a:p>
          <a:p>
            <a:pPr marL="914400" lvl="1" indent="-457200">
              <a:buFont typeface="+mj-lt"/>
              <a:buAutoNum type="romanUcPeriod"/>
            </a:pPr>
            <a:r>
              <a:rPr lang="en-GB" sz="1800" dirty="0"/>
              <a:t>Perform the specified rotation about the selected coordinate axis. </a:t>
            </a:r>
          </a:p>
          <a:p>
            <a:pPr marL="914400" lvl="1" indent="-457200">
              <a:buFont typeface="+mj-lt"/>
              <a:buAutoNum type="romanUcPeriod"/>
            </a:pPr>
            <a:r>
              <a:rPr lang="en-GB" sz="1800" dirty="0"/>
              <a:t>Apply inverse rotations to bring the rotation axis back to its original orientation.</a:t>
            </a:r>
          </a:p>
          <a:p>
            <a:pPr marL="914400" lvl="1" indent="-457200">
              <a:buFont typeface="+mj-lt"/>
              <a:buAutoNum type="romanUcPeriod"/>
            </a:pPr>
            <a:r>
              <a:rPr lang="en-GB" sz="1800" dirty="0"/>
              <a:t>Apply the inverse translation to bring the rotation axis back to its original spatial position.</a:t>
            </a:r>
            <a:endParaRPr lang="en-US" sz="1800" dirty="0"/>
          </a:p>
        </p:txBody>
      </p:sp>
    </p:spTree>
    <p:extLst>
      <p:ext uri="{BB962C8B-B14F-4D97-AF65-F5344CB8AC3E}">
        <p14:creationId xmlns:p14="http://schemas.microsoft.com/office/powerpoint/2010/main" val="3567643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7C8D9-B161-2060-87E1-EBE9E5B5BB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99705-3F67-FDE9-A456-67C54D9C718F}"/>
              </a:ext>
            </a:extLst>
          </p:cNvPr>
          <p:cNvSpPr>
            <a:spLocks noGrp="1"/>
          </p:cNvSpPr>
          <p:nvPr>
            <p:ph type="title"/>
          </p:nvPr>
        </p:nvSpPr>
        <p:spPr/>
        <p:txBody>
          <a:bodyPr/>
          <a:lstStyle/>
          <a:p>
            <a:r>
              <a:rPr lang="en-US" b="1" dirty="0"/>
              <a:t>General Three-Dimensional Rotations</a:t>
            </a:r>
          </a:p>
        </p:txBody>
      </p:sp>
      <p:pic>
        <p:nvPicPr>
          <p:cNvPr id="5" name="Picture 4">
            <a:extLst>
              <a:ext uri="{FF2B5EF4-FFF2-40B4-BE49-F238E27FC236}">
                <a16:creationId xmlns:a16="http://schemas.microsoft.com/office/drawing/2014/main" id="{50E31938-9101-655D-0040-D76B29B04C48}"/>
              </a:ext>
            </a:extLst>
          </p:cNvPr>
          <p:cNvPicPr>
            <a:picLocks noChangeAspect="1"/>
          </p:cNvPicPr>
          <p:nvPr/>
        </p:nvPicPr>
        <p:blipFill>
          <a:blip r:embed="rId2"/>
          <a:stretch>
            <a:fillRect/>
          </a:stretch>
        </p:blipFill>
        <p:spPr>
          <a:xfrm>
            <a:off x="3690396" y="985838"/>
            <a:ext cx="8501603" cy="5872162"/>
          </a:xfrm>
          <a:prstGeom prst="rect">
            <a:avLst/>
          </a:prstGeom>
        </p:spPr>
      </p:pic>
      <p:sp>
        <p:nvSpPr>
          <p:cNvPr id="9" name="TextBox 8">
            <a:extLst>
              <a:ext uri="{FF2B5EF4-FFF2-40B4-BE49-F238E27FC236}">
                <a16:creationId xmlns:a16="http://schemas.microsoft.com/office/drawing/2014/main" id="{AD1E00B4-24A2-0E43-4554-DAEF756459AC}"/>
              </a:ext>
            </a:extLst>
          </p:cNvPr>
          <p:cNvSpPr txBox="1"/>
          <p:nvPr/>
        </p:nvSpPr>
        <p:spPr>
          <a:xfrm>
            <a:off x="2382" y="5103674"/>
            <a:ext cx="3688014" cy="1754326"/>
          </a:xfrm>
          <a:prstGeom prst="rect">
            <a:avLst/>
          </a:prstGeom>
          <a:noFill/>
        </p:spPr>
        <p:txBody>
          <a:bodyPr wrap="square">
            <a:spAutoFit/>
          </a:bodyPr>
          <a:lstStyle/>
          <a:p>
            <a:r>
              <a:rPr lang="en-GB" b="1" dirty="0"/>
              <a:t>FIGURE:</a:t>
            </a:r>
            <a:r>
              <a:rPr lang="en-GB" dirty="0"/>
              <a:t> Five transformation steps for obtaining a composite matrix for rotation about an arbitrary axis, with the rotation axis projected onto the z axis.</a:t>
            </a:r>
            <a:endParaRPr lang="en-US" dirty="0"/>
          </a:p>
        </p:txBody>
      </p:sp>
    </p:spTree>
    <p:extLst>
      <p:ext uri="{BB962C8B-B14F-4D97-AF65-F5344CB8AC3E}">
        <p14:creationId xmlns:p14="http://schemas.microsoft.com/office/powerpoint/2010/main" val="4131831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09B2A-18B9-A132-A21D-BDEC4FF270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6C87A-1A84-14EC-8FE5-76CA2C36FD26}"/>
              </a:ext>
            </a:extLst>
          </p:cNvPr>
          <p:cNvSpPr>
            <a:spLocks noGrp="1"/>
          </p:cNvSpPr>
          <p:nvPr>
            <p:ph type="title"/>
          </p:nvPr>
        </p:nvSpPr>
        <p:spPr/>
        <p:txBody>
          <a:bodyPr/>
          <a:lstStyle/>
          <a:p>
            <a:r>
              <a:rPr lang="en-US" b="1" dirty="0"/>
              <a:t>General Three-Dimensional Rotations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D3DED-B00A-C4A9-A198-DA482085941D}"/>
                  </a:ext>
                </a:extLst>
              </p:cNvPr>
              <p:cNvSpPr>
                <a:spLocks noGrp="1"/>
              </p:cNvSpPr>
              <p:nvPr>
                <p:ph idx="1"/>
              </p:nvPr>
            </p:nvSpPr>
            <p:spPr>
              <a:xfrm>
                <a:off x="838200" y="1690689"/>
                <a:ext cx="10515600" cy="4802186"/>
              </a:xfrm>
            </p:spPr>
            <p:txBody>
              <a:bodyPr>
                <a:normAutofit lnSpcReduction="10000"/>
              </a:bodyPr>
              <a:lstStyle/>
              <a:p>
                <a:pPr marL="457200" indent="-457200">
                  <a:buFont typeface="+mj-lt"/>
                  <a:buAutoNum type="arabicParenR" startAt="2"/>
                </a:pPr>
                <a:r>
                  <a:rPr lang="en-GB" sz="2400" b="1" u="sng" dirty="0"/>
                  <a:t>Not parallel to any of the co-axis:</a:t>
                </a:r>
                <a:endParaRPr lang="en-GB" sz="2000" b="1" dirty="0"/>
              </a:p>
              <a:p>
                <a:pPr>
                  <a:buFont typeface="Wingdings" panose="05000000000000000000" pitchFamily="2" charset="2"/>
                  <a:buChar char="q"/>
                </a:pPr>
                <a:r>
                  <a:rPr lang="en-GB" sz="2000" dirty="0"/>
                  <a:t>Let the rotation axis is defined by two points P</a:t>
                </a:r>
                <a:r>
                  <a:rPr lang="en-GB" sz="2000" baseline="-25000" dirty="0"/>
                  <a:t>1</a:t>
                </a:r>
                <a:r>
                  <a:rPr lang="en-GB" sz="2000" dirty="0"/>
                  <a:t>(x</a:t>
                </a:r>
                <a:r>
                  <a:rPr lang="en-GB" sz="2000" baseline="-25000" dirty="0"/>
                  <a:t>1</a:t>
                </a:r>
                <a:r>
                  <a:rPr lang="en-GB" sz="2000" dirty="0"/>
                  <a:t>, y</a:t>
                </a:r>
                <a:r>
                  <a:rPr lang="en-GB" sz="2000" baseline="-25000" dirty="0"/>
                  <a:t>1</a:t>
                </a:r>
                <a:r>
                  <a:rPr lang="en-GB" sz="2000" dirty="0"/>
                  <a:t>, z</a:t>
                </a:r>
                <a:r>
                  <a:rPr lang="en-GB" sz="2000" baseline="-25000" dirty="0"/>
                  <a:t>1</a:t>
                </a:r>
                <a:r>
                  <a:rPr lang="en-GB" sz="2000" dirty="0"/>
                  <a:t>)&amp; P</a:t>
                </a:r>
                <a:r>
                  <a:rPr lang="en-GB" sz="2000" baseline="-25000" dirty="0"/>
                  <a:t>2</a:t>
                </a:r>
                <a:r>
                  <a:rPr lang="en-GB" sz="2000" dirty="0"/>
                  <a:t>(x</a:t>
                </a:r>
                <a:r>
                  <a:rPr lang="en-GB" sz="2000" baseline="-25000" dirty="0"/>
                  <a:t>2</a:t>
                </a:r>
                <a:r>
                  <a:rPr lang="en-GB" sz="2000" dirty="0"/>
                  <a:t>, y</a:t>
                </a:r>
                <a:r>
                  <a:rPr lang="en-GB" sz="2000" baseline="-25000" dirty="0"/>
                  <a:t>2</a:t>
                </a:r>
                <a:r>
                  <a:rPr lang="en-GB" sz="2000" dirty="0"/>
                  <a:t>, z</a:t>
                </a:r>
                <a:r>
                  <a:rPr lang="en-GB" sz="2000" baseline="-25000" dirty="0"/>
                  <a:t>2</a:t>
                </a:r>
                <a:r>
                  <a:rPr lang="en-GB" sz="2000" dirty="0"/>
                  <a:t>) and the direction of rotation is to be counterclockwise when looking along the axis from P</a:t>
                </a:r>
                <a:r>
                  <a:rPr lang="en-GB" sz="2000" baseline="-25000" dirty="0"/>
                  <a:t>2</a:t>
                </a:r>
                <a:r>
                  <a:rPr lang="en-GB" sz="2000" dirty="0"/>
                  <a:t> to P</a:t>
                </a:r>
                <a:r>
                  <a:rPr lang="en-GB" sz="2000" baseline="-25000" dirty="0"/>
                  <a:t>1</a:t>
                </a:r>
                <a:r>
                  <a:rPr lang="en-GB" sz="2000" dirty="0"/>
                  <a:t>. The components of the rotation-axis vector are then computed as</a:t>
                </a:r>
              </a:p>
              <a:p>
                <a:pPr marL="457200" lvl="1" indent="0">
                  <a:buNone/>
                </a:pPr>
                <a:r>
                  <a:rPr lang="en-GB" sz="2000" dirty="0"/>
                  <a:t>V = P</a:t>
                </a:r>
                <a:r>
                  <a:rPr lang="en-GB" sz="2000" baseline="-25000" dirty="0"/>
                  <a:t>2</a:t>
                </a:r>
                <a:r>
                  <a:rPr lang="en-GB" sz="2000" dirty="0"/>
                  <a:t> − P</a:t>
                </a:r>
                <a:r>
                  <a:rPr lang="en-GB" sz="2000" baseline="-25000" dirty="0"/>
                  <a:t>1</a:t>
                </a:r>
              </a:p>
              <a:p>
                <a:pPr marL="457200" lvl="1" indent="0">
                  <a:buNone/>
                </a:pPr>
                <a:r>
                  <a:rPr lang="en-GB" sz="2000" dirty="0"/>
                  <a:t>   = (x</a:t>
                </a:r>
                <a:r>
                  <a:rPr lang="en-GB" sz="2000" baseline="-25000" dirty="0"/>
                  <a:t>2</a:t>
                </a:r>
                <a:r>
                  <a:rPr lang="en-GB" sz="2000" dirty="0"/>
                  <a:t> − x</a:t>
                </a:r>
                <a:r>
                  <a:rPr lang="en-GB" sz="2000" baseline="-25000" dirty="0"/>
                  <a:t>1</a:t>
                </a:r>
                <a:r>
                  <a:rPr lang="en-GB" sz="2000" dirty="0"/>
                  <a:t>, y</a:t>
                </a:r>
                <a:r>
                  <a:rPr lang="en-GB" sz="2000" baseline="-25000" dirty="0"/>
                  <a:t>2</a:t>
                </a:r>
                <a:r>
                  <a:rPr lang="en-GB" sz="2000" dirty="0"/>
                  <a:t> − y</a:t>
                </a:r>
                <a:r>
                  <a:rPr lang="en-GB" sz="2000" baseline="-25000" dirty="0"/>
                  <a:t>1</a:t>
                </a:r>
                <a:r>
                  <a:rPr lang="en-GB" sz="2000" dirty="0"/>
                  <a:t>, z</a:t>
                </a:r>
                <a:r>
                  <a:rPr lang="en-GB" sz="2000" baseline="-25000" dirty="0"/>
                  <a:t>2</a:t>
                </a:r>
                <a:r>
                  <a:rPr lang="en-GB" sz="2000" dirty="0"/>
                  <a:t> − z</a:t>
                </a:r>
                <a:r>
                  <a:rPr lang="en-GB" sz="2000" baseline="-25000" dirty="0"/>
                  <a:t>1</a:t>
                </a:r>
                <a:r>
                  <a:rPr lang="en-GB" sz="2000" dirty="0"/>
                  <a:t>)</a:t>
                </a:r>
              </a:p>
              <a:p>
                <a:pPr>
                  <a:buFont typeface="Wingdings" panose="05000000000000000000" pitchFamily="2" charset="2"/>
                  <a:buChar char="q"/>
                </a:pPr>
                <a:r>
                  <a:rPr lang="en-GB" sz="2000" dirty="0"/>
                  <a:t>The unit rotation-axis vector along V, u is</a:t>
                </a:r>
              </a:p>
              <a:p>
                <a:pPr marL="457200" lvl="1" indent="0">
                  <a:buNone/>
                </a:pPr>
                <a:r>
                  <a:rPr lang="en-GB" sz="2000" dirty="0"/>
                  <a:t>u = </a:t>
                </a:r>
                <a14:m>
                  <m:oMath xmlns:m="http://schemas.openxmlformats.org/officeDocument/2006/math">
                    <m:f>
                      <m:fPr>
                        <m:ctrlPr>
                          <a:rPr lang="en-GB" sz="2000" i="1" smtClean="0">
                            <a:latin typeface="Cambria Math" panose="02040503050406030204" pitchFamily="18" charset="0"/>
                          </a:rPr>
                        </m:ctrlPr>
                      </m:fPr>
                      <m:num>
                        <m:r>
                          <m:rPr>
                            <m:nor/>
                          </m:rPr>
                          <a:rPr lang="en-GB" sz="2000" dirty="0"/>
                          <m:t>V</m:t>
                        </m:r>
                      </m:num>
                      <m:den>
                        <m:r>
                          <m:rPr>
                            <m:nor/>
                          </m:rPr>
                          <a:rPr lang="en-GB" sz="2000" dirty="0"/>
                          <m:t>|</m:t>
                        </m:r>
                        <m:r>
                          <m:rPr>
                            <m:nor/>
                          </m:rPr>
                          <a:rPr lang="en-GB" sz="2000" dirty="0"/>
                          <m:t>V</m:t>
                        </m:r>
                        <m:r>
                          <m:rPr>
                            <m:nor/>
                          </m:rPr>
                          <a:rPr lang="en-GB" sz="2000" dirty="0"/>
                          <m:t>|</m:t>
                        </m:r>
                      </m:den>
                    </m:f>
                  </m:oMath>
                </a14:m>
                <a:endParaRPr lang="en-GB" sz="2000" dirty="0"/>
              </a:p>
              <a:p>
                <a:pPr marL="457200" lvl="1" indent="0">
                  <a:buNone/>
                </a:pPr>
                <a:r>
                  <a:rPr lang="en-GB" sz="2000" dirty="0"/>
                  <a:t>   = (a, b, c)</a:t>
                </a:r>
              </a:p>
              <a:p>
                <a:pPr>
                  <a:buFont typeface="Wingdings" panose="05000000000000000000" pitchFamily="2" charset="2"/>
                  <a:buChar char="q"/>
                </a:pPr>
                <a:r>
                  <a:rPr lang="en-GB" sz="2000" dirty="0"/>
                  <a:t>where the components a, b, and c are the </a:t>
                </a:r>
              </a:p>
              <a:p>
                <a:pPr marL="0" indent="0">
                  <a:buNone/>
                </a:pPr>
                <a:r>
                  <a:rPr lang="en-GB" sz="2000" dirty="0"/>
                  <a:t>direction cosines for the rotation axis:</a:t>
                </a:r>
              </a:p>
              <a:p>
                <a:pPr marL="457200" lvl="1" indent="0">
                  <a:buNone/>
                </a:pPr>
                <a:r>
                  <a:rPr lang="en-GB" sz="2000" dirty="0"/>
                  <a:t>a = </a:t>
                </a:r>
                <a14:m>
                  <m:oMath xmlns:m="http://schemas.openxmlformats.org/officeDocument/2006/math">
                    <m:f>
                      <m:fPr>
                        <m:ctrlPr>
                          <a:rPr lang="en-GB" sz="2000" i="1" smtClean="0">
                            <a:latin typeface="Cambria Math" panose="02040503050406030204" pitchFamily="18" charset="0"/>
                          </a:rPr>
                        </m:ctrlPr>
                      </m:fPr>
                      <m:num>
                        <m:r>
                          <m:rPr>
                            <m:nor/>
                          </m:rPr>
                          <a:rPr lang="en-GB" sz="2000" dirty="0"/>
                          <m:t>x</m:t>
                        </m:r>
                        <m:r>
                          <m:rPr>
                            <m:nor/>
                          </m:rPr>
                          <a:rPr lang="en-GB" sz="2000" baseline="-25000" dirty="0"/>
                          <m:t>2</m:t>
                        </m:r>
                        <m:r>
                          <m:rPr>
                            <m:nor/>
                          </m:rPr>
                          <a:rPr lang="en-GB" sz="2000" dirty="0"/>
                          <m:t> − </m:t>
                        </m:r>
                        <m:r>
                          <m:rPr>
                            <m:nor/>
                          </m:rPr>
                          <a:rPr lang="en-GB" sz="2000" dirty="0"/>
                          <m:t>x</m:t>
                        </m:r>
                        <m:r>
                          <m:rPr>
                            <m:nor/>
                          </m:rPr>
                          <a:rPr lang="en-GB" sz="2000" baseline="-25000" dirty="0"/>
                          <m:t>1</m:t>
                        </m:r>
                      </m:num>
                      <m:den>
                        <m:r>
                          <m:rPr>
                            <m:nor/>
                          </m:rPr>
                          <a:rPr lang="en-GB" sz="2000" dirty="0"/>
                          <m:t>|</m:t>
                        </m:r>
                        <m:r>
                          <m:rPr>
                            <m:nor/>
                          </m:rPr>
                          <a:rPr lang="en-GB" sz="2000" b="1" dirty="0"/>
                          <m:t>V</m:t>
                        </m:r>
                        <m:r>
                          <m:rPr>
                            <m:nor/>
                          </m:rPr>
                          <a:rPr lang="en-GB" sz="2000" dirty="0"/>
                          <m:t>|</m:t>
                        </m:r>
                      </m:den>
                    </m:f>
                  </m:oMath>
                </a14:m>
                <a:r>
                  <a:rPr lang="en-GB" sz="2000" dirty="0"/>
                  <a:t>, b = </a:t>
                </a:r>
                <a14:m>
                  <m:oMath xmlns:m="http://schemas.openxmlformats.org/officeDocument/2006/math">
                    <m:f>
                      <m:fPr>
                        <m:ctrlPr>
                          <a:rPr lang="en-GB" sz="2000" i="1">
                            <a:latin typeface="Cambria Math" panose="02040503050406030204" pitchFamily="18" charset="0"/>
                          </a:rPr>
                        </m:ctrlPr>
                      </m:fPr>
                      <m:num>
                        <m:r>
                          <m:rPr>
                            <m:nor/>
                          </m:rPr>
                          <a:rPr lang="en-US" sz="2000" b="0" i="0" smtClean="0"/>
                          <m:t>y</m:t>
                        </m:r>
                        <m:r>
                          <m:rPr>
                            <m:nor/>
                          </m:rPr>
                          <a:rPr lang="en-GB" sz="2000" baseline="-25000" dirty="0"/>
                          <m:t>2</m:t>
                        </m:r>
                        <m:r>
                          <m:rPr>
                            <m:nor/>
                          </m:rPr>
                          <a:rPr lang="en-GB" sz="2000" dirty="0"/>
                          <m:t> − </m:t>
                        </m:r>
                        <m:r>
                          <m:rPr>
                            <m:nor/>
                          </m:rPr>
                          <a:rPr lang="en-US" sz="2000" b="0" i="0" dirty="0" smtClean="0"/>
                          <m:t>y</m:t>
                        </m:r>
                        <m:r>
                          <m:rPr>
                            <m:nor/>
                          </m:rPr>
                          <a:rPr lang="en-GB" sz="2000" baseline="-25000" dirty="0"/>
                          <m:t>1</m:t>
                        </m:r>
                      </m:num>
                      <m:den>
                        <m:r>
                          <m:rPr>
                            <m:nor/>
                          </m:rPr>
                          <a:rPr lang="en-GB" sz="2000" dirty="0"/>
                          <m:t>|</m:t>
                        </m:r>
                        <m:r>
                          <m:rPr>
                            <m:nor/>
                          </m:rPr>
                          <a:rPr lang="en-GB" sz="2000" b="1" dirty="0"/>
                          <m:t>V</m:t>
                        </m:r>
                        <m:r>
                          <m:rPr>
                            <m:nor/>
                          </m:rPr>
                          <a:rPr lang="en-GB" sz="2000" dirty="0"/>
                          <m:t>|</m:t>
                        </m:r>
                      </m:den>
                    </m:f>
                  </m:oMath>
                </a14:m>
                <a:r>
                  <a:rPr lang="en-GB" sz="2000" dirty="0"/>
                  <a:t>,	c = </a:t>
                </a:r>
                <a14:m>
                  <m:oMath xmlns:m="http://schemas.openxmlformats.org/officeDocument/2006/math">
                    <m:f>
                      <m:fPr>
                        <m:ctrlPr>
                          <a:rPr lang="en-GB" sz="2000" i="1">
                            <a:latin typeface="Cambria Math" panose="02040503050406030204" pitchFamily="18" charset="0"/>
                          </a:rPr>
                        </m:ctrlPr>
                      </m:fPr>
                      <m:num>
                        <m:r>
                          <m:rPr>
                            <m:nor/>
                          </m:rPr>
                          <a:rPr lang="en-US" sz="2000" b="0" i="0" dirty="0" smtClean="0"/>
                          <m:t>z</m:t>
                        </m:r>
                        <m:r>
                          <m:rPr>
                            <m:nor/>
                          </m:rPr>
                          <a:rPr lang="en-GB" sz="2000" baseline="-25000" dirty="0"/>
                          <m:t>2</m:t>
                        </m:r>
                        <m:r>
                          <m:rPr>
                            <m:nor/>
                          </m:rPr>
                          <a:rPr lang="en-GB" sz="2000" dirty="0"/>
                          <m:t> − </m:t>
                        </m:r>
                        <m:r>
                          <m:rPr>
                            <m:nor/>
                          </m:rPr>
                          <a:rPr lang="en-US" sz="2000" b="0" i="0" dirty="0" smtClean="0"/>
                          <m:t>z</m:t>
                        </m:r>
                        <m:r>
                          <m:rPr>
                            <m:nor/>
                          </m:rPr>
                          <a:rPr lang="en-GB" sz="2000" baseline="-25000" dirty="0"/>
                          <m:t>1</m:t>
                        </m:r>
                      </m:num>
                      <m:den>
                        <m:r>
                          <m:rPr>
                            <m:nor/>
                          </m:rPr>
                          <a:rPr lang="en-GB" sz="2000" dirty="0"/>
                          <m:t>|</m:t>
                        </m:r>
                        <m:r>
                          <m:rPr>
                            <m:nor/>
                          </m:rPr>
                          <a:rPr lang="en-GB" sz="2000" b="1" dirty="0"/>
                          <m:t>V</m:t>
                        </m:r>
                        <m:r>
                          <m:rPr>
                            <m:nor/>
                          </m:rPr>
                          <a:rPr lang="en-GB" sz="2000" dirty="0"/>
                          <m:t>|</m:t>
                        </m:r>
                      </m:den>
                    </m:f>
                  </m:oMath>
                </a14:m>
                <a:endParaRPr lang="en-US" sz="2000" dirty="0"/>
              </a:p>
            </p:txBody>
          </p:sp>
        </mc:Choice>
        <mc:Fallback xmlns="">
          <p:sp>
            <p:nvSpPr>
              <p:cNvPr id="3" name="Content Placeholder 2">
                <a:extLst>
                  <a:ext uri="{FF2B5EF4-FFF2-40B4-BE49-F238E27FC236}">
                    <a16:creationId xmlns:a16="http://schemas.microsoft.com/office/drawing/2014/main" id="{BE6D3DED-B00A-C4A9-A198-DA482085941D}"/>
                  </a:ext>
                </a:extLst>
              </p:cNvPr>
              <p:cNvSpPr>
                <a:spLocks noGrp="1" noRot="1" noChangeAspect="1" noMove="1" noResize="1" noEditPoints="1" noAdjustHandles="1" noChangeArrowheads="1" noChangeShapeType="1" noTextEdit="1"/>
              </p:cNvSpPr>
              <p:nvPr>
                <p:ph idx="1"/>
              </p:nvPr>
            </p:nvSpPr>
            <p:spPr>
              <a:xfrm>
                <a:off x="838200" y="1690689"/>
                <a:ext cx="10515600" cy="4802186"/>
              </a:xfrm>
              <a:blipFill>
                <a:blip r:embed="rId3"/>
                <a:stretch>
                  <a:fillRect l="-928" t="-2538" r="-5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EE5AD02-6E56-A387-1035-5040F5DA20BC}"/>
              </a:ext>
            </a:extLst>
          </p:cNvPr>
          <p:cNvSpPr txBox="1"/>
          <p:nvPr/>
        </p:nvSpPr>
        <p:spPr>
          <a:xfrm>
            <a:off x="6472238" y="5643563"/>
            <a:ext cx="5819775" cy="1323439"/>
          </a:xfrm>
          <a:prstGeom prst="rect">
            <a:avLst/>
          </a:prstGeom>
          <a:noFill/>
        </p:spPr>
        <p:txBody>
          <a:bodyPr wrap="square">
            <a:spAutoFit/>
          </a:bodyPr>
          <a:lstStyle/>
          <a:p>
            <a:pPr algn="l"/>
            <a:r>
              <a:rPr lang="pt-BR" sz="2000" b="1" i="0" u="none" strike="noStrike" baseline="0" dirty="0"/>
              <a:t>FIGURE: </a:t>
            </a:r>
            <a:r>
              <a:rPr lang="en-GB" sz="2000" b="0" i="0" u="none" strike="noStrike" baseline="0" dirty="0"/>
              <a:t>An axis of rotation (dashed line) defined with points </a:t>
            </a:r>
            <a:r>
              <a:rPr lang="en-GB" sz="2000" b="1" i="0" u="none" strike="noStrike" baseline="0" dirty="0"/>
              <a:t>P</a:t>
            </a:r>
            <a:r>
              <a:rPr lang="en-GB" sz="2000" b="1" i="0" u="none" strike="noStrike" baseline="-25000" dirty="0"/>
              <a:t>1</a:t>
            </a:r>
            <a:r>
              <a:rPr lang="en-GB" sz="2000" b="0" i="0" u="none" strike="noStrike" baseline="0" dirty="0"/>
              <a:t> and </a:t>
            </a:r>
            <a:r>
              <a:rPr lang="en-GB" sz="2000" b="1" i="0" u="none" strike="noStrike" baseline="0" dirty="0"/>
              <a:t>P</a:t>
            </a:r>
            <a:r>
              <a:rPr lang="en-GB" sz="2000" b="1" i="0" u="none" strike="noStrike" baseline="-25000" dirty="0"/>
              <a:t>2</a:t>
            </a:r>
            <a:r>
              <a:rPr lang="en-GB" sz="2000" b="0" i="0" u="none" strike="noStrike" baseline="0" dirty="0"/>
              <a:t>. The direction for the unit axis vector u is determined by the specified rotation </a:t>
            </a:r>
            <a:r>
              <a:rPr lang="en-US" sz="2000" b="0" i="0" u="none" strike="noStrike" baseline="0" dirty="0"/>
              <a:t>direction.</a:t>
            </a:r>
            <a:endParaRPr lang="en-US" sz="2000" dirty="0"/>
          </a:p>
        </p:txBody>
      </p:sp>
      <p:pic>
        <p:nvPicPr>
          <p:cNvPr id="5" name="Picture 4">
            <a:extLst>
              <a:ext uri="{FF2B5EF4-FFF2-40B4-BE49-F238E27FC236}">
                <a16:creationId xmlns:a16="http://schemas.microsoft.com/office/drawing/2014/main" id="{B6183515-8727-CE6C-C2DF-223CEFCE83AD}"/>
              </a:ext>
            </a:extLst>
          </p:cNvPr>
          <p:cNvPicPr>
            <a:picLocks noChangeAspect="1"/>
          </p:cNvPicPr>
          <p:nvPr/>
        </p:nvPicPr>
        <p:blipFill>
          <a:blip r:embed="rId4"/>
          <a:stretch>
            <a:fillRect/>
          </a:stretch>
        </p:blipFill>
        <p:spPr>
          <a:xfrm>
            <a:off x="7551246" y="2877345"/>
            <a:ext cx="3661757" cy="2766218"/>
          </a:xfrm>
          <a:prstGeom prst="rect">
            <a:avLst/>
          </a:prstGeom>
        </p:spPr>
      </p:pic>
    </p:spTree>
    <p:extLst>
      <p:ext uri="{BB962C8B-B14F-4D97-AF65-F5344CB8AC3E}">
        <p14:creationId xmlns:p14="http://schemas.microsoft.com/office/powerpoint/2010/main" val="2011308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BA32D-BAA2-E68C-4B19-C456EBAD8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7CB7C0-06A1-ECB0-EE06-3546B4509D37}"/>
              </a:ext>
            </a:extLst>
          </p:cNvPr>
          <p:cNvSpPr>
            <a:spLocks noGrp="1"/>
          </p:cNvSpPr>
          <p:nvPr>
            <p:ph type="title"/>
          </p:nvPr>
        </p:nvSpPr>
        <p:spPr/>
        <p:txBody>
          <a:bodyPr/>
          <a:lstStyle/>
          <a:p>
            <a:r>
              <a:rPr lang="en-US" b="1" dirty="0"/>
              <a:t>General Three-Dimensional Rotations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720965-500E-AC5A-7323-1B124EA57241}"/>
                  </a:ext>
                </a:extLst>
              </p:cNvPr>
              <p:cNvSpPr>
                <a:spLocks noGrp="1"/>
              </p:cNvSpPr>
              <p:nvPr>
                <p:ph idx="1"/>
              </p:nvPr>
            </p:nvSpPr>
            <p:spPr>
              <a:xfrm>
                <a:off x="838200" y="1690688"/>
                <a:ext cx="6985397" cy="4802187"/>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r>
                  <a:rPr lang="en-US" sz="2000" b="1" dirty="0">
                    <a:solidFill>
                      <a:srgbClr val="00B050"/>
                    </a:solidFill>
                  </a:rPr>
                  <a:t>Step 1:</a:t>
                </a:r>
                <a:r>
                  <a:rPr lang="en-US" sz="2000" dirty="0">
                    <a:solidFill>
                      <a:srgbClr val="00B050"/>
                    </a:solidFill>
                  </a:rPr>
                  <a:t> </a:t>
                </a:r>
                <a:r>
                  <a:rPr lang="en-GB" sz="2000" dirty="0"/>
                  <a:t>Find translation matrix that repositions the axis so that it passes through the coordinate origin.</a:t>
                </a:r>
              </a:p>
              <a:p>
                <a:pPr algn="l">
                  <a:buFont typeface="Wingdings" panose="05000000000000000000" pitchFamily="2" charset="2"/>
                  <a:buChar char="q"/>
                </a:pPr>
                <a:r>
                  <a:rPr lang="en-GB" sz="2000" b="0" i="0" u="none" strike="noStrike" baseline="0" dirty="0"/>
                  <a:t>Since rotation is counterclockwise when viewing along the axis from </a:t>
                </a:r>
                <a:r>
                  <a:rPr lang="en-GB" sz="2000" b="1" i="0" u="none" strike="noStrike" baseline="0" dirty="0"/>
                  <a:t>P</a:t>
                </a:r>
                <a:r>
                  <a:rPr lang="en-GB" sz="2000" b="0" i="0" u="none" strike="noStrike" baseline="-25000" dirty="0"/>
                  <a:t>2</a:t>
                </a:r>
                <a:r>
                  <a:rPr lang="en-GB" sz="2000" b="0" i="0" u="none" strike="noStrike" baseline="0" dirty="0"/>
                  <a:t> to </a:t>
                </a:r>
                <a:r>
                  <a:rPr lang="en-GB" sz="2000" b="1" i="0" u="none" strike="noStrike" baseline="0" dirty="0"/>
                  <a:t>P</a:t>
                </a:r>
                <a:r>
                  <a:rPr lang="en-GB" sz="2000" b="0" i="0" u="none" strike="noStrike" baseline="-25000" dirty="0"/>
                  <a:t>1</a:t>
                </a:r>
                <a:r>
                  <a:rPr lang="en-GB" sz="2000" dirty="0"/>
                  <a:t>, </a:t>
                </a:r>
                <a:r>
                  <a:rPr lang="en-GB" sz="2000" b="0" i="0" u="none" strike="noStrike" baseline="0" dirty="0"/>
                  <a:t>point </a:t>
                </a:r>
                <a:r>
                  <a:rPr lang="en-GB" sz="2000" b="1" i="0" u="none" strike="noStrike" baseline="0" dirty="0"/>
                  <a:t>P</a:t>
                </a:r>
                <a:r>
                  <a:rPr lang="en-GB" sz="2000" b="0" i="0" u="none" strike="noStrike" baseline="-25000" dirty="0"/>
                  <a:t>1</a:t>
                </a:r>
                <a:r>
                  <a:rPr lang="en-GB" sz="2000" b="0" i="0" u="none" strike="noStrike" baseline="0" dirty="0"/>
                  <a:t> is moved to the origin. (If the rotation had been specified in the opposite direction, we would move </a:t>
                </a:r>
                <a:r>
                  <a:rPr lang="en-GB" sz="2000" b="1" i="0" u="none" strike="noStrike" baseline="0" dirty="0"/>
                  <a:t>P</a:t>
                </a:r>
                <a:r>
                  <a:rPr lang="en-GB" sz="2000" b="0" i="0" u="none" strike="noStrike" baseline="-25000" dirty="0"/>
                  <a:t>2</a:t>
                </a:r>
                <a:r>
                  <a:rPr lang="en-GB" sz="2000" b="0" i="0" u="none" strike="noStrike" baseline="0" dirty="0"/>
                  <a:t> to the origin.) </a:t>
                </a:r>
              </a:p>
              <a:p>
                <a:pPr algn="l">
                  <a:buFont typeface="Wingdings" panose="05000000000000000000" pitchFamily="2" charset="2"/>
                  <a:buChar char="q"/>
                </a:pPr>
                <a:r>
                  <a:rPr lang="en-GB" sz="2000" b="0" i="0" u="none" strike="noStrike" baseline="0" dirty="0"/>
                  <a:t>This </a:t>
                </a:r>
                <a:r>
                  <a:rPr lang="en-US" sz="2000" b="0" i="0" u="none" strike="noStrike" baseline="0" dirty="0"/>
                  <a:t>translation matrix is</a:t>
                </a:r>
              </a:p>
              <a:p>
                <a:pPr marL="0" indent="0" algn="ctr">
                  <a:buNone/>
                </a:pPr>
                <a:r>
                  <a:rPr lang="en-US" sz="2000" b="1" dirty="0"/>
                  <a:t>T </a:t>
                </a:r>
                <a:r>
                  <a:rPr lang="en-US" sz="2000" dirty="0"/>
                  <a:t>=</a:t>
                </a:r>
                <a:r>
                  <a:rPr lang="en-US" sz="2400" b="1" dirty="0"/>
                  <a:t> </a:t>
                </a: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4"/>
                                  <m:mcJc m:val="center"/>
                                </m:mcPr>
                              </m:mc>
                            </m:mcs>
                            <m:ctrlPr>
                              <a:rPr lang="en-US" sz="2400" b="0" i="1" u="none" strike="noStrike" baseline="0" smtClean="0">
                                <a:latin typeface="Cambria Math" panose="02040503050406030204" pitchFamily="18" charset="0"/>
                              </a:rPr>
                            </m:ctrlPr>
                          </m:mPr>
                          <m:mr>
                            <m:e>
                              <m:r>
                                <m:rPr>
                                  <m:brk m:alnAt="7"/>
                                </m:rPr>
                                <a:rPr lang="en-US" sz="2400" b="0" i="1" u="none" strike="noStrike" baseline="0" smtClean="0">
                                  <a:latin typeface="Cambria Math" panose="02040503050406030204" pitchFamily="18" charset="0"/>
                                </a:rPr>
                                <m:t>1</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m:rPr>
                                  <m:nor/>
                                </m:rPr>
                                <a:rPr lang="en-US" sz="2400" b="0" i="1" u="none" strike="noStrike" baseline="0" smtClean="0">
                                  <a:latin typeface="Cambria Math" panose="02040503050406030204" pitchFamily="18" charset="0"/>
                                </a:rPr>
                                <m:t>− </m:t>
                              </m:r>
                              <m:r>
                                <m:rPr>
                                  <m:nor/>
                                </m:rPr>
                                <a:rPr lang="en-US" sz="2400" b="0" i="1" u="none" strike="noStrike" baseline="0" dirty="0" smtClean="0">
                                  <a:latin typeface="Palatino-Italic"/>
                                </a:rPr>
                                <m:t>x</m:t>
                              </m:r>
                              <m:r>
                                <a:rPr lang="en-US" sz="2400" b="0" i="1" u="none" strike="noStrike" baseline="-25000" dirty="0" smtClean="0">
                                  <a:latin typeface="Cambria Math" panose="02040503050406030204" pitchFamily="18" charset="0"/>
                                </a:rPr>
                                <m:t>1</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e>
                              <m:r>
                                <a:rPr lang="en-US" sz="2400" b="0" i="1" u="none" strike="noStrike" baseline="0" smtClean="0">
                                  <a:latin typeface="Cambria Math" panose="02040503050406030204" pitchFamily="18" charset="0"/>
                                </a:rPr>
                                <m:t>0</m:t>
                              </m:r>
                            </m:e>
                            <m:e>
                              <m:r>
                                <m:rPr>
                                  <m:nor/>
                                </m:rPr>
                                <a:rPr lang="en-US" sz="2400" b="0" i="1" u="none" strike="noStrike" baseline="0" smtClean="0">
                                  <a:latin typeface="Cambria Math" panose="02040503050406030204" pitchFamily="18" charset="0"/>
                                </a:rPr>
                                <m:t>− </m:t>
                              </m:r>
                              <m:r>
                                <m:rPr>
                                  <m:nor/>
                                </m:rPr>
                                <a:rPr lang="en-US" sz="2400" b="0" i="1" u="none" strike="noStrike" baseline="0" dirty="0" smtClean="0">
                                  <a:latin typeface="Palatino-Italic"/>
                                </a:rPr>
                                <m:t>y</m:t>
                              </m:r>
                              <m:r>
                                <a:rPr lang="en-US" sz="2400" b="0" i="1" u="none" strike="noStrike" baseline="-25000" dirty="0" smtClean="0">
                                  <a:latin typeface="Cambria Math" panose="02040503050406030204" pitchFamily="18" charset="0"/>
                                </a:rPr>
                                <m:t>1</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e>
                              <m:r>
                                <m:rPr>
                                  <m:nor/>
                                </m:rPr>
                                <a:rPr lang="en-US" sz="2400" b="0" i="1" u="none" strike="noStrike" baseline="0" smtClean="0">
                                  <a:latin typeface="Cambria Math" panose="02040503050406030204" pitchFamily="18" charset="0"/>
                                </a:rPr>
                                <m:t>− </m:t>
                              </m:r>
                              <m:r>
                                <m:rPr>
                                  <m:nor/>
                                </m:rPr>
                                <a:rPr lang="en-US" sz="2400" b="0" i="1" u="none" strike="noStrike" baseline="0" dirty="0" smtClean="0">
                                  <a:latin typeface="Palatino-Italic"/>
                                </a:rPr>
                                <m:t>z</m:t>
                              </m:r>
                              <m:r>
                                <m:rPr>
                                  <m:nor/>
                                </m:rPr>
                                <a:rPr lang="en-US" sz="2400" b="0" i="1" u="none" strike="noStrike" baseline="-25000" dirty="0" smtClean="0">
                                  <a:latin typeface="Palatino-Italic"/>
                                </a:rPr>
                                <m:t>1</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mr>
                        </m:m>
                      </m:e>
                    </m:d>
                  </m:oMath>
                </a14:m>
                <a:r>
                  <a:rPr lang="en-US" sz="2400" b="0" i="0" u="none" strike="noStrike" baseline="0" dirty="0">
                    <a:latin typeface="Palatino-Italic"/>
                  </a:rPr>
                  <a:t> </a:t>
                </a:r>
                <a:endParaRPr lang="en-GB" sz="2000" b="1" dirty="0"/>
              </a:p>
            </p:txBody>
          </p:sp>
        </mc:Choice>
        <mc:Fallback xmlns="">
          <p:sp>
            <p:nvSpPr>
              <p:cNvPr id="3" name="Content Placeholder 2">
                <a:extLst>
                  <a:ext uri="{FF2B5EF4-FFF2-40B4-BE49-F238E27FC236}">
                    <a16:creationId xmlns:a16="http://schemas.microsoft.com/office/drawing/2014/main" id="{9D720965-500E-AC5A-7323-1B124EA57241}"/>
                  </a:ext>
                </a:extLst>
              </p:cNvPr>
              <p:cNvSpPr>
                <a:spLocks noGrp="1" noRot="1" noChangeAspect="1" noMove="1" noResize="1" noEditPoints="1" noAdjustHandles="1" noChangeArrowheads="1" noChangeShapeType="1" noTextEdit="1"/>
              </p:cNvSpPr>
              <p:nvPr>
                <p:ph idx="1"/>
              </p:nvPr>
            </p:nvSpPr>
            <p:spPr>
              <a:xfrm>
                <a:off x="838200" y="1690688"/>
                <a:ext cx="6985397" cy="4802187"/>
              </a:xfrm>
              <a:blipFill>
                <a:blip r:embed="rId2"/>
                <a:stretch>
                  <a:fillRect l="-1397" t="-177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5660039-2CC0-3FC4-CE79-D311D9D41F4A}"/>
              </a:ext>
            </a:extLst>
          </p:cNvPr>
          <p:cNvPicPr>
            <a:picLocks noChangeAspect="1"/>
          </p:cNvPicPr>
          <p:nvPr/>
        </p:nvPicPr>
        <p:blipFill>
          <a:blip r:embed="rId3"/>
          <a:stretch>
            <a:fillRect/>
          </a:stretch>
        </p:blipFill>
        <p:spPr>
          <a:xfrm>
            <a:off x="8392212" y="1690688"/>
            <a:ext cx="3799788" cy="2871787"/>
          </a:xfrm>
          <a:prstGeom prst="rect">
            <a:avLst/>
          </a:prstGeom>
        </p:spPr>
      </p:pic>
      <p:sp>
        <p:nvSpPr>
          <p:cNvPr id="9" name="TextBox 8">
            <a:extLst>
              <a:ext uri="{FF2B5EF4-FFF2-40B4-BE49-F238E27FC236}">
                <a16:creationId xmlns:a16="http://schemas.microsoft.com/office/drawing/2014/main" id="{45E69C1F-B80A-80FD-A518-0367929261C5}"/>
              </a:ext>
            </a:extLst>
          </p:cNvPr>
          <p:cNvSpPr txBox="1"/>
          <p:nvPr/>
        </p:nvSpPr>
        <p:spPr>
          <a:xfrm>
            <a:off x="7823597" y="4562475"/>
            <a:ext cx="4368403" cy="646331"/>
          </a:xfrm>
          <a:prstGeom prst="rect">
            <a:avLst/>
          </a:prstGeom>
          <a:noFill/>
        </p:spPr>
        <p:txBody>
          <a:bodyPr wrap="square">
            <a:spAutoFit/>
          </a:bodyPr>
          <a:lstStyle/>
          <a:p>
            <a:r>
              <a:rPr lang="en-GB" b="1" dirty="0"/>
              <a:t>FIGURE:</a:t>
            </a:r>
            <a:r>
              <a:rPr lang="en-GB" dirty="0"/>
              <a:t> Translation of the rotation axis to the coordinate origin.</a:t>
            </a:r>
            <a:endParaRPr lang="en-US" dirty="0"/>
          </a:p>
        </p:txBody>
      </p:sp>
    </p:spTree>
    <p:extLst>
      <p:ext uri="{BB962C8B-B14F-4D97-AF65-F5344CB8AC3E}">
        <p14:creationId xmlns:p14="http://schemas.microsoft.com/office/powerpoint/2010/main" val="72603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9D519-A87C-5148-9655-41CA6BDF6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8FE3D-B086-963C-F599-B81B2D6D0CBD}"/>
              </a:ext>
            </a:extLst>
          </p:cNvPr>
          <p:cNvSpPr>
            <a:spLocks noGrp="1"/>
          </p:cNvSpPr>
          <p:nvPr>
            <p:ph type="title"/>
          </p:nvPr>
        </p:nvSpPr>
        <p:spPr/>
        <p:txBody>
          <a:bodyPr/>
          <a:lstStyle/>
          <a:p>
            <a:r>
              <a:rPr lang="en-US" b="1" dirty="0"/>
              <a:t>General Three-Dimensional Rotations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8D358C-4F02-BDD8-0A2C-B7D285EDDB29}"/>
                  </a:ext>
                </a:extLst>
              </p:cNvPr>
              <p:cNvSpPr>
                <a:spLocks noGrp="1"/>
              </p:cNvSpPr>
              <p:nvPr>
                <p:ph idx="1"/>
              </p:nvPr>
            </p:nvSpPr>
            <p:spPr>
              <a:xfrm>
                <a:off x="838200" y="1690688"/>
                <a:ext cx="10515600" cy="5167312"/>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r>
                  <a:rPr lang="en-US" sz="2000" b="1" dirty="0">
                    <a:solidFill>
                      <a:srgbClr val="00B050"/>
                    </a:solidFill>
                  </a:rPr>
                  <a:t>Step 2:</a:t>
                </a:r>
                <a:r>
                  <a:rPr lang="en-US" sz="2000" dirty="0">
                    <a:solidFill>
                      <a:srgbClr val="00B050"/>
                    </a:solidFill>
                  </a:rPr>
                  <a:t> </a:t>
                </a:r>
                <a:r>
                  <a:rPr lang="en-GB" sz="2000" dirty="0"/>
                  <a:t>Find the transformation matrix that will bring rotation axis P</a:t>
                </a:r>
                <a:r>
                  <a:rPr lang="en-GB" sz="2000" baseline="-25000" dirty="0"/>
                  <a:t>1</a:t>
                </a:r>
                <a:r>
                  <a:rPr lang="en-GB" sz="2000" dirty="0"/>
                  <a:t>P</a:t>
                </a:r>
                <a:r>
                  <a:rPr lang="en-GB" sz="2000" baseline="-25000" dirty="0"/>
                  <a:t>2</a:t>
                </a:r>
                <a:r>
                  <a:rPr lang="en-GB" sz="2000" dirty="0"/>
                  <a:t> on z-axis. This will be accomplished in two steps:</a:t>
                </a:r>
                <a:endParaRPr lang="en-GB" sz="2000" b="1" dirty="0"/>
              </a:p>
              <a:p>
                <a:pPr marL="457200" indent="-457200">
                  <a:buFont typeface="+mj-lt"/>
                  <a:buAutoNum type="alphaLcParenR"/>
                </a:pPr>
                <a:r>
                  <a:rPr lang="en-US" sz="2000" b="0" i="0" u="none" strike="noStrike" baseline="0" dirty="0"/>
                  <a:t>Rotation by angle </a:t>
                </a:r>
                <a:r>
                  <a:rPr lang="en-US" sz="2000" b="0" i="0" u="none" strike="noStrike" baseline="0" dirty="0">
                    <a:sym typeface="Symbol" panose="05050102010706020507" pitchFamily="18" charset="2"/>
                  </a:rPr>
                  <a:t></a:t>
                </a:r>
                <a:r>
                  <a:rPr lang="el-GR" sz="2000" b="0" i="0" u="none" strike="noStrike" baseline="0" dirty="0"/>
                  <a:t> </a:t>
                </a:r>
                <a:r>
                  <a:rPr lang="en-US" sz="2000" b="0" i="0" u="none" strike="noStrike" baseline="0" dirty="0"/>
                  <a:t>about x axis that bring vector </a:t>
                </a:r>
                <a14:m>
                  <m:oMath xmlns:m="http://schemas.openxmlformats.org/officeDocument/2006/math">
                    <m:acc>
                      <m:accPr>
                        <m:chr m:val="⃗"/>
                        <m:ctrlPr>
                          <a:rPr lang="en-US" sz="2000" i="1" u="none" strike="noStrike" baseline="0" smtClean="0">
                            <a:latin typeface="Cambria Math" panose="02040503050406030204" pitchFamily="18" charset="0"/>
                          </a:rPr>
                        </m:ctrlPr>
                      </m:accPr>
                      <m:e>
                        <m:r>
                          <m:rPr>
                            <m:nor/>
                          </m:rPr>
                          <a:rPr lang="en-US" sz="2000" dirty="0"/>
                          <m:t>𝑢</m:t>
                        </m:r>
                      </m:e>
                    </m:acc>
                  </m:oMath>
                </a14:m>
                <a:r>
                  <a:rPr lang="en-US" sz="2000" b="0" i="0" u="none" strike="noStrike" baseline="0" dirty="0"/>
                  <a:t> into </a:t>
                </a:r>
                <a:r>
                  <a:rPr lang="en-US" sz="2000" b="0" i="0" u="none" strike="noStrike" baseline="0" dirty="0" err="1"/>
                  <a:t>xz</a:t>
                </a:r>
                <a:r>
                  <a:rPr lang="en-US" sz="2000" b="0" i="0" u="none" strike="noStrike" baseline="0" dirty="0"/>
                  <a:t> plane, where,</a:t>
                </a:r>
              </a:p>
              <a:p>
                <a:pPr marL="0" indent="0">
                  <a:buNone/>
                </a:pPr>
                <a14:m>
                  <m:oMath xmlns:m="http://schemas.openxmlformats.org/officeDocument/2006/math">
                    <m:acc>
                      <m:accPr>
                        <m:chr m:val="⃗"/>
                        <m:ctrlPr>
                          <a:rPr lang="en-US" sz="2000" i="1" smtClean="0">
                            <a:latin typeface="Cambria Math" panose="02040503050406030204" pitchFamily="18" charset="0"/>
                          </a:rPr>
                        </m:ctrlPr>
                      </m:accPr>
                      <m:e>
                        <m:r>
                          <m:rPr>
                            <m:nor/>
                          </m:rPr>
                          <a:rPr lang="en-US" sz="2000" dirty="0"/>
                          <m:t>𝑣</m:t>
                        </m:r>
                      </m:e>
                    </m:acc>
                  </m:oMath>
                </a14:m>
                <a:r>
                  <a:rPr lang="en-US" sz="2000" b="0" i="0" u="none" strike="noStrike" baseline="0" dirty="0"/>
                  <a:t> = </a:t>
                </a:r>
                <a14:m>
                  <m:oMath xmlns:m="http://schemas.openxmlformats.org/officeDocument/2006/math">
                    <m:acc>
                      <m:accPr>
                        <m:chr m:val="⃗"/>
                        <m:ctrlPr>
                          <a:rPr lang="en-US" sz="2000" b="0" i="1" u="none" strike="noStrike" baseline="0" smtClean="0">
                            <a:latin typeface="Cambria Math" panose="02040503050406030204" pitchFamily="18" charset="0"/>
                          </a:rPr>
                        </m:ctrlPr>
                      </m:accPr>
                      <m:e>
                        <m:r>
                          <m:rPr>
                            <m:nor/>
                          </m:rPr>
                          <a:rPr lang="en-US" sz="2000" dirty="0"/>
                          <m:t>𝑝</m:t>
                        </m:r>
                        <m:r>
                          <m:rPr>
                            <m:nor/>
                          </m:rPr>
                          <a:rPr lang="en-US" sz="2000" baseline="-25000" dirty="0"/>
                          <m:t>2</m:t>
                        </m:r>
                      </m:e>
                    </m:acc>
                  </m:oMath>
                </a14:m>
                <a:r>
                  <a:rPr lang="en-US" sz="2000" b="0" i="0" u="none" strike="noStrike" baseline="0" dirty="0"/>
                  <a:t> − </a:t>
                </a:r>
                <a14:m>
                  <m:oMath xmlns:m="http://schemas.openxmlformats.org/officeDocument/2006/math">
                    <m:acc>
                      <m:accPr>
                        <m:chr m:val="⃗"/>
                        <m:ctrlPr>
                          <a:rPr lang="en-US" sz="2000" b="0" i="1" u="none" strike="noStrike" baseline="0" smtClean="0">
                            <a:latin typeface="Cambria Math" panose="02040503050406030204" pitchFamily="18" charset="0"/>
                          </a:rPr>
                        </m:ctrlPr>
                      </m:accPr>
                      <m:e>
                        <m:r>
                          <m:rPr>
                            <m:nor/>
                          </m:rPr>
                          <a:rPr lang="en-US" sz="2000" dirty="0"/>
                          <m:t>𝑝</m:t>
                        </m:r>
                        <m:r>
                          <m:rPr>
                            <m:nor/>
                          </m:rPr>
                          <a:rPr lang="en-US" sz="2000" baseline="-25000" dirty="0"/>
                          <m:t>1</m:t>
                        </m:r>
                      </m:e>
                    </m:acc>
                  </m:oMath>
                </a14:m>
                <a:r>
                  <a:rPr lang="en-US" sz="2000" b="0" i="0" u="none" strike="noStrike" baseline="0" dirty="0"/>
                  <a:t> = (𝑥</a:t>
                </a:r>
                <a:r>
                  <a:rPr lang="en-US" sz="2000" b="0" i="0" u="none" strike="noStrike" baseline="-25000" dirty="0"/>
                  <a:t>2</a:t>
                </a:r>
                <a:r>
                  <a:rPr lang="en-US" sz="2000" b="0" i="0" u="none" strike="noStrike" baseline="0" dirty="0"/>
                  <a:t> − 𝑥</a:t>
                </a:r>
                <a:r>
                  <a:rPr lang="en-US" sz="2000" b="0" i="0" u="none" strike="noStrike" baseline="-25000" dirty="0"/>
                  <a:t>1</a:t>
                </a:r>
                <a:r>
                  <a:rPr lang="en-US" sz="2000" b="0" i="0" u="none" strike="noStrike" baseline="0" dirty="0"/>
                  <a:t>, 𝑦</a:t>
                </a:r>
                <a:r>
                  <a:rPr lang="en-US" sz="2000" b="0" i="0" u="none" strike="noStrike" baseline="-25000" dirty="0"/>
                  <a:t>2</a:t>
                </a:r>
                <a:r>
                  <a:rPr lang="en-US" sz="2000" b="0" i="0" u="none" strike="noStrike" baseline="0" dirty="0"/>
                  <a:t> − 𝑦</a:t>
                </a:r>
                <a:r>
                  <a:rPr lang="en-US" sz="2000" b="0" i="0" u="none" strike="noStrike" baseline="-25000" dirty="0"/>
                  <a:t>1</a:t>
                </a:r>
                <a:r>
                  <a:rPr lang="en-US" sz="2000" b="0" i="0" u="none" strike="noStrike" baseline="0" dirty="0"/>
                  <a:t>, 𝑧</a:t>
                </a:r>
                <a:r>
                  <a:rPr lang="en-US" sz="2000" b="0" i="0" u="none" strike="noStrike" baseline="-25000" dirty="0"/>
                  <a:t>2</a:t>
                </a:r>
                <a:r>
                  <a:rPr lang="en-US" sz="2000" b="0" i="0" u="none" strike="noStrike" baseline="0" dirty="0"/>
                  <a:t> − 𝑧</a:t>
                </a:r>
                <a:r>
                  <a:rPr lang="en-US" sz="2000" b="0" i="0" u="none" strike="noStrike" baseline="-25000" dirty="0"/>
                  <a:t>1</a:t>
                </a:r>
                <a:r>
                  <a:rPr lang="en-US" sz="2000" b="0" i="0" u="none" strike="noStrike" baseline="0" dirty="0"/>
                  <a:t>)</a:t>
                </a:r>
              </a:p>
              <a:p>
                <a:pPr>
                  <a:buFont typeface="Wingdings" panose="05000000000000000000" pitchFamily="2" charset="2"/>
                  <a:buChar char="q"/>
                </a:pPr>
                <a:r>
                  <a:rPr lang="en-US" sz="2000" i="0" u="none" strike="noStrike" baseline="0" dirty="0"/>
                  <a:t>Unit vector along </a:t>
                </a:r>
                <a14:m>
                  <m:oMath xmlns:m="http://schemas.openxmlformats.org/officeDocument/2006/math">
                    <m:acc>
                      <m:accPr>
                        <m:chr m:val="⃗"/>
                        <m:ctrlPr>
                          <a:rPr lang="en-US" sz="2000" i="1">
                            <a:latin typeface="Cambria Math" panose="02040503050406030204" pitchFamily="18" charset="0"/>
                          </a:rPr>
                        </m:ctrlPr>
                      </m:accPr>
                      <m:e>
                        <m:r>
                          <m:rPr>
                            <m:nor/>
                          </m:rPr>
                          <a:rPr lang="en-US" sz="2000" dirty="0"/>
                          <m:t>𝑣</m:t>
                        </m:r>
                      </m:e>
                    </m:acc>
                  </m:oMath>
                </a14:m>
                <a:r>
                  <a:rPr lang="en-US" sz="2000" i="0" u="none" strike="noStrike" baseline="0" dirty="0"/>
                  <a:t> , </a:t>
                </a:r>
                <a14:m>
                  <m:oMath xmlns:m="http://schemas.openxmlformats.org/officeDocument/2006/math">
                    <m:acc>
                      <m:accPr>
                        <m:chr m:val="⃗"/>
                        <m:ctrlPr>
                          <a:rPr lang="en-US" sz="2000" i="1" u="none" strike="noStrike" baseline="0" smtClean="0">
                            <a:latin typeface="Cambria Math" panose="02040503050406030204" pitchFamily="18" charset="0"/>
                          </a:rPr>
                        </m:ctrlPr>
                      </m:accPr>
                      <m:e>
                        <m:r>
                          <m:rPr>
                            <m:nor/>
                          </m:rPr>
                          <a:rPr lang="en-US" sz="2000" dirty="0"/>
                          <m:t>𝑢</m:t>
                        </m:r>
                      </m:e>
                    </m:acc>
                  </m:oMath>
                </a14:m>
                <a:r>
                  <a:rPr lang="en-US" sz="2000" i="0" u="none" strike="noStrike" baseline="0" dirty="0"/>
                  <a:t> = </a:t>
                </a:r>
                <a14:m>
                  <m:oMath xmlns:m="http://schemas.openxmlformats.org/officeDocument/2006/math">
                    <m:f>
                      <m:fPr>
                        <m:ctrlPr>
                          <a:rPr lang="en-US" sz="2000" i="1" u="none" strike="noStrike" baseline="0" smtClean="0">
                            <a:latin typeface="Cambria Math" panose="02040503050406030204" pitchFamily="18" charset="0"/>
                          </a:rPr>
                        </m:ctrlPr>
                      </m:fPr>
                      <m:num>
                        <m:acc>
                          <m:accPr>
                            <m:chr m:val="⃗"/>
                            <m:ctrlPr>
                              <a:rPr lang="en-US" sz="2000" i="1">
                                <a:latin typeface="Cambria Math" panose="02040503050406030204" pitchFamily="18" charset="0"/>
                              </a:rPr>
                            </m:ctrlPr>
                          </m:accPr>
                          <m:e>
                            <m:r>
                              <m:rPr>
                                <m:nor/>
                              </m:rPr>
                              <a:rPr lang="en-US" sz="2000" dirty="0"/>
                              <m:t>𝑣</m:t>
                            </m:r>
                          </m:e>
                        </m:acc>
                      </m:num>
                      <m:den>
                        <m:r>
                          <m:rPr>
                            <m:nor/>
                          </m:rPr>
                          <a:rPr lang="en-US" sz="2000" dirty="0"/>
                          <m:t>|</m:t>
                        </m:r>
                        <m:acc>
                          <m:accPr>
                            <m:chr m:val="⃗"/>
                            <m:ctrlPr>
                              <a:rPr lang="en-US" sz="2000" i="1">
                                <a:latin typeface="Cambria Math" panose="02040503050406030204" pitchFamily="18" charset="0"/>
                              </a:rPr>
                            </m:ctrlPr>
                          </m:accPr>
                          <m:e>
                            <m:r>
                              <m:rPr>
                                <m:nor/>
                              </m:rPr>
                              <a:rPr lang="en-US" sz="2000" dirty="0"/>
                              <m:t>𝑣</m:t>
                            </m:r>
                          </m:e>
                        </m:acc>
                        <m:r>
                          <m:rPr>
                            <m:nor/>
                          </m:rPr>
                          <a:rPr lang="en-US" sz="2000" dirty="0"/>
                          <m:t>|</m:t>
                        </m:r>
                      </m:den>
                    </m:f>
                  </m:oMath>
                </a14:m>
                <a:r>
                  <a:rPr lang="en-US" sz="2000" b="1" i="0" u="none" strike="noStrike" baseline="0" dirty="0"/>
                  <a:t> </a:t>
                </a:r>
                <a:r>
                  <a:rPr lang="en-US" sz="2000" i="0" u="none" strike="noStrike" baseline="0" dirty="0"/>
                  <a:t>= (𝑎, 𝑏, 𝑐)</a:t>
                </a:r>
              </a:p>
              <a:p>
                <a:pPr marL="0" indent="0">
                  <a:buNone/>
                </a:pPr>
                <a:r>
                  <a:rPr lang="en-US" sz="2000" i="0" u="none" strike="noStrike" baseline="0" dirty="0"/>
                  <a:t>where,</a:t>
                </a:r>
              </a:p>
              <a:p>
                <a:pPr marL="0" indent="0">
                  <a:buNone/>
                </a:pPr>
                <a:r>
                  <a:rPr lang="en-US" sz="2000" dirty="0"/>
                  <a:t>𝑎</a:t>
                </a:r>
                <a:r>
                  <a:rPr lang="en-US" sz="2000" i="0" u="none" strike="noStrike" baseline="0" dirty="0"/>
                  <a:t> = </a:t>
                </a:r>
                <a14:m>
                  <m:oMath xmlns:m="http://schemas.openxmlformats.org/officeDocument/2006/math">
                    <m:f>
                      <m:fPr>
                        <m:ctrlPr>
                          <a:rPr lang="en-US" sz="2000" i="1" u="none" strike="noStrike" baseline="0" smtClean="0">
                            <a:latin typeface="Cambria Math" panose="02040503050406030204" pitchFamily="18" charset="0"/>
                          </a:rPr>
                        </m:ctrlPr>
                      </m:fPr>
                      <m:num>
                        <m:r>
                          <m:rPr>
                            <m:nor/>
                          </m:rPr>
                          <a:rPr lang="en-US" sz="2000" dirty="0"/>
                          <m:t>𝑥</m:t>
                        </m:r>
                        <m:r>
                          <m:rPr>
                            <m:nor/>
                          </m:rPr>
                          <a:rPr lang="en-US" sz="2000" baseline="-25000" dirty="0"/>
                          <m:t>2</m:t>
                        </m:r>
                        <m:r>
                          <m:rPr>
                            <m:nor/>
                          </m:rPr>
                          <a:rPr lang="en-US" sz="2000" dirty="0"/>
                          <m:t>−</m:t>
                        </m:r>
                        <m:r>
                          <m:rPr>
                            <m:nor/>
                          </m:rPr>
                          <a:rPr lang="en-US" sz="2000" dirty="0"/>
                          <m:t>𝑥</m:t>
                        </m:r>
                        <m:r>
                          <m:rPr>
                            <m:nor/>
                          </m:rPr>
                          <a:rPr lang="en-US" sz="2000" baseline="-25000" dirty="0"/>
                          <m:t>1</m:t>
                        </m:r>
                      </m:num>
                      <m:den>
                        <m:r>
                          <m:rPr>
                            <m:nor/>
                          </m:rPr>
                          <a:rPr lang="en-US" sz="2000" dirty="0"/>
                          <m:t>|</m:t>
                        </m:r>
                        <m:acc>
                          <m:accPr>
                            <m:chr m:val="⃗"/>
                            <m:ctrlPr>
                              <a:rPr lang="en-US" sz="2000" i="1">
                                <a:latin typeface="Cambria Math" panose="02040503050406030204" pitchFamily="18" charset="0"/>
                              </a:rPr>
                            </m:ctrlPr>
                          </m:accPr>
                          <m:e>
                            <m:r>
                              <m:rPr>
                                <m:nor/>
                              </m:rPr>
                              <a:rPr lang="en-US" sz="2000" dirty="0"/>
                              <m:t>𝑣</m:t>
                            </m:r>
                          </m:e>
                        </m:acc>
                        <m:r>
                          <m:rPr>
                            <m:nor/>
                          </m:rPr>
                          <a:rPr lang="en-US" sz="2000" dirty="0"/>
                          <m:t>|</m:t>
                        </m:r>
                      </m:den>
                    </m:f>
                  </m:oMath>
                </a14:m>
                <a:r>
                  <a:rPr lang="en-US" sz="2000" dirty="0"/>
                  <a:t>,	 𝑏 = </a:t>
                </a:r>
                <a14:m>
                  <m:oMath xmlns:m="http://schemas.openxmlformats.org/officeDocument/2006/math">
                    <m:f>
                      <m:fPr>
                        <m:ctrlPr>
                          <a:rPr lang="en-US" sz="2000" i="1">
                            <a:latin typeface="Cambria Math" panose="02040503050406030204" pitchFamily="18" charset="0"/>
                          </a:rPr>
                        </m:ctrlPr>
                      </m:fPr>
                      <m:num>
                        <m:r>
                          <m:rPr>
                            <m:nor/>
                          </m:rPr>
                          <a:rPr lang="en-US" sz="2000"/>
                          <m:t>𝑦</m:t>
                        </m:r>
                        <m:r>
                          <m:rPr>
                            <m:nor/>
                          </m:rPr>
                          <a:rPr lang="en-US" sz="2000" baseline="-25000"/>
                          <m:t>2</m:t>
                        </m:r>
                        <m:r>
                          <m:rPr>
                            <m:nor/>
                          </m:rPr>
                          <a:rPr lang="en-US" sz="2000"/>
                          <m:t>−</m:t>
                        </m:r>
                        <m:r>
                          <m:rPr>
                            <m:nor/>
                          </m:rPr>
                          <a:rPr lang="en-US" sz="2000"/>
                          <m:t>𝑦</m:t>
                        </m:r>
                        <m:r>
                          <m:rPr>
                            <m:nor/>
                          </m:rPr>
                          <a:rPr lang="en-US" sz="2000" baseline="-25000"/>
                          <m:t>1</m:t>
                        </m:r>
                      </m:num>
                      <m:den>
                        <m:r>
                          <m:rPr>
                            <m:nor/>
                          </m:rPr>
                          <a:rPr lang="en-US" sz="2000" dirty="0"/>
                          <m:t>|</m:t>
                        </m:r>
                        <m:acc>
                          <m:accPr>
                            <m:chr m:val="⃗"/>
                            <m:ctrlPr>
                              <a:rPr lang="en-US" sz="2000" i="1">
                                <a:latin typeface="Cambria Math" panose="02040503050406030204" pitchFamily="18" charset="0"/>
                              </a:rPr>
                            </m:ctrlPr>
                          </m:accPr>
                          <m:e>
                            <m:r>
                              <m:rPr>
                                <m:nor/>
                              </m:rPr>
                              <a:rPr lang="en-US" sz="2000" dirty="0"/>
                              <m:t>𝑣</m:t>
                            </m:r>
                          </m:e>
                        </m:acc>
                        <m:r>
                          <m:rPr>
                            <m:nor/>
                          </m:rPr>
                          <a:rPr lang="en-US" sz="2000" dirty="0"/>
                          <m:t>|</m:t>
                        </m:r>
                      </m:den>
                    </m:f>
                  </m:oMath>
                </a14:m>
                <a:r>
                  <a:rPr lang="en-US" sz="2000" dirty="0"/>
                  <a:t>,	 𝑐 = </a:t>
                </a:r>
                <a14:m>
                  <m:oMath xmlns:m="http://schemas.openxmlformats.org/officeDocument/2006/math">
                    <m:f>
                      <m:fPr>
                        <m:ctrlPr>
                          <a:rPr lang="en-US" sz="2000" i="1">
                            <a:latin typeface="Cambria Math" panose="02040503050406030204" pitchFamily="18" charset="0"/>
                          </a:rPr>
                        </m:ctrlPr>
                      </m:fPr>
                      <m:num>
                        <m:r>
                          <m:rPr>
                            <m:nor/>
                          </m:rPr>
                          <a:rPr lang="en-US" sz="2000"/>
                          <m:t>𝑧</m:t>
                        </m:r>
                        <m:r>
                          <m:rPr>
                            <m:nor/>
                          </m:rPr>
                          <a:rPr lang="en-US" sz="2000" baseline="-25000"/>
                          <m:t>2</m:t>
                        </m:r>
                        <m:r>
                          <m:rPr>
                            <m:nor/>
                          </m:rPr>
                          <a:rPr lang="en-US" sz="2000"/>
                          <m:t>−</m:t>
                        </m:r>
                        <m:r>
                          <m:rPr>
                            <m:nor/>
                          </m:rPr>
                          <a:rPr lang="en-US" sz="2000"/>
                          <m:t>𝑧</m:t>
                        </m:r>
                        <m:r>
                          <m:rPr>
                            <m:nor/>
                          </m:rPr>
                          <a:rPr lang="en-US" sz="2000" baseline="-25000" smtClean="0"/>
                          <m:t>1</m:t>
                        </m:r>
                      </m:num>
                      <m:den>
                        <m:r>
                          <m:rPr>
                            <m:nor/>
                          </m:rPr>
                          <a:rPr lang="en-US" sz="2000" dirty="0"/>
                          <m:t>|</m:t>
                        </m:r>
                        <m:acc>
                          <m:accPr>
                            <m:chr m:val="⃗"/>
                            <m:ctrlPr>
                              <a:rPr lang="en-US" sz="2000" i="1">
                                <a:latin typeface="Cambria Math" panose="02040503050406030204" pitchFamily="18" charset="0"/>
                              </a:rPr>
                            </m:ctrlPr>
                          </m:accPr>
                          <m:e>
                            <m:r>
                              <m:rPr>
                                <m:nor/>
                              </m:rPr>
                              <a:rPr lang="en-US" sz="2000" dirty="0"/>
                              <m:t>𝑣</m:t>
                            </m:r>
                          </m:e>
                        </m:acc>
                        <m:r>
                          <m:rPr>
                            <m:nor/>
                          </m:rPr>
                          <a:rPr lang="en-US" sz="2000" dirty="0"/>
                          <m:t>|</m:t>
                        </m:r>
                      </m:den>
                    </m:f>
                  </m:oMath>
                </a14:m>
                <a:endParaRPr lang="en-US" sz="2000" i="0" u="none" strike="noStrike" dirty="0"/>
              </a:p>
              <a:p>
                <a:pPr marL="0" indent="0">
                  <a:buNone/>
                </a:pPr>
                <a:r>
                  <a:rPr lang="en-US" sz="2000" dirty="0"/>
                  <a:t>R</a:t>
                </a:r>
                <a:r>
                  <a:rPr lang="en-US" sz="2000" baseline="-25000" dirty="0"/>
                  <a:t>x</a:t>
                </a:r>
                <a:r>
                  <a:rPr lang="en-US" sz="2000" dirty="0"/>
                  <a:t>(</a:t>
                </a:r>
                <a:r>
                  <a:rPr lang="en-US" sz="2000" dirty="0">
                    <a:sym typeface="Symbol" panose="05050102010706020507" pitchFamily="18" charset="2"/>
                  </a:rPr>
                  <a:t></a:t>
                </a:r>
                <a:r>
                  <a:rPr lang="en-US" sz="2000" dirty="0"/>
                  <a:t>) = </a:t>
                </a:r>
                <a14:m>
                  <m:oMath xmlns:m="http://schemas.openxmlformats.org/officeDocument/2006/math">
                    <m:d>
                      <m:dPr>
                        <m:begChr m:val="["/>
                        <m:endChr m:val="]"/>
                        <m:ctrlPr>
                          <a:rPr lang="en-US" sz="2000" b="0" i="1" u="none" strike="noStrike" baseline="0" smtClean="0">
                            <a:latin typeface="Cambria Math" panose="02040503050406030204" pitchFamily="18" charset="0"/>
                          </a:rPr>
                        </m:ctrlPr>
                      </m:dPr>
                      <m:e>
                        <m:m>
                          <m:mPr>
                            <m:mcs>
                              <m:mc>
                                <m:mcPr>
                                  <m:count m:val="4"/>
                                  <m:mcJc m:val="center"/>
                                </m:mcPr>
                              </m:mc>
                            </m:mcs>
                            <m:ctrlPr>
                              <a:rPr lang="en-US" sz="2000" b="0" i="1" u="none" strike="noStrike" baseline="0" smtClean="0">
                                <a:latin typeface="Cambria Math" panose="02040503050406030204" pitchFamily="18" charset="0"/>
                              </a:rPr>
                            </m:ctrlPr>
                          </m:mPr>
                          <m:mr>
                            <m:e>
                              <m:r>
                                <m:rPr>
                                  <m:brk m:alnAt="7"/>
                                </m:rPr>
                                <a:rPr lang="en-US" sz="2000" b="0" i="1" u="none" strike="noStrike" baseline="0" smtClean="0">
                                  <a:latin typeface="Cambria Math" panose="02040503050406030204" pitchFamily="18" charset="0"/>
                                </a:rPr>
                                <m:t>1</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m:rPr>
                                  <m:nor/>
                                </m:rPr>
                                <a:rPr lang="en-US" sz="2000" b="0" u="none" strike="noStrike" smtClean="0">
                                  <a:latin typeface="Cambria Math" panose="02040503050406030204" pitchFamily="18" charset="0"/>
                                </a:rPr>
                                <m:t>0</m:t>
                              </m:r>
                            </m:e>
                          </m:mr>
                          <m:mr>
                            <m:e>
                              <m:r>
                                <a:rPr lang="en-US" sz="2000" i="1" smtClean="0">
                                  <a:latin typeface="Cambria Math" panose="02040503050406030204" pitchFamily="18" charset="0"/>
                                </a:rPr>
                                <m:t>0</m:t>
                              </m:r>
                            </m:e>
                            <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r>
                                <a:rPr lang="en-US" sz="2000" b="0" i="1" smtClean="0">
                                  <a:latin typeface="Cambria Math" panose="02040503050406030204" pitchFamily="18" charset="0"/>
                                </a:rPr>
                                <m:t> </m:t>
                              </m:r>
                              <m:r>
                                <m:rPr>
                                  <m:brk m:alnAt="7"/>
                                </m:rPr>
                                <a:rPr lang="en-US" sz="2000" i="1">
                                  <a:latin typeface="Cambria Math" panose="02040503050406030204" pitchFamily="18" charset="0"/>
                                  <a:sym typeface="Symbol" panose="05050102010706020507" pitchFamily="18" charset="2"/>
                                </a:rPr>
                                <m:t></m:t>
                              </m:r>
                            </m:e>
                            <m:e>
                              <m:r>
                                <a:rPr lang="en-US" sz="2000">
                                  <a:latin typeface="Cambria Math" panose="02040503050406030204" pitchFamily="18" charset="0"/>
                                </a:rPr>
                                <m:t>− </m:t>
                              </m:r>
                              <m:r>
                                <m:rPr>
                                  <m:sty m:val="p"/>
                                </m:rPr>
                                <a:rPr lang="en-US" sz="2000">
                                  <a:latin typeface="Cambria Math" panose="02040503050406030204" pitchFamily="18" charset="0"/>
                                </a:rPr>
                                <m:t>sin</m:t>
                              </m:r>
                              <m:r>
                                <m:rPr>
                                  <m:brk m:alnAt="7"/>
                                </m:rPr>
                                <a:rPr lang="en-US" sz="2000" i="1">
                                  <a:latin typeface="Cambria Math" panose="02040503050406030204" pitchFamily="18" charset="0"/>
                                </a:rPr>
                                <m:t> </m:t>
                              </m:r>
                              <m:r>
                                <a:rPr lang="en-US" sz="2000" i="1" smtClean="0">
                                  <a:latin typeface="Cambria Math" panose="02040503050406030204" pitchFamily="18" charset="0"/>
                                  <a:sym typeface="Symbol" panose="05050102010706020507" pitchFamily="18" charset="2"/>
                                </a:rPr>
                                <m:t></m:t>
                              </m:r>
                            </m:e>
                            <m:e>
                              <m:r>
                                <m:rPr>
                                  <m:nor/>
                                </m:rPr>
                                <a:rPr lang="en-US" sz="2000" b="0" u="none" strike="noStrike" baseline="0" smtClean="0">
                                  <a:latin typeface="Cambria Math" panose="02040503050406030204" pitchFamily="18" charset="0"/>
                                </a:rPr>
                                <m:t>0</m:t>
                              </m:r>
                            </m:e>
                          </m:mr>
                          <m:mr>
                            <m:e>
                              <m:r>
                                <a:rPr lang="en-US" sz="2000" b="0" i="1" u="none" strike="noStrike" baseline="0" smtClean="0">
                                  <a:latin typeface="Cambria Math" panose="02040503050406030204" pitchFamily="18" charset="0"/>
                                </a:rPr>
                                <m:t>0</m:t>
                              </m:r>
                            </m:e>
                            <m:e>
                              <m:r>
                                <m:rPr>
                                  <m:sty m:val="p"/>
                                </m:rPr>
                                <a:rPr lang="en-US" sz="2000">
                                  <a:latin typeface="Cambria Math" panose="02040503050406030204" pitchFamily="18" charset="0"/>
                                </a:rPr>
                                <m:t>sin</m:t>
                              </m:r>
                              <m:r>
                                <a:rPr lang="en-US" sz="2000" b="0" i="1" smtClean="0">
                                  <a:latin typeface="Cambria Math" panose="02040503050406030204" pitchFamily="18" charset="0"/>
                                </a:rPr>
                                <m:t> </m:t>
                              </m:r>
                              <m:r>
                                <m:rPr>
                                  <m:brk m:alnAt="7"/>
                                </m:rPr>
                                <a:rPr lang="en-US" sz="2000" i="1">
                                  <a:latin typeface="Cambria Math" panose="02040503050406030204" pitchFamily="18" charset="0"/>
                                  <a:sym typeface="Symbol" panose="05050102010706020507" pitchFamily="18" charset="2"/>
                                </a:rPr>
                                <m:t></m:t>
                              </m:r>
                            </m:e>
                            <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r>
                                <a:rPr lang="en-US" sz="2000" b="0" i="1" smtClean="0">
                                  <a:latin typeface="Cambria Math" panose="02040503050406030204" pitchFamily="18" charset="0"/>
                                </a:rPr>
                                <m:t> </m:t>
                              </m:r>
                              <m:r>
                                <m:rPr>
                                  <m:brk m:alnAt="7"/>
                                </m:rPr>
                                <a:rPr lang="en-US" sz="2000" i="1">
                                  <a:latin typeface="Cambria Math" panose="02040503050406030204" pitchFamily="18" charset="0"/>
                                  <a:sym typeface="Symbol" panose="05050102010706020507" pitchFamily="18" charset="2"/>
                                </a:rPr>
                                <m:t></m:t>
                              </m:r>
                            </m:e>
                            <m:e>
                              <m:r>
                                <m:rPr>
                                  <m:nor/>
                                </m:rPr>
                                <a:rPr lang="en-US" sz="2000" b="0" u="none" strike="noStrike" baseline="0" smtClean="0">
                                  <a:latin typeface="Cambria Math" panose="02040503050406030204" pitchFamily="18" charset="0"/>
                                </a:rPr>
                                <m:t>0</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1</m:t>
                              </m:r>
                            </m:e>
                          </m:mr>
                        </m:m>
                      </m:e>
                    </m:d>
                  </m:oMath>
                </a14:m>
                <a:r>
                  <a:rPr lang="en-US" sz="2000" b="0" i="0" u="none" strike="noStrike" baseline="0" dirty="0">
                    <a:latin typeface="Palatino-Italic"/>
                  </a:rPr>
                  <a:t> = </a:t>
                </a:r>
                <a14:m>
                  <m:oMath xmlns:m="http://schemas.openxmlformats.org/officeDocument/2006/math">
                    <m:d>
                      <m:dPr>
                        <m:begChr m:val="["/>
                        <m:endChr m:val="]"/>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e>
                            <m:e>
                              <m:r>
                                <a:rPr lang="en-US" sz="2000" i="1">
                                  <a:latin typeface="Cambria Math" panose="02040503050406030204" pitchFamily="18" charset="0"/>
                                </a:rPr>
                                <m:t>0</m:t>
                              </m:r>
                            </m:e>
                            <m:e>
                              <m:r>
                                <a:rPr lang="en-US" sz="2000" i="1">
                                  <a:latin typeface="Cambria Math" panose="02040503050406030204" pitchFamily="18" charset="0"/>
                                </a:rPr>
                                <m:t>0</m:t>
                              </m:r>
                            </m:e>
                            <m:e>
                              <m:r>
                                <m:rPr>
                                  <m:nor/>
                                </m:rPr>
                                <a:rPr lang="en-US" sz="2000">
                                  <a:latin typeface="Cambria Math" panose="02040503050406030204" pitchFamily="18" charset="0"/>
                                </a:rPr>
                                <m:t>0</m:t>
                              </m:r>
                            </m:e>
                          </m:mr>
                          <m:mr>
                            <m:e>
                              <m:r>
                                <a:rPr lang="en-US" sz="2000" i="1">
                                  <a:latin typeface="Cambria Math" panose="02040503050406030204" pitchFamily="18" charset="0"/>
                                </a:rPr>
                                <m:t>0</m:t>
                              </m:r>
                            </m:e>
                            <m:e>
                              <m:f>
                                <m:fPr>
                                  <m:ctrlPr>
                                    <a:rPr lang="en-US" sz="2000" i="1" smtClean="0">
                                      <a:latin typeface="Cambria Math" panose="02040503050406030204" pitchFamily="18" charset="0"/>
                                    </a:rPr>
                                  </m:ctrlPr>
                                </m:fPr>
                                <m:num>
                                  <m:r>
                                    <m:rPr>
                                      <m:brk m:alnAt="7"/>
                                    </m:rPr>
                                    <a:rPr lang="en-US" sz="2000" i="1">
                                      <a:latin typeface="Cambria Math" panose="02040503050406030204" pitchFamily="18" charset="0"/>
                                      <a:sym typeface="Symbol" panose="05050102010706020507" pitchFamily="18" charset="2"/>
                                    </a:rPr>
                                    <m:t>𝑐</m:t>
                                  </m:r>
                                </m:num>
                                <m:den>
                                  <m:r>
                                    <a:rPr lang="en-US" sz="2000" i="1">
                                      <a:latin typeface="Cambria Math" panose="02040503050406030204" pitchFamily="18" charset="0"/>
                                      <a:sym typeface="Symbol" panose="05050102010706020507" pitchFamily="18" charset="2"/>
                                    </a:rPr>
                                    <m:t>𝑑</m:t>
                                  </m:r>
                                </m:den>
                              </m:f>
                            </m:e>
                            <m:e>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𝑏</m:t>
                                  </m:r>
                                </m:num>
                                <m:den>
                                  <m:r>
                                    <a:rPr lang="en-US" sz="2000" i="1">
                                      <a:latin typeface="Cambria Math" panose="02040503050406030204" pitchFamily="18" charset="0"/>
                                      <a:sym typeface="Symbol" panose="05050102010706020507" pitchFamily="18" charset="2"/>
                                    </a:rPr>
                                    <m:t>𝑑</m:t>
                                  </m:r>
                                </m:den>
                              </m:f>
                            </m:e>
                            <m:e>
                              <m:r>
                                <m:rPr>
                                  <m:nor/>
                                </m:rPr>
                                <a:rPr lang="en-US" sz="2000">
                                  <a:latin typeface="Cambria Math" panose="02040503050406030204" pitchFamily="18" charset="0"/>
                                </a:rPr>
                                <m:t>0</m:t>
                              </m:r>
                            </m:e>
                          </m:mr>
                          <m:mr>
                            <m:e>
                              <m:r>
                                <a:rPr lang="en-US" sz="2000" i="1">
                                  <a:latin typeface="Cambria Math" panose="02040503050406030204" pitchFamily="18" charset="0"/>
                                </a:rPr>
                                <m:t>0</m:t>
                              </m:r>
                            </m:e>
                            <m:e>
                              <m:f>
                                <m:fPr>
                                  <m:ctrlPr>
                                    <a:rPr lang="en-US" sz="2000" i="1">
                                      <a:latin typeface="Cambria Math" panose="02040503050406030204" pitchFamily="18" charset="0"/>
                                    </a:rPr>
                                  </m:ctrlPr>
                                </m:fPr>
                                <m:num>
                                  <m:r>
                                    <a:rPr lang="en-US" sz="2000" b="0" i="1" smtClean="0">
                                      <a:latin typeface="Cambria Math" panose="02040503050406030204" pitchFamily="18" charset="0"/>
                                    </a:rPr>
                                    <m:t>𝑏</m:t>
                                  </m:r>
                                </m:num>
                                <m:den>
                                  <m:r>
                                    <a:rPr lang="en-US" sz="2000" i="1">
                                      <a:latin typeface="Cambria Math" panose="02040503050406030204" pitchFamily="18" charset="0"/>
                                      <a:sym typeface="Symbol" panose="05050102010706020507" pitchFamily="18" charset="2"/>
                                    </a:rPr>
                                    <m:t>𝑑</m:t>
                                  </m:r>
                                </m:den>
                              </m:f>
                            </m:e>
                            <m:e>
                              <m:f>
                                <m:fPr>
                                  <m:ctrlPr>
                                    <a:rPr lang="en-US" sz="2000" i="1">
                                      <a:latin typeface="Cambria Math" panose="02040503050406030204" pitchFamily="18" charset="0"/>
                                    </a:rPr>
                                  </m:ctrlPr>
                                </m:fPr>
                                <m:num>
                                  <m:r>
                                    <m:rPr>
                                      <m:brk m:alnAt="7"/>
                                    </m:rPr>
                                    <a:rPr lang="en-US" sz="2000" i="1">
                                      <a:latin typeface="Cambria Math" panose="02040503050406030204" pitchFamily="18" charset="0"/>
                                      <a:sym typeface="Symbol" panose="05050102010706020507" pitchFamily="18" charset="2"/>
                                    </a:rPr>
                                    <m:t>𝑐</m:t>
                                  </m:r>
                                </m:num>
                                <m:den>
                                  <m:r>
                                    <a:rPr lang="en-US" sz="2000" i="1">
                                      <a:latin typeface="Cambria Math" panose="02040503050406030204" pitchFamily="18" charset="0"/>
                                      <a:sym typeface="Symbol" panose="05050102010706020507" pitchFamily="18" charset="2"/>
                                    </a:rPr>
                                    <m:t>𝑑</m:t>
                                  </m:r>
                                </m:den>
                              </m:f>
                            </m:e>
                            <m:e>
                              <m:r>
                                <m:rPr>
                                  <m:nor/>
                                </m:rPr>
                                <a:rPr lang="en-US" sz="2000">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r>
                  <a:rPr lang="en-US" sz="2000" b="0" i="0" u="none" strike="noStrike" baseline="0" dirty="0">
                    <a:latin typeface="Palatino-Italic"/>
                  </a:rPr>
                  <a:t> </a:t>
                </a:r>
                <a:endParaRPr lang="en-US" sz="2000" i="0" u="none" strike="noStrike" dirty="0"/>
              </a:p>
            </p:txBody>
          </p:sp>
        </mc:Choice>
        <mc:Fallback xmlns="">
          <p:sp>
            <p:nvSpPr>
              <p:cNvPr id="3" name="Content Placeholder 2">
                <a:extLst>
                  <a:ext uri="{FF2B5EF4-FFF2-40B4-BE49-F238E27FC236}">
                    <a16:creationId xmlns:a16="http://schemas.microsoft.com/office/drawing/2014/main" id="{618D358C-4F02-BDD8-0A2C-B7D285EDDB29}"/>
                  </a:ext>
                </a:extLst>
              </p:cNvPr>
              <p:cNvSpPr>
                <a:spLocks noGrp="1" noRot="1" noChangeAspect="1" noMove="1" noResize="1" noEditPoints="1" noAdjustHandles="1" noChangeArrowheads="1" noChangeShapeType="1" noTextEdit="1"/>
              </p:cNvSpPr>
              <p:nvPr>
                <p:ph idx="1"/>
              </p:nvPr>
            </p:nvSpPr>
            <p:spPr>
              <a:xfrm>
                <a:off x="838200" y="1690688"/>
                <a:ext cx="10515600" cy="5167312"/>
              </a:xfrm>
              <a:blipFill>
                <a:blip r:embed="rId2"/>
                <a:stretch>
                  <a:fillRect l="-928" t="-165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17DBA9B-DD9F-C2A0-DC09-33FE701644ED}"/>
              </a:ext>
            </a:extLst>
          </p:cNvPr>
          <p:cNvPicPr>
            <a:picLocks noChangeAspect="1"/>
          </p:cNvPicPr>
          <p:nvPr/>
        </p:nvPicPr>
        <p:blipFill>
          <a:blip r:embed="rId3"/>
          <a:stretch>
            <a:fillRect/>
          </a:stretch>
        </p:blipFill>
        <p:spPr>
          <a:xfrm>
            <a:off x="7698908" y="3302556"/>
            <a:ext cx="3550117" cy="318611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6CC7E62-7D07-F984-0AED-3215F9EDE852}"/>
                  </a:ext>
                </a:extLst>
              </p:cNvPr>
              <p:cNvSpPr txBox="1"/>
              <p:nvPr/>
            </p:nvSpPr>
            <p:spPr>
              <a:xfrm>
                <a:off x="6813842" y="6394507"/>
                <a:ext cx="2848839" cy="432106"/>
              </a:xfrm>
              <a:prstGeom prst="rect">
                <a:avLst/>
              </a:prstGeom>
              <a:noFill/>
            </p:spPr>
            <p:txBody>
              <a:bodyPr wrap="square">
                <a:spAutoFit/>
              </a:bodyPr>
              <a:lstStyle/>
              <a:p>
                <a:r>
                  <a:rPr lang="en-US" sz="2000" dirty="0"/>
                  <a:t>Where, 𝑑 = </a:t>
                </a:r>
                <a14:m>
                  <m:oMath xmlns:m="http://schemas.openxmlformats.org/officeDocument/2006/math">
                    <m:rad>
                      <m:radPr>
                        <m:degHide m:val="on"/>
                        <m:ctrlPr>
                          <a:rPr lang="en-US" sz="2000" i="1" smtClean="0">
                            <a:latin typeface="Cambria Math" panose="02040503050406030204" pitchFamily="18" charset="0"/>
                          </a:rPr>
                        </m:ctrlPr>
                      </m:radPr>
                      <m:deg/>
                      <m:e>
                        <m:r>
                          <m:rPr>
                            <m:nor/>
                          </m:rPr>
                          <a:rPr lang="en-US" sz="2000" dirty="0"/>
                          <m:t>𝑏</m:t>
                        </m:r>
                        <m:r>
                          <m:rPr>
                            <m:nor/>
                          </m:rPr>
                          <a:rPr lang="en-US" sz="2000" baseline="30000" dirty="0"/>
                          <m:t>2</m:t>
                        </m:r>
                        <m:r>
                          <m:rPr>
                            <m:nor/>
                          </m:rPr>
                          <a:rPr lang="en-US" sz="2000" dirty="0"/>
                          <m:t> + </m:t>
                        </m:r>
                        <m:r>
                          <m:rPr>
                            <m:nor/>
                          </m:rPr>
                          <a:rPr lang="en-US" sz="2000" dirty="0"/>
                          <m:t>𝑐</m:t>
                        </m:r>
                        <m:r>
                          <m:rPr>
                            <m:nor/>
                          </m:rPr>
                          <a:rPr lang="en-US" sz="2000" baseline="30000" dirty="0"/>
                          <m:t>2</m:t>
                        </m:r>
                      </m:e>
                    </m:rad>
                  </m:oMath>
                </a14:m>
                <a:endParaRPr lang="en-US" sz="2000" baseline="30000" dirty="0"/>
              </a:p>
            </p:txBody>
          </p:sp>
        </mc:Choice>
        <mc:Fallback xmlns="">
          <p:sp>
            <p:nvSpPr>
              <p:cNvPr id="11" name="TextBox 10">
                <a:extLst>
                  <a:ext uri="{FF2B5EF4-FFF2-40B4-BE49-F238E27FC236}">
                    <a16:creationId xmlns:a16="http://schemas.microsoft.com/office/drawing/2014/main" id="{16CC7E62-7D07-F984-0AED-3215F9EDE852}"/>
                  </a:ext>
                </a:extLst>
              </p:cNvPr>
              <p:cNvSpPr txBox="1">
                <a:spLocks noRot="1" noChangeAspect="1" noMove="1" noResize="1" noEditPoints="1" noAdjustHandles="1" noChangeArrowheads="1" noChangeShapeType="1" noTextEdit="1"/>
              </p:cNvSpPr>
              <p:nvPr/>
            </p:nvSpPr>
            <p:spPr>
              <a:xfrm>
                <a:off x="6813842" y="6394507"/>
                <a:ext cx="2848839" cy="432106"/>
              </a:xfrm>
              <a:prstGeom prst="rect">
                <a:avLst/>
              </a:prstGeom>
              <a:blipFill>
                <a:blip r:embed="rId4"/>
                <a:stretch>
                  <a:fillRect l="-2355" t="-1408" b="-23944"/>
                </a:stretch>
              </a:blipFill>
            </p:spPr>
            <p:txBody>
              <a:bodyPr/>
              <a:lstStyle/>
              <a:p>
                <a:r>
                  <a:rPr lang="en-US">
                    <a:noFill/>
                  </a:rPr>
                  <a:t> </a:t>
                </a:r>
              </a:p>
            </p:txBody>
          </p:sp>
        </mc:Fallback>
      </mc:AlternateContent>
    </p:spTree>
    <p:extLst>
      <p:ext uri="{BB962C8B-B14F-4D97-AF65-F5344CB8AC3E}">
        <p14:creationId xmlns:p14="http://schemas.microsoft.com/office/powerpoint/2010/main" val="3471111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4D864-C9C5-5BB4-0679-063C5670C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502D8-E4A8-C214-80C7-4A59C6752CE2}"/>
              </a:ext>
            </a:extLst>
          </p:cNvPr>
          <p:cNvSpPr>
            <a:spLocks noGrp="1"/>
          </p:cNvSpPr>
          <p:nvPr>
            <p:ph type="title"/>
          </p:nvPr>
        </p:nvSpPr>
        <p:spPr/>
        <p:txBody>
          <a:bodyPr/>
          <a:lstStyle/>
          <a:p>
            <a:r>
              <a:rPr lang="en-US" b="1" dirty="0"/>
              <a:t>General Three-Dimensional Rotations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FD2E91-D736-4B57-C45C-CB5046188D33}"/>
                  </a:ext>
                </a:extLst>
              </p:cNvPr>
              <p:cNvSpPr>
                <a:spLocks noGrp="1"/>
              </p:cNvSpPr>
              <p:nvPr>
                <p:ph idx="1"/>
              </p:nvPr>
            </p:nvSpPr>
            <p:spPr>
              <a:xfrm>
                <a:off x="838200" y="1690688"/>
                <a:ext cx="10515600" cy="4802187"/>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r>
                  <a:rPr lang="en-US" sz="2000" b="1" dirty="0">
                    <a:solidFill>
                      <a:srgbClr val="00B050"/>
                    </a:solidFill>
                  </a:rPr>
                  <a:t>Step 2:</a:t>
                </a:r>
                <a:r>
                  <a:rPr lang="en-US" sz="2000" dirty="0">
                    <a:solidFill>
                      <a:srgbClr val="00B050"/>
                    </a:solidFill>
                  </a:rPr>
                  <a:t> </a:t>
                </a:r>
                <a:r>
                  <a:rPr lang="en-GB" sz="2000" dirty="0"/>
                  <a:t>Find transformation that will bring rotation axis P1P2 on z-axis. This will be accomplished in two steps:</a:t>
                </a:r>
                <a:endParaRPr lang="en-GB" sz="2000" b="1" dirty="0"/>
              </a:p>
              <a:p>
                <a:pPr marL="457200" indent="-457200">
                  <a:buFont typeface="+mj-lt"/>
                  <a:buAutoNum type="alphaLcParenR" startAt="2"/>
                </a:pPr>
                <a:r>
                  <a:rPr lang="en-GB" sz="2000" b="0" i="0" u="none" strike="noStrike" baseline="0" dirty="0"/>
                  <a:t>Rotate by angle β about y axis that brings </a:t>
                </a:r>
                <a14:m>
                  <m:oMath xmlns:m="http://schemas.openxmlformats.org/officeDocument/2006/math">
                    <m:acc>
                      <m:accPr>
                        <m:chr m:val="⃗"/>
                        <m:ctrlPr>
                          <a:rPr lang="en-GB" sz="2000" b="0" i="1" u="none" strike="noStrike" baseline="0" smtClean="0">
                            <a:latin typeface="Cambria Math" panose="02040503050406030204" pitchFamily="18" charset="0"/>
                          </a:rPr>
                        </m:ctrlPr>
                      </m:accPr>
                      <m:e>
                        <m:r>
                          <m:rPr>
                            <m:nor/>
                          </m:rPr>
                          <a:rPr lang="en-GB" sz="2000" dirty="0"/>
                          <m:t>𝑢</m:t>
                        </m:r>
                      </m:e>
                    </m:acc>
                  </m:oMath>
                </a14:m>
                <a:r>
                  <a:rPr lang="en-GB" sz="2000" b="0" i="0" u="none" strike="noStrike" baseline="0" dirty="0"/>
                  <a:t> on z-axis.</a:t>
                </a:r>
              </a:p>
              <a:p>
                <a:pPr marL="0" indent="0">
                  <a:buNone/>
                </a:pPr>
                <a:r>
                  <a:rPr lang="en-US" sz="2000" i="0" u="none" strike="noStrike" dirty="0"/>
                  <a:t>R</a:t>
                </a:r>
                <a:r>
                  <a:rPr lang="en-US" sz="2000" i="0" u="none" strike="noStrike" baseline="-25000" dirty="0"/>
                  <a:t>y</a:t>
                </a:r>
                <a:r>
                  <a:rPr lang="en-US" sz="2000" i="0" u="none" strike="noStrike" dirty="0"/>
                  <a:t>(</a:t>
                </a:r>
                <a:r>
                  <a:rPr lang="en-US" sz="2000" i="0" u="none" strike="noStrike" dirty="0">
                    <a:sym typeface="Symbol" panose="05050102010706020507" pitchFamily="18" charset="2"/>
                  </a:rPr>
                  <a:t></a:t>
                </a:r>
                <a:r>
                  <a:rPr lang="en-US" sz="2000" i="0" u="none" strike="noStrike" dirty="0"/>
                  <a:t>) = </a:t>
                </a:r>
                <a14:m>
                  <m:oMath xmlns:m="http://schemas.openxmlformats.org/officeDocument/2006/math">
                    <m:d>
                      <m:dPr>
                        <m:begChr m:val="["/>
                        <m:endChr m:val="]"/>
                        <m:ctrlPr>
                          <a:rPr lang="en-US" sz="2000" b="0" i="1" u="none" strike="noStrike" baseline="0" smtClean="0">
                            <a:latin typeface="Cambria Math" panose="02040503050406030204" pitchFamily="18" charset="0"/>
                          </a:rPr>
                        </m:ctrlPr>
                      </m:dPr>
                      <m:e>
                        <m:m>
                          <m:mPr>
                            <m:mcs>
                              <m:mc>
                                <m:mcPr>
                                  <m:count m:val="4"/>
                                  <m:mcJc m:val="center"/>
                                </m:mcPr>
                              </m:mc>
                            </m:mcs>
                            <m:ctrlPr>
                              <a:rPr lang="en-US" sz="2000" b="0" i="1" u="none" strike="noStrike" baseline="0" smtClean="0">
                                <a:latin typeface="Cambria Math" panose="02040503050406030204" pitchFamily="18" charset="0"/>
                              </a:rPr>
                            </m:ctrlPr>
                          </m:mPr>
                          <m:mr>
                            <m:e>
                              <m:r>
                                <m:rPr>
                                  <m:sty m:val="p"/>
                                  <m:brk m:alnAt="7"/>
                                </m:rPr>
                                <a:rPr lang="en-US" sz="2000" b="0" i="0" u="none" strike="noStrike" baseline="0" smtClean="0">
                                  <a:latin typeface="Cambria Math" panose="02040503050406030204" pitchFamily="18" charset="0"/>
                                </a:rPr>
                                <m:t>c</m:t>
                              </m:r>
                              <m:r>
                                <m:rPr>
                                  <m:sty m:val="p"/>
                                </m:rPr>
                                <a:rPr lang="en-US" sz="2000" b="0" i="0" u="none" strike="noStrike" baseline="0" smtClean="0">
                                  <a:latin typeface="Cambria Math" panose="02040503050406030204" pitchFamily="18" charset="0"/>
                                </a:rPr>
                                <m:t>os</m:t>
                              </m:r>
                              <m:r>
                                <a:rPr lang="en-US" sz="2000" b="0" i="1" u="none" strike="noStrike" baseline="0" smtClean="0">
                                  <a:latin typeface="Cambria Math" panose="02040503050406030204" pitchFamily="18" charset="0"/>
                                </a:rPr>
                                <m:t> </m:t>
                              </m:r>
                              <m:r>
                                <a:rPr lang="el-GR" sz="2000" b="0" i="1" u="none" strike="noStrike" baseline="0" smtClean="0">
                                  <a:latin typeface="Cambria Math" panose="02040503050406030204" pitchFamily="18" charset="0"/>
                                  <a:sym typeface="Symbol" panose="05050102010706020507" pitchFamily="18" charset="2"/>
                                </a:rPr>
                                <m:t></m:t>
                              </m:r>
                            </m:e>
                            <m:e>
                              <m:r>
                                <a:rPr lang="en-US" sz="2000" b="0" i="1" u="none" strike="noStrike" baseline="0" smtClean="0">
                                  <a:latin typeface="Cambria Math" panose="02040503050406030204" pitchFamily="18" charset="0"/>
                                </a:rPr>
                                <m:t>0</m:t>
                              </m:r>
                            </m:e>
                            <m:e>
                              <m:r>
                                <m:rPr>
                                  <m:sty m:val="p"/>
                                </m:rPr>
                                <a:rPr lang="en-US" sz="2000">
                                  <a:latin typeface="Cambria Math" panose="02040503050406030204" pitchFamily="18" charset="0"/>
                                </a:rPr>
                                <m:t>sin</m:t>
                              </m:r>
                              <m:r>
                                <a:rPr lang="en-US" sz="2000" b="0" i="0" smtClean="0">
                                  <a:latin typeface="Cambria Math" panose="02040503050406030204" pitchFamily="18" charset="0"/>
                                </a:rPr>
                                <m:t> </m:t>
                              </m:r>
                              <m:r>
                                <a:rPr lang="el-GR" sz="2000" i="1">
                                  <a:latin typeface="Cambria Math" panose="02040503050406030204" pitchFamily="18" charset="0"/>
                                  <a:sym typeface="Symbol" panose="05050102010706020507" pitchFamily="18" charset="2"/>
                                </a:rPr>
                                <m:t></m:t>
                              </m:r>
                            </m:e>
                            <m:e>
                              <m:r>
                                <m:rPr>
                                  <m:nor/>
                                </m:rPr>
                                <a:rPr lang="en-US" sz="2000" b="0" u="none" strike="noStrike" smtClean="0">
                                  <a:latin typeface="Cambria Math" panose="02040503050406030204" pitchFamily="18" charset="0"/>
                                </a:rPr>
                                <m:t>0</m:t>
                              </m:r>
                            </m:e>
                          </m:mr>
                          <m:mr>
                            <m:e>
                              <m:r>
                                <a:rPr lang="en-US" sz="200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u="none" strike="noStrike" baseline="0" smtClean="0">
                                  <a:latin typeface="Cambria Math" panose="02040503050406030204" pitchFamily="18" charset="0"/>
                                </a:rPr>
                                <m:t>0</m:t>
                              </m:r>
                            </m:e>
                            <m:e>
                              <m:r>
                                <m:rPr>
                                  <m:nor/>
                                </m:rPr>
                                <a:rPr lang="en-US" sz="2000" b="0" u="none" strike="noStrike" baseline="0" smtClean="0">
                                  <a:latin typeface="Cambria Math" panose="02040503050406030204" pitchFamily="18" charset="0"/>
                                </a:rPr>
                                <m:t>0</m:t>
                              </m:r>
                            </m:e>
                          </m:mr>
                          <m:mr>
                            <m:e>
                              <m:r>
                                <a:rPr lang="en-US" sz="2000">
                                  <a:latin typeface="Cambria Math" panose="02040503050406030204" pitchFamily="18" charset="0"/>
                                </a:rPr>
                                <m:t>− </m:t>
                              </m:r>
                              <m:r>
                                <m:rPr>
                                  <m:sty m:val="p"/>
                                </m:rPr>
                                <a:rPr lang="en-US" sz="2000">
                                  <a:latin typeface="Cambria Math" panose="02040503050406030204" pitchFamily="18" charset="0"/>
                                </a:rPr>
                                <m:t>sin</m:t>
                              </m:r>
                              <m:r>
                                <a:rPr lang="en-US" sz="2000" b="0" i="1" smtClean="0">
                                  <a:latin typeface="Cambria Math" panose="02040503050406030204" pitchFamily="18" charset="0"/>
                                </a:rPr>
                                <m:t> </m:t>
                              </m:r>
                              <m:r>
                                <a:rPr lang="el-GR" sz="2000" i="1">
                                  <a:latin typeface="Cambria Math" panose="02040503050406030204" pitchFamily="18" charset="0"/>
                                  <a:sym typeface="Symbol" panose="05050102010706020507" pitchFamily="18" charset="2"/>
                                </a:rPr>
                                <m:t></m:t>
                              </m:r>
                            </m:e>
                            <m:e>
                              <m:r>
                                <a:rPr lang="en-US" sz="2000" b="0" i="1" u="none" strike="noStrike" baseline="0" smtClean="0">
                                  <a:latin typeface="Cambria Math" panose="02040503050406030204" pitchFamily="18" charset="0"/>
                                </a:rPr>
                                <m:t>0</m:t>
                              </m:r>
                            </m:e>
                            <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r>
                                <a:rPr lang="en-US" sz="2000" b="0" i="1" smtClean="0">
                                  <a:latin typeface="Cambria Math" panose="02040503050406030204" pitchFamily="18" charset="0"/>
                                </a:rPr>
                                <m:t> </m:t>
                              </m:r>
                              <m:r>
                                <a:rPr lang="el-GR" sz="2000" i="1">
                                  <a:latin typeface="Cambria Math" panose="02040503050406030204" pitchFamily="18" charset="0"/>
                                  <a:sym typeface="Symbol" panose="05050102010706020507" pitchFamily="18" charset="2"/>
                                </a:rPr>
                                <m:t></m:t>
                              </m:r>
                            </m:e>
                            <m:e>
                              <m:r>
                                <m:rPr>
                                  <m:nor/>
                                </m:rPr>
                                <a:rPr lang="en-US" sz="2000" b="0" u="none" strike="noStrike" baseline="0" smtClean="0">
                                  <a:latin typeface="Cambria Math" panose="02040503050406030204" pitchFamily="18" charset="0"/>
                                </a:rPr>
                                <m:t>0</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1</m:t>
                              </m:r>
                            </m:e>
                          </m:mr>
                        </m:m>
                      </m:e>
                    </m:d>
                  </m:oMath>
                </a14:m>
                <a:r>
                  <a:rPr lang="en-US" sz="2000" b="0" i="0" u="none" strike="noStrike" baseline="0" dirty="0">
                    <a:latin typeface="Palatino-Italic"/>
                  </a:rPr>
                  <a:t> = </a:t>
                </a:r>
                <a14:m>
                  <m:oMath xmlns:m="http://schemas.openxmlformats.org/officeDocument/2006/math">
                    <m:d>
                      <m:dPr>
                        <m:begChr m:val="["/>
                        <m:endChr m:val="]"/>
                        <m:ctrlPr>
                          <a:rPr lang="en-US" sz="2000" i="1">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𝑑</m:t>
                              </m:r>
                            </m:e>
                            <m:e>
                              <m:r>
                                <a:rPr lang="en-US" sz="2000" i="1">
                                  <a:latin typeface="Cambria Math" panose="02040503050406030204" pitchFamily="18" charset="0"/>
                                </a:rPr>
                                <m:t>0</m:t>
                              </m:r>
                            </m:e>
                            <m:e>
                              <m:r>
                                <a:rPr lang="en-US" sz="2000" b="0" i="1" smtClean="0">
                                  <a:latin typeface="Cambria Math" panose="02040503050406030204" pitchFamily="18" charset="0"/>
                                </a:rPr>
                                <m:t>− </m:t>
                              </m:r>
                              <m:r>
                                <a:rPr lang="en-US" sz="2000" b="0" i="1" smtClean="0">
                                  <a:latin typeface="Cambria Math" panose="02040503050406030204" pitchFamily="18" charset="0"/>
                                </a:rPr>
                                <m:t>𝑎</m:t>
                              </m:r>
                            </m:e>
                            <m:e>
                              <m:r>
                                <m:rPr>
                                  <m:nor/>
                                </m:rPr>
                                <a:rPr lang="en-US" sz="2000">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1</m:t>
                              </m:r>
                            </m:e>
                            <m:e>
                              <m:r>
                                <a:rPr lang="en-US" sz="2000" i="1">
                                  <a:latin typeface="Cambria Math" panose="02040503050406030204" pitchFamily="18" charset="0"/>
                                </a:rPr>
                                <m:t>0</m:t>
                              </m:r>
                            </m:e>
                            <m:e>
                              <m:r>
                                <m:rPr>
                                  <m:nor/>
                                </m:rPr>
                                <a:rPr lang="en-US" sz="2000">
                                  <a:latin typeface="Cambria Math" panose="02040503050406030204" pitchFamily="18" charset="0"/>
                                </a:rPr>
                                <m:t>0</m:t>
                              </m:r>
                            </m:e>
                          </m:mr>
                          <m:mr>
                            <m:e>
                              <m:r>
                                <a:rPr lang="en-US" sz="2000" b="0" i="1" smtClean="0">
                                  <a:latin typeface="Cambria Math" panose="02040503050406030204" pitchFamily="18" charset="0"/>
                                </a:rPr>
                                <m:t>𝑎</m:t>
                              </m:r>
                            </m:e>
                            <m:e>
                              <m:r>
                                <a:rPr lang="en-US" sz="2000" i="1">
                                  <a:latin typeface="Cambria Math" panose="02040503050406030204" pitchFamily="18" charset="0"/>
                                </a:rPr>
                                <m:t>0</m:t>
                              </m:r>
                            </m:e>
                            <m:e>
                              <m:r>
                                <a:rPr lang="en-US" sz="2000" b="0" i="1" smtClean="0">
                                  <a:latin typeface="Cambria Math" panose="02040503050406030204" pitchFamily="18" charset="0"/>
                                </a:rPr>
                                <m:t>𝑑</m:t>
                              </m:r>
                            </m:e>
                            <m:e>
                              <m:r>
                                <m:rPr>
                                  <m:nor/>
                                </m:rPr>
                                <a:rPr lang="en-US" sz="2000">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US" sz="2000" i="0" u="none" strike="noStrike" dirty="0"/>
              </a:p>
            </p:txBody>
          </p:sp>
        </mc:Choice>
        <mc:Fallback xmlns="">
          <p:sp>
            <p:nvSpPr>
              <p:cNvPr id="3" name="Content Placeholder 2">
                <a:extLst>
                  <a:ext uri="{FF2B5EF4-FFF2-40B4-BE49-F238E27FC236}">
                    <a16:creationId xmlns:a16="http://schemas.microsoft.com/office/drawing/2014/main" id="{01FD2E91-D736-4B57-C45C-CB5046188D33}"/>
                  </a:ext>
                </a:extLst>
              </p:cNvPr>
              <p:cNvSpPr>
                <a:spLocks noGrp="1" noRot="1" noChangeAspect="1" noMove="1" noResize="1" noEditPoints="1" noAdjustHandles="1" noChangeArrowheads="1" noChangeShapeType="1" noTextEdit="1"/>
              </p:cNvSpPr>
              <p:nvPr>
                <p:ph idx="1"/>
              </p:nvPr>
            </p:nvSpPr>
            <p:spPr>
              <a:xfrm>
                <a:off x="838200" y="1690688"/>
                <a:ext cx="10515600" cy="4802187"/>
              </a:xfrm>
              <a:blipFill>
                <a:blip r:embed="rId2"/>
                <a:stretch>
                  <a:fillRect l="-928" t="-1777" r="-11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9237148-C63E-64D4-E9E4-F487F0482E40}"/>
              </a:ext>
            </a:extLst>
          </p:cNvPr>
          <p:cNvPicPr>
            <a:picLocks noChangeAspect="1"/>
          </p:cNvPicPr>
          <p:nvPr/>
        </p:nvPicPr>
        <p:blipFill rotWithShape="1">
          <a:blip r:embed="rId3"/>
          <a:srcRect r="5482"/>
          <a:stretch/>
        </p:blipFill>
        <p:spPr>
          <a:xfrm>
            <a:off x="8120453" y="3157538"/>
            <a:ext cx="4071547" cy="3700462"/>
          </a:xfrm>
          <a:prstGeom prst="rect">
            <a:avLst/>
          </a:prstGeom>
        </p:spPr>
      </p:pic>
    </p:spTree>
    <p:extLst>
      <p:ext uri="{BB962C8B-B14F-4D97-AF65-F5344CB8AC3E}">
        <p14:creationId xmlns:p14="http://schemas.microsoft.com/office/powerpoint/2010/main" val="401410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CF53-9B9C-337B-35B0-841955BF27C3}"/>
              </a:ext>
            </a:extLst>
          </p:cNvPr>
          <p:cNvSpPr>
            <a:spLocks noGrp="1"/>
          </p:cNvSpPr>
          <p:nvPr>
            <p:ph type="title"/>
          </p:nvPr>
        </p:nvSpPr>
        <p:spPr/>
        <p:txBody>
          <a:bodyPr/>
          <a:lstStyle/>
          <a:p>
            <a:r>
              <a:rPr lang="en-US" b="1" dirty="0"/>
              <a:t>Three-Dimensional Geometric Transformation</a:t>
            </a:r>
          </a:p>
        </p:txBody>
      </p:sp>
      <p:sp>
        <p:nvSpPr>
          <p:cNvPr id="3" name="Content Placeholder 2">
            <a:extLst>
              <a:ext uri="{FF2B5EF4-FFF2-40B4-BE49-F238E27FC236}">
                <a16:creationId xmlns:a16="http://schemas.microsoft.com/office/drawing/2014/main" id="{12F1ECDC-515D-F3B1-DF8B-641E3601ADF4}"/>
              </a:ext>
            </a:extLst>
          </p:cNvPr>
          <p:cNvSpPr>
            <a:spLocks noGrp="1"/>
          </p:cNvSpPr>
          <p:nvPr>
            <p:ph idx="1"/>
          </p:nvPr>
        </p:nvSpPr>
        <p:spPr/>
        <p:txBody>
          <a:bodyPr>
            <a:normAutofit/>
          </a:bodyPr>
          <a:lstStyle/>
          <a:p>
            <a:pPr>
              <a:buFont typeface="Wingdings" panose="05000000000000000000" pitchFamily="2" charset="2"/>
              <a:buChar char="v"/>
            </a:pPr>
            <a:r>
              <a:rPr lang="en-GB" sz="2000" dirty="0"/>
              <a:t>2D is “flat” using the horizontal and vertical (X &amp; Y) dimensions, the image has only two dimensions. 3D adds the depth (Z) dimension. </a:t>
            </a:r>
          </a:p>
          <a:p>
            <a:pPr>
              <a:buFont typeface="Wingdings" panose="05000000000000000000" pitchFamily="2" charset="2"/>
              <a:buChar char="v"/>
            </a:pPr>
            <a:r>
              <a:rPr lang="en-GB" sz="2000" dirty="0"/>
              <a:t>We can perform different transformation by specifying the three dimensional transformation vector, however the 3D transformation is more complex than 2D transformation.</a:t>
            </a:r>
          </a:p>
          <a:p>
            <a:pPr>
              <a:buFont typeface="Wingdings" panose="05000000000000000000" pitchFamily="2" charset="2"/>
              <a:buChar char="v"/>
            </a:pPr>
            <a:r>
              <a:rPr lang="en-GB" sz="2000" dirty="0"/>
              <a:t>An object that has height, width and depth, like any object in the real world is a 3 dimensional object.</a:t>
            </a:r>
          </a:p>
          <a:p>
            <a:pPr>
              <a:buFont typeface="Wingdings" panose="05000000000000000000" pitchFamily="2" charset="2"/>
              <a:buChar char="v"/>
            </a:pPr>
            <a:r>
              <a:rPr lang="en-GB" sz="2000" dirty="0"/>
              <a:t>Types of objects: Geometrical shapes, trees, terrains, clouds, rocks, glass, hair, furniture, human body, etc.</a:t>
            </a:r>
            <a:endParaRPr lang="en-US" sz="2000" dirty="0"/>
          </a:p>
        </p:txBody>
      </p:sp>
      <p:pic>
        <p:nvPicPr>
          <p:cNvPr id="4098" name="Picture 2">
            <a:extLst>
              <a:ext uri="{FF2B5EF4-FFF2-40B4-BE49-F238E27FC236}">
                <a16:creationId xmlns:a16="http://schemas.microsoft.com/office/drawing/2014/main" id="{C23CAFA8-47F1-6997-88E7-84B636CF8A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034"/>
          <a:stretch/>
        </p:blipFill>
        <p:spPr bwMode="auto">
          <a:xfrm>
            <a:off x="5895799" y="4455886"/>
            <a:ext cx="4500057" cy="240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292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1620C-9126-B06C-C5EB-A0516F185A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A514F-3DC3-C96A-9548-332286F387FC}"/>
              </a:ext>
            </a:extLst>
          </p:cNvPr>
          <p:cNvSpPr>
            <a:spLocks noGrp="1"/>
          </p:cNvSpPr>
          <p:nvPr>
            <p:ph type="title"/>
          </p:nvPr>
        </p:nvSpPr>
        <p:spPr/>
        <p:txBody>
          <a:bodyPr/>
          <a:lstStyle/>
          <a:p>
            <a:r>
              <a:rPr lang="en-US" b="1" dirty="0"/>
              <a:t>General Three-Dimensional Rotations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8ABB6-3D3D-E537-0F37-E235CF6C92E6}"/>
                  </a:ext>
                </a:extLst>
              </p:cNvPr>
              <p:cNvSpPr>
                <a:spLocks noGrp="1"/>
              </p:cNvSpPr>
              <p:nvPr>
                <p:ph idx="1"/>
              </p:nvPr>
            </p:nvSpPr>
            <p:spPr>
              <a:xfrm>
                <a:off x="838200" y="1690688"/>
                <a:ext cx="10515600" cy="4802187"/>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r>
                  <a:rPr lang="en-US" sz="2000" b="1" dirty="0">
                    <a:solidFill>
                      <a:srgbClr val="00B050"/>
                    </a:solidFill>
                  </a:rPr>
                  <a:t>Step 3:</a:t>
                </a:r>
                <a:r>
                  <a:rPr lang="en-US" sz="2000" dirty="0">
                    <a:solidFill>
                      <a:srgbClr val="00B050"/>
                    </a:solidFill>
                  </a:rPr>
                  <a:t> </a:t>
                </a:r>
                <a:r>
                  <a:rPr lang="en-GB" sz="2000" dirty="0"/>
                  <a:t>Rotation about z-axis.</a:t>
                </a:r>
              </a:p>
              <a:p>
                <a:pPr marL="0" indent="0">
                  <a:buNone/>
                </a:pPr>
                <a:r>
                  <a:rPr lang="en-GB" sz="2000" i="0" u="none" strike="noStrike" dirty="0"/>
                  <a:t>R</a:t>
                </a:r>
                <a:r>
                  <a:rPr lang="en-GB" sz="2000" i="0" u="none" strike="noStrike" baseline="-25000" dirty="0"/>
                  <a:t>z</a:t>
                </a:r>
                <a:r>
                  <a:rPr lang="en-GB" sz="2000" i="0" u="none" strike="noStrike" dirty="0"/>
                  <a:t>(</a:t>
                </a:r>
                <a:r>
                  <a:rPr lang="el-GR" sz="2000" i="0" u="none" strike="noStrike" dirty="0">
                    <a:latin typeface="Verdana" panose="020B0604030504040204" pitchFamily="34" charset="0"/>
                    <a:ea typeface="Verdana" panose="020B0604030504040204" pitchFamily="34" charset="0"/>
                  </a:rPr>
                  <a:t>θ</a:t>
                </a:r>
                <a:r>
                  <a:rPr lang="en-GB" sz="2000" i="0" u="none" strike="noStrike" dirty="0"/>
                  <a:t>) = </a:t>
                </a:r>
                <a14:m>
                  <m:oMath xmlns:m="http://schemas.openxmlformats.org/officeDocument/2006/math">
                    <m:d>
                      <m:dPr>
                        <m:begChr m:val="["/>
                        <m:endChr m:val="]"/>
                        <m:ctrlPr>
                          <a:rPr lang="en-US" sz="2000" b="0" i="1" u="none" strike="noStrike" baseline="0" smtClean="0">
                            <a:latin typeface="Cambria Math" panose="02040503050406030204" pitchFamily="18" charset="0"/>
                          </a:rPr>
                        </m:ctrlPr>
                      </m:dPr>
                      <m:e>
                        <m:m>
                          <m:mPr>
                            <m:mcs>
                              <m:mc>
                                <m:mcPr>
                                  <m:count m:val="4"/>
                                  <m:mcJc m:val="center"/>
                                </m:mcPr>
                              </m:mc>
                            </m:mcs>
                            <m:ctrlPr>
                              <a:rPr lang="en-US" sz="2000" b="0" i="1" u="none" strike="noStrike" baseline="0" smtClean="0">
                                <a:latin typeface="Cambria Math" panose="02040503050406030204" pitchFamily="18" charset="0"/>
                              </a:rPr>
                            </m:ctrlPr>
                          </m:mPr>
                          <m:mr>
                            <m:e>
                              <m:r>
                                <m:rPr>
                                  <m:sty m:val="p"/>
                                  <m:brk m:alnAt="7"/>
                                </m:rPr>
                                <a:rPr lang="en-US" sz="2000" b="0" i="0" u="none" strike="noStrike" baseline="0" smtClean="0">
                                  <a:latin typeface="Cambria Math" panose="02040503050406030204" pitchFamily="18" charset="0"/>
                                </a:rPr>
                                <m:t>c</m:t>
                              </m:r>
                              <m:r>
                                <m:rPr>
                                  <m:sty m:val="p"/>
                                </m:rPr>
                                <a:rPr lang="en-US" sz="2000" b="0" i="0" u="none" strike="noStrike" baseline="0" smtClean="0">
                                  <a:latin typeface="Cambria Math" panose="02040503050406030204" pitchFamily="18" charset="0"/>
                                </a:rPr>
                                <m:t>os</m:t>
                              </m:r>
                              <m:r>
                                <m:rPr>
                                  <m:brk m:alnAt="7"/>
                                </m:rPr>
                                <a:rPr lang="en-US" sz="2000" b="0" i="1" u="none" strike="noStrike" baseline="0" smtClean="0">
                                  <a:latin typeface="Cambria Math" panose="02040503050406030204" pitchFamily="18" charset="0"/>
                                </a:rPr>
                                <m:t> </m:t>
                              </m:r>
                              <m:r>
                                <a:rPr lang="el-GR" sz="2000" b="0" i="1" u="none" strike="noStrike" baseline="0" smtClean="0">
                                  <a:latin typeface="Cambria Math" panose="02040503050406030204" pitchFamily="18" charset="0"/>
                                </a:rPr>
                                <m:t>𝜃</m:t>
                              </m:r>
                            </m:e>
                            <m:e>
                              <m:r>
                                <a:rPr lang="en-US" sz="2000">
                                  <a:latin typeface="Cambria Math" panose="02040503050406030204" pitchFamily="18" charset="0"/>
                                </a:rPr>
                                <m:t>− </m:t>
                              </m:r>
                              <m:r>
                                <m:rPr>
                                  <m:sty m:val="p"/>
                                </m:rPr>
                                <a:rPr lang="en-US" sz="2000">
                                  <a:latin typeface="Cambria Math" panose="02040503050406030204" pitchFamily="18" charset="0"/>
                                </a:rPr>
                                <m:t>sin</m:t>
                              </m:r>
                              <m:r>
                                <m:rPr>
                                  <m:brk m:alnAt="7"/>
                                </m:rPr>
                                <a:rPr lang="en-US" sz="2000" i="1">
                                  <a:latin typeface="Cambria Math" panose="02040503050406030204" pitchFamily="18" charset="0"/>
                                </a:rPr>
                                <m:t> </m:t>
                              </m:r>
                              <m:r>
                                <a:rPr lang="el-GR" sz="2000" i="1">
                                  <a:latin typeface="Cambria Math" panose="02040503050406030204" pitchFamily="18" charset="0"/>
                                </a:rPr>
                                <m:t>𝜃</m:t>
                              </m:r>
                            </m:e>
                            <m:e>
                              <m:r>
                                <a:rPr lang="en-US" sz="2000" b="0" i="1" u="none" strike="noStrike" baseline="0" smtClean="0">
                                  <a:latin typeface="Cambria Math" panose="02040503050406030204" pitchFamily="18" charset="0"/>
                                </a:rPr>
                                <m:t>0</m:t>
                              </m:r>
                            </m:e>
                            <m:e>
                              <m:r>
                                <m:rPr>
                                  <m:nor/>
                                </m:rPr>
                                <a:rPr lang="en-US" sz="2000" b="0" u="none" strike="noStrike" smtClean="0">
                                  <a:latin typeface="Cambria Math" panose="02040503050406030204" pitchFamily="18" charset="0"/>
                                </a:rPr>
                                <m:t>0</m:t>
                              </m:r>
                            </m:e>
                          </m:mr>
                          <m:mr>
                            <m:e>
                              <m:r>
                                <m:rPr>
                                  <m:sty m:val="p"/>
                                </m:rPr>
                                <a:rPr lang="en-US" sz="2000">
                                  <a:latin typeface="Cambria Math" panose="02040503050406030204" pitchFamily="18" charset="0"/>
                                </a:rPr>
                                <m:t>sin</m:t>
                              </m:r>
                              <m:r>
                                <m:rPr>
                                  <m:brk m:alnAt="7"/>
                                </m:rPr>
                                <a:rPr lang="en-US" sz="2000" i="1">
                                  <a:latin typeface="Cambria Math" panose="02040503050406030204" pitchFamily="18" charset="0"/>
                                </a:rPr>
                                <m:t> </m:t>
                              </m:r>
                              <m:r>
                                <a:rPr lang="el-GR" sz="2000" i="1">
                                  <a:latin typeface="Cambria Math" panose="02040503050406030204" pitchFamily="18" charset="0"/>
                                </a:rPr>
                                <m:t>𝜃</m:t>
                              </m:r>
                            </m:e>
                            <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r>
                                <m:rPr>
                                  <m:brk m:alnAt="7"/>
                                </m:rPr>
                                <a:rPr lang="en-US" sz="2000" i="1">
                                  <a:latin typeface="Cambria Math" panose="02040503050406030204" pitchFamily="18" charset="0"/>
                                </a:rPr>
                                <m:t> </m:t>
                              </m:r>
                              <m:r>
                                <a:rPr lang="el-GR" sz="2000" i="1">
                                  <a:latin typeface="Cambria Math" panose="02040503050406030204" pitchFamily="18" charset="0"/>
                                </a:rPr>
                                <m:t>𝜃</m:t>
                              </m:r>
                            </m:e>
                            <m:e>
                              <m:r>
                                <a:rPr lang="en-US" sz="2000" b="0" i="1" u="none" strike="noStrike" baseline="0" smtClean="0">
                                  <a:latin typeface="Cambria Math" panose="02040503050406030204" pitchFamily="18" charset="0"/>
                                </a:rPr>
                                <m:t>0</m:t>
                              </m:r>
                            </m:e>
                            <m:e>
                              <m:r>
                                <m:rPr>
                                  <m:nor/>
                                </m:rPr>
                                <a:rPr lang="en-US" sz="2000" b="0" u="none" strike="noStrike" baseline="0" smtClean="0">
                                  <a:latin typeface="Cambria Math" panose="02040503050406030204" pitchFamily="18" charset="0"/>
                                </a:rPr>
                                <m:t>0</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1</m:t>
                              </m:r>
                            </m:e>
                            <m:e>
                              <m:r>
                                <m:rPr>
                                  <m:nor/>
                                </m:rPr>
                                <a:rPr lang="en-US" sz="2000" b="0" u="none" strike="noStrike" baseline="0" smtClean="0">
                                  <a:latin typeface="Cambria Math" panose="02040503050406030204" pitchFamily="18" charset="0"/>
                                </a:rPr>
                                <m:t>0</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1</m:t>
                              </m:r>
                            </m:e>
                          </m:mr>
                        </m:m>
                      </m:e>
                    </m:d>
                  </m:oMath>
                </a14:m>
                <a:r>
                  <a:rPr lang="en-US" sz="2000" b="0" i="0" u="none" strike="noStrike" baseline="0" dirty="0">
                    <a:latin typeface="Palatino-Italic"/>
                  </a:rPr>
                  <a:t> </a:t>
                </a:r>
              </a:p>
              <a:p>
                <a:pPr marL="0" indent="0">
                  <a:buNone/>
                </a:pPr>
                <a:r>
                  <a:rPr lang="en-US" sz="2000" b="1" dirty="0">
                    <a:solidFill>
                      <a:srgbClr val="00B050"/>
                    </a:solidFill>
                  </a:rPr>
                  <a:t>Step 4:</a:t>
                </a:r>
                <a:r>
                  <a:rPr lang="en-US" sz="2000" b="1" dirty="0"/>
                  <a:t> </a:t>
                </a:r>
                <a:r>
                  <a:rPr lang="en-US" sz="2000" dirty="0"/>
                  <a:t>Find the 𝑅</a:t>
                </a:r>
                <a:r>
                  <a:rPr lang="en-US" sz="2000" baseline="-25000" dirty="0"/>
                  <a:t>𝑦</a:t>
                </a:r>
                <a:r>
                  <a:rPr lang="en-US" sz="2000" baseline="30000" dirty="0"/>
                  <a:t>−1</a:t>
                </a:r>
                <a:r>
                  <a:rPr lang="en-US" sz="2000" dirty="0"/>
                  <a:t>(𝛽), 𝑅</a:t>
                </a:r>
                <a:r>
                  <a:rPr lang="en-US" sz="2000" baseline="-25000" dirty="0"/>
                  <a:t>𝑥</a:t>
                </a:r>
                <a:r>
                  <a:rPr lang="en-US" sz="2000" baseline="30000" dirty="0"/>
                  <a:t>−1</a:t>
                </a:r>
                <a:r>
                  <a:rPr lang="en-US" sz="2000" dirty="0"/>
                  <a:t>(</a:t>
                </a:r>
                <a:r>
                  <a:rPr lang="el-GR" sz="2000" dirty="0">
                    <a:sym typeface="Symbol" panose="05050102010706020507" pitchFamily="18" charset="2"/>
                  </a:rPr>
                  <a:t></a:t>
                </a:r>
                <a:r>
                  <a:rPr lang="el-GR" sz="2000" dirty="0"/>
                  <a:t>), 𝑇</a:t>
                </a:r>
                <a:r>
                  <a:rPr lang="el-GR" sz="2000" baseline="30000" dirty="0"/>
                  <a:t>−1</a:t>
                </a:r>
                <a:r>
                  <a:rPr lang="en-US" sz="2000" dirty="0"/>
                  <a:t>,</a:t>
                </a:r>
                <a:r>
                  <a:rPr lang="en-US" sz="2000" baseline="30000" dirty="0"/>
                  <a:t> </a:t>
                </a:r>
                <a:r>
                  <a:rPr lang="en-US" sz="2000" dirty="0"/>
                  <a:t>i.e. 𝑇(𝑥</a:t>
                </a:r>
                <a:r>
                  <a:rPr lang="en-US" sz="2000" baseline="-25000" dirty="0"/>
                  <a:t>1</a:t>
                </a:r>
                <a:r>
                  <a:rPr lang="en-US" sz="2000" dirty="0"/>
                  <a:t>, 𝑦</a:t>
                </a:r>
                <a:r>
                  <a:rPr lang="en-US" sz="2000" baseline="-25000" dirty="0"/>
                  <a:t>1</a:t>
                </a:r>
                <a:r>
                  <a:rPr lang="en-US" sz="2000" dirty="0"/>
                  <a:t>, 𝑧</a:t>
                </a:r>
                <a:r>
                  <a:rPr lang="en-US" sz="2000" baseline="-25000" dirty="0"/>
                  <a:t>1</a:t>
                </a:r>
                <a:r>
                  <a:rPr lang="en-US" sz="2000" dirty="0"/>
                  <a:t>).</a:t>
                </a:r>
                <a:endParaRPr lang="en-US" sz="2000" dirty="0">
                  <a:latin typeface="Palatino-Italic"/>
                </a:endParaRPr>
              </a:p>
              <a:p>
                <a:pPr marL="0" indent="0">
                  <a:buNone/>
                </a:pPr>
                <a:r>
                  <a:rPr lang="en-US" sz="2000" b="1" dirty="0">
                    <a:solidFill>
                      <a:srgbClr val="00B050"/>
                    </a:solidFill>
                  </a:rPr>
                  <a:t>Step 5:</a:t>
                </a:r>
                <a:r>
                  <a:rPr lang="en-GB" sz="2000" b="0" i="0" u="none" strike="noStrike" baseline="0" dirty="0">
                    <a:latin typeface="TimesNewRomanPSMT"/>
                  </a:rPr>
                  <a:t> </a:t>
                </a:r>
                <a:r>
                  <a:rPr lang="en-GB" sz="2000" b="0" i="0" u="none" strike="noStrike" baseline="0" dirty="0"/>
                  <a:t>Find composite transformation for general rotation by ‘𝜃’ (anticlockwise).</a:t>
                </a:r>
              </a:p>
              <a:p>
                <a:pPr marL="0" indent="0">
                  <a:buNone/>
                </a:pPr>
                <a:r>
                  <a:rPr lang="en-GB" sz="2000" b="1" dirty="0">
                    <a:highlight>
                      <a:srgbClr val="C0C0C0"/>
                    </a:highlight>
                  </a:rPr>
                  <a:t>𝑀 = 𝑇(𝑥</a:t>
                </a:r>
                <a:r>
                  <a:rPr lang="en-GB" sz="2000" b="1" baseline="-25000" dirty="0">
                    <a:highlight>
                      <a:srgbClr val="C0C0C0"/>
                    </a:highlight>
                  </a:rPr>
                  <a:t>1</a:t>
                </a:r>
                <a:r>
                  <a:rPr lang="en-GB" sz="2000" b="1" dirty="0">
                    <a:highlight>
                      <a:srgbClr val="C0C0C0"/>
                    </a:highlight>
                  </a:rPr>
                  <a:t>, 𝑦</a:t>
                </a:r>
                <a:r>
                  <a:rPr lang="en-GB" sz="2000" b="1" baseline="-25000" dirty="0">
                    <a:highlight>
                      <a:srgbClr val="C0C0C0"/>
                    </a:highlight>
                  </a:rPr>
                  <a:t>1</a:t>
                </a:r>
                <a:r>
                  <a:rPr lang="en-GB" sz="2000" b="1" dirty="0">
                    <a:highlight>
                      <a:srgbClr val="C0C0C0"/>
                    </a:highlight>
                  </a:rPr>
                  <a:t>, 𝑧</a:t>
                </a:r>
                <a:r>
                  <a:rPr lang="en-GB" sz="2000" b="1" baseline="-25000" dirty="0">
                    <a:highlight>
                      <a:srgbClr val="C0C0C0"/>
                    </a:highlight>
                  </a:rPr>
                  <a:t>1</a:t>
                </a:r>
                <a:r>
                  <a:rPr lang="en-GB" sz="2000" b="1" dirty="0">
                    <a:highlight>
                      <a:srgbClr val="C0C0C0"/>
                    </a:highlight>
                  </a:rPr>
                  <a:t>). 𝑅</a:t>
                </a:r>
                <a:r>
                  <a:rPr lang="en-GB" sz="2000" b="1" baseline="-25000" dirty="0">
                    <a:highlight>
                      <a:srgbClr val="C0C0C0"/>
                    </a:highlight>
                  </a:rPr>
                  <a:t>𝑥</a:t>
                </a:r>
                <a:r>
                  <a:rPr lang="en-GB" sz="2000" b="1" baseline="30000" dirty="0">
                    <a:highlight>
                      <a:srgbClr val="C0C0C0"/>
                    </a:highlight>
                  </a:rPr>
                  <a:t>−1</a:t>
                </a:r>
                <a:r>
                  <a:rPr lang="en-GB" sz="2000" b="1" dirty="0">
                    <a:highlight>
                      <a:srgbClr val="C0C0C0"/>
                    </a:highlight>
                  </a:rPr>
                  <a:t>(𝛼). 𝑅</a:t>
                </a:r>
                <a:r>
                  <a:rPr lang="en-GB" sz="2000" b="1" baseline="-25000" dirty="0">
                    <a:highlight>
                      <a:srgbClr val="C0C0C0"/>
                    </a:highlight>
                  </a:rPr>
                  <a:t>𝑦</a:t>
                </a:r>
                <a:r>
                  <a:rPr lang="en-GB" sz="2000" b="1" baseline="30000" dirty="0">
                    <a:highlight>
                      <a:srgbClr val="C0C0C0"/>
                    </a:highlight>
                  </a:rPr>
                  <a:t>−1</a:t>
                </a:r>
                <a:r>
                  <a:rPr lang="en-GB" sz="2000" b="1" dirty="0">
                    <a:highlight>
                      <a:srgbClr val="C0C0C0"/>
                    </a:highlight>
                  </a:rPr>
                  <a:t>(𝛽). 𝑅</a:t>
                </a:r>
                <a:r>
                  <a:rPr lang="en-GB" sz="2000" b="1" baseline="-25000" dirty="0">
                    <a:highlight>
                      <a:srgbClr val="C0C0C0"/>
                    </a:highlight>
                  </a:rPr>
                  <a:t>𝑧</a:t>
                </a:r>
                <a:r>
                  <a:rPr lang="en-GB" sz="2000" b="1" dirty="0">
                    <a:highlight>
                      <a:srgbClr val="C0C0C0"/>
                    </a:highlight>
                  </a:rPr>
                  <a:t> (𝜃). 𝑅</a:t>
                </a:r>
                <a:r>
                  <a:rPr lang="en-GB" sz="2000" b="1" baseline="-25000" dirty="0">
                    <a:highlight>
                      <a:srgbClr val="C0C0C0"/>
                    </a:highlight>
                  </a:rPr>
                  <a:t>𝑦</a:t>
                </a:r>
                <a:r>
                  <a:rPr lang="en-GB" sz="2000" b="1" dirty="0">
                    <a:highlight>
                      <a:srgbClr val="C0C0C0"/>
                    </a:highlight>
                  </a:rPr>
                  <a:t>(𝛽). 𝑅</a:t>
                </a:r>
                <a:r>
                  <a:rPr lang="en-GB" sz="2000" b="1" baseline="-25000" dirty="0">
                    <a:highlight>
                      <a:srgbClr val="C0C0C0"/>
                    </a:highlight>
                  </a:rPr>
                  <a:t>𝑥</a:t>
                </a:r>
                <a:r>
                  <a:rPr lang="en-GB" sz="2000" b="1" dirty="0">
                    <a:highlight>
                      <a:srgbClr val="C0C0C0"/>
                    </a:highlight>
                  </a:rPr>
                  <a:t> (𝛼). 𝑇(−𝑥</a:t>
                </a:r>
                <a:r>
                  <a:rPr lang="en-GB" sz="2000" b="1" baseline="-25000" dirty="0">
                    <a:highlight>
                      <a:srgbClr val="C0C0C0"/>
                    </a:highlight>
                  </a:rPr>
                  <a:t>1</a:t>
                </a:r>
                <a:r>
                  <a:rPr lang="en-GB" sz="2000" b="1" dirty="0">
                    <a:highlight>
                      <a:srgbClr val="C0C0C0"/>
                    </a:highlight>
                  </a:rPr>
                  <a:t>, −𝑦</a:t>
                </a:r>
                <a:r>
                  <a:rPr lang="en-GB" sz="2000" b="1" baseline="-25000" dirty="0">
                    <a:highlight>
                      <a:srgbClr val="C0C0C0"/>
                    </a:highlight>
                  </a:rPr>
                  <a:t>1</a:t>
                </a:r>
                <a:r>
                  <a:rPr lang="en-GB" sz="2000" b="1" dirty="0">
                    <a:highlight>
                      <a:srgbClr val="C0C0C0"/>
                    </a:highlight>
                  </a:rPr>
                  <a:t>, −𝑧</a:t>
                </a:r>
                <a:r>
                  <a:rPr lang="en-GB" sz="2000" b="1" baseline="-25000" dirty="0">
                    <a:highlight>
                      <a:srgbClr val="C0C0C0"/>
                    </a:highlight>
                  </a:rPr>
                  <a:t>1</a:t>
                </a:r>
                <a:r>
                  <a:rPr lang="en-GB" sz="2000" b="1" dirty="0">
                    <a:highlight>
                      <a:srgbClr val="C0C0C0"/>
                    </a:highlight>
                  </a:rPr>
                  <a:t>)</a:t>
                </a:r>
              </a:p>
            </p:txBody>
          </p:sp>
        </mc:Choice>
        <mc:Fallback xmlns="">
          <p:sp>
            <p:nvSpPr>
              <p:cNvPr id="3" name="Content Placeholder 2">
                <a:extLst>
                  <a:ext uri="{FF2B5EF4-FFF2-40B4-BE49-F238E27FC236}">
                    <a16:creationId xmlns:a16="http://schemas.microsoft.com/office/drawing/2014/main" id="{0E78ABB6-3D3D-E537-0F37-E235CF6C92E6}"/>
                  </a:ext>
                </a:extLst>
              </p:cNvPr>
              <p:cNvSpPr>
                <a:spLocks noGrp="1" noRot="1" noChangeAspect="1" noMove="1" noResize="1" noEditPoints="1" noAdjustHandles="1" noChangeArrowheads="1" noChangeShapeType="1" noTextEdit="1"/>
              </p:cNvSpPr>
              <p:nvPr>
                <p:ph idx="1"/>
              </p:nvPr>
            </p:nvSpPr>
            <p:spPr>
              <a:xfrm>
                <a:off x="838200" y="1690688"/>
                <a:ext cx="10515600" cy="4802187"/>
              </a:xfrm>
              <a:blipFill>
                <a:blip r:embed="rId2"/>
                <a:stretch>
                  <a:fillRect l="-928" t="-1777"/>
                </a:stretch>
              </a:blipFill>
            </p:spPr>
            <p:txBody>
              <a:bodyPr/>
              <a:lstStyle/>
              <a:p>
                <a:r>
                  <a:rPr lang="en-US">
                    <a:noFill/>
                  </a:rPr>
                  <a:t> </a:t>
                </a:r>
              </a:p>
            </p:txBody>
          </p:sp>
        </mc:Fallback>
      </mc:AlternateContent>
    </p:spTree>
    <p:extLst>
      <p:ext uri="{BB962C8B-B14F-4D97-AF65-F5344CB8AC3E}">
        <p14:creationId xmlns:p14="http://schemas.microsoft.com/office/powerpoint/2010/main" val="20973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49DE9-D474-9CD2-6EE3-D0351C348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C14F7-9F7F-D2D9-7E00-5CD09B06104B}"/>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7A32939E-DA39-80B2-75BB-ABC2536CE077}"/>
              </a:ext>
            </a:extLst>
          </p:cNvPr>
          <p:cNvSpPr>
            <a:spLocks noGrp="1"/>
          </p:cNvSpPr>
          <p:nvPr>
            <p:ph idx="1"/>
          </p:nvPr>
        </p:nvSpPr>
        <p:spPr>
          <a:xfrm>
            <a:off x="838200" y="1690688"/>
            <a:ext cx="10515600" cy="4802187"/>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endParaRPr lang="en-GB" sz="2000" dirty="0"/>
          </a:p>
        </p:txBody>
      </p:sp>
      <p:pic>
        <p:nvPicPr>
          <p:cNvPr id="4" name="object 9">
            <a:extLst>
              <a:ext uri="{FF2B5EF4-FFF2-40B4-BE49-F238E27FC236}">
                <a16:creationId xmlns:a16="http://schemas.microsoft.com/office/drawing/2014/main" id="{83427FFA-D8C4-6E91-CB16-5E0109FDC666}"/>
              </a:ext>
            </a:extLst>
          </p:cNvPr>
          <p:cNvPicPr/>
          <p:nvPr/>
        </p:nvPicPr>
        <p:blipFill>
          <a:blip r:embed="rId2" cstate="print"/>
          <a:stretch>
            <a:fillRect/>
          </a:stretch>
        </p:blipFill>
        <p:spPr>
          <a:xfrm>
            <a:off x="838199" y="2200797"/>
            <a:ext cx="10515599" cy="4657204"/>
          </a:xfrm>
          <a:prstGeom prst="rect">
            <a:avLst/>
          </a:prstGeom>
        </p:spPr>
      </p:pic>
    </p:spTree>
    <p:extLst>
      <p:ext uri="{BB962C8B-B14F-4D97-AF65-F5344CB8AC3E}">
        <p14:creationId xmlns:p14="http://schemas.microsoft.com/office/powerpoint/2010/main" val="2290293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9900F-8EE9-A415-268B-A40051AA5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848C0-4372-0AC0-7FA1-388C41974DF2}"/>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422D85B0-FFBE-DA33-9641-E923BADE83AC}"/>
              </a:ext>
            </a:extLst>
          </p:cNvPr>
          <p:cNvSpPr>
            <a:spLocks noGrp="1"/>
          </p:cNvSpPr>
          <p:nvPr>
            <p:ph idx="1"/>
          </p:nvPr>
        </p:nvSpPr>
        <p:spPr>
          <a:xfrm>
            <a:off x="838200" y="1690688"/>
            <a:ext cx="10515600" cy="4802187"/>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endParaRPr lang="en-GB" sz="2000" dirty="0"/>
          </a:p>
        </p:txBody>
      </p:sp>
      <p:pic>
        <p:nvPicPr>
          <p:cNvPr id="5" name="object 2">
            <a:extLst>
              <a:ext uri="{FF2B5EF4-FFF2-40B4-BE49-F238E27FC236}">
                <a16:creationId xmlns:a16="http://schemas.microsoft.com/office/drawing/2014/main" id="{1688777B-E50E-54B4-0CDE-A099C859F3E6}"/>
              </a:ext>
            </a:extLst>
          </p:cNvPr>
          <p:cNvPicPr/>
          <p:nvPr/>
        </p:nvPicPr>
        <p:blipFill>
          <a:blip r:embed="rId2" cstate="print"/>
          <a:stretch>
            <a:fillRect/>
          </a:stretch>
        </p:blipFill>
        <p:spPr>
          <a:xfrm>
            <a:off x="838199" y="2074086"/>
            <a:ext cx="10515599" cy="4783914"/>
          </a:xfrm>
          <a:prstGeom prst="rect">
            <a:avLst/>
          </a:prstGeom>
        </p:spPr>
      </p:pic>
    </p:spTree>
    <p:extLst>
      <p:ext uri="{BB962C8B-B14F-4D97-AF65-F5344CB8AC3E}">
        <p14:creationId xmlns:p14="http://schemas.microsoft.com/office/powerpoint/2010/main" val="2982820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4AC9E-FEAB-6F5D-6E54-F5D6E4484A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007BCC-142C-CE64-4304-57A7792F81E3}"/>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1C9B78CA-5016-F6B1-E75D-AA9E6D21A87C}"/>
              </a:ext>
            </a:extLst>
          </p:cNvPr>
          <p:cNvSpPr>
            <a:spLocks noGrp="1"/>
          </p:cNvSpPr>
          <p:nvPr>
            <p:ph idx="1"/>
          </p:nvPr>
        </p:nvSpPr>
        <p:spPr>
          <a:xfrm>
            <a:off x="838200" y="1690688"/>
            <a:ext cx="10515600" cy="4802187"/>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endParaRPr lang="en-GB" sz="2000" dirty="0"/>
          </a:p>
        </p:txBody>
      </p:sp>
      <p:pic>
        <p:nvPicPr>
          <p:cNvPr id="4" name="object 2">
            <a:extLst>
              <a:ext uri="{FF2B5EF4-FFF2-40B4-BE49-F238E27FC236}">
                <a16:creationId xmlns:a16="http://schemas.microsoft.com/office/drawing/2014/main" id="{A80CC78E-6087-6E61-4BE0-6F066895FB53}"/>
              </a:ext>
            </a:extLst>
          </p:cNvPr>
          <p:cNvPicPr/>
          <p:nvPr/>
        </p:nvPicPr>
        <p:blipFill rotWithShape="1">
          <a:blip r:embed="rId2" cstate="print"/>
          <a:srcRect b="4528"/>
          <a:stretch/>
        </p:blipFill>
        <p:spPr>
          <a:xfrm>
            <a:off x="838199" y="2125209"/>
            <a:ext cx="10515599" cy="4732791"/>
          </a:xfrm>
          <a:prstGeom prst="rect">
            <a:avLst/>
          </a:prstGeom>
        </p:spPr>
      </p:pic>
    </p:spTree>
    <p:extLst>
      <p:ext uri="{BB962C8B-B14F-4D97-AF65-F5344CB8AC3E}">
        <p14:creationId xmlns:p14="http://schemas.microsoft.com/office/powerpoint/2010/main" val="3816423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1EF8C-BA28-103E-4150-F7B562B7E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6B878-8870-095B-22D0-CD0B57A61F12}"/>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71C93692-5655-4956-CC08-155B2ACBFC72}"/>
              </a:ext>
            </a:extLst>
          </p:cNvPr>
          <p:cNvSpPr>
            <a:spLocks noGrp="1"/>
          </p:cNvSpPr>
          <p:nvPr>
            <p:ph idx="1"/>
          </p:nvPr>
        </p:nvSpPr>
        <p:spPr>
          <a:xfrm>
            <a:off x="838200" y="1690688"/>
            <a:ext cx="10515600" cy="4802187"/>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endParaRPr lang="en-GB" sz="2000" dirty="0"/>
          </a:p>
        </p:txBody>
      </p:sp>
      <p:pic>
        <p:nvPicPr>
          <p:cNvPr id="5" name="object 2">
            <a:extLst>
              <a:ext uri="{FF2B5EF4-FFF2-40B4-BE49-F238E27FC236}">
                <a16:creationId xmlns:a16="http://schemas.microsoft.com/office/drawing/2014/main" id="{AEA6FBA8-0ADC-6E34-DB82-17D2CFD05207}"/>
              </a:ext>
            </a:extLst>
          </p:cNvPr>
          <p:cNvPicPr/>
          <p:nvPr/>
        </p:nvPicPr>
        <p:blipFill rotWithShape="1">
          <a:blip r:embed="rId2" cstate="print"/>
          <a:srcRect b="7890"/>
          <a:stretch/>
        </p:blipFill>
        <p:spPr>
          <a:xfrm>
            <a:off x="838200" y="2050695"/>
            <a:ext cx="10515600" cy="4802187"/>
          </a:xfrm>
          <a:prstGeom prst="rect">
            <a:avLst/>
          </a:prstGeom>
        </p:spPr>
      </p:pic>
    </p:spTree>
    <p:extLst>
      <p:ext uri="{BB962C8B-B14F-4D97-AF65-F5344CB8AC3E}">
        <p14:creationId xmlns:p14="http://schemas.microsoft.com/office/powerpoint/2010/main" val="3797015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B176E-0FD1-7E4C-DAAA-925402930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04DE1-21E1-5204-5286-2CFD86D80B6F}"/>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B2901E7E-275E-2443-666F-C43AD8018CB8}"/>
              </a:ext>
            </a:extLst>
          </p:cNvPr>
          <p:cNvSpPr>
            <a:spLocks noGrp="1"/>
          </p:cNvSpPr>
          <p:nvPr>
            <p:ph idx="1"/>
          </p:nvPr>
        </p:nvSpPr>
        <p:spPr>
          <a:xfrm>
            <a:off x="838200" y="1690688"/>
            <a:ext cx="10515600" cy="4802187"/>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endParaRPr lang="en-GB" sz="2000" dirty="0"/>
          </a:p>
        </p:txBody>
      </p:sp>
      <p:pic>
        <p:nvPicPr>
          <p:cNvPr id="4" name="object 2">
            <a:extLst>
              <a:ext uri="{FF2B5EF4-FFF2-40B4-BE49-F238E27FC236}">
                <a16:creationId xmlns:a16="http://schemas.microsoft.com/office/drawing/2014/main" id="{FE9DFFAB-ED5C-43BD-FF85-7D417F3AA651}"/>
              </a:ext>
            </a:extLst>
          </p:cNvPr>
          <p:cNvPicPr/>
          <p:nvPr/>
        </p:nvPicPr>
        <p:blipFill>
          <a:blip r:embed="rId2" cstate="print"/>
          <a:stretch>
            <a:fillRect/>
          </a:stretch>
        </p:blipFill>
        <p:spPr>
          <a:xfrm>
            <a:off x="838200" y="2164504"/>
            <a:ext cx="10515600" cy="4693496"/>
          </a:xfrm>
          <a:prstGeom prst="rect">
            <a:avLst/>
          </a:prstGeom>
        </p:spPr>
      </p:pic>
    </p:spTree>
    <p:extLst>
      <p:ext uri="{BB962C8B-B14F-4D97-AF65-F5344CB8AC3E}">
        <p14:creationId xmlns:p14="http://schemas.microsoft.com/office/powerpoint/2010/main" val="3461280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91ED6-86E8-0D4B-41E9-810493EE47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EEDFA-8A77-BF47-2105-35A5D5EF37A2}"/>
              </a:ext>
            </a:extLst>
          </p:cNvPr>
          <p:cNvSpPr>
            <a:spLocks noGrp="1"/>
          </p:cNvSpPr>
          <p:nvPr>
            <p:ph type="title"/>
          </p:nvPr>
        </p:nvSpPr>
        <p:spPr/>
        <p:txBody>
          <a:bodyPr/>
          <a:lstStyle/>
          <a:p>
            <a:r>
              <a:rPr lang="en-US" b="1" dirty="0"/>
              <a:t>General Three-Dimensional Rotations</a:t>
            </a:r>
          </a:p>
        </p:txBody>
      </p:sp>
      <p:sp>
        <p:nvSpPr>
          <p:cNvPr id="3" name="Content Placeholder 2">
            <a:extLst>
              <a:ext uri="{FF2B5EF4-FFF2-40B4-BE49-F238E27FC236}">
                <a16:creationId xmlns:a16="http://schemas.microsoft.com/office/drawing/2014/main" id="{27A69302-9F33-B3DF-7E43-F08C124D400E}"/>
              </a:ext>
            </a:extLst>
          </p:cNvPr>
          <p:cNvSpPr>
            <a:spLocks noGrp="1"/>
          </p:cNvSpPr>
          <p:nvPr>
            <p:ph idx="1"/>
          </p:nvPr>
        </p:nvSpPr>
        <p:spPr>
          <a:xfrm>
            <a:off x="838200" y="1690688"/>
            <a:ext cx="10515600" cy="4802187"/>
          </a:xfrm>
        </p:spPr>
        <p:txBody>
          <a:bodyPr>
            <a:normAutofit/>
          </a:bodyPr>
          <a:lstStyle/>
          <a:p>
            <a:pPr marL="457200" indent="-457200">
              <a:buFont typeface="+mj-lt"/>
              <a:buAutoNum type="arabicParenR" startAt="2"/>
            </a:pPr>
            <a:r>
              <a:rPr lang="en-GB" sz="2400" b="1" u="sng" dirty="0"/>
              <a:t>Not parallel to any of the co-axis:</a:t>
            </a:r>
            <a:endParaRPr lang="en-GB" sz="2000" b="1" dirty="0"/>
          </a:p>
          <a:p>
            <a:pPr marL="0" indent="0">
              <a:buNone/>
            </a:pPr>
            <a:endParaRPr lang="en-GB" sz="2000" dirty="0"/>
          </a:p>
        </p:txBody>
      </p:sp>
      <p:pic>
        <p:nvPicPr>
          <p:cNvPr id="5" name="object 2">
            <a:extLst>
              <a:ext uri="{FF2B5EF4-FFF2-40B4-BE49-F238E27FC236}">
                <a16:creationId xmlns:a16="http://schemas.microsoft.com/office/drawing/2014/main" id="{4C777DEE-C332-B822-8F2D-FF4619719010}"/>
              </a:ext>
            </a:extLst>
          </p:cNvPr>
          <p:cNvPicPr/>
          <p:nvPr/>
        </p:nvPicPr>
        <p:blipFill>
          <a:blip r:embed="rId2" cstate="print"/>
          <a:stretch>
            <a:fillRect/>
          </a:stretch>
        </p:blipFill>
        <p:spPr>
          <a:xfrm>
            <a:off x="838200" y="2055812"/>
            <a:ext cx="10515600" cy="4802188"/>
          </a:xfrm>
          <a:prstGeom prst="rect">
            <a:avLst/>
          </a:prstGeom>
        </p:spPr>
      </p:pic>
    </p:spTree>
    <p:extLst>
      <p:ext uri="{BB962C8B-B14F-4D97-AF65-F5344CB8AC3E}">
        <p14:creationId xmlns:p14="http://schemas.microsoft.com/office/powerpoint/2010/main" val="1656637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5F6C-36B3-11AD-2837-AD4737724D54}"/>
              </a:ext>
            </a:extLst>
          </p:cNvPr>
          <p:cNvSpPr>
            <a:spLocks noGrp="1"/>
          </p:cNvSpPr>
          <p:nvPr>
            <p:ph type="title"/>
          </p:nvPr>
        </p:nvSpPr>
        <p:spPr/>
        <p:txBody>
          <a:bodyPr/>
          <a:lstStyle/>
          <a:p>
            <a:r>
              <a:rPr lang="en-US" b="1" dirty="0"/>
              <a:t>Numerical Problem</a:t>
            </a:r>
          </a:p>
        </p:txBody>
      </p:sp>
      <p:sp>
        <p:nvSpPr>
          <p:cNvPr id="3" name="Content Placeholder 2">
            <a:extLst>
              <a:ext uri="{FF2B5EF4-FFF2-40B4-BE49-F238E27FC236}">
                <a16:creationId xmlns:a16="http://schemas.microsoft.com/office/drawing/2014/main" id="{124F67A8-118F-5A37-9970-7A0E218365E5}"/>
              </a:ext>
            </a:extLst>
          </p:cNvPr>
          <p:cNvSpPr>
            <a:spLocks noGrp="1"/>
          </p:cNvSpPr>
          <p:nvPr>
            <p:ph idx="1"/>
          </p:nvPr>
        </p:nvSpPr>
        <p:spPr>
          <a:xfrm>
            <a:off x="838200" y="1690688"/>
            <a:ext cx="10515600" cy="4486275"/>
          </a:xfrm>
        </p:spPr>
        <p:txBody>
          <a:bodyPr>
            <a:normAutofit/>
          </a:bodyPr>
          <a:lstStyle/>
          <a:p>
            <a:pPr marL="0" indent="0">
              <a:buNone/>
            </a:pPr>
            <a:r>
              <a:rPr lang="en-GB" sz="2000" b="1" i="1" dirty="0"/>
              <a:t>Q. Find the new co-ordinates of a unit cube 90 degree rotated about an axis defined by its end points A(2, 1, 0) and B(3, 3, 1).</a:t>
            </a:r>
          </a:p>
          <a:p>
            <a:pPr marL="0" indent="0">
              <a:buNone/>
            </a:pPr>
            <a:r>
              <a:rPr lang="en-GB" sz="2000" dirty="0"/>
              <a:t>Solution:</a:t>
            </a:r>
          </a:p>
          <a:p>
            <a:pPr marL="0" indent="0">
              <a:buNone/>
            </a:pPr>
            <a:endParaRPr lang="en-US" sz="2000" dirty="0"/>
          </a:p>
        </p:txBody>
      </p:sp>
      <p:pic>
        <p:nvPicPr>
          <p:cNvPr id="9" name="Picture 8">
            <a:extLst>
              <a:ext uri="{FF2B5EF4-FFF2-40B4-BE49-F238E27FC236}">
                <a16:creationId xmlns:a16="http://schemas.microsoft.com/office/drawing/2014/main" id="{97C15761-DBFC-3FF5-F3A5-1C7F9B29DFD8}"/>
              </a:ext>
            </a:extLst>
          </p:cNvPr>
          <p:cNvPicPr>
            <a:picLocks noChangeAspect="1"/>
          </p:cNvPicPr>
          <p:nvPr/>
        </p:nvPicPr>
        <p:blipFill>
          <a:blip r:embed="rId2"/>
          <a:stretch>
            <a:fillRect/>
          </a:stretch>
        </p:blipFill>
        <p:spPr>
          <a:xfrm>
            <a:off x="838199" y="3429000"/>
            <a:ext cx="9648825" cy="2998787"/>
          </a:xfrm>
          <a:prstGeom prst="rect">
            <a:avLst/>
          </a:prstGeom>
        </p:spPr>
      </p:pic>
      <p:pic>
        <p:nvPicPr>
          <p:cNvPr id="5" name="Picture 4">
            <a:extLst>
              <a:ext uri="{FF2B5EF4-FFF2-40B4-BE49-F238E27FC236}">
                <a16:creationId xmlns:a16="http://schemas.microsoft.com/office/drawing/2014/main" id="{DED94DB8-FD48-D327-C92A-D6F7F8DF733F}"/>
              </a:ext>
            </a:extLst>
          </p:cNvPr>
          <p:cNvPicPr>
            <a:picLocks noChangeAspect="1"/>
          </p:cNvPicPr>
          <p:nvPr/>
        </p:nvPicPr>
        <p:blipFill>
          <a:blip r:embed="rId3"/>
          <a:stretch>
            <a:fillRect/>
          </a:stretch>
        </p:blipFill>
        <p:spPr>
          <a:xfrm>
            <a:off x="8701088" y="1930139"/>
            <a:ext cx="3490912" cy="3056976"/>
          </a:xfrm>
          <a:prstGeom prst="rect">
            <a:avLst/>
          </a:prstGeom>
        </p:spPr>
      </p:pic>
      <p:sp>
        <p:nvSpPr>
          <p:cNvPr id="13" name="TextBox 12">
            <a:extLst>
              <a:ext uri="{FF2B5EF4-FFF2-40B4-BE49-F238E27FC236}">
                <a16:creationId xmlns:a16="http://schemas.microsoft.com/office/drawing/2014/main" id="{B4FF1601-B3B0-E8FD-03E0-A384D05A5708}"/>
              </a:ext>
            </a:extLst>
          </p:cNvPr>
          <p:cNvSpPr txBox="1"/>
          <p:nvPr/>
        </p:nvSpPr>
        <p:spPr>
          <a:xfrm>
            <a:off x="9650016" y="4927861"/>
            <a:ext cx="1896665" cy="369332"/>
          </a:xfrm>
          <a:prstGeom prst="rect">
            <a:avLst/>
          </a:prstGeom>
          <a:noFill/>
        </p:spPr>
        <p:txBody>
          <a:bodyPr wrap="square">
            <a:spAutoFit/>
          </a:bodyPr>
          <a:lstStyle/>
          <a:p>
            <a:r>
              <a:rPr lang="en-US" b="1" dirty="0"/>
              <a:t>Fig:</a:t>
            </a:r>
            <a:r>
              <a:rPr lang="en-US" dirty="0"/>
              <a:t> unit cube</a:t>
            </a:r>
          </a:p>
        </p:txBody>
      </p:sp>
    </p:spTree>
    <p:extLst>
      <p:ext uri="{BB962C8B-B14F-4D97-AF65-F5344CB8AC3E}">
        <p14:creationId xmlns:p14="http://schemas.microsoft.com/office/powerpoint/2010/main" val="267346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3BFCF-9DBB-DBE8-CA21-1F5D75C1EC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1672E4-E9E8-3564-E79A-2EBAAABE8181}"/>
              </a:ext>
            </a:extLst>
          </p:cNvPr>
          <p:cNvSpPr>
            <a:spLocks noGrp="1"/>
          </p:cNvSpPr>
          <p:nvPr>
            <p:ph type="title"/>
          </p:nvPr>
        </p:nvSpPr>
        <p:spPr/>
        <p:txBody>
          <a:bodyPr/>
          <a:lstStyle/>
          <a:p>
            <a:r>
              <a:rPr lang="en-US" b="1" dirty="0"/>
              <a:t>Numerical Problem</a:t>
            </a:r>
          </a:p>
        </p:txBody>
      </p:sp>
      <p:sp>
        <p:nvSpPr>
          <p:cNvPr id="3" name="Content Placeholder 2">
            <a:extLst>
              <a:ext uri="{FF2B5EF4-FFF2-40B4-BE49-F238E27FC236}">
                <a16:creationId xmlns:a16="http://schemas.microsoft.com/office/drawing/2014/main" id="{62C84BE4-151F-611C-EF31-2435FAF4828B}"/>
              </a:ext>
            </a:extLst>
          </p:cNvPr>
          <p:cNvSpPr>
            <a:spLocks noGrp="1"/>
          </p:cNvSpPr>
          <p:nvPr>
            <p:ph idx="1"/>
          </p:nvPr>
        </p:nvSpPr>
        <p:spPr>
          <a:xfrm>
            <a:off x="838200" y="1690688"/>
            <a:ext cx="10515600" cy="4486275"/>
          </a:xfrm>
        </p:spPr>
        <p:txBody>
          <a:bodyPr>
            <a:normAutofit/>
          </a:bodyPr>
          <a:lstStyle/>
          <a:p>
            <a:pPr marL="0" indent="0">
              <a:buNone/>
            </a:pPr>
            <a:r>
              <a:rPr lang="en-GB" sz="2000" b="1" i="1" dirty="0"/>
              <a:t>Q. Find the new co-ordinates of a unit cube 90 degree rotated about an axis defined by its end points A(2, 1, 0) and B(3, 3, 1).</a:t>
            </a:r>
          </a:p>
          <a:p>
            <a:pPr marL="0" indent="0">
              <a:buNone/>
            </a:pPr>
            <a:r>
              <a:rPr lang="en-GB" sz="2000" dirty="0"/>
              <a:t>Solution:</a:t>
            </a:r>
          </a:p>
          <a:p>
            <a:pPr marL="0" indent="0">
              <a:buNone/>
            </a:pPr>
            <a:endParaRPr lang="en-US" sz="2000" dirty="0"/>
          </a:p>
        </p:txBody>
      </p:sp>
      <p:pic>
        <p:nvPicPr>
          <p:cNvPr id="10" name="Picture 9">
            <a:extLst>
              <a:ext uri="{FF2B5EF4-FFF2-40B4-BE49-F238E27FC236}">
                <a16:creationId xmlns:a16="http://schemas.microsoft.com/office/drawing/2014/main" id="{A4684F6B-2F47-8C5C-AAEB-FD91A8B3B2D0}"/>
              </a:ext>
            </a:extLst>
          </p:cNvPr>
          <p:cNvPicPr>
            <a:picLocks noChangeAspect="1"/>
          </p:cNvPicPr>
          <p:nvPr/>
        </p:nvPicPr>
        <p:blipFill>
          <a:blip r:embed="rId2"/>
          <a:stretch>
            <a:fillRect/>
          </a:stretch>
        </p:blipFill>
        <p:spPr>
          <a:xfrm>
            <a:off x="838200" y="2938461"/>
            <a:ext cx="10515600" cy="3052173"/>
          </a:xfrm>
          <a:prstGeom prst="rect">
            <a:avLst/>
          </a:prstGeom>
        </p:spPr>
      </p:pic>
    </p:spTree>
    <p:extLst>
      <p:ext uri="{BB962C8B-B14F-4D97-AF65-F5344CB8AC3E}">
        <p14:creationId xmlns:p14="http://schemas.microsoft.com/office/powerpoint/2010/main" val="2504933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B6FBF-41E5-BC78-ED67-A899EE1BC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AADDD-7BEA-4F78-5381-A242B68188C0}"/>
              </a:ext>
            </a:extLst>
          </p:cNvPr>
          <p:cNvSpPr>
            <a:spLocks noGrp="1"/>
          </p:cNvSpPr>
          <p:nvPr>
            <p:ph type="title"/>
          </p:nvPr>
        </p:nvSpPr>
        <p:spPr/>
        <p:txBody>
          <a:bodyPr/>
          <a:lstStyle/>
          <a:p>
            <a:r>
              <a:rPr lang="en-US" b="1" dirty="0"/>
              <a:t>Numerical Problem</a:t>
            </a:r>
          </a:p>
        </p:txBody>
      </p:sp>
      <p:sp>
        <p:nvSpPr>
          <p:cNvPr id="3" name="Content Placeholder 2">
            <a:extLst>
              <a:ext uri="{FF2B5EF4-FFF2-40B4-BE49-F238E27FC236}">
                <a16:creationId xmlns:a16="http://schemas.microsoft.com/office/drawing/2014/main" id="{DCA029A8-B79D-44B7-8DF8-DB6F157F1E42}"/>
              </a:ext>
            </a:extLst>
          </p:cNvPr>
          <p:cNvSpPr>
            <a:spLocks noGrp="1"/>
          </p:cNvSpPr>
          <p:nvPr>
            <p:ph idx="1"/>
          </p:nvPr>
        </p:nvSpPr>
        <p:spPr>
          <a:xfrm>
            <a:off x="838200" y="1690688"/>
            <a:ext cx="10515600" cy="4486275"/>
          </a:xfrm>
        </p:spPr>
        <p:txBody>
          <a:bodyPr>
            <a:normAutofit/>
          </a:bodyPr>
          <a:lstStyle/>
          <a:p>
            <a:pPr marL="0" indent="0">
              <a:buNone/>
            </a:pPr>
            <a:r>
              <a:rPr lang="en-GB" sz="2000" b="1" i="1" dirty="0"/>
              <a:t>Q. Find the new co-ordinates of a unit cube 90 degree rotated about an axis defined by its end points A(2, 1, 0) and B(3, 3, 1).</a:t>
            </a:r>
          </a:p>
          <a:p>
            <a:pPr marL="0" indent="0">
              <a:buNone/>
            </a:pPr>
            <a:r>
              <a:rPr lang="en-GB" sz="2000" dirty="0"/>
              <a:t>Solution:</a:t>
            </a:r>
          </a:p>
          <a:p>
            <a:pPr marL="0" indent="0">
              <a:buNone/>
            </a:pPr>
            <a:endParaRPr lang="en-US" sz="2000" dirty="0"/>
          </a:p>
        </p:txBody>
      </p:sp>
      <p:grpSp>
        <p:nvGrpSpPr>
          <p:cNvPr id="7" name="Group 6">
            <a:extLst>
              <a:ext uri="{FF2B5EF4-FFF2-40B4-BE49-F238E27FC236}">
                <a16:creationId xmlns:a16="http://schemas.microsoft.com/office/drawing/2014/main" id="{7D8126D1-6FD1-8DC7-1768-02B668FB127E}"/>
              </a:ext>
            </a:extLst>
          </p:cNvPr>
          <p:cNvGrpSpPr/>
          <p:nvPr/>
        </p:nvGrpSpPr>
        <p:grpSpPr>
          <a:xfrm>
            <a:off x="838201" y="2835275"/>
            <a:ext cx="9205912" cy="4022725"/>
            <a:chOff x="838200" y="2835275"/>
            <a:chExt cx="9356969" cy="4022725"/>
          </a:xfrm>
        </p:grpSpPr>
        <p:pic>
          <p:nvPicPr>
            <p:cNvPr id="5" name="Picture 4">
              <a:extLst>
                <a:ext uri="{FF2B5EF4-FFF2-40B4-BE49-F238E27FC236}">
                  <a16:creationId xmlns:a16="http://schemas.microsoft.com/office/drawing/2014/main" id="{3288FD40-D063-AD4C-B347-17632E3C28AE}"/>
                </a:ext>
              </a:extLst>
            </p:cNvPr>
            <p:cNvPicPr>
              <a:picLocks noChangeAspect="1"/>
            </p:cNvPicPr>
            <p:nvPr/>
          </p:nvPicPr>
          <p:blipFill>
            <a:blip r:embed="rId2"/>
            <a:stretch>
              <a:fillRect/>
            </a:stretch>
          </p:blipFill>
          <p:spPr>
            <a:xfrm>
              <a:off x="838200" y="2835275"/>
              <a:ext cx="9356969" cy="4022725"/>
            </a:xfrm>
            <a:prstGeom prst="rect">
              <a:avLst/>
            </a:prstGeom>
          </p:spPr>
        </p:pic>
        <p:sp>
          <p:nvSpPr>
            <p:cNvPr id="6" name="Right Bracket 5">
              <a:extLst>
                <a:ext uri="{FF2B5EF4-FFF2-40B4-BE49-F238E27FC236}">
                  <a16:creationId xmlns:a16="http://schemas.microsoft.com/office/drawing/2014/main" id="{504C0AF7-A14F-C2F8-446A-F79E60F73D4E}"/>
                </a:ext>
              </a:extLst>
            </p:cNvPr>
            <p:cNvSpPr/>
            <p:nvPr/>
          </p:nvSpPr>
          <p:spPr>
            <a:xfrm>
              <a:off x="9901238" y="3228975"/>
              <a:ext cx="100013" cy="1385887"/>
            </a:xfrm>
            <a:prstGeom prst="righ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75028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F3EAF-9443-F067-7218-2118345B66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C2024-19BF-52F2-FD24-4B6E88F3D9B1}"/>
              </a:ext>
            </a:extLst>
          </p:cNvPr>
          <p:cNvSpPr>
            <a:spLocks noGrp="1"/>
          </p:cNvSpPr>
          <p:nvPr>
            <p:ph type="title"/>
          </p:nvPr>
        </p:nvSpPr>
        <p:spPr/>
        <p:txBody>
          <a:bodyPr/>
          <a:lstStyle/>
          <a:p>
            <a:r>
              <a:rPr lang="en-US" b="1" dirty="0"/>
              <a:t>Three-Dimensional Coordinate</a:t>
            </a:r>
          </a:p>
        </p:txBody>
      </p:sp>
      <p:pic>
        <p:nvPicPr>
          <p:cNvPr id="1030" name="Picture 6">
            <a:extLst>
              <a:ext uri="{FF2B5EF4-FFF2-40B4-BE49-F238E27FC236}">
                <a16:creationId xmlns:a16="http://schemas.microsoft.com/office/drawing/2014/main" id="{92FB7710-5030-6395-6F6C-D69CE107DE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1900" y="2124130"/>
            <a:ext cx="9728200" cy="395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498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47BCA-2669-55B9-ABBE-9E40061B98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97C1A-A4B0-F040-6197-A44CFA81F081}"/>
              </a:ext>
            </a:extLst>
          </p:cNvPr>
          <p:cNvSpPr>
            <a:spLocks noGrp="1"/>
          </p:cNvSpPr>
          <p:nvPr>
            <p:ph type="title"/>
          </p:nvPr>
        </p:nvSpPr>
        <p:spPr/>
        <p:txBody>
          <a:bodyPr/>
          <a:lstStyle/>
          <a:p>
            <a:r>
              <a:rPr lang="en-US" b="1" dirty="0"/>
              <a:t>Numerical Problem</a:t>
            </a:r>
          </a:p>
        </p:txBody>
      </p:sp>
      <p:sp>
        <p:nvSpPr>
          <p:cNvPr id="3" name="Content Placeholder 2">
            <a:extLst>
              <a:ext uri="{FF2B5EF4-FFF2-40B4-BE49-F238E27FC236}">
                <a16:creationId xmlns:a16="http://schemas.microsoft.com/office/drawing/2014/main" id="{1BE8B45E-1DA8-7206-6BFC-578946A75EF1}"/>
              </a:ext>
            </a:extLst>
          </p:cNvPr>
          <p:cNvSpPr>
            <a:spLocks noGrp="1"/>
          </p:cNvSpPr>
          <p:nvPr>
            <p:ph idx="1"/>
          </p:nvPr>
        </p:nvSpPr>
        <p:spPr>
          <a:xfrm>
            <a:off x="838200" y="1690688"/>
            <a:ext cx="10515600" cy="4486275"/>
          </a:xfrm>
        </p:spPr>
        <p:txBody>
          <a:bodyPr>
            <a:normAutofit/>
          </a:bodyPr>
          <a:lstStyle/>
          <a:p>
            <a:pPr marL="0" indent="0">
              <a:buNone/>
            </a:pPr>
            <a:r>
              <a:rPr lang="en-GB" sz="2000" b="1" i="1" dirty="0"/>
              <a:t>Q. Find the new co-ordinates of a unit cube 90 degree rotated about an axis defined by its end points A(2, 1, 0) and B(3, 3, 1).</a:t>
            </a:r>
          </a:p>
          <a:p>
            <a:pPr marL="0" indent="0">
              <a:buNone/>
            </a:pPr>
            <a:r>
              <a:rPr lang="en-GB" sz="2000" dirty="0"/>
              <a:t>Solution:</a:t>
            </a:r>
          </a:p>
          <a:p>
            <a:pPr marL="0" indent="0">
              <a:buNone/>
            </a:pPr>
            <a:endParaRPr lang="en-US" sz="2000" dirty="0"/>
          </a:p>
        </p:txBody>
      </p:sp>
      <p:grpSp>
        <p:nvGrpSpPr>
          <p:cNvPr id="9" name="Group 8">
            <a:extLst>
              <a:ext uri="{FF2B5EF4-FFF2-40B4-BE49-F238E27FC236}">
                <a16:creationId xmlns:a16="http://schemas.microsoft.com/office/drawing/2014/main" id="{97B9283A-38FD-FD2B-4A3B-507F1FB5B4A9}"/>
              </a:ext>
            </a:extLst>
          </p:cNvPr>
          <p:cNvGrpSpPr/>
          <p:nvPr/>
        </p:nvGrpSpPr>
        <p:grpSpPr>
          <a:xfrm>
            <a:off x="2090738" y="2438400"/>
            <a:ext cx="9263062" cy="4419600"/>
            <a:chOff x="2090738" y="2438400"/>
            <a:chExt cx="9263062" cy="4419600"/>
          </a:xfrm>
        </p:grpSpPr>
        <p:grpSp>
          <p:nvGrpSpPr>
            <p:cNvPr id="6" name="Group 5">
              <a:extLst>
                <a:ext uri="{FF2B5EF4-FFF2-40B4-BE49-F238E27FC236}">
                  <a16:creationId xmlns:a16="http://schemas.microsoft.com/office/drawing/2014/main" id="{21054CDD-A989-7DC4-00C5-5B57BAEF4719}"/>
                </a:ext>
              </a:extLst>
            </p:cNvPr>
            <p:cNvGrpSpPr/>
            <p:nvPr/>
          </p:nvGrpSpPr>
          <p:grpSpPr>
            <a:xfrm>
              <a:off x="2090738" y="2438400"/>
              <a:ext cx="9263062" cy="4419600"/>
              <a:chOff x="2090738" y="2438400"/>
              <a:chExt cx="9263062" cy="4419600"/>
            </a:xfrm>
          </p:grpSpPr>
          <p:pic>
            <p:nvPicPr>
              <p:cNvPr id="8" name="Picture 7">
                <a:extLst>
                  <a:ext uri="{FF2B5EF4-FFF2-40B4-BE49-F238E27FC236}">
                    <a16:creationId xmlns:a16="http://schemas.microsoft.com/office/drawing/2014/main" id="{52A6439C-3BA4-0673-65B8-28916E815960}"/>
                  </a:ext>
                </a:extLst>
              </p:cNvPr>
              <p:cNvPicPr>
                <a:picLocks noChangeAspect="1"/>
              </p:cNvPicPr>
              <p:nvPr/>
            </p:nvPicPr>
            <p:blipFill>
              <a:blip r:embed="rId2"/>
              <a:stretch>
                <a:fillRect/>
              </a:stretch>
            </p:blipFill>
            <p:spPr>
              <a:xfrm>
                <a:off x="2090738" y="2438400"/>
                <a:ext cx="9263062" cy="4419600"/>
              </a:xfrm>
              <a:prstGeom prst="rect">
                <a:avLst/>
              </a:prstGeom>
            </p:spPr>
          </p:pic>
          <p:sp>
            <p:nvSpPr>
              <p:cNvPr id="4" name="Right Bracket 3">
                <a:extLst>
                  <a:ext uri="{FF2B5EF4-FFF2-40B4-BE49-F238E27FC236}">
                    <a16:creationId xmlns:a16="http://schemas.microsoft.com/office/drawing/2014/main" id="{1C21978C-BB9B-0CB4-1CB2-0D8279E8693D}"/>
                  </a:ext>
                </a:extLst>
              </p:cNvPr>
              <p:cNvSpPr/>
              <p:nvPr/>
            </p:nvSpPr>
            <p:spPr>
              <a:xfrm>
                <a:off x="6415087" y="4400549"/>
                <a:ext cx="114299" cy="121443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a:extLst>
                  <a:ext uri="{FF2B5EF4-FFF2-40B4-BE49-F238E27FC236}">
                    <a16:creationId xmlns:a16="http://schemas.microsoft.com/office/drawing/2014/main" id="{9311819D-8830-B1B0-08E0-767D33E0DF19}"/>
                  </a:ext>
                </a:extLst>
              </p:cNvPr>
              <p:cNvSpPr/>
              <p:nvPr/>
            </p:nvSpPr>
            <p:spPr>
              <a:xfrm flipH="1">
                <a:off x="6624633" y="4381495"/>
                <a:ext cx="114291" cy="121443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 name="Right Bracket 6">
              <a:extLst>
                <a:ext uri="{FF2B5EF4-FFF2-40B4-BE49-F238E27FC236}">
                  <a16:creationId xmlns:a16="http://schemas.microsoft.com/office/drawing/2014/main" id="{FDB0BB62-8612-E9C6-68D0-B333E09C2BAE}"/>
                </a:ext>
              </a:extLst>
            </p:cNvPr>
            <p:cNvSpPr/>
            <p:nvPr/>
          </p:nvSpPr>
          <p:spPr>
            <a:xfrm>
              <a:off x="8989213" y="4400549"/>
              <a:ext cx="114299" cy="121443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726733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7B39E-5A3A-E1E2-B433-519E299E0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B11A9-FC35-DF49-D774-B174E7AF8356}"/>
              </a:ext>
            </a:extLst>
          </p:cNvPr>
          <p:cNvSpPr>
            <a:spLocks noGrp="1"/>
          </p:cNvSpPr>
          <p:nvPr>
            <p:ph type="title"/>
          </p:nvPr>
        </p:nvSpPr>
        <p:spPr/>
        <p:txBody>
          <a:bodyPr/>
          <a:lstStyle/>
          <a:p>
            <a:r>
              <a:rPr lang="en-US" b="1" dirty="0"/>
              <a:t>Numerical Problem</a:t>
            </a:r>
          </a:p>
        </p:txBody>
      </p:sp>
      <p:sp>
        <p:nvSpPr>
          <p:cNvPr id="3" name="Content Placeholder 2">
            <a:extLst>
              <a:ext uri="{FF2B5EF4-FFF2-40B4-BE49-F238E27FC236}">
                <a16:creationId xmlns:a16="http://schemas.microsoft.com/office/drawing/2014/main" id="{6B234A4F-69EC-F45F-262A-A6DF723FA216}"/>
              </a:ext>
            </a:extLst>
          </p:cNvPr>
          <p:cNvSpPr>
            <a:spLocks noGrp="1"/>
          </p:cNvSpPr>
          <p:nvPr>
            <p:ph idx="1"/>
          </p:nvPr>
        </p:nvSpPr>
        <p:spPr>
          <a:xfrm>
            <a:off x="838200" y="1690688"/>
            <a:ext cx="10515600" cy="4486275"/>
          </a:xfrm>
        </p:spPr>
        <p:txBody>
          <a:bodyPr>
            <a:normAutofit/>
          </a:bodyPr>
          <a:lstStyle/>
          <a:p>
            <a:pPr marL="0" indent="0">
              <a:buNone/>
            </a:pPr>
            <a:r>
              <a:rPr lang="en-GB" sz="2000" b="1" i="1" dirty="0"/>
              <a:t>Q. Find the new co-ordinates of a unit cube 90 degree rotated about an axis defined by its end points A(2, 1, 0) and B(3, 3, 1).</a:t>
            </a:r>
          </a:p>
          <a:p>
            <a:pPr marL="0" indent="0">
              <a:buNone/>
            </a:pPr>
            <a:r>
              <a:rPr lang="en-GB" sz="2000" dirty="0"/>
              <a:t>Solution:</a:t>
            </a:r>
          </a:p>
          <a:p>
            <a:pPr marL="0" indent="0">
              <a:buNone/>
            </a:pPr>
            <a:endParaRPr lang="en-US" sz="2000" dirty="0"/>
          </a:p>
        </p:txBody>
      </p:sp>
      <p:pic>
        <p:nvPicPr>
          <p:cNvPr id="5" name="Picture 4">
            <a:extLst>
              <a:ext uri="{FF2B5EF4-FFF2-40B4-BE49-F238E27FC236}">
                <a16:creationId xmlns:a16="http://schemas.microsoft.com/office/drawing/2014/main" id="{55DA8387-BF9D-23BE-1C5E-8CABAD86D455}"/>
              </a:ext>
            </a:extLst>
          </p:cNvPr>
          <p:cNvPicPr>
            <a:picLocks noChangeAspect="1"/>
          </p:cNvPicPr>
          <p:nvPr/>
        </p:nvPicPr>
        <p:blipFill>
          <a:blip r:embed="rId2"/>
          <a:stretch>
            <a:fillRect/>
          </a:stretch>
        </p:blipFill>
        <p:spPr>
          <a:xfrm>
            <a:off x="838200" y="2760526"/>
            <a:ext cx="10110333" cy="4097474"/>
          </a:xfrm>
          <a:prstGeom prst="rect">
            <a:avLst/>
          </a:prstGeom>
        </p:spPr>
      </p:pic>
    </p:spTree>
    <p:extLst>
      <p:ext uri="{BB962C8B-B14F-4D97-AF65-F5344CB8AC3E}">
        <p14:creationId xmlns:p14="http://schemas.microsoft.com/office/powerpoint/2010/main" val="1930292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56DD-7E55-D450-3583-A82C8C5F128E}"/>
              </a:ext>
            </a:extLst>
          </p:cNvPr>
          <p:cNvSpPr>
            <a:spLocks noGrp="1"/>
          </p:cNvSpPr>
          <p:nvPr>
            <p:ph type="title"/>
          </p:nvPr>
        </p:nvSpPr>
        <p:spPr/>
        <p:txBody>
          <a:bodyPr/>
          <a:lstStyle/>
          <a:p>
            <a:r>
              <a:rPr lang="en-US" b="1" dirty="0"/>
              <a:t>Three-Dimensional Scaling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2A3AC8-88C8-0C1E-7F70-86F809BAAE98}"/>
                  </a:ext>
                </a:extLst>
              </p:cNvPr>
              <p:cNvSpPr>
                <a:spLocks noGrp="1"/>
              </p:cNvSpPr>
              <p:nvPr>
                <p:ph idx="1"/>
              </p:nvPr>
            </p:nvSpPr>
            <p:spPr>
              <a:xfrm>
                <a:off x="838200" y="1690688"/>
                <a:ext cx="10515600" cy="4924425"/>
              </a:xfrm>
            </p:spPr>
            <p:txBody>
              <a:bodyPr>
                <a:normAutofit/>
              </a:bodyPr>
              <a:lstStyle/>
              <a:p>
                <a:pPr>
                  <a:buFont typeface="Wingdings" panose="05000000000000000000" pitchFamily="2" charset="2"/>
                  <a:buChar char="v"/>
                </a:pPr>
                <a:r>
                  <a:rPr lang="en-GB" sz="2000" dirty="0"/>
                  <a:t>The matrix expression for the three-dimensional scaling transformation of a position </a:t>
                </a:r>
                <a:r>
                  <a:rPr lang="en-GB" sz="2000" b="1" dirty="0"/>
                  <a:t>P</a:t>
                </a:r>
                <a:r>
                  <a:rPr lang="en-GB" sz="2000" dirty="0"/>
                  <a:t> = (x, y, z) relative to the coordinate origin is a simple extension of two-dimensional scaling. We just include the parameter for z-coordinate scaling in the transformation matrix:</a:t>
                </a:r>
                <a:endParaRPr lang="en-US" sz="2000" dirty="0"/>
              </a:p>
              <a:p>
                <a:pPr marL="0" indent="0" algn="ctr">
                  <a:buNone/>
                </a:pPr>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nor/>
                                </m:rPr>
                                <a:rPr lang="pl-PL" sz="2400" i="1" dirty="0">
                                  <a:latin typeface="Palatino-Italic"/>
                                </a:rPr>
                                <m:t>x</m:t>
                              </m:r>
                              <m:r>
                                <m:rPr>
                                  <m:nor/>
                                </m:rPr>
                                <a:rPr lang="pl-PL" sz="2400" i="1" dirty="0">
                                  <a:latin typeface="Palatino-Italic"/>
                                </a:rPr>
                                <m:t>Ꞌ</m:t>
                              </m:r>
                            </m:e>
                          </m:mr>
                          <m:mr>
                            <m:e>
                              <m:r>
                                <m:rPr>
                                  <m:nor/>
                                </m:rPr>
                                <a:rPr lang="pl-PL" sz="2400" i="1" dirty="0">
                                  <a:latin typeface="Palatino-Italic"/>
                                </a:rPr>
                                <m:t>y</m:t>
                              </m:r>
                              <m:r>
                                <m:rPr>
                                  <m:nor/>
                                </m:rPr>
                                <a:rPr lang="pl-PL" sz="2400" i="1" dirty="0">
                                  <a:latin typeface="Palatino-Italic"/>
                                </a:rPr>
                                <m:t>Ꞌ</m:t>
                              </m:r>
                            </m:e>
                          </m:mr>
                          <m:mr>
                            <m:e>
                              <m:r>
                                <m:rPr>
                                  <m:nor/>
                                </m:rPr>
                                <a:rPr lang="pl-PL" sz="2400" i="1" dirty="0">
                                  <a:latin typeface="Palatino-Italic"/>
                                </a:rPr>
                                <m:t>z</m:t>
                              </m:r>
                              <m:r>
                                <m:rPr>
                                  <m:nor/>
                                </m:rPr>
                                <a:rPr lang="pl-PL" sz="2400" i="1" dirty="0">
                                  <a:latin typeface="Palatino-Italic"/>
                                </a:rPr>
                                <m:t>Ꞌ</m:t>
                              </m:r>
                            </m:e>
                          </m:mr>
                          <m:mr>
                            <m:e>
                              <m:r>
                                <a:rPr lang="en-US" sz="2400" i="1">
                                  <a:latin typeface="Cambria Math" panose="02040503050406030204" pitchFamily="18" charset="0"/>
                                </a:rPr>
                                <m:t>1</m:t>
                              </m:r>
                            </m:e>
                          </m:mr>
                        </m:m>
                      </m:e>
                    </m:d>
                  </m:oMath>
                </a14:m>
                <a:r>
                  <a:rPr lang="en-US" sz="2400" dirty="0">
                    <a:latin typeface="Palatino-Italic"/>
                  </a:rPr>
                  <a:t> = </a:t>
                </a:r>
                <a14:m>
                  <m:oMath xmlns:m="http://schemas.openxmlformats.org/officeDocument/2006/math">
                    <m:d>
                      <m:dPr>
                        <m:begChr m:val="["/>
                        <m:endChr m:val="]"/>
                        <m:ctrlPr>
                          <a:rPr lang="en-US" sz="2400" i="1">
                            <a:latin typeface="Cambria Math" panose="02040503050406030204" pitchFamily="18" charset="0"/>
                          </a:rPr>
                        </m:ctrlPr>
                      </m:dPr>
                      <m:e>
                        <m:m>
                          <m:mPr>
                            <m:mcs>
                              <m:mc>
                                <m:mcPr>
                                  <m:count m:val="4"/>
                                  <m:mcJc m:val="center"/>
                                </m:mcPr>
                              </m:mc>
                            </m:mcs>
                            <m:ctrlPr>
                              <a:rPr lang="en-US" sz="2400" i="1">
                                <a:latin typeface="Cambria Math" panose="02040503050406030204" pitchFamily="18" charset="0"/>
                              </a:rPr>
                            </m:ctrlPr>
                          </m:mPr>
                          <m:mr>
                            <m:e>
                              <m:r>
                                <m:rPr>
                                  <m:nor/>
                                </m:rPr>
                                <a:rPr lang="en-GB" sz="2400" dirty="0">
                                  <a:latin typeface="Palatino-Italic"/>
                                </a:rPr>
                                <m:t>Sx</m:t>
                              </m:r>
                            </m:e>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0</m:t>
                              </m:r>
                            </m:e>
                          </m:mr>
                          <m:mr>
                            <m:e>
                              <m:r>
                                <a:rPr lang="en-US" sz="2400" i="1">
                                  <a:latin typeface="Cambria Math" panose="02040503050406030204" pitchFamily="18" charset="0"/>
                                </a:rPr>
                                <m:t>0</m:t>
                              </m:r>
                            </m:e>
                            <m:e>
                              <m:r>
                                <m:rPr>
                                  <m:nor/>
                                </m:rPr>
                                <a:rPr lang="en-GB" sz="2400" dirty="0">
                                  <a:latin typeface="Palatino-Italic"/>
                                </a:rPr>
                                <m:t>Sy</m:t>
                              </m:r>
                            </m:e>
                            <m:e>
                              <m:r>
                                <a:rPr lang="en-US" sz="2400" i="1">
                                  <a:latin typeface="Cambria Math" panose="02040503050406030204" pitchFamily="18" charset="0"/>
                                </a:rPr>
                                <m:t>0</m:t>
                              </m:r>
                            </m:e>
                            <m:e>
                              <m:r>
                                <a:rPr lang="en-US" sz="2400" i="1">
                                  <a:latin typeface="Cambria Math" panose="02040503050406030204" pitchFamily="18" charset="0"/>
                                </a:rPr>
                                <m:t>0</m:t>
                              </m:r>
                            </m:e>
                          </m:mr>
                          <m:mr>
                            <m:e>
                              <m:r>
                                <a:rPr lang="en-US" sz="2400" i="1">
                                  <a:latin typeface="Cambria Math" panose="02040503050406030204" pitchFamily="18" charset="0"/>
                                </a:rPr>
                                <m:t>0</m:t>
                              </m:r>
                            </m:e>
                            <m:e>
                              <m:r>
                                <a:rPr lang="en-US" sz="2400" i="1">
                                  <a:latin typeface="Cambria Math" panose="02040503050406030204" pitchFamily="18" charset="0"/>
                                </a:rPr>
                                <m:t>0</m:t>
                              </m:r>
                            </m:e>
                            <m:e>
                              <m:r>
                                <m:rPr>
                                  <m:nor/>
                                </m:rPr>
                                <a:rPr lang="en-GB" sz="2400" dirty="0">
                                  <a:latin typeface="Palatino-Italic"/>
                                </a:rPr>
                                <m:t>Sz</m:t>
                              </m:r>
                            </m:e>
                            <m:e>
                              <m:r>
                                <m:rPr>
                                  <m:nor/>
                                </m:rPr>
                                <a:rPr lang="en-US" sz="2400">
                                  <a:latin typeface="Palatino-Italic"/>
                                </a:rPr>
                                <m:t>0</m:t>
                              </m:r>
                            </m:e>
                          </m:mr>
                          <m:mr>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1</m:t>
                              </m:r>
                            </m:e>
                          </m:mr>
                        </m:m>
                      </m:e>
                    </m:d>
                  </m:oMath>
                </a14:m>
                <a:r>
                  <a:rPr lang="en-US" sz="2400" dirty="0">
                    <a:latin typeface="Palatino-Italic"/>
                  </a:rPr>
                  <a:t> .</a:t>
                </a:r>
                <a14:m>
                  <m:oMath xmlns:m="http://schemas.openxmlformats.org/officeDocument/2006/math">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nor/>
                                </m:rPr>
                                <a:rPr lang="pl-PL" sz="2400" i="1" dirty="0">
                                  <a:latin typeface="Palatino-Italic"/>
                                </a:rPr>
                                <m:t>x</m:t>
                              </m:r>
                            </m:e>
                          </m:mr>
                          <m:mr>
                            <m:e>
                              <m:r>
                                <m:rPr>
                                  <m:nor/>
                                </m:rPr>
                                <a:rPr lang="pl-PL" sz="2400" i="1" dirty="0">
                                  <a:latin typeface="Palatino-Italic"/>
                                </a:rPr>
                                <m:t>y</m:t>
                              </m:r>
                            </m:e>
                          </m:mr>
                          <m:mr>
                            <m:e>
                              <m:r>
                                <m:rPr>
                                  <m:nor/>
                                </m:rPr>
                                <a:rPr lang="pl-PL" sz="2400" i="1" dirty="0">
                                  <a:latin typeface="Palatino-Italic"/>
                                </a:rPr>
                                <m:t>z</m:t>
                              </m:r>
                            </m:e>
                          </m:mr>
                          <m:mr>
                            <m:e>
                              <m:r>
                                <m:rPr>
                                  <m:nor/>
                                </m:rPr>
                                <a:rPr lang="en-US" sz="2400">
                                  <a:latin typeface="Palatino-Italic"/>
                                </a:rPr>
                                <m:t>1</m:t>
                              </m:r>
                            </m:e>
                          </m:mr>
                        </m:m>
                      </m:e>
                    </m:d>
                  </m:oMath>
                </a14:m>
                <a:endParaRPr lang="en-GB" dirty="0">
                  <a:latin typeface="Palatino-Italic"/>
                </a:endParaRPr>
              </a:p>
              <a:p>
                <a:pPr algn="l">
                  <a:buFont typeface="Wingdings" panose="05000000000000000000" pitchFamily="2" charset="2"/>
                  <a:buChar char="v"/>
                </a:pPr>
                <a:r>
                  <a:rPr lang="en-GB" sz="2000" b="0" i="0" u="none" strike="noStrike" baseline="0" dirty="0"/>
                  <a:t>The three-dimensional scaling transformation for a point position can be represented </a:t>
                </a:r>
                <a:r>
                  <a:rPr lang="en-US" sz="2000" b="0" i="0" u="none" strike="noStrike" baseline="0" dirty="0"/>
                  <a:t>as</a:t>
                </a:r>
              </a:p>
              <a:p>
                <a:pPr marL="0" indent="0" algn="ctr">
                  <a:buNone/>
                </a:pPr>
                <a:r>
                  <a:rPr lang="en-US" sz="2000" b="1" i="0" u="none" strike="noStrike" baseline="0" dirty="0">
                    <a:latin typeface="Palatino-Bold"/>
                  </a:rPr>
                  <a:t>P</a:t>
                </a:r>
                <a:r>
                  <a:rPr lang="en-US" sz="800" b="0" i="0" u="none" strike="noStrike" baseline="0" dirty="0">
                    <a:latin typeface="MTSY"/>
                  </a:rPr>
                  <a:t> </a:t>
                </a:r>
                <a:r>
                  <a:rPr lang="en-US" sz="2000" b="0" i="0" u="none" strike="noStrike" baseline="0" dirty="0">
                    <a:latin typeface="MTSY"/>
                  </a:rPr>
                  <a:t>= </a:t>
                </a:r>
                <a:r>
                  <a:rPr lang="en-US" sz="2000" b="1" i="0" u="none" strike="noStrike" baseline="0" dirty="0">
                    <a:latin typeface="Palatino-Bold"/>
                  </a:rPr>
                  <a:t>S </a:t>
                </a:r>
                <a:r>
                  <a:rPr lang="en-US" sz="2000" b="0" i="0" u="none" strike="noStrike" baseline="0" dirty="0">
                    <a:latin typeface="MTSY"/>
                  </a:rPr>
                  <a:t>· </a:t>
                </a:r>
                <a:r>
                  <a:rPr lang="en-US" sz="2000" b="1" i="0" u="none" strike="noStrike" baseline="0" dirty="0">
                    <a:latin typeface="Palatino-Bold"/>
                  </a:rPr>
                  <a:t>P</a:t>
                </a:r>
              </a:p>
              <a:p>
                <a:pPr algn="l">
                  <a:buFont typeface="Wingdings" panose="05000000000000000000" pitchFamily="2" charset="2"/>
                  <a:buChar char="v"/>
                </a:pPr>
                <a:r>
                  <a:rPr lang="en-GB" sz="2000" b="0" i="0" u="none" strike="noStrike" baseline="0" dirty="0"/>
                  <a:t>where scaling parameters </a:t>
                </a:r>
                <a:r>
                  <a:rPr lang="en-GB" sz="2000" b="0" i="1" u="none" strike="noStrike" baseline="0" dirty="0" err="1"/>
                  <a:t>s</a:t>
                </a:r>
                <a:r>
                  <a:rPr lang="en-GB" sz="2000" b="0" i="1" u="none" strike="noStrike" baseline="-25000" dirty="0" err="1"/>
                  <a:t>x</a:t>
                </a:r>
                <a:r>
                  <a:rPr lang="en-GB" sz="2000" b="0" i="0" u="none" strike="noStrike" baseline="0" dirty="0"/>
                  <a:t>, </a:t>
                </a:r>
                <a:r>
                  <a:rPr lang="en-GB" sz="2000" b="0" i="1" u="none" strike="noStrike" baseline="0" dirty="0" err="1"/>
                  <a:t>s</a:t>
                </a:r>
                <a:r>
                  <a:rPr lang="en-GB" sz="2000" b="0" i="1" u="none" strike="noStrike" baseline="-25000" dirty="0" err="1"/>
                  <a:t>y</a:t>
                </a:r>
                <a:r>
                  <a:rPr lang="en-GB" sz="2000" b="0" i="0" u="none" strike="noStrike" baseline="0" dirty="0"/>
                  <a:t>, and </a:t>
                </a:r>
                <a:r>
                  <a:rPr lang="en-GB" sz="2000" b="0" i="1" u="none" strike="noStrike" baseline="0" dirty="0" err="1"/>
                  <a:t>s</a:t>
                </a:r>
                <a:r>
                  <a:rPr lang="en-GB" sz="2000" b="0" i="1" u="none" strike="noStrike" baseline="-25000" dirty="0" err="1"/>
                  <a:t>z</a:t>
                </a:r>
                <a:r>
                  <a:rPr lang="en-GB" sz="2000" b="0" i="1" u="none" strike="noStrike" baseline="0" dirty="0"/>
                  <a:t> </a:t>
                </a:r>
                <a:r>
                  <a:rPr lang="en-GB" sz="2000" b="0" i="0" u="none" strike="noStrike" baseline="0" dirty="0"/>
                  <a:t>are assigned any positive values. Explicit expressions for the scaling transformation relative to the origin are</a:t>
                </a:r>
              </a:p>
              <a:p>
                <a:pPr marL="0" indent="0" algn="ctr">
                  <a:buNone/>
                </a:pPr>
                <a:r>
                  <a:rPr lang="pl-PL" sz="2400" b="0" i="1" u="none" strike="noStrike" baseline="0" dirty="0">
                    <a:latin typeface="Palatino-Italic"/>
                  </a:rPr>
                  <a:t>x</a:t>
                </a:r>
                <a:r>
                  <a:rPr lang="pl-PL" sz="2400" b="0" i="1" u="none" strike="noStrike" baseline="0" dirty="0">
                    <a:latin typeface="Verdana" panose="020B0604030504040204" pitchFamily="34" charset="0"/>
                    <a:ea typeface="Verdana" panose="020B0604030504040204" pitchFamily="34" charset="0"/>
                  </a:rPr>
                  <a:t>Ꞌ</a:t>
                </a:r>
                <a:r>
                  <a:rPr lang="pl-PL" sz="2400" b="0" i="0" u="none" strike="noStrike" baseline="0" dirty="0">
                    <a:latin typeface="Palatino-Italic"/>
                  </a:rPr>
                  <a:t> = </a:t>
                </a:r>
                <a:r>
                  <a:rPr lang="pl-PL" sz="2400" b="0" i="1" u="none" strike="noStrike" baseline="0" dirty="0">
                    <a:latin typeface="Palatino-Italic"/>
                  </a:rPr>
                  <a:t>x </a:t>
                </a:r>
                <a:r>
                  <a:rPr lang="pl-PL" sz="2400" b="0" i="0" u="none" strike="noStrike" baseline="0" dirty="0">
                    <a:latin typeface="Palatino-Italic"/>
                  </a:rPr>
                  <a:t>· </a:t>
                </a:r>
                <a:r>
                  <a:rPr lang="pl-PL" sz="2400" b="0" i="1" u="none" strike="noStrike" baseline="0" dirty="0">
                    <a:latin typeface="Palatino-Italic"/>
                  </a:rPr>
                  <a:t>s</a:t>
                </a:r>
                <a:r>
                  <a:rPr lang="pl-PL" sz="2400" b="0" i="1" u="none" strike="noStrike" baseline="-25000" dirty="0">
                    <a:latin typeface="Palatino-Italic"/>
                  </a:rPr>
                  <a:t>x</a:t>
                </a:r>
                <a:r>
                  <a:rPr lang="pl-PL" sz="2400" b="0" i="0" u="none" strike="noStrike" baseline="0" dirty="0">
                    <a:latin typeface="Palatino-Italic"/>
                  </a:rPr>
                  <a:t>, </a:t>
                </a:r>
                <a:r>
                  <a:rPr lang="pl-PL" sz="2400" b="0" i="1" u="none" strike="noStrike" baseline="0" dirty="0">
                    <a:latin typeface="Palatino-Italic"/>
                  </a:rPr>
                  <a:t>y</a:t>
                </a:r>
                <a:r>
                  <a:rPr lang="pl-PL" sz="2400" b="0" i="1" u="none" strike="noStrike" baseline="0" dirty="0">
                    <a:latin typeface="Verdana" panose="020B0604030504040204" pitchFamily="34" charset="0"/>
                    <a:ea typeface="Verdana" panose="020B0604030504040204" pitchFamily="34" charset="0"/>
                  </a:rPr>
                  <a:t>Ꞌ</a:t>
                </a:r>
                <a:r>
                  <a:rPr lang="pl-PL" sz="2400" b="0" i="0" u="none" strike="noStrike" baseline="0" dirty="0">
                    <a:latin typeface="Palatino-Italic"/>
                  </a:rPr>
                  <a:t> = </a:t>
                </a:r>
                <a:r>
                  <a:rPr lang="pl-PL" sz="2400" b="0" i="1" u="none" strike="noStrike" baseline="0" dirty="0">
                    <a:latin typeface="Palatino-Italic"/>
                  </a:rPr>
                  <a:t>y </a:t>
                </a:r>
                <a:r>
                  <a:rPr lang="pl-PL" sz="2400" b="0" i="0" u="none" strike="noStrike" baseline="0" dirty="0">
                    <a:latin typeface="Palatino-Italic"/>
                  </a:rPr>
                  <a:t>· </a:t>
                </a:r>
                <a:r>
                  <a:rPr lang="pl-PL" sz="2400" b="0" i="1" u="none" strike="noStrike" baseline="0" dirty="0">
                    <a:latin typeface="Palatino-Italic"/>
                  </a:rPr>
                  <a:t>s</a:t>
                </a:r>
                <a:r>
                  <a:rPr lang="pl-PL" sz="2400" b="0" i="1" u="none" strike="noStrike" baseline="-25000" dirty="0">
                    <a:latin typeface="Palatino-Italic"/>
                  </a:rPr>
                  <a:t>y</a:t>
                </a:r>
                <a:r>
                  <a:rPr lang="pl-PL" sz="2400" b="0" i="0" u="none" strike="noStrike" baseline="0" dirty="0">
                    <a:latin typeface="Palatino-Italic"/>
                  </a:rPr>
                  <a:t>, </a:t>
                </a:r>
                <a:r>
                  <a:rPr lang="pl-PL" sz="2400" b="0" i="1" u="none" strike="noStrike" baseline="0" dirty="0">
                    <a:latin typeface="Palatino-Italic"/>
                  </a:rPr>
                  <a:t>z</a:t>
                </a:r>
                <a:r>
                  <a:rPr lang="pl-PL" sz="2400" b="0" i="1" u="none" strike="noStrike" baseline="0" dirty="0">
                    <a:latin typeface="Verdana" panose="020B0604030504040204" pitchFamily="34" charset="0"/>
                    <a:ea typeface="Verdana" panose="020B0604030504040204" pitchFamily="34" charset="0"/>
                  </a:rPr>
                  <a:t>Ꞌ</a:t>
                </a:r>
                <a:r>
                  <a:rPr lang="pl-PL" sz="2400" b="0" i="0" u="none" strike="noStrike" baseline="0" dirty="0">
                    <a:latin typeface="Palatino-Italic"/>
                  </a:rPr>
                  <a:t> = </a:t>
                </a:r>
                <a:r>
                  <a:rPr lang="pl-PL" sz="2400" b="0" i="1" u="none" strike="noStrike" baseline="0" dirty="0">
                    <a:latin typeface="Palatino-Italic"/>
                  </a:rPr>
                  <a:t>z </a:t>
                </a:r>
                <a:r>
                  <a:rPr lang="pl-PL" sz="2400" b="0" i="0" u="none" strike="noStrike" baseline="0" dirty="0">
                    <a:latin typeface="Palatino-Italic"/>
                  </a:rPr>
                  <a:t>· </a:t>
                </a:r>
                <a:r>
                  <a:rPr lang="pl-PL" sz="2400" b="0" i="1" u="none" strike="noStrike" baseline="0" dirty="0">
                    <a:latin typeface="Palatino-Italic"/>
                  </a:rPr>
                  <a:t>s</a:t>
                </a:r>
                <a:r>
                  <a:rPr lang="pl-PL" sz="2400" b="0" i="1" u="none" strike="noStrike" baseline="-25000" dirty="0">
                    <a:latin typeface="Palatino-Italic"/>
                  </a:rPr>
                  <a:t>z</a:t>
                </a:r>
                <a:endParaRPr lang="en-GB" sz="2400" baseline="-25000" dirty="0">
                  <a:latin typeface="Palatino-Italic"/>
                </a:endParaRPr>
              </a:p>
            </p:txBody>
          </p:sp>
        </mc:Choice>
        <mc:Fallback xmlns="">
          <p:sp>
            <p:nvSpPr>
              <p:cNvPr id="3" name="Content Placeholder 2">
                <a:extLst>
                  <a:ext uri="{FF2B5EF4-FFF2-40B4-BE49-F238E27FC236}">
                    <a16:creationId xmlns:a16="http://schemas.microsoft.com/office/drawing/2014/main" id="{902A3AC8-88C8-0C1E-7F70-86F809BAAE98}"/>
                  </a:ext>
                </a:extLst>
              </p:cNvPr>
              <p:cNvSpPr>
                <a:spLocks noGrp="1" noRot="1" noChangeAspect="1" noMove="1" noResize="1" noEditPoints="1" noAdjustHandles="1" noChangeArrowheads="1" noChangeShapeType="1" noTextEdit="1"/>
              </p:cNvSpPr>
              <p:nvPr>
                <p:ph idx="1"/>
              </p:nvPr>
            </p:nvSpPr>
            <p:spPr>
              <a:xfrm>
                <a:off x="838200" y="1690688"/>
                <a:ext cx="10515600" cy="4924425"/>
              </a:xfrm>
              <a:blipFill>
                <a:blip r:embed="rId2"/>
                <a:stretch>
                  <a:fillRect l="-522" t="-1238"/>
                </a:stretch>
              </a:blipFill>
            </p:spPr>
            <p:txBody>
              <a:bodyPr/>
              <a:lstStyle/>
              <a:p>
                <a:r>
                  <a:rPr lang="en-US">
                    <a:noFill/>
                  </a:rPr>
                  <a:t> </a:t>
                </a:r>
              </a:p>
            </p:txBody>
          </p:sp>
        </mc:Fallback>
      </mc:AlternateContent>
    </p:spTree>
    <p:extLst>
      <p:ext uri="{BB962C8B-B14F-4D97-AF65-F5344CB8AC3E}">
        <p14:creationId xmlns:p14="http://schemas.microsoft.com/office/powerpoint/2010/main" val="606164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E6E7E-56C6-C4C2-01A1-8288AF656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DD1B6-7470-8F43-566C-8C9B35C8E4A0}"/>
              </a:ext>
            </a:extLst>
          </p:cNvPr>
          <p:cNvSpPr>
            <a:spLocks noGrp="1"/>
          </p:cNvSpPr>
          <p:nvPr>
            <p:ph type="title"/>
          </p:nvPr>
        </p:nvSpPr>
        <p:spPr/>
        <p:txBody>
          <a:bodyPr/>
          <a:lstStyle/>
          <a:p>
            <a:r>
              <a:rPr lang="en-US" b="1" dirty="0"/>
              <a:t>Three-Dimensional Scaling</a:t>
            </a:r>
          </a:p>
        </p:txBody>
      </p:sp>
      <p:sp>
        <p:nvSpPr>
          <p:cNvPr id="3" name="Content Placeholder 2">
            <a:extLst>
              <a:ext uri="{FF2B5EF4-FFF2-40B4-BE49-F238E27FC236}">
                <a16:creationId xmlns:a16="http://schemas.microsoft.com/office/drawing/2014/main" id="{DCBAEFB2-A58C-627C-26A4-0852A520FA6C}"/>
              </a:ext>
            </a:extLst>
          </p:cNvPr>
          <p:cNvSpPr>
            <a:spLocks noGrp="1"/>
          </p:cNvSpPr>
          <p:nvPr>
            <p:ph idx="1"/>
          </p:nvPr>
        </p:nvSpPr>
        <p:spPr>
          <a:xfrm>
            <a:off x="838200" y="1690688"/>
            <a:ext cx="10515600" cy="4802188"/>
          </a:xfrm>
        </p:spPr>
        <p:txBody>
          <a:bodyPr>
            <a:normAutofit/>
          </a:bodyPr>
          <a:lstStyle/>
          <a:p>
            <a:pPr algn="l">
              <a:buFont typeface="Wingdings" panose="05000000000000000000" pitchFamily="2" charset="2"/>
              <a:buChar char="v"/>
            </a:pPr>
            <a:r>
              <a:rPr lang="en-GB" sz="2000" b="0" i="0" u="none" strike="noStrike" baseline="0" dirty="0"/>
              <a:t>Scaling an object changes the position of the object relative to the coordinate origin. </a:t>
            </a:r>
          </a:p>
          <a:p>
            <a:pPr algn="l">
              <a:buFont typeface="Wingdings" panose="05000000000000000000" pitchFamily="2" charset="2"/>
              <a:buChar char="v"/>
            </a:pPr>
            <a:r>
              <a:rPr lang="en-GB" sz="2000" b="0" i="0" u="none" strike="noStrike" baseline="0" dirty="0"/>
              <a:t>A parameter value greater than 1 moves a point farther from the origin in the corresponding coordinate direction. </a:t>
            </a:r>
          </a:p>
          <a:p>
            <a:pPr algn="l">
              <a:buFont typeface="Wingdings" panose="05000000000000000000" pitchFamily="2" charset="2"/>
              <a:buChar char="v"/>
            </a:pPr>
            <a:r>
              <a:rPr lang="en-GB" sz="2000" b="0" i="0" u="none" strike="noStrike" baseline="0" dirty="0"/>
              <a:t>Similarly, a parameter value less than 1 moves a point closer to the origin in that coordinate direction. </a:t>
            </a:r>
          </a:p>
          <a:p>
            <a:pPr algn="l">
              <a:buFont typeface="Wingdings" panose="05000000000000000000" pitchFamily="2" charset="2"/>
              <a:buChar char="v"/>
            </a:pPr>
            <a:r>
              <a:rPr lang="en-GB" sz="2000" b="0" i="0" u="none" strike="noStrike" baseline="0" dirty="0"/>
              <a:t>Also, if the scaling parameters are not all equal, relative dimensions of a transformed object are changed.</a:t>
            </a:r>
          </a:p>
          <a:p>
            <a:pPr algn="l">
              <a:buFont typeface="Wingdings" panose="05000000000000000000" pitchFamily="2" charset="2"/>
              <a:buChar char="v"/>
            </a:pPr>
            <a:r>
              <a:rPr lang="en-GB" sz="2000" b="0" i="0" u="none" strike="noStrike" baseline="0" dirty="0"/>
              <a:t>We preserve the original shape of an object with a </a:t>
            </a:r>
            <a:r>
              <a:rPr lang="en-GB" sz="2000" b="0" i="1" u="none" strike="noStrike" baseline="0" dirty="0"/>
              <a:t>uniform scaling</a:t>
            </a:r>
            <a:r>
              <a:rPr lang="en-GB" sz="2000" b="0" i="0" u="none" strike="noStrike" baseline="0" dirty="0"/>
              <a:t>: </a:t>
            </a:r>
            <a:r>
              <a:rPr lang="en-GB" sz="2400" b="0" i="1" u="none" strike="noStrike" baseline="0" dirty="0" err="1">
                <a:latin typeface="Palatino-Italic"/>
              </a:rPr>
              <a:t>s</a:t>
            </a:r>
            <a:r>
              <a:rPr lang="en-GB" sz="2400" b="0" i="1" u="none" strike="noStrike" baseline="-25000" dirty="0" err="1">
                <a:latin typeface="Palatino-Italic"/>
              </a:rPr>
              <a:t>x</a:t>
            </a:r>
            <a:r>
              <a:rPr lang="en-GB" sz="2400" b="0" i="1" u="none" strike="noStrike" baseline="0" dirty="0">
                <a:latin typeface="Palatino-Italic"/>
              </a:rPr>
              <a:t> </a:t>
            </a:r>
            <a:r>
              <a:rPr lang="en-GB" sz="2400" b="0" i="0" u="none" strike="noStrike" baseline="0" dirty="0">
                <a:latin typeface="MTSY"/>
              </a:rPr>
              <a:t>= </a:t>
            </a:r>
            <a:r>
              <a:rPr lang="en-GB" sz="2400" b="0" i="1" u="none" strike="noStrike" baseline="0" dirty="0" err="1">
                <a:latin typeface="Palatino-Italic"/>
              </a:rPr>
              <a:t>s</a:t>
            </a:r>
            <a:r>
              <a:rPr lang="en-GB" sz="2400" b="0" i="1" u="none" strike="noStrike" baseline="-25000" dirty="0" err="1">
                <a:latin typeface="Palatino-Italic"/>
              </a:rPr>
              <a:t>y</a:t>
            </a:r>
            <a:r>
              <a:rPr lang="en-GB" sz="2400" b="0" i="1" u="none" strike="noStrike" baseline="0" dirty="0">
                <a:latin typeface="Palatino-Italic"/>
              </a:rPr>
              <a:t> </a:t>
            </a:r>
            <a:r>
              <a:rPr lang="en-GB" sz="2400" b="0" i="0" u="none" strike="noStrike" baseline="0" dirty="0">
                <a:latin typeface="MTSY"/>
              </a:rPr>
              <a:t>= </a:t>
            </a:r>
            <a:r>
              <a:rPr lang="en-GB" sz="2400" b="0" i="1" u="none" strike="noStrike" baseline="0" dirty="0" err="1">
                <a:latin typeface="Palatino-Italic"/>
              </a:rPr>
              <a:t>s</a:t>
            </a:r>
            <a:r>
              <a:rPr lang="en-GB" sz="2400" b="0" i="1" u="none" strike="noStrike" baseline="-25000" dirty="0" err="1">
                <a:latin typeface="Palatino-Italic"/>
              </a:rPr>
              <a:t>z</a:t>
            </a:r>
            <a:r>
              <a:rPr lang="en-GB" sz="2000" b="0" i="0" u="none" strike="noStrike" baseline="0" dirty="0"/>
              <a:t>. The result of scaling an object uniformly, with each scaling parameter set to 2, is illustrated in Figure below.</a:t>
            </a:r>
            <a:endParaRPr lang="en-GB" sz="2000" baseline="-25000" dirty="0"/>
          </a:p>
        </p:txBody>
      </p:sp>
    </p:spTree>
    <p:extLst>
      <p:ext uri="{BB962C8B-B14F-4D97-AF65-F5344CB8AC3E}">
        <p14:creationId xmlns:p14="http://schemas.microsoft.com/office/powerpoint/2010/main" val="1178600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139B0-3782-CB63-0C45-342BE1794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5C99C-3A37-8E32-EBD9-471785D66E71}"/>
              </a:ext>
            </a:extLst>
          </p:cNvPr>
          <p:cNvSpPr>
            <a:spLocks noGrp="1"/>
          </p:cNvSpPr>
          <p:nvPr>
            <p:ph type="title"/>
          </p:nvPr>
        </p:nvSpPr>
        <p:spPr/>
        <p:txBody>
          <a:bodyPr/>
          <a:lstStyle/>
          <a:p>
            <a:r>
              <a:rPr lang="en-US" b="1" dirty="0"/>
              <a:t>Three-Dimensional Scaling</a:t>
            </a:r>
          </a:p>
        </p:txBody>
      </p:sp>
      <p:pic>
        <p:nvPicPr>
          <p:cNvPr id="5" name="Content Placeholder 4">
            <a:extLst>
              <a:ext uri="{FF2B5EF4-FFF2-40B4-BE49-F238E27FC236}">
                <a16:creationId xmlns:a16="http://schemas.microsoft.com/office/drawing/2014/main" id="{F8BE0BFE-1ED8-EB8E-DB20-4374E881A954}"/>
              </a:ext>
            </a:extLst>
          </p:cNvPr>
          <p:cNvPicPr>
            <a:picLocks noGrp="1" noChangeAspect="1"/>
          </p:cNvPicPr>
          <p:nvPr>
            <p:ph idx="1"/>
          </p:nvPr>
        </p:nvPicPr>
        <p:blipFill>
          <a:blip r:embed="rId2"/>
          <a:stretch>
            <a:fillRect/>
          </a:stretch>
        </p:blipFill>
        <p:spPr>
          <a:xfrm>
            <a:off x="3232401" y="1545319"/>
            <a:ext cx="5727197" cy="4028948"/>
          </a:xfrm>
        </p:spPr>
      </p:pic>
      <p:sp>
        <p:nvSpPr>
          <p:cNvPr id="9" name="TextBox 8">
            <a:extLst>
              <a:ext uri="{FF2B5EF4-FFF2-40B4-BE49-F238E27FC236}">
                <a16:creationId xmlns:a16="http://schemas.microsoft.com/office/drawing/2014/main" id="{5823E08A-B568-1FD0-83ED-61AFC373872C}"/>
              </a:ext>
            </a:extLst>
          </p:cNvPr>
          <p:cNvSpPr txBox="1"/>
          <p:nvPr/>
        </p:nvSpPr>
        <p:spPr>
          <a:xfrm>
            <a:off x="3489624" y="5574267"/>
            <a:ext cx="5212750" cy="923330"/>
          </a:xfrm>
          <a:prstGeom prst="rect">
            <a:avLst/>
          </a:prstGeom>
          <a:noFill/>
        </p:spPr>
        <p:txBody>
          <a:bodyPr wrap="square">
            <a:spAutoFit/>
          </a:bodyPr>
          <a:lstStyle/>
          <a:p>
            <a:r>
              <a:rPr lang="en-GB" b="1" dirty="0"/>
              <a:t>FIGURE: </a:t>
            </a:r>
            <a:r>
              <a:rPr lang="en-GB" dirty="0"/>
              <a:t>Doubling the size of an object with scaling transformation also moves the object farther from the origin.</a:t>
            </a:r>
            <a:endParaRPr lang="en-US" dirty="0"/>
          </a:p>
        </p:txBody>
      </p:sp>
    </p:spTree>
    <p:extLst>
      <p:ext uri="{BB962C8B-B14F-4D97-AF65-F5344CB8AC3E}">
        <p14:creationId xmlns:p14="http://schemas.microsoft.com/office/powerpoint/2010/main" val="1300066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8827E-7A3B-8242-7624-7D7B56168B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D5CEE-844E-F763-0DDC-56D5C3ED9F4E}"/>
              </a:ext>
            </a:extLst>
          </p:cNvPr>
          <p:cNvSpPr>
            <a:spLocks noGrp="1"/>
          </p:cNvSpPr>
          <p:nvPr>
            <p:ph type="title"/>
          </p:nvPr>
        </p:nvSpPr>
        <p:spPr/>
        <p:txBody>
          <a:bodyPr/>
          <a:lstStyle/>
          <a:p>
            <a:r>
              <a:rPr lang="en-US" b="1" dirty="0"/>
              <a:t>Three-Dimensional Fixed-Point Scaling</a:t>
            </a:r>
          </a:p>
        </p:txBody>
      </p:sp>
      <p:sp>
        <p:nvSpPr>
          <p:cNvPr id="4" name="Content Placeholder 3">
            <a:extLst>
              <a:ext uri="{FF2B5EF4-FFF2-40B4-BE49-F238E27FC236}">
                <a16:creationId xmlns:a16="http://schemas.microsoft.com/office/drawing/2014/main" id="{85A7BE88-9934-7501-61EE-B9C7BA0BE31D}"/>
              </a:ext>
            </a:extLst>
          </p:cNvPr>
          <p:cNvSpPr>
            <a:spLocks noGrp="1"/>
          </p:cNvSpPr>
          <p:nvPr>
            <p:ph idx="1"/>
          </p:nvPr>
        </p:nvSpPr>
        <p:spPr/>
        <p:txBody>
          <a:bodyPr>
            <a:normAutofit/>
          </a:bodyPr>
          <a:lstStyle/>
          <a:p>
            <a:pPr algn="l">
              <a:buFont typeface="Wingdings" panose="05000000000000000000" pitchFamily="2" charset="2"/>
              <a:buChar char="v"/>
            </a:pPr>
            <a:r>
              <a:rPr lang="en-GB" sz="2000" b="0" i="0" u="none" strike="noStrike" baseline="0" dirty="0"/>
              <a:t>We can construct a scaling transformation with respect to any selected </a:t>
            </a:r>
            <a:r>
              <a:rPr lang="en-GB" sz="2400" b="0" i="1" u="none" strike="noStrike" baseline="0" dirty="0">
                <a:latin typeface="Palatino-Italic"/>
              </a:rPr>
              <a:t>fixed position </a:t>
            </a:r>
            <a:r>
              <a:rPr lang="en-GB" sz="2400" b="0" i="1" u="none" strike="noStrike" baseline="0" dirty="0">
                <a:latin typeface="RMTMI"/>
              </a:rPr>
              <a:t>(</a:t>
            </a:r>
            <a:r>
              <a:rPr lang="en-GB" sz="2400" b="0" i="1" u="none" strike="noStrike" baseline="0" dirty="0" err="1">
                <a:latin typeface="Palatino-Italic"/>
              </a:rPr>
              <a:t>x</a:t>
            </a:r>
            <a:r>
              <a:rPr lang="en-GB" sz="2400" b="0" i="1" u="none" strike="noStrike" baseline="-25000" dirty="0" err="1">
                <a:latin typeface="Palatino-Italic"/>
              </a:rPr>
              <a:t>f</a:t>
            </a:r>
            <a:r>
              <a:rPr lang="en-GB" sz="2400" b="0" i="0" u="none" strike="noStrike" baseline="0" dirty="0">
                <a:latin typeface="Palatino-Roman"/>
              </a:rPr>
              <a:t>, </a:t>
            </a:r>
            <a:r>
              <a:rPr lang="en-GB" sz="2400" b="0" i="1" u="none" strike="noStrike" baseline="0" dirty="0" err="1">
                <a:latin typeface="Palatino-Italic"/>
              </a:rPr>
              <a:t>y</a:t>
            </a:r>
            <a:r>
              <a:rPr lang="en-GB" sz="2400" b="0" i="1" u="none" strike="noStrike" baseline="-25000" dirty="0" err="1">
                <a:latin typeface="Palatino-Italic"/>
              </a:rPr>
              <a:t>f</a:t>
            </a:r>
            <a:r>
              <a:rPr lang="en-GB" sz="2400" b="0" i="0" u="none" strike="noStrike" baseline="0" dirty="0">
                <a:latin typeface="Palatino-Roman"/>
              </a:rPr>
              <a:t>, </a:t>
            </a:r>
            <a:r>
              <a:rPr lang="en-GB" sz="2400" b="0" i="1" u="none" strike="noStrike" baseline="0" dirty="0" err="1">
                <a:latin typeface="Palatino-Italic"/>
              </a:rPr>
              <a:t>z</a:t>
            </a:r>
            <a:r>
              <a:rPr lang="en-GB" sz="2400" b="0" i="1" u="none" strike="noStrike" baseline="-25000" dirty="0" err="1">
                <a:latin typeface="Palatino-Italic"/>
              </a:rPr>
              <a:t>f</a:t>
            </a:r>
            <a:r>
              <a:rPr lang="en-GB" sz="2400" b="0" i="1" u="none" strike="noStrike" baseline="0" dirty="0">
                <a:latin typeface="RMTMI"/>
              </a:rPr>
              <a:t>)</a:t>
            </a:r>
            <a:r>
              <a:rPr lang="en-GB" sz="2400" b="0" i="1" u="none" strike="noStrike" baseline="0" dirty="0"/>
              <a:t> </a:t>
            </a:r>
            <a:r>
              <a:rPr lang="en-GB" sz="2000" b="0" i="0" u="none" strike="noStrike" baseline="0" dirty="0"/>
              <a:t>using the following transformation </a:t>
            </a:r>
            <a:r>
              <a:rPr lang="en-US" sz="2000" b="0" i="0" u="none" strike="noStrike" baseline="0" dirty="0"/>
              <a:t>sequence:</a:t>
            </a:r>
          </a:p>
          <a:p>
            <a:pPr marL="971550" lvl="1" indent="-514350">
              <a:buFont typeface="+mj-lt"/>
              <a:buAutoNum type="romanUcPeriod"/>
            </a:pPr>
            <a:r>
              <a:rPr lang="en-GB" sz="2000" b="0" i="0" u="none" strike="noStrike" baseline="0" dirty="0"/>
              <a:t>Translate the fixed point to the origin.</a:t>
            </a:r>
          </a:p>
          <a:p>
            <a:pPr marL="971550" lvl="1" indent="-514350">
              <a:buFont typeface="+mj-lt"/>
              <a:buAutoNum type="romanUcPeriod"/>
            </a:pPr>
            <a:r>
              <a:rPr lang="en-GB" sz="2000" b="0" i="0" u="none" strike="noStrike" baseline="0" dirty="0"/>
              <a:t>Apply the scaling transformation relative to the coordinate origin</a:t>
            </a:r>
          </a:p>
          <a:p>
            <a:pPr marL="971550" lvl="1" indent="-514350">
              <a:buFont typeface="+mj-lt"/>
              <a:buAutoNum type="romanUcPeriod"/>
            </a:pPr>
            <a:r>
              <a:rPr lang="en-GB" sz="2000" b="0" i="0" u="none" strike="noStrike" baseline="0" dirty="0"/>
              <a:t>Translate the fixed point back to its original position.</a:t>
            </a:r>
          </a:p>
          <a:p>
            <a:pPr algn="l">
              <a:buFont typeface="Wingdings" panose="05000000000000000000" pitchFamily="2" charset="2"/>
              <a:buChar char="v"/>
            </a:pPr>
            <a:r>
              <a:rPr lang="en-GB" sz="2000" b="0" i="0" u="none" strike="noStrike" baseline="0" dirty="0"/>
              <a:t>This sequence of transformations is demonstrated in Figure.</a:t>
            </a:r>
            <a:endParaRPr lang="en-US" sz="2000" dirty="0"/>
          </a:p>
        </p:txBody>
      </p:sp>
    </p:spTree>
    <p:extLst>
      <p:ext uri="{BB962C8B-B14F-4D97-AF65-F5344CB8AC3E}">
        <p14:creationId xmlns:p14="http://schemas.microsoft.com/office/powerpoint/2010/main" val="2112400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D4C03-AD33-21F3-9211-C66AE4FE2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312FC-00A9-36B9-3159-F7F7943054C3}"/>
              </a:ext>
            </a:extLst>
          </p:cNvPr>
          <p:cNvSpPr>
            <a:spLocks noGrp="1"/>
          </p:cNvSpPr>
          <p:nvPr>
            <p:ph type="title"/>
          </p:nvPr>
        </p:nvSpPr>
        <p:spPr/>
        <p:txBody>
          <a:bodyPr/>
          <a:lstStyle/>
          <a:p>
            <a:r>
              <a:rPr lang="en-US" b="1" dirty="0"/>
              <a:t>Three-Dimensional Fixed-Point Scaling</a:t>
            </a:r>
          </a:p>
        </p:txBody>
      </p:sp>
      <p:sp>
        <p:nvSpPr>
          <p:cNvPr id="14" name="TextBox 13">
            <a:extLst>
              <a:ext uri="{FF2B5EF4-FFF2-40B4-BE49-F238E27FC236}">
                <a16:creationId xmlns:a16="http://schemas.microsoft.com/office/drawing/2014/main" id="{DBD8BD9C-F6AB-B9B0-1C30-BCD420511F9D}"/>
              </a:ext>
            </a:extLst>
          </p:cNvPr>
          <p:cNvSpPr txBox="1"/>
          <p:nvPr/>
        </p:nvSpPr>
        <p:spPr>
          <a:xfrm>
            <a:off x="8362949" y="5657671"/>
            <a:ext cx="3407004" cy="1200329"/>
          </a:xfrm>
          <a:prstGeom prst="rect">
            <a:avLst/>
          </a:prstGeom>
          <a:noFill/>
        </p:spPr>
        <p:txBody>
          <a:bodyPr wrap="square">
            <a:spAutoFit/>
          </a:bodyPr>
          <a:lstStyle/>
          <a:p>
            <a:r>
              <a:rPr lang="en-GB" b="1" dirty="0"/>
              <a:t>FIGURE:</a:t>
            </a:r>
            <a:r>
              <a:rPr lang="en-GB" dirty="0"/>
              <a:t> A sequence of transformations for scaling an object relative to a selected fixed point</a:t>
            </a:r>
            <a:endParaRPr lang="en-US" dirty="0"/>
          </a:p>
        </p:txBody>
      </p:sp>
      <p:pic>
        <p:nvPicPr>
          <p:cNvPr id="6" name="Content Placeholder 5">
            <a:extLst>
              <a:ext uri="{FF2B5EF4-FFF2-40B4-BE49-F238E27FC236}">
                <a16:creationId xmlns:a16="http://schemas.microsoft.com/office/drawing/2014/main" id="{350EEC77-ADA9-7319-66EA-D005ECF63B92}"/>
              </a:ext>
            </a:extLst>
          </p:cNvPr>
          <p:cNvPicPr>
            <a:picLocks noGrp="1" noChangeAspect="1"/>
          </p:cNvPicPr>
          <p:nvPr>
            <p:ph idx="1"/>
          </p:nvPr>
        </p:nvPicPr>
        <p:blipFill rotWithShape="1">
          <a:blip r:embed="rId2"/>
          <a:srcRect l="7816" r="7947"/>
          <a:stretch/>
        </p:blipFill>
        <p:spPr>
          <a:xfrm>
            <a:off x="3000017" y="1027905"/>
            <a:ext cx="2665675" cy="5830095"/>
          </a:xfrm>
        </p:spPr>
      </p:pic>
      <p:pic>
        <p:nvPicPr>
          <p:cNvPr id="9" name="Picture 8">
            <a:extLst>
              <a:ext uri="{FF2B5EF4-FFF2-40B4-BE49-F238E27FC236}">
                <a16:creationId xmlns:a16="http://schemas.microsoft.com/office/drawing/2014/main" id="{AD293EE7-53F1-246F-40C6-B16D2226A0ED}"/>
              </a:ext>
            </a:extLst>
          </p:cNvPr>
          <p:cNvPicPr>
            <a:picLocks noChangeAspect="1"/>
          </p:cNvPicPr>
          <p:nvPr/>
        </p:nvPicPr>
        <p:blipFill>
          <a:blip r:embed="rId3"/>
          <a:stretch>
            <a:fillRect/>
          </a:stretch>
        </p:blipFill>
        <p:spPr>
          <a:xfrm>
            <a:off x="5665692" y="1027905"/>
            <a:ext cx="2697257" cy="5830095"/>
          </a:xfrm>
          <a:prstGeom prst="rect">
            <a:avLst/>
          </a:prstGeom>
        </p:spPr>
      </p:pic>
    </p:spTree>
    <p:extLst>
      <p:ext uri="{BB962C8B-B14F-4D97-AF65-F5344CB8AC3E}">
        <p14:creationId xmlns:p14="http://schemas.microsoft.com/office/powerpoint/2010/main" val="4242741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9ABF3-C2B5-E37D-E981-941F3A934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B3422-F10B-E7D2-5A54-ACBB598E89C3}"/>
              </a:ext>
            </a:extLst>
          </p:cNvPr>
          <p:cNvSpPr>
            <a:spLocks noGrp="1"/>
          </p:cNvSpPr>
          <p:nvPr>
            <p:ph type="title"/>
          </p:nvPr>
        </p:nvSpPr>
        <p:spPr/>
        <p:txBody>
          <a:bodyPr/>
          <a:lstStyle/>
          <a:p>
            <a:r>
              <a:rPr lang="en-US" b="1" dirty="0"/>
              <a:t>Three-Dimensional Fixed-Point Scaling</a:t>
            </a:r>
          </a:p>
        </p:txBody>
      </p:sp>
      <p:pic>
        <p:nvPicPr>
          <p:cNvPr id="5" name="Content Placeholder 4">
            <a:extLst>
              <a:ext uri="{FF2B5EF4-FFF2-40B4-BE49-F238E27FC236}">
                <a16:creationId xmlns:a16="http://schemas.microsoft.com/office/drawing/2014/main" id="{4FAA53B0-8E30-3670-EB16-F517918DBE41}"/>
              </a:ext>
            </a:extLst>
          </p:cNvPr>
          <p:cNvPicPr>
            <a:picLocks noGrp="1" noChangeAspect="1"/>
          </p:cNvPicPr>
          <p:nvPr>
            <p:ph idx="1"/>
          </p:nvPr>
        </p:nvPicPr>
        <p:blipFill>
          <a:blip r:embed="rId2"/>
          <a:stretch>
            <a:fillRect/>
          </a:stretch>
        </p:blipFill>
        <p:spPr>
          <a:xfrm>
            <a:off x="0" y="1690687"/>
            <a:ext cx="5731604" cy="5167311"/>
          </a:xfrm>
        </p:spPr>
      </p:pic>
      <p:pic>
        <p:nvPicPr>
          <p:cNvPr id="7" name="Picture 6">
            <a:extLst>
              <a:ext uri="{FF2B5EF4-FFF2-40B4-BE49-F238E27FC236}">
                <a16:creationId xmlns:a16="http://schemas.microsoft.com/office/drawing/2014/main" id="{9B7C252D-2C24-1129-A712-EEDA51090EED}"/>
              </a:ext>
            </a:extLst>
          </p:cNvPr>
          <p:cNvPicPr>
            <a:picLocks noChangeAspect="1"/>
          </p:cNvPicPr>
          <p:nvPr/>
        </p:nvPicPr>
        <p:blipFill>
          <a:blip r:embed="rId3"/>
          <a:stretch>
            <a:fillRect/>
          </a:stretch>
        </p:blipFill>
        <p:spPr>
          <a:xfrm>
            <a:off x="6649821" y="2070097"/>
            <a:ext cx="5370844" cy="4787901"/>
          </a:xfrm>
          <a:prstGeom prst="rect">
            <a:avLst/>
          </a:prstGeom>
        </p:spPr>
      </p:pic>
    </p:spTree>
    <p:extLst>
      <p:ext uri="{BB962C8B-B14F-4D97-AF65-F5344CB8AC3E}">
        <p14:creationId xmlns:p14="http://schemas.microsoft.com/office/powerpoint/2010/main" val="1750213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B1CB1-C750-B3C1-DA08-507D44DD6B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45F5B8-9534-31F0-46B3-BA8CA00DC5E0}"/>
              </a:ext>
            </a:extLst>
          </p:cNvPr>
          <p:cNvSpPr>
            <a:spLocks noGrp="1"/>
          </p:cNvSpPr>
          <p:nvPr>
            <p:ph type="title"/>
          </p:nvPr>
        </p:nvSpPr>
        <p:spPr/>
        <p:txBody>
          <a:bodyPr/>
          <a:lstStyle/>
          <a:p>
            <a:r>
              <a:rPr lang="en-US" b="1" dirty="0"/>
              <a:t>Three-Dimensional Fixed-Point Scaling</a:t>
            </a:r>
          </a:p>
        </p:txBody>
      </p:sp>
      <p:pic>
        <p:nvPicPr>
          <p:cNvPr id="8" name="Content Placeholder 7">
            <a:extLst>
              <a:ext uri="{FF2B5EF4-FFF2-40B4-BE49-F238E27FC236}">
                <a16:creationId xmlns:a16="http://schemas.microsoft.com/office/drawing/2014/main" id="{35347FB1-1992-2233-BF35-FCD8FDFDD546}"/>
              </a:ext>
            </a:extLst>
          </p:cNvPr>
          <p:cNvPicPr>
            <a:picLocks noGrp="1" noChangeAspect="1"/>
          </p:cNvPicPr>
          <p:nvPr>
            <p:ph idx="1"/>
          </p:nvPr>
        </p:nvPicPr>
        <p:blipFill>
          <a:blip r:embed="rId2"/>
          <a:stretch>
            <a:fillRect/>
          </a:stretch>
        </p:blipFill>
        <p:spPr>
          <a:xfrm>
            <a:off x="692607" y="1672013"/>
            <a:ext cx="5228976" cy="5182009"/>
          </a:xfrm>
        </p:spPr>
      </p:pic>
      <p:pic>
        <p:nvPicPr>
          <p:cNvPr id="10" name="Picture 9">
            <a:extLst>
              <a:ext uri="{FF2B5EF4-FFF2-40B4-BE49-F238E27FC236}">
                <a16:creationId xmlns:a16="http://schemas.microsoft.com/office/drawing/2014/main" id="{79B8D8D4-1563-98E2-4E25-267A2C7B4D4C}"/>
              </a:ext>
            </a:extLst>
          </p:cNvPr>
          <p:cNvPicPr>
            <a:picLocks noChangeAspect="1"/>
          </p:cNvPicPr>
          <p:nvPr/>
        </p:nvPicPr>
        <p:blipFill rotWithShape="1">
          <a:blip r:embed="rId3"/>
          <a:srcRect l="7431"/>
          <a:stretch/>
        </p:blipFill>
        <p:spPr>
          <a:xfrm>
            <a:off x="6096001" y="1857355"/>
            <a:ext cx="5228976" cy="4996667"/>
          </a:xfrm>
          <a:prstGeom prst="rect">
            <a:avLst/>
          </a:prstGeom>
        </p:spPr>
      </p:pic>
    </p:spTree>
    <p:extLst>
      <p:ext uri="{BB962C8B-B14F-4D97-AF65-F5344CB8AC3E}">
        <p14:creationId xmlns:p14="http://schemas.microsoft.com/office/powerpoint/2010/main" val="3701790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938AA-2F5B-6D9F-133C-9523A76BD7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3590A7-0F59-7309-1191-C67C90F051E9}"/>
              </a:ext>
            </a:extLst>
          </p:cNvPr>
          <p:cNvSpPr>
            <a:spLocks noGrp="1"/>
          </p:cNvSpPr>
          <p:nvPr>
            <p:ph type="title"/>
          </p:nvPr>
        </p:nvSpPr>
        <p:spPr/>
        <p:txBody>
          <a:bodyPr/>
          <a:lstStyle/>
          <a:p>
            <a:r>
              <a:rPr lang="en-US" b="1" dirty="0"/>
              <a:t>Three-Dimensional Fixed-Point Scaling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5296269-7AAA-1F79-6FDA-CEAC3D38B122}"/>
                  </a:ext>
                </a:extLst>
              </p:cNvPr>
              <p:cNvSpPr>
                <a:spLocks noGrp="1"/>
              </p:cNvSpPr>
              <p:nvPr>
                <p:ph idx="1"/>
              </p:nvPr>
            </p:nvSpPr>
            <p:spPr/>
            <p:txBody>
              <a:bodyPr>
                <a:normAutofit/>
              </a:bodyPr>
              <a:lstStyle/>
              <a:p>
                <a:pPr algn="l">
                  <a:buFont typeface="Wingdings" panose="05000000000000000000" pitchFamily="2" charset="2"/>
                  <a:buChar char="v"/>
                </a:pPr>
                <a:r>
                  <a:rPr lang="en-GB" sz="2000" b="0" i="0" u="none" strike="noStrike" baseline="0" dirty="0"/>
                  <a:t>The matrix representation for an arbitrary fixed-point scaling can then be expressed as the concatenation of these translate-scale-translate transformations:</a:t>
                </a:r>
              </a:p>
              <a:p>
                <a:pPr marL="0" indent="0" algn="ctr">
                  <a:buNone/>
                </a:pPr>
                <a:r>
                  <a:rPr lang="en-GB" sz="2000" b="1" dirty="0"/>
                  <a:t>C.M./T.M.</a:t>
                </a:r>
                <a:r>
                  <a:rPr lang="en-GB" sz="2000" dirty="0"/>
                  <a:t> = </a:t>
                </a:r>
                <a:r>
                  <a:rPr lang="en-US" sz="2000" b="1" i="0" u="none" strike="noStrike" baseline="0" dirty="0"/>
                  <a:t>T</a:t>
                </a:r>
                <a:r>
                  <a:rPr lang="en-US" sz="2000" b="0" i="1" u="none" strike="noStrike" baseline="0" dirty="0">
                    <a:latin typeface="Palatino-Italic"/>
                  </a:rPr>
                  <a:t>(</a:t>
                </a:r>
                <a:r>
                  <a:rPr lang="en-US" sz="2000" b="0" i="1" u="none" strike="noStrike" baseline="0" dirty="0" err="1">
                    <a:latin typeface="Palatino-Italic"/>
                  </a:rPr>
                  <a:t>x</a:t>
                </a:r>
                <a:r>
                  <a:rPr lang="en-US" sz="2000" b="0" i="1" u="none" strike="noStrike" baseline="-25000" dirty="0" err="1">
                    <a:latin typeface="Palatino-Italic"/>
                  </a:rPr>
                  <a:t>f</a:t>
                </a:r>
                <a:r>
                  <a:rPr lang="en-US" sz="2000" b="0" i="0" u="none" strike="noStrike" baseline="0" dirty="0">
                    <a:latin typeface="Palatino-Italic"/>
                  </a:rPr>
                  <a:t>, </a:t>
                </a:r>
                <a:r>
                  <a:rPr lang="en-US" sz="2000" b="0" i="1" u="none" strike="noStrike" baseline="0" dirty="0" err="1">
                    <a:latin typeface="Palatino-Italic"/>
                  </a:rPr>
                  <a:t>y</a:t>
                </a:r>
                <a:r>
                  <a:rPr lang="en-US" sz="2000" b="0" i="1" u="none" strike="noStrike" baseline="-25000" dirty="0" err="1">
                    <a:latin typeface="Palatino-Italic"/>
                  </a:rPr>
                  <a:t>f</a:t>
                </a:r>
                <a:r>
                  <a:rPr lang="en-US" sz="2000" b="0" i="0" u="none" strike="noStrike" baseline="0" dirty="0">
                    <a:latin typeface="Palatino-Italic"/>
                  </a:rPr>
                  <a:t>, </a:t>
                </a:r>
                <a:r>
                  <a:rPr lang="en-US" sz="2000" b="0" i="1" u="none" strike="noStrike" baseline="0" dirty="0" err="1">
                    <a:latin typeface="Palatino-Italic"/>
                  </a:rPr>
                  <a:t>z</a:t>
                </a:r>
                <a:r>
                  <a:rPr lang="en-US" sz="2000" b="0" i="1" u="none" strike="noStrike" baseline="-25000" dirty="0" err="1">
                    <a:latin typeface="Palatino-Italic"/>
                  </a:rPr>
                  <a:t>f</a:t>
                </a:r>
                <a:r>
                  <a:rPr lang="en-US" sz="2000" b="0" i="1" u="none" strike="noStrike" baseline="0" dirty="0">
                    <a:latin typeface="Palatino-Italic"/>
                  </a:rPr>
                  <a:t>)</a:t>
                </a:r>
                <a:r>
                  <a:rPr lang="en-US" sz="2000" b="0" i="1" u="none" strike="noStrike" baseline="0" dirty="0">
                    <a:latin typeface="RMTMI"/>
                  </a:rPr>
                  <a:t> </a:t>
                </a:r>
                <a:r>
                  <a:rPr lang="en-US" sz="2000" b="0" i="0" u="none" strike="noStrike" baseline="0" dirty="0">
                    <a:latin typeface="MTSY"/>
                  </a:rPr>
                  <a:t>· </a:t>
                </a:r>
                <a:r>
                  <a:rPr lang="en-US" sz="2000" b="1" i="0" u="none" strike="noStrike" baseline="0" dirty="0"/>
                  <a:t>S</a:t>
                </a:r>
                <a:r>
                  <a:rPr lang="en-US" sz="2000" b="0" i="1" u="none" strike="noStrike" baseline="0" dirty="0">
                    <a:latin typeface="Palatino-Italic"/>
                  </a:rPr>
                  <a:t>(</a:t>
                </a:r>
                <a:r>
                  <a:rPr lang="en-US" sz="2000" b="0" i="1" u="none" strike="noStrike" baseline="0" dirty="0" err="1">
                    <a:latin typeface="Palatino-Italic"/>
                  </a:rPr>
                  <a:t>s</a:t>
                </a:r>
                <a:r>
                  <a:rPr lang="en-US" sz="2000" b="0" i="1" u="none" strike="noStrike" baseline="-25000" dirty="0" err="1">
                    <a:latin typeface="Palatino-Italic"/>
                  </a:rPr>
                  <a:t>x</a:t>
                </a:r>
                <a:r>
                  <a:rPr lang="en-US" sz="2000" b="0" i="0" u="none" strike="noStrike" baseline="0" dirty="0">
                    <a:latin typeface="Palatino-Italic"/>
                  </a:rPr>
                  <a:t>, </a:t>
                </a:r>
                <a:r>
                  <a:rPr lang="en-US" sz="2000" b="0" i="1" u="none" strike="noStrike" baseline="0" dirty="0" err="1">
                    <a:latin typeface="Palatino-Italic"/>
                  </a:rPr>
                  <a:t>s</a:t>
                </a:r>
                <a:r>
                  <a:rPr lang="en-US" sz="2000" b="0" i="1" u="none" strike="noStrike" baseline="-25000" dirty="0" err="1">
                    <a:latin typeface="Palatino-Italic"/>
                  </a:rPr>
                  <a:t>y</a:t>
                </a:r>
                <a:r>
                  <a:rPr lang="en-US" sz="2000" b="0" i="0" u="none" strike="noStrike" baseline="0" dirty="0">
                    <a:latin typeface="Palatino-Italic"/>
                  </a:rPr>
                  <a:t>, </a:t>
                </a:r>
                <a:r>
                  <a:rPr lang="en-US" sz="2000" b="0" i="1" u="none" strike="noStrike" baseline="0" dirty="0" err="1">
                    <a:latin typeface="Palatino-Italic"/>
                  </a:rPr>
                  <a:t>s</a:t>
                </a:r>
                <a:r>
                  <a:rPr lang="en-US" sz="2000" b="0" i="1" u="none" strike="noStrike" baseline="-25000" dirty="0" err="1">
                    <a:latin typeface="Palatino-Italic"/>
                  </a:rPr>
                  <a:t>z</a:t>
                </a:r>
                <a:r>
                  <a:rPr lang="en-US" sz="2000" b="0" i="1" u="none" strike="noStrike" baseline="0" dirty="0">
                    <a:latin typeface="Palatino-Italic"/>
                  </a:rPr>
                  <a:t>)</a:t>
                </a:r>
                <a:r>
                  <a:rPr lang="en-US" sz="2000" b="0" i="1" u="none" strike="noStrike" baseline="0" dirty="0">
                    <a:latin typeface="RMTMI"/>
                  </a:rPr>
                  <a:t> </a:t>
                </a:r>
                <a:r>
                  <a:rPr lang="en-US" sz="2000" b="0" i="0" u="none" strike="noStrike" baseline="0" dirty="0">
                    <a:latin typeface="MTSY"/>
                  </a:rPr>
                  <a:t>· </a:t>
                </a:r>
                <a:r>
                  <a:rPr lang="en-US" sz="2000" b="1" i="0" u="none" strike="noStrike" baseline="0" dirty="0"/>
                  <a:t>T</a:t>
                </a:r>
                <a:r>
                  <a:rPr lang="en-US" sz="2000" b="0" i="1" u="none" strike="noStrike" baseline="0" dirty="0">
                    <a:latin typeface="Palatino-Italic"/>
                  </a:rPr>
                  <a:t>(</a:t>
                </a:r>
                <a:r>
                  <a:rPr lang="en-US" sz="2000" b="0" i="0" u="none" strike="noStrike" baseline="0" dirty="0">
                    <a:latin typeface="Palatino-Italic"/>
                  </a:rPr>
                  <a:t>−</a:t>
                </a:r>
                <a:r>
                  <a:rPr lang="en-US" sz="2000" b="0" i="1" u="none" strike="noStrike" baseline="0" dirty="0" err="1">
                    <a:latin typeface="Palatino-Italic"/>
                  </a:rPr>
                  <a:t>x</a:t>
                </a:r>
                <a:r>
                  <a:rPr lang="en-US" sz="2000" b="0" i="1" u="none" strike="noStrike" baseline="-25000" dirty="0" err="1">
                    <a:latin typeface="Palatino-Italic"/>
                  </a:rPr>
                  <a:t>f</a:t>
                </a:r>
                <a:r>
                  <a:rPr lang="en-US" sz="2000" b="0" i="0" u="none" strike="noStrike" baseline="0" dirty="0">
                    <a:latin typeface="Palatino-Italic"/>
                  </a:rPr>
                  <a:t>, −</a:t>
                </a:r>
                <a:r>
                  <a:rPr lang="en-US" sz="2000" b="0" i="1" u="none" strike="noStrike" baseline="0" dirty="0" err="1">
                    <a:latin typeface="Palatino-Italic"/>
                  </a:rPr>
                  <a:t>y</a:t>
                </a:r>
                <a:r>
                  <a:rPr lang="en-US" sz="2000" b="0" i="1" u="none" strike="noStrike" baseline="-25000" dirty="0" err="1">
                    <a:latin typeface="Palatino-Italic"/>
                  </a:rPr>
                  <a:t>f</a:t>
                </a:r>
                <a:r>
                  <a:rPr lang="en-US" sz="2000" b="0" i="0" u="none" strike="noStrike" baseline="0" dirty="0">
                    <a:latin typeface="Palatino-Italic"/>
                  </a:rPr>
                  <a:t>, −</a:t>
                </a:r>
                <a:r>
                  <a:rPr lang="en-US" sz="2000" b="0" i="1" u="none" strike="noStrike" baseline="0" dirty="0" err="1">
                    <a:latin typeface="Palatino-Italic"/>
                  </a:rPr>
                  <a:t>z</a:t>
                </a:r>
                <a:r>
                  <a:rPr lang="en-US" sz="2000" b="0" i="1" u="none" strike="noStrike" baseline="-25000" dirty="0" err="1">
                    <a:latin typeface="Palatino-Italic"/>
                  </a:rPr>
                  <a:t>f</a:t>
                </a:r>
                <a:r>
                  <a:rPr lang="en-US" sz="2000" b="0" i="1" u="none" strike="noStrike" baseline="0" dirty="0">
                    <a:latin typeface="Palatino-Italic"/>
                  </a:rPr>
                  <a:t>)</a:t>
                </a:r>
                <a:r>
                  <a:rPr lang="en-US" sz="2000" i="1" dirty="0">
                    <a:latin typeface="Palatino-Italic"/>
                  </a:rPr>
                  <a:t> </a:t>
                </a:r>
                <a:r>
                  <a:rPr lang="en-US" sz="2000" i="1" dirty="0"/>
                  <a:t>= </a:t>
                </a:r>
                <a14:m>
                  <m:oMath xmlns:m="http://schemas.openxmlformats.org/officeDocument/2006/math">
                    <m:d>
                      <m:dPr>
                        <m:begChr m:val="["/>
                        <m:endChr m:val="]"/>
                        <m:ctrlPr>
                          <a:rPr lang="en-US" sz="2400" i="1" smtClean="0">
                            <a:latin typeface="Cambria Math" panose="02040503050406030204" pitchFamily="18" charset="0"/>
                          </a:rPr>
                        </m:ctrlPr>
                      </m:dPr>
                      <m:e>
                        <m:m>
                          <m:mPr>
                            <m:mcs>
                              <m:mc>
                                <m:mcPr>
                                  <m:count m:val="4"/>
                                  <m:mcJc m:val="center"/>
                                </m:mcPr>
                              </m:mc>
                            </m:mcs>
                            <m:ctrlPr>
                              <a:rPr lang="en-US" sz="2400" i="1">
                                <a:latin typeface="Cambria Math" panose="02040503050406030204" pitchFamily="18" charset="0"/>
                              </a:rPr>
                            </m:ctrlPr>
                          </m:mPr>
                          <m:mr>
                            <m:e>
                              <m:r>
                                <m:rPr>
                                  <m:nor/>
                                </m:rPr>
                                <a:rPr lang="en-US" sz="2400" i="1" dirty="0">
                                  <a:latin typeface="Palatino-Italic"/>
                                </a:rPr>
                                <m:t>s</m:t>
                              </m:r>
                              <m:r>
                                <m:rPr>
                                  <m:nor/>
                                </m:rPr>
                                <a:rPr lang="en-US" sz="2400" i="1" baseline="-25000" dirty="0">
                                  <a:latin typeface="Palatino-Italic"/>
                                </a:rPr>
                                <m:t>x</m:t>
                              </m:r>
                            </m:e>
                            <m:e>
                              <m:r>
                                <a:rPr lang="en-US" sz="2400" i="1">
                                  <a:latin typeface="Cambria Math" panose="02040503050406030204" pitchFamily="18" charset="0"/>
                                </a:rPr>
                                <m:t>0</m:t>
                              </m:r>
                            </m:e>
                            <m:e>
                              <m:r>
                                <a:rPr lang="en-US" sz="2400" i="1">
                                  <a:latin typeface="Cambria Math" panose="02040503050406030204" pitchFamily="18" charset="0"/>
                                </a:rPr>
                                <m:t>0</m:t>
                              </m:r>
                            </m:e>
                            <m:e>
                              <m:r>
                                <a:rPr lang="en-US" sz="2400" b="0" i="1" smtClean="0">
                                  <a:latin typeface="Cambria Math" panose="02040503050406030204" pitchFamily="18" charset="0"/>
                                </a:rPr>
                                <m:t>(1 −</m:t>
                              </m:r>
                              <m:r>
                                <m:rPr>
                                  <m:nor/>
                                </m:rPr>
                                <a:rPr lang="en-US" sz="2400" i="1" dirty="0">
                                  <a:latin typeface="Palatino-Italic"/>
                                </a:rPr>
                                <m:t>s</m:t>
                              </m:r>
                              <m:r>
                                <m:rPr>
                                  <m:nor/>
                                </m:rPr>
                                <a:rPr lang="en-US" sz="2400" i="1" baseline="-25000" dirty="0">
                                  <a:latin typeface="Palatino-Italic"/>
                                </a:rPr>
                                <m:t>x</m:t>
                              </m:r>
                              <m:r>
                                <a:rPr lang="en-US" sz="2400" b="0" i="1" smtClean="0">
                                  <a:latin typeface="Cambria Math" panose="02040503050406030204" pitchFamily="18" charset="0"/>
                                </a:rPr>
                                <m:t>)</m:t>
                              </m:r>
                              <m:r>
                                <m:rPr>
                                  <m:nor/>
                                </m:rPr>
                                <a:rPr lang="en-US" sz="2400" i="1" dirty="0">
                                  <a:latin typeface="Palatino-Italic"/>
                                </a:rPr>
                                <m:t>x</m:t>
                              </m:r>
                              <m:r>
                                <m:rPr>
                                  <m:nor/>
                                </m:rPr>
                                <a:rPr lang="en-US" sz="2400" i="1" baseline="-25000" dirty="0">
                                  <a:latin typeface="Palatino-Italic"/>
                                </a:rPr>
                                <m:t>f</m:t>
                              </m:r>
                            </m:e>
                          </m:mr>
                          <m:mr>
                            <m:e>
                              <m:r>
                                <a:rPr lang="en-US" sz="2400" i="1">
                                  <a:latin typeface="Cambria Math" panose="02040503050406030204" pitchFamily="18" charset="0"/>
                                </a:rPr>
                                <m:t>0</m:t>
                              </m:r>
                            </m:e>
                            <m:e>
                              <m:r>
                                <m:rPr>
                                  <m:nor/>
                                </m:rPr>
                                <a:rPr lang="en-US" sz="2400" i="1" dirty="0">
                                  <a:latin typeface="Palatino-Italic"/>
                                </a:rPr>
                                <m:t>s</m:t>
                              </m:r>
                              <m:r>
                                <m:rPr>
                                  <m:nor/>
                                </m:rPr>
                                <a:rPr lang="en-US" sz="2400" b="0" i="1" baseline="-25000" dirty="0" smtClean="0">
                                  <a:latin typeface="Palatino-Italic"/>
                                </a:rPr>
                                <m:t>y</m:t>
                              </m:r>
                            </m:e>
                            <m:e>
                              <m:r>
                                <a:rPr lang="en-US" sz="2400" i="1">
                                  <a:latin typeface="Cambria Math" panose="02040503050406030204" pitchFamily="18" charset="0"/>
                                </a:rPr>
                                <m:t>0</m:t>
                              </m:r>
                            </m:e>
                            <m:e>
                              <m:r>
                                <a:rPr lang="en-US" sz="2400" i="1">
                                  <a:latin typeface="Cambria Math" panose="02040503050406030204" pitchFamily="18" charset="0"/>
                                </a:rPr>
                                <m:t>(1 −</m:t>
                              </m:r>
                              <m:r>
                                <m:rPr>
                                  <m:nor/>
                                </m:rPr>
                                <a:rPr lang="en-US" sz="2400" i="1" dirty="0">
                                  <a:latin typeface="Palatino-Italic"/>
                                </a:rPr>
                                <m:t>s</m:t>
                              </m:r>
                              <m:r>
                                <m:rPr>
                                  <m:nor/>
                                </m:rPr>
                                <a:rPr lang="en-US" sz="2400" b="0" i="1" baseline="-25000" dirty="0" smtClean="0">
                                  <a:latin typeface="Palatino-Italic"/>
                                </a:rPr>
                                <m:t>y</m:t>
                              </m:r>
                              <m:r>
                                <a:rPr lang="en-US" sz="2400" i="1">
                                  <a:latin typeface="Cambria Math" panose="02040503050406030204" pitchFamily="18" charset="0"/>
                                </a:rPr>
                                <m:t>)</m:t>
                              </m:r>
                              <m:r>
                                <m:rPr>
                                  <m:nor/>
                                </m:rPr>
                                <a:rPr lang="en-US" sz="2400" b="0" i="1" dirty="0" smtClean="0">
                                  <a:latin typeface="Palatino-Italic"/>
                                </a:rPr>
                                <m:t>y</m:t>
                              </m:r>
                              <m:r>
                                <m:rPr>
                                  <m:nor/>
                                </m:rPr>
                                <a:rPr lang="en-US" sz="2400" i="1" baseline="-25000" dirty="0">
                                  <a:latin typeface="Palatino-Italic"/>
                                </a:rPr>
                                <m:t>f</m:t>
                              </m:r>
                            </m:e>
                          </m:mr>
                          <m:mr>
                            <m:e>
                              <m:r>
                                <a:rPr lang="en-US" sz="2400" i="1">
                                  <a:latin typeface="Cambria Math" panose="02040503050406030204" pitchFamily="18" charset="0"/>
                                </a:rPr>
                                <m:t>0</m:t>
                              </m:r>
                            </m:e>
                            <m:e>
                              <m:r>
                                <a:rPr lang="en-US" sz="2400" i="1" smtClean="0">
                                  <a:latin typeface="Cambria Math" panose="02040503050406030204" pitchFamily="18" charset="0"/>
                                </a:rPr>
                                <m:t>0</m:t>
                              </m:r>
                            </m:e>
                            <m:e>
                              <m:r>
                                <m:rPr>
                                  <m:nor/>
                                </m:rPr>
                                <a:rPr lang="en-US" sz="2400" i="1" dirty="0">
                                  <a:latin typeface="Palatino-Italic"/>
                                </a:rPr>
                                <m:t>s</m:t>
                              </m:r>
                              <m:r>
                                <a:rPr lang="en-US" sz="2400" b="0" i="1" baseline="-25000" dirty="0" smtClean="0">
                                  <a:latin typeface="Cambria Math" panose="02040503050406030204" pitchFamily="18" charset="0"/>
                                </a:rPr>
                                <m:t>𝑧</m:t>
                              </m:r>
                            </m:e>
                            <m:e>
                              <m:r>
                                <a:rPr lang="en-US" sz="2400" i="1">
                                  <a:latin typeface="Cambria Math" panose="02040503050406030204" pitchFamily="18" charset="0"/>
                                </a:rPr>
                                <m:t>(1 −</m:t>
                              </m:r>
                              <m:r>
                                <m:rPr>
                                  <m:nor/>
                                </m:rPr>
                                <a:rPr lang="en-US" sz="2400" i="1" dirty="0">
                                  <a:latin typeface="Palatino-Italic"/>
                                </a:rPr>
                                <m:t>s</m:t>
                              </m:r>
                              <m:r>
                                <m:rPr>
                                  <m:nor/>
                                </m:rPr>
                                <a:rPr lang="en-US" sz="2400" b="0" i="1" baseline="-25000" dirty="0" smtClean="0">
                                  <a:latin typeface="Palatino-Italic"/>
                                </a:rPr>
                                <m:t>z</m:t>
                              </m:r>
                              <m:r>
                                <a:rPr lang="en-US" sz="2400" i="1">
                                  <a:latin typeface="Cambria Math" panose="02040503050406030204" pitchFamily="18" charset="0"/>
                                </a:rPr>
                                <m:t>)</m:t>
                              </m:r>
                              <m:r>
                                <m:rPr>
                                  <m:nor/>
                                </m:rPr>
                                <a:rPr lang="en-US" sz="2400" b="0" i="1" smtClean="0">
                                  <a:latin typeface="Cambria Math" panose="02040503050406030204" pitchFamily="18" charset="0"/>
                                </a:rPr>
                                <m:t>z</m:t>
                              </m:r>
                              <m:r>
                                <m:rPr>
                                  <m:nor/>
                                </m:rPr>
                                <a:rPr lang="en-US" sz="2400" i="1" baseline="-25000" dirty="0">
                                  <a:latin typeface="Palatino-Italic"/>
                                </a:rPr>
                                <m:t>f</m:t>
                              </m:r>
                            </m:e>
                          </m:mr>
                          <m:mr>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1</m:t>
                              </m:r>
                            </m:e>
                          </m:mr>
                        </m:m>
                      </m:e>
                    </m:d>
                  </m:oMath>
                </a14:m>
                <a:endParaRPr lang="en-US" sz="2400" b="0" i="1" u="none" strike="noStrike" baseline="0" dirty="0"/>
              </a:p>
            </p:txBody>
          </p:sp>
        </mc:Choice>
        <mc:Fallback xmlns="">
          <p:sp>
            <p:nvSpPr>
              <p:cNvPr id="4" name="Content Placeholder 3">
                <a:extLst>
                  <a:ext uri="{FF2B5EF4-FFF2-40B4-BE49-F238E27FC236}">
                    <a16:creationId xmlns:a16="http://schemas.microsoft.com/office/drawing/2014/main" id="{25296269-7AAA-1F79-6FDA-CEAC3D38B122}"/>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325370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641FB-26BD-FD86-4223-9B3472543E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655F92-1FD4-D833-25A8-99F86AF70E39}"/>
              </a:ext>
            </a:extLst>
          </p:cNvPr>
          <p:cNvSpPr>
            <a:spLocks noGrp="1"/>
          </p:cNvSpPr>
          <p:nvPr>
            <p:ph type="title"/>
          </p:nvPr>
        </p:nvSpPr>
        <p:spPr/>
        <p:txBody>
          <a:bodyPr/>
          <a:lstStyle/>
          <a:p>
            <a:r>
              <a:rPr lang="en-US" b="1" dirty="0"/>
              <a:t>Three-Dimensional Coordinate</a:t>
            </a:r>
          </a:p>
        </p:txBody>
      </p:sp>
      <p:pic>
        <p:nvPicPr>
          <p:cNvPr id="3074" name="Picture 2">
            <a:extLst>
              <a:ext uri="{FF2B5EF4-FFF2-40B4-BE49-F238E27FC236}">
                <a16:creationId xmlns:a16="http://schemas.microsoft.com/office/drawing/2014/main" id="{F6FF11A0-173F-8602-CBCE-E58CB83F19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00288"/>
            <a:ext cx="10515600" cy="3641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918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0403-484B-0273-0B25-AFC32BB999B5}"/>
              </a:ext>
            </a:extLst>
          </p:cNvPr>
          <p:cNvSpPr>
            <a:spLocks noGrp="1"/>
          </p:cNvSpPr>
          <p:nvPr>
            <p:ph type="title"/>
          </p:nvPr>
        </p:nvSpPr>
        <p:spPr/>
        <p:txBody>
          <a:bodyPr/>
          <a:lstStyle/>
          <a:p>
            <a:r>
              <a:rPr lang="en-US" b="1" dirty="0"/>
              <a:t>Three-Dimensional Reflections</a:t>
            </a:r>
          </a:p>
        </p:txBody>
      </p:sp>
      <p:sp>
        <p:nvSpPr>
          <p:cNvPr id="3" name="Content Placeholder 2">
            <a:extLst>
              <a:ext uri="{FF2B5EF4-FFF2-40B4-BE49-F238E27FC236}">
                <a16:creationId xmlns:a16="http://schemas.microsoft.com/office/drawing/2014/main" id="{814D9F6C-7495-6D26-457C-0A06168FE0BB}"/>
              </a:ext>
            </a:extLst>
          </p:cNvPr>
          <p:cNvSpPr>
            <a:spLocks noGrp="1"/>
          </p:cNvSpPr>
          <p:nvPr>
            <p:ph idx="1"/>
          </p:nvPr>
        </p:nvSpPr>
        <p:spPr>
          <a:xfrm>
            <a:off x="838200" y="1690688"/>
            <a:ext cx="10515600" cy="4486275"/>
          </a:xfrm>
        </p:spPr>
        <p:txBody>
          <a:bodyPr>
            <a:normAutofit/>
          </a:bodyPr>
          <a:lstStyle/>
          <a:p>
            <a:pPr algn="l">
              <a:buFont typeface="Wingdings" panose="05000000000000000000" pitchFamily="2" charset="2"/>
              <a:buChar char="v"/>
            </a:pPr>
            <a:r>
              <a:rPr lang="en-GB" sz="2000" b="0" i="0" u="none" strike="noStrike" baseline="0" dirty="0"/>
              <a:t>A reflection in a three-dimensional space can be performed relative to a selected </a:t>
            </a:r>
            <a:r>
              <a:rPr lang="en-GB" sz="2000" b="0" i="1" u="none" strike="noStrike" baseline="0" dirty="0"/>
              <a:t>reflection axis </a:t>
            </a:r>
            <a:r>
              <a:rPr lang="en-GB" sz="2000" b="0" i="0" u="none" strike="noStrike" baseline="0" dirty="0"/>
              <a:t>or with respect to a </a:t>
            </a:r>
            <a:r>
              <a:rPr lang="en-GB" sz="2000" b="0" i="1" u="none" strike="noStrike" baseline="0" dirty="0"/>
              <a:t>reflection plane</a:t>
            </a:r>
            <a:r>
              <a:rPr lang="en-GB" sz="2000" b="0" i="0" u="none" strike="noStrike" baseline="0" dirty="0"/>
              <a:t>. </a:t>
            </a:r>
          </a:p>
          <a:p>
            <a:pPr algn="l">
              <a:buFont typeface="Wingdings" panose="05000000000000000000" pitchFamily="2" charset="2"/>
              <a:buChar char="v"/>
            </a:pPr>
            <a:r>
              <a:rPr lang="en-GB" sz="2000" b="0" i="0" u="none" strike="noStrike" baseline="0" dirty="0"/>
              <a:t>In general, three-dimensional reflection matrices are set up similarly to those for two dimensions. </a:t>
            </a:r>
          </a:p>
          <a:p>
            <a:pPr algn="l">
              <a:buFont typeface="Wingdings" panose="05000000000000000000" pitchFamily="2" charset="2"/>
              <a:buChar char="v"/>
            </a:pPr>
            <a:r>
              <a:rPr lang="en-GB" sz="2000" b="0" i="0" u="none" strike="noStrike" baseline="0" dirty="0"/>
              <a:t>Reflections relative to a given axis are equivalent to 180◦ rotations about that axis. </a:t>
            </a:r>
          </a:p>
          <a:p>
            <a:pPr algn="l">
              <a:buFont typeface="Wingdings" panose="05000000000000000000" pitchFamily="2" charset="2"/>
              <a:buChar char="v"/>
            </a:pPr>
            <a:r>
              <a:rPr lang="en-GB" sz="2000" b="0" i="0" u="none" strike="noStrike" baseline="0" dirty="0"/>
              <a:t>Reflections with respect to a plane are similar; when the reflection plane is a coordinate plane (</a:t>
            </a:r>
            <a:r>
              <a:rPr lang="en-GB" sz="2000" b="0" i="1" u="none" strike="noStrike" baseline="0" dirty="0" err="1"/>
              <a:t>xy</a:t>
            </a:r>
            <a:r>
              <a:rPr lang="en-GB" sz="2000" b="0" i="0" u="none" strike="noStrike" baseline="0" dirty="0"/>
              <a:t>, </a:t>
            </a:r>
            <a:r>
              <a:rPr lang="en-GB" sz="2000" b="0" i="1" u="none" strike="noStrike" baseline="0" dirty="0" err="1"/>
              <a:t>xz</a:t>
            </a:r>
            <a:r>
              <a:rPr lang="en-GB" sz="2000" b="0" i="0" u="none" strike="noStrike" baseline="0" dirty="0"/>
              <a:t>, or </a:t>
            </a:r>
            <a:r>
              <a:rPr lang="en-GB" sz="2000" b="0" i="1" u="none" strike="noStrike" baseline="0" dirty="0" err="1"/>
              <a:t>yz</a:t>
            </a:r>
            <a:r>
              <a:rPr lang="en-GB" sz="2000" b="0" i="0" u="none" strike="noStrike" baseline="0" dirty="0"/>
              <a:t>), we can think of the transformation as a 180◦ rotation in four-dimensional space with a conversion between a left-handed frame and a </a:t>
            </a:r>
            <a:r>
              <a:rPr lang="en-US" sz="2000" b="0" i="0" u="none" strike="noStrike" baseline="0" dirty="0"/>
              <a:t>right-handed frame.</a:t>
            </a:r>
          </a:p>
        </p:txBody>
      </p:sp>
    </p:spTree>
    <p:extLst>
      <p:ext uri="{BB962C8B-B14F-4D97-AF65-F5344CB8AC3E}">
        <p14:creationId xmlns:p14="http://schemas.microsoft.com/office/powerpoint/2010/main" val="34879110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1E1E1-E219-DDC6-FA49-358CDB1F5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4A9F8-A40A-649F-4490-9F276CE9D8B1}"/>
              </a:ext>
            </a:extLst>
          </p:cNvPr>
          <p:cNvSpPr>
            <a:spLocks noGrp="1"/>
          </p:cNvSpPr>
          <p:nvPr>
            <p:ph type="title"/>
          </p:nvPr>
        </p:nvSpPr>
        <p:spPr/>
        <p:txBody>
          <a:bodyPr/>
          <a:lstStyle/>
          <a:p>
            <a:r>
              <a:rPr lang="en-US" b="1" dirty="0"/>
              <a:t>Three-Dimensional Reflections</a:t>
            </a:r>
          </a:p>
        </p:txBody>
      </p:sp>
      <p:sp>
        <p:nvSpPr>
          <p:cNvPr id="3" name="Content Placeholder 2">
            <a:extLst>
              <a:ext uri="{FF2B5EF4-FFF2-40B4-BE49-F238E27FC236}">
                <a16:creationId xmlns:a16="http://schemas.microsoft.com/office/drawing/2014/main" id="{B6610A2E-92C0-952E-8817-4216A6011992}"/>
              </a:ext>
            </a:extLst>
          </p:cNvPr>
          <p:cNvSpPr>
            <a:spLocks noGrp="1"/>
          </p:cNvSpPr>
          <p:nvPr>
            <p:ph idx="1"/>
          </p:nvPr>
        </p:nvSpPr>
        <p:spPr>
          <a:xfrm>
            <a:off x="838200" y="1690688"/>
            <a:ext cx="10515600" cy="4486275"/>
          </a:xfrm>
        </p:spPr>
        <p:txBody>
          <a:bodyPr>
            <a:normAutofit/>
          </a:bodyPr>
          <a:lstStyle/>
          <a:p>
            <a:pPr algn="l">
              <a:buFont typeface="Wingdings" panose="05000000000000000000" pitchFamily="2" charset="2"/>
              <a:buChar char="v"/>
            </a:pPr>
            <a:r>
              <a:rPr lang="en-GB" sz="2000" b="0" i="0" u="none" strike="noStrike" baseline="0" dirty="0"/>
              <a:t>An example of a reflection that converts coordinate specifications from a right handed system to a left-handed system(or vice versa) is shown in Figure below. This transformation changes the sign of </a:t>
            </a:r>
            <a:r>
              <a:rPr lang="en-GB" sz="2000" b="0" i="1" u="none" strike="noStrike" baseline="0" dirty="0"/>
              <a:t>z </a:t>
            </a:r>
            <a:r>
              <a:rPr lang="en-GB" sz="2000" b="0" i="0" u="none" strike="noStrike" baseline="0" dirty="0"/>
              <a:t>coordinates, leaving the values for the </a:t>
            </a:r>
            <a:r>
              <a:rPr lang="en-GB" sz="2000" b="0" i="1" u="none" strike="noStrike" baseline="0" dirty="0"/>
              <a:t>x </a:t>
            </a:r>
            <a:r>
              <a:rPr lang="en-GB" sz="2000" b="0" i="0" u="none" strike="noStrike" baseline="0" dirty="0"/>
              <a:t>and </a:t>
            </a:r>
            <a:r>
              <a:rPr lang="en-GB" sz="2000" b="0" i="1" u="none" strike="noStrike" baseline="0" dirty="0"/>
              <a:t>y </a:t>
            </a:r>
            <a:r>
              <a:rPr lang="en-GB" sz="2000" b="0" i="0" u="none" strike="noStrike" baseline="0" dirty="0"/>
              <a:t>coordinates unchanged.</a:t>
            </a:r>
            <a:endParaRPr lang="en-US" sz="2000" dirty="0"/>
          </a:p>
        </p:txBody>
      </p:sp>
      <p:pic>
        <p:nvPicPr>
          <p:cNvPr id="5" name="Picture 4">
            <a:extLst>
              <a:ext uri="{FF2B5EF4-FFF2-40B4-BE49-F238E27FC236}">
                <a16:creationId xmlns:a16="http://schemas.microsoft.com/office/drawing/2014/main" id="{3EFC6690-8EB0-AD51-1C4F-83D582E926A3}"/>
              </a:ext>
            </a:extLst>
          </p:cNvPr>
          <p:cNvPicPr>
            <a:picLocks noChangeAspect="1"/>
          </p:cNvPicPr>
          <p:nvPr/>
        </p:nvPicPr>
        <p:blipFill>
          <a:blip r:embed="rId2"/>
          <a:stretch>
            <a:fillRect/>
          </a:stretch>
        </p:blipFill>
        <p:spPr>
          <a:xfrm>
            <a:off x="729600" y="3086100"/>
            <a:ext cx="10732799" cy="3771900"/>
          </a:xfrm>
          <a:prstGeom prst="rect">
            <a:avLst/>
          </a:prstGeom>
        </p:spPr>
      </p:pic>
    </p:spTree>
    <p:extLst>
      <p:ext uri="{BB962C8B-B14F-4D97-AF65-F5344CB8AC3E}">
        <p14:creationId xmlns:p14="http://schemas.microsoft.com/office/powerpoint/2010/main" val="3541817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3431-4B62-3798-13E0-3ABD5FA31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2405C-D7A0-78F5-05DD-BB1D259440AA}"/>
              </a:ext>
            </a:extLst>
          </p:cNvPr>
          <p:cNvSpPr>
            <a:spLocks noGrp="1"/>
          </p:cNvSpPr>
          <p:nvPr>
            <p:ph type="title"/>
          </p:nvPr>
        </p:nvSpPr>
        <p:spPr/>
        <p:txBody>
          <a:bodyPr/>
          <a:lstStyle/>
          <a:p>
            <a:r>
              <a:rPr lang="en-US" b="1" dirty="0"/>
              <a:t>Three-Dimensional Reflections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B8188F-2742-2EDD-8B2C-964A056289BF}"/>
                  </a:ext>
                </a:extLst>
              </p:cNvPr>
              <p:cNvSpPr>
                <a:spLocks noGrp="1"/>
              </p:cNvSpPr>
              <p:nvPr>
                <p:ph idx="1"/>
              </p:nvPr>
            </p:nvSpPr>
            <p:spPr>
              <a:xfrm>
                <a:off x="838200" y="1690688"/>
                <a:ext cx="10515600" cy="4486275"/>
              </a:xfrm>
            </p:spPr>
            <p:txBody>
              <a:bodyPr>
                <a:normAutofit/>
              </a:bodyPr>
              <a:lstStyle/>
              <a:p>
                <a:pPr algn="l">
                  <a:buFont typeface="Wingdings" panose="05000000000000000000" pitchFamily="2" charset="2"/>
                  <a:buChar char="v"/>
                </a:pPr>
                <a:r>
                  <a:rPr lang="en-GB" sz="2000" b="0" i="0" u="none" strike="noStrike" baseline="0" dirty="0"/>
                  <a:t>The matrix representation for this reflection relative to </a:t>
                </a:r>
                <a:r>
                  <a:rPr lang="en-US" sz="2000" b="0" i="0" u="none" strike="noStrike" baseline="0" dirty="0"/>
                  <a:t>the </a:t>
                </a:r>
                <a:r>
                  <a:rPr lang="en-US" sz="2000" b="0" i="1" u="none" strike="noStrike" baseline="0" dirty="0" err="1"/>
                  <a:t>xy</a:t>
                </a:r>
                <a:r>
                  <a:rPr lang="en-US" sz="2000" b="0" i="1" u="none" strike="noStrike" baseline="0" dirty="0"/>
                  <a:t> </a:t>
                </a:r>
                <a:r>
                  <a:rPr lang="en-US" sz="2000" b="0" i="0" u="none" strike="noStrike" baseline="0" dirty="0"/>
                  <a:t>plane is</a:t>
                </a:r>
              </a:p>
              <a:p>
                <a:pPr marL="0" indent="0" algn="ctr">
                  <a:buNone/>
                </a:pPr>
                <a:r>
                  <a:rPr lang="en-US" sz="2000" dirty="0" err="1"/>
                  <a:t>M</a:t>
                </a:r>
                <a:r>
                  <a:rPr lang="en-US" sz="2000" baseline="-25000" dirty="0" err="1">
                    <a:latin typeface="Palatino-Italic"/>
                  </a:rPr>
                  <a:t>z</a:t>
                </a:r>
                <a:r>
                  <a:rPr lang="en-US" sz="2000" baseline="-25000" dirty="0" err="1"/>
                  <a:t>reflect</a:t>
                </a:r>
                <a:r>
                  <a:rPr lang="en-US" sz="2000" dirty="0"/>
                  <a:t> = </a:t>
                </a: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m:rPr>
                                  <m:nor/>
                                </m:rPr>
                                <a:rPr lang="en-US" sz="2000" b="0" i="0" smtClean="0">
                                  <a:latin typeface="Palatino-Italic"/>
                                </a:rPr>
                                <m:t>1</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mr>
                          <m:mr>
                            <m:e>
                              <m:r>
                                <a:rPr lang="en-US" sz="2000" i="1">
                                  <a:latin typeface="Cambria Math" panose="02040503050406030204" pitchFamily="18" charset="0"/>
                                </a:rPr>
                                <m:t>0</m:t>
                              </m:r>
                            </m:e>
                            <m:e>
                              <m:r>
                                <m:rPr>
                                  <m:nor/>
                                </m:rPr>
                                <a:rPr lang="en-US" sz="2000" b="0" i="0" smtClean="0">
                                  <a:latin typeface="Palatino-Italic"/>
                                </a:rPr>
                                <m:t>1</m:t>
                              </m:r>
                            </m:e>
                            <m:e>
                              <m:r>
                                <a:rPr lang="en-US" sz="2000" i="1">
                                  <a:latin typeface="Cambria Math" panose="02040503050406030204" pitchFamily="18" charset="0"/>
                                </a:rPr>
                                <m:t>0</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m:rPr>
                                  <m:nor/>
                                </m:rPr>
                                <a:rPr lang="en-US" sz="2000" b="0" i="0" smtClean="0">
                                  <a:latin typeface="Palatino-Italic"/>
                                </a:rPr>
                                <m:t>−1</m:t>
                              </m:r>
                            </m:e>
                            <m:e>
                              <m:r>
                                <m:rPr>
                                  <m:nor/>
                                </m:rPr>
                                <a:rPr lang="en-US" sz="2000">
                                  <a:latin typeface="Palatino-Italic"/>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US" sz="2000" b="0" i="0" u="none" strike="noStrike" dirty="0">
                  <a:latin typeface="Palatino-Italic"/>
                </a:endParaRPr>
              </a:p>
              <a:p>
                <a:pPr>
                  <a:buFont typeface="Wingdings" panose="05000000000000000000" pitchFamily="2" charset="2"/>
                  <a:buChar char="v"/>
                </a:pPr>
                <a:r>
                  <a:rPr lang="en-GB" sz="2000" b="0" i="0" u="none" strike="noStrike" dirty="0"/>
                  <a:t>Transformation matrices for inverting </a:t>
                </a:r>
                <a:r>
                  <a:rPr lang="en-GB" sz="2000" b="0" i="0" u="none" strike="noStrike" dirty="0">
                    <a:latin typeface="Palatino-Italic"/>
                  </a:rPr>
                  <a:t>x</a:t>
                </a:r>
                <a:r>
                  <a:rPr lang="en-GB" sz="2000" b="0" i="0" u="none" strike="noStrike" dirty="0"/>
                  <a:t> coordinates or </a:t>
                </a:r>
                <a:r>
                  <a:rPr lang="en-GB" sz="2000" b="0" i="0" u="none" strike="noStrike" dirty="0">
                    <a:latin typeface="Palatino-Italic"/>
                  </a:rPr>
                  <a:t>y </a:t>
                </a:r>
                <a:r>
                  <a:rPr lang="en-GB" sz="2000" b="0" i="0" u="none" strike="noStrike" dirty="0"/>
                  <a:t>coordinates are defined similarly, as reflections relative to the </a:t>
                </a:r>
                <a:r>
                  <a:rPr lang="en-GB" sz="2000" b="0" i="0" u="none" strike="noStrike" dirty="0" err="1">
                    <a:latin typeface="Palatino-Italic"/>
                  </a:rPr>
                  <a:t>yz</a:t>
                </a:r>
                <a:r>
                  <a:rPr lang="en-GB" sz="2000" b="0" i="0" u="none" strike="noStrike" dirty="0"/>
                  <a:t> plane or to the </a:t>
                </a:r>
                <a:r>
                  <a:rPr lang="en-GB" sz="2000" b="0" i="0" u="none" strike="noStrike" dirty="0" err="1">
                    <a:latin typeface="Palatino-Italic"/>
                  </a:rPr>
                  <a:t>xz</a:t>
                </a:r>
                <a:r>
                  <a:rPr lang="en-GB" sz="2000" b="0" i="0" u="none" strike="noStrike" dirty="0"/>
                  <a:t> plane, respectively. </a:t>
                </a:r>
              </a:p>
              <a:p>
                <a:pPr>
                  <a:buFont typeface="Wingdings" panose="05000000000000000000" pitchFamily="2" charset="2"/>
                  <a:buChar char="v"/>
                </a:pPr>
                <a:r>
                  <a:rPr lang="en-GB" sz="2000" b="0" i="0" u="none" strike="noStrike" dirty="0"/>
                  <a:t>Reflections about other planes can be obtained as a combination of rotations and coordinate-plane reflections.</a:t>
                </a:r>
                <a:endParaRPr lang="en-US" sz="2000" b="0" i="0" u="none" strike="noStrike" dirty="0"/>
              </a:p>
              <a:p>
                <a:pPr algn="l">
                  <a:buFont typeface="Wingdings" panose="05000000000000000000" pitchFamily="2" charset="2"/>
                  <a:buChar char="v"/>
                </a:pPr>
                <a:endParaRPr lang="en-US" sz="2000" dirty="0"/>
              </a:p>
            </p:txBody>
          </p:sp>
        </mc:Choice>
        <mc:Fallback xmlns="">
          <p:sp>
            <p:nvSpPr>
              <p:cNvPr id="3" name="Content Placeholder 2">
                <a:extLst>
                  <a:ext uri="{FF2B5EF4-FFF2-40B4-BE49-F238E27FC236}">
                    <a16:creationId xmlns:a16="http://schemas.microsoft.com/office/drawing/2014/main" id="{B4B8188F-2742-2EDD-8B2C-964A056289B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522" t="-1359"/>
                </a:stretch>
              </a:blipFill>
            </p:spPr>
            <p:txBody>
              <a:bodyPr/>
              <a:lstStyle/>
              <a:p>
                <a:r>
                  <a:rPr lang="en-US">
                    <a:noFill/>
                  </a:rPr>
                  <a:t> </a:t>
                </a:r>
              </a:p>
            </p:txBody>
          </p:sp>
        </mc:Fallback>
      </mc:AlternateContent>
    </p:spTree>
    <p:extLst>
      <p:ext uri="{BB962C8B-B14F-4D97-AF65-F5344CB8AC3E}">
        <p14:creationId xmlns:p14="http://schemas.microsoft.com/office/powerpoint/2010/main" val="777277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C20F-84CA-8C4D-8460-51F10AB299FE}"/>
              </a:ext>
            </a:extLst>
          </p:cNvPr>
          <p:cNvSpPr>
            <a:spLocks noGrp="1"/>
          </p:cNvSpPr>
          <p:nvPr>
            <p:ph type="title"/>
          </p:nvPr>
        </p:nvSpPr>
        <p:spPr/>
        <p:txBody>
          <a:bodyPr/>
          <a:lstStyle/>
          <a:p>
            <a:r>
              <a:rPr lang="en-US" b="1" dirty="0"/>
              <a:t>Three-Dimensional Reflections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745904-7F45-423D-D463-51DD8ECD43C3}"/>
                  </a:ext>
                </a:extLst>
              </p:cNvPr>
              <p:cNvSpPr>
                <a:spLocks noGrp="1"/>
              </p:cNvSpPr>
              <p:nvPr>
                <p:ph idx="1"/>
              </p:nvPr>
            </p:nvSpPr>
            <p:spPr>
              <a:xfrm>
                <a:off x="838200" y="1690688"/>
                <a:ext cx="7031719" cy="4486275"/>
              </a:xfrm>
            </p:spPr>
            <p:txBody>
              <a:bodyPr>
                <a:normAutofit/>
              </a:bodyPr>
              <a:lstStyle/>
              <a:p>
                <a:pPr>
                  <a:buFont typeface="Wingdings" panose="05000000000000000000" pitchFamily="2" charset="2"/>
                  <a:buChar char="v"/>
                </a:pPr>
                <a:r>
                  <a:rPr lang="en-GB" sz="2000" dirty="0"/>
                  <a:t>In 3D-reflection the reflection takes place about a plane.</a:t>
                </a:r>
                <a:endParaRPr lang="en-US" sz="2000" dirty="0"/>
              </a:p>
              <a:p>
                <a:pPr marL="571500" indent="-571500">
                  <a:buFont typeface="+mj-lt"/>
                  <a:buAutoNum type="romanUcPeriod"/>
                </a:pPr>
                <a:r>
                  <a:rPr lang="en-US" sz="1800" b="1" u="sng" dirty="0"/>
                  <a:t>Reflection about YZ-plane(X-axis):</a:t>
                </a:r>
              </a:p>
              <a:p>
                <a:pPr>
                  <a:buFont typeface="Wingdings" panose="05000000000000000000" pitchFamily="2" charset="2"/>
                  <a:buChar char="q"/>
                </a:pPr>
                <a:r>
                  <a:rPr lang="en-GB" sz="1800" dirty="0"/>
                  <a:t>This transformation changes the sign of the x coordinate, leaving the y and z coordinate values unchanged.</a:t>
                </a:r>
              </a:p>
              <a:p>
                <a:pPr marL="0" indent="0">
                  <a:buNone/>
                </a:pPr>
                <a:r>
                  <a:rPr lang="en-US" sz="2000" dirty="0"/>
                  <a:t>x’ = -x </a:t>
                </a:r>
              </a:p>
              <a:p>
                <a:pPr marL="0" indent="0">
                  <a:buNone/>
                </a:pPr>
                <a:r>
                  <a:rPr lang="en-US" sz="2000" dirty="0"/>
                  <a:t>y’ = y </a:t>
                </a:r>
              </a:p>
              <a:p>
                <a:pPr marL="0" indent="0">
                  <a:buNone/>
                </a:pPr>
                <a:r>
                  <a:rPr lang="en-US" sz="2000" dirty="0"/>
                  <a:t>z’ = z</a:t>
                </a:r>
              </a:p>
              <a:p>
                <a:pPr marL="0" indent="0">
                  <a:buNone/>
                </a:pPr>
                <a:r>
                  <a:rPr lang="en-US" sz="1800" b="1" dirty="0" err="1"/>
                  <a:t>Rf</a:t>
                </a:r>
                <a:r>
                  <a:rPr lang="en-US" sz="1800" b="1" baseline="-25000" dirty="0" err="1"/>
                  <a:t>yz</a:t>
                </a:r>
                <a:r>
                  <a:rPr lang="en-US" sz="1800" b="1" baseline="-25000" dirty="0"/>
                  <a:t> </a:t>
                </a:r>
                <a:r>
                  <a:rPr lang="en-US" sz="1800" b="1" dirty="0"/>
                  <a:t>= </a:t>
                </a:r>
                <a14:m>
                  <m:oMath xmlns:m="http://schemas.openxmlformats.org/officeDocument/2006/math">
                    <m:d>
                      <m:dPr>
                        <m:begChr m:val="["/>
                        <m:endChr m:val="]"/>
                        <m:ctrlPr>
                          <a:rPr lang="en-GB" sz="1800" b="1" i="1" smtClean="0">
                            <a:latin typeface="Cambria Math" panose="02040503050406030204" pitchFamily="18" charset="0"/>
                          </a:rPr>
                        </m:ctrlPr>
                      </m:dPr>
                      <m:e>
                        <m:m>
                          <m:mPr>
                            <m:mcs>
                              <m:mc>
                                <m:mcPr>
                                  <m:count m:val="4"/>
                                  <m:mcJc m:val="center"/>
                                </m:mcPr>
                              </m:mc>
                            </m:mcs>
                            <m:ctrlPr>
                              <a:rPr lang="en-GB" sz="1800" b="1" i="1">
                                <a:latin typeface="Cambria Math" panose="02040503050406030204" pitchFamily="18" charset="0"/>
                              </a:rPr>
                            </m:ctrlPr>
                          </m:mPr>
                          <m:mr>
                            <m:e>
                              <m:r>
                                <m:rPr>
                                  <m:brk m:alnAt="7"/>
                                </m:rPr>
                                <a:rPr lang="en-US" sz="1800" b="1" i="1" smtClean="0">
                                  <a:latin typeface="Cambria Math" panose="02040503050406030204" pitchFamily="18" charset="0"/>
                                </a:rPr>
                                <m:t>−</m:t>
                              </m:r>
                              <m:r>
                                <a:rPr lang="en-US" sz="1800" b="1" i="1" smtClean="0">
                                  <a:latin typeface="Cambria Math" panose="02040503050406030204" pitchFamily="18" charset="0"/>
                                </a:rPr>
                                <m:t>𝟏</m:t>
                              </m:r>
                            </m:e>
                            <m:e>
                              <m:r>
                                <a:rPr lang="en-US" sz="1800" b="1" i="1">
                                  <a:latin typeface="Cambria Math" panose="02040503050406030204" pitchFamily="18" charset="0"/>
                                </a:rPr>
                                <m:t>𝟎</m:t>
                              </m:r>
                            </m:e>
                            <m:e>
                              <m:r>
                                <a:rPr lang="en-US" sz="1800" b="1" i="1">
                                  <a:latin typeface="Cambria Math" panose="02040503050406030204" pitchFamily="18" charset="0"/>
                                </a:rPr>
                                <m:t>𝟎</m:t>
                              </m:r>
                            </m:e>
                            <m:e>
                              <m:r>
                                <a:rPr lang="en-US" sz="1800" b="1" i="1">
                                  <a:latin typeface="Cambria Math" panose="02040503050406030204" pitchFamily="18" charset="0"/>
                                </a:rPr>
                                <m:t>𝟎</m:t>
                              </m:r>
                            </m:e>
                          </m:mr>
                          <m:mr>
                            <m:e>
                              <m:r>
                                <a:rPr lang="en-US" sz="1800" b="1" i="1">
                                  <a:latin typeface="Cambria Math" panose="02040503050406030204" pitchFamily="18" charset="0"/>
                                </a:rPr>
                                <m:t>𝟎</m:t>
                              </m:r>
                            </m:e>
                            <m:e>
                              <m:r>
                                <a:rPr lang="en-US" sz="1800" b="1" i="1" smtClean="0">
                                  <a:latin typeface="Cambria Math" panose="02040503050406030204" pitchFamily="18" charset="0"/>
                                </a:rPr>
                                <m:t>𝟏</m:t>
                              </m:r>
                            </m:e>
                            <m:e>
                              <m:r>
                                <a:rPr lang="en-US" sz="1800" b="1" i="1">
                                  <a:latin typeface="Cambria Math" panose="02040503050406030204" pitchFamily="18" charset="0"/>
                                </a:rPr>
                                <m:t>𝟎</m:t>
                              </m:r>
                            </m:e>
                            <m:e>
                              <m:r>
                                <a:rPr lang="en-US" sz="1800" b="1" i="1">
                                  <a:latin typeface="Cambria Math" panose="02040503050406030204" pitchFamily="18" charset="0"/>
                                </a:rPr>
                                <m:t>𝟎</m:t>
                              </m:r>
                            </m:e>
                          </m:mr>
                          <m:mr>
                            <m:e>
                              <m:r>
                                <a:rPr lang="en-US" sz="1800" b="1" i="1">
                                  <a:latin typeface="Cambria Math" panose="02040503050406030204" pitchFamily="18" charset="0"/>
                                </a:rPr>
                                <m:t>𝟎</m:t>
                              </m:r>
                            </m:e>
                            <m:e>
                              <m:r>
                                <a:rPr lang="en-US" sz="1800" b="1" i="1">
                                  <a:latin typeface="Cambria Math" panose="02040503050406030204" pitchFamily="18" charset="0"/>
                                </a:rPr>
                                <m:t>𝟎</m:t>
                              </m:r>
                            </m:e>
                            <m:e>
                              <m:r>
                                <a:rPr lang="en-US" sz="1800" b="1" i="1" smtClean="0">
                                  <a:latin typeface="Cambria Math" panose="02040503050406030204" pitchFamily="18" charset="0"/>
                                </a:rPr>
                                <m:t>𝟏</m:t>
                              </m:r>
                            </m:e>
                            <m:e>
                              <m:r>
                                <a:rPr lang="en-US" sz="1800" b="1" i="1">
                                  <a:latin typeface="Cambria Math" panose="02040503050406030204" pitchFamily="18" charset="0"/>
                                </a:rPr>
                                <m:t>𝟎</m:t>
                              </m:r>
                            </m:e>
                          </m:mr>
                          <m:mr>
                            <m:e>
                              <m:r>
                                <a:rPr lang="en-US" sz="1800" b="1" i="1">
                                  <a:latin typeface="Cambria Math" panose="02040503050406030204" pitchFamily="18" charset="0"/>
                                </a:rPr>
                                <m:t>𝟎</m:t>
                              </m:r>
                            </m:e>
                            <m:e>
                              <m:r>
                                <a:rPr lang="en-US" sz="1800" b="1" i="1">
                                  <a:latin typeface="Cambria Math" panose="02040503050406030204" pitchFamily="18" charset="0"/>
                                </a:rPr>
                                <m:t>𝟎</m:t>
                              </m:r>
                            </m:e>
                            <m:e>
                              <m:r>
                                <a:rPr lang="en-US" sz="1800" b="1" i="1">
                                  <a:latin typeface="Cambria Math" panose="02040503050406030204" pitchFamily="18" charset="0"/>
                                </a:rPr>
                                <m:t>𝟎</m:t>
                              </m:r>
                            </m:e>
                            <m:e>
                              <m:r>
                                <a:rPr lang="en-US" sz="1800" b="1" i="1">
                                  <a:latin typeface="Cambria Math" panose="02040503050406030204" pitchFamily="18" charset="0"/>
                                </a:rPr>
                                <m:t>𝟏</m:t>
                              </m:r>
                            </m:e>
                          </m:mr>
                        </m:m>
                      </m:e>
                    </m:d>
                  </m:oMath>
                </a14:m>
                <a:endParaRPr lang="en-US" sz="1800" b="1" dirty="0"/>
              </a:p>
            </p:txBody>
          </p:sp>
        </mc:Choice>
        <mc:Fallback xmlns="">
          <p:sp>
            <p:nvSpPr>
              <p:cNvPr id="3" name="Content Placeholder 2">
                <a:extLst>
                  <a:ext uri="{FF2B5EF4-FFF2-40B4-BE49-F238E27FC236}">
                    <a16:creationId xmlns:a16="http://schemas.microsoft.com/office/drawing/2014/main" id="{B5745904-7F45-423D-D463-51DD8ECD43C3}"/>
                  </a:ext>
                </a:extLst>
              </p:cNvPr>
              <p:cNvSpPr>
                <a:spLocks noGrp="1" noRot="1" noChangeAspect="1" noMove="1" noResize="1" noEditPoints="1" noAdjustHandles="1" noChangeArrowheads="1" noChangeShapeType="1" noTextEdit="1"/>
              </p:cNvSpPr>
              <p:nvPr>
                <p:ph idx="1"/>
              </p:nvPr>
            </p:nvSpPr>
            <p:spPr>
              <a:xfrm>
                <a:off x="838200" y="1690688"/>
                <a:ext cx="7031719" cy="4486275"/>
              </a:xfrm>
              <a:blipFill>
                <a:blip r:embed="rId2"/>
                <a:stretch>
                  <a:fillRect l="-954" t="-1359" r="-182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E88030F0-ED4C-C870-FB3D-665442310A60}"/>
              </a:ext>
            </a:extLst>
          </p:cNvPr>
          <p:cNvGrpSpPr/>
          <p:nvPr/>
        </p:nvGrpSpPr>
        <p:grpSpPr>
          <a:xfrm>
            <a:off x="8069943" y="2124553"/>
            <a:ext cx="4014824" cy="3753482"/>
            <a:chOff x="4440532" y="0"/>
            <a:chExt cx="4014824" cy="3753482"/>
          </a:xfrm>
        </p:grpSpPr>
        <p:pic>
          <p:nvPicPr>
            <p:cNvPr id="5" name="object 6">
              <a:extLst>
                <a:ext uri="{FF2B5EF4-FFF2-40B4-BE49-F238E27FC236}">
                  <a16:creationId xmlns:a16="http://schemas.microsoft.com/office/drawing/2014/main" id="{C0D451CC-0688-31B5-A5C4-129ACFB7BF0D}"/>
                </a:ext>
              </a:extLst>
            </p:cNvPr>
            <p:cNvPicPr/>
            <p:nvPr/>
          </p:nvPicPr>
          <p:blipFill>
            <a:blip r:embed="rId3" cstate="print"/>
            <a:stretch>
              <a:fillRect/>
            </a:stretch>
          </p:blipFill>
          <p:spPr>
            <a:xfrm>
              <a:off x="5081501" y="0"/>
              <a:ext cx="3373855" cy="3753482"/>
            </a:xfrm>
            <a:prstGeom prst="rect">
              <a:avLst/>
            </a:prstGeom>
          </p:spPr>
        </p:pic>
        <p:grpSp>
          <p:nvGrpSpPr>
            <p:cNvPr id="6" name="Group 5">
              <a:extLst>
                <a:ext uri="{FF2B5EF4-FFF2-40B4-BE49-F238E27FC236}">
                  <a16:creationId xmlns:a16="http://schemas.microsoft.com/office/drawing/2014/main" id="{5B77388F-B4AA-DC96-3E77-6C28B55829C1}"/>
                </a:ext>
              </a:extLst>
            </p:cNvPr>
            <p:cNvGrpSpPr/>
            <p:nvPr/>
          </p:nvGrpSpPr>
          <p:grpSpPr>
            <a:xfrm>
              <a:off x="4440532" y="441196"/>
              <a:ext cx="2569464" cy="2985389"/>
              <a:chOff x="4440532" y="441196"/>
              <a:chExt cx="2569464" cy="2985389"/>
            </a:xfrm>
          </p:grpSpPr>
          <p:sp>
            <p:nvSpPr>
              <p:cNvPr id="7" name="object 7">
                <a:extLst>
                  <a:ext uri="{FF2B5EF4-FFF2-40B4-BE49-F238E27FC236}">
                    <a16:creationId xmlns:a16="http://schemas.microsoft.com/office/drawing/2014/main" id="{16C71DFA-987A-11CB-DE26-BBCC6892BD5D}"/>
                  </a:ext>
                </a:extLst>
              </p:cNvPr>
              <p:cNvSpPr/>
              <p:nvPr/>
            </p:nvSpPr>
            <p:spPr>
              <a:xfrm>
                <a:off x="5482947" y="1369185"/>
                <a:ext cx="0" cy="2057400"/>
              </a:xfrm>
              <a:custGeom>
                <a:avLst/>
                <a:gdLst/>
                <a:ahLst/>
                <a:cxnLst/>
                <a:rect l="l" t="t" r="r" b="b"/>
                <a:pathLst>
                  <a:path h="2057400">
                    <a:moveTo>
                      <a:pt x="0" y="2057400"/>
                    </a:moveTo>
                    <a:lnTo>
                      <a:pt x="0" y="0"/>
                    </a:lnTo>
                  </a:path>
                </a:pathLst>
              </a:custGeom>
              <a:ln w="12700">
                <a:solidFill>
                  <a:srgbClr val="5D9ACF"/>
                </a:solidFill>
              </a:ln>
            </p:spPr>
            <p:txBody>
              <a:bodyPr wrap="square" lIns="0" tIns="0" rIns="0" bIns="0" rtlCol="0"/>
              <a:lstStyle/>
              <a:p>
                <a:endParaRPr/>
              </a:p>
            </p:txBody>
          </p:sp>
          <p:sp>
            <p:nvSpPr>
              <p:cNvPr id="8" name="object 8">
                <a:extLst>
                  <a:ext uri="{FF2B5EF4-FFF2-40B4-BE49-F238E27FC236}">
                    <a16:creationId xmlns:a16="http://schemas.microsoft.com/office/drawing/2014/main" id="{7F23145D-B070-AB75-D4B9-BCB6E784D344}"/>
                  </a:ext>
                </a:extLst>
              </p:cNvPr>
              <p:cNvSpPr/>
              <p:nvPr/>
            </p:nvSpPr>
            <p:spPr>
              <a:xfrm>
                <a:off x="6323941" y="1801886"/>
                <a:ext cx="549910" cy="408940"/>
              </a:xfrm>
              <a:custGeom>
                <a:avLst/>
                <a:gdLst/>
                <a:ahLst/>
                <a:cxnLst/>
                <a:rect l="l" t="t" r="r" b="b"/>
                <a:pathLst>
                  <a:path w="549909" h="408939">
                    <a:moveTo>
                      <a:pt x="549528" y="0"/>
                    </a:moveTo>
                    <a:lnTo>
                      <a:pt x="0" y="0"/>
                    </a:lnTo>
                    <a:lnTo>
                      <a:pt x="0" y="408800"/>
                    </a:lnTo>
                    <a:lnTo>
                      <a:pt x="549528" y="408800"/>
                    </a:lnTo>
                    <a:lnTo>
                      <a:pt x="549528" y="0"/>
                    </a:lnTo>
                    <a:close/>
                  </a:path>
                </a:pathLst>
              </a:custGeom>
              <a:solidFill>
                <a:srgbClr val="619DD1"/>
              </a:solidFill>
            </p:spPr>
            <p:txBody>
              <a:bodyPr wrap="square" lIns="0" tIns="0" rIns="0" bIns="0" rtlCol="0"/>
              <a:lstStyle/>
              <a:p>
                <a:endParaRPr/>
              </a:p>
            </p:txBody>
          </p:sp>
          <p:sp>
            <p:nvSpPr>
              <p:cNvPr id="9" name="object 9">
                <a:extLst>
                  <a:ext uri="{FF2B5EF4-FFF2-40B4-BE49-F238E27FC236}">
                    <a16:creationId xmlns:a16="http://schemas.microsoft.com/office/drawing/2014/main" id="{8DE95B14-1E95-E03D-CAE1-6980D4A369DB}"/>
                  </a:ext>
                </a:extLst>
              </p:cNvPr>
              <p:cNvSpPr/>
              <p:nvPr/>
            </p:nvSpPr>
            <p:spPr>
              <a:xfrm>
                <a:off x="6873471" y="1665603"/>
                <a:ext cx="136525" cy="545465"/>
              </a:xfrm>
              <a:custGeom>
                <a:avLst/>
                <a:gdLst/>
                <a:ahLst/>
                <a:cxnLst/>
                <a:rect l="l" t="t" r="r" b="b"/>
                <a:pathLst>
                  <a:path w="136525" h="545464">
                    <a:moveTo>
                      <a:pt x="136271" y="0"/>
                    </a:moveTo>
                    <a:lnTo>
                      <a:pt x="0" y="136270"/>
                    </a:lnTo>
                    <a:lnTo>
                      <a:pt x="0" y="545083"/>
                    </a:lnTo>
                    <a:lnTo>
                      <a:pt x="136271" y="408813"/>
                    </a:lnTo>
                    <a:lnTo>
                      <a:pt x="136271" y="0"/>
                    </a:lnTo>
                    <a:close/>
                  </a:path>
                </a:pathLst>
              </a:custGeom>
              <a:solidFill>
                <a:srgbClr val="4F7DA8"/>
              </a:solidFill>
            </p:spPr>
            <p:txBody>
              <a:bodyPr wrap="square" lIns="0" tIns="0" rIns="0" bIns="0" rtlCol="0"/>
              <a:lstStyle/>
              <a:p>
                <a:endParaRPr/>
              </a:p>
            </p:txBody>
          </p:sp>
          <p:sp>
            <p:nvSpPr>
              <p:cNvPr id="10" name="object 10">
                <a:extLst>
                  <a:ext uri="{FF2B5EF4-FFF2-40B4-BE49-F238E27FC236}">
                    <a16:creationId xmlns:a16="http://schemas.microsoft.com/office/drawing/2014/main" id="{F6C1768D-9AE2-A3BD-8ABF-548DA3AD4478}"/>
                  </a:ext>
                </a:extLst>
              </p:cNvPr>
              <p:cNvSpPr/>
              <p:nvPr/>
            </p:nvSpPr>
            <p:spPr>
              <a:xfrm>
                <a:off x="6323941" y="1665603"/>
                <a:ext cx="685800" cy="136525"/>
              </a:xfrm>
              <a:custGeom>
                <a:avLst/>
                <a:gdLst/>
                <a:ahLst/>
                <a:cxnLst/>
                <a:rect l="l" t="t" r="r" b="b"/>
                <a:pathLst>
                  <a:path w="685800" h="136525">
                    <a:moveTo>
                      <a:pt x="685800" y="0"/>
                    </a:moveTo>
                    <a:lnTo>
                      <a:pt x="136271" y="0"/>
                    </a:lnTo>
                    <a:lnTo>
                      <a:pt x="0" y="136270"/>
                    </a:lnTo>
                    <a:lnTo>
                      <a:pt x="549528" y="136270"/>
                    </a:lnTo>
                    <a:lnTo>
                      <a:pt x="685800" y="0"/>
                    </a:lnTo>
                    <a:close/>
                  </a:path>
                </a:pathLst>
              </a:custGeom>
              <a:solidFill>
                <a:srgbClr val="81AFDA"/>
              </a:solidFill>
            </p:spPr>
            <p:txBody>
              <a:bodyPr wrap="square" lIns="0" tIns="0" rIns="0" bIns="0" rtlCol="0"/>
              <a:lstStyle/>
              <a:p>
                <a:endParaRPr/>
              </a:p>
            </p:txBody>
          </p:sp>
          <p:sp>
            <p:nvSpPr>
              <p:cNvPr id="11" name="object 11">
                <a:extLst>
                  <a:ext uri="{FF2B5EF4-FFF2-40B4-BE49-F238E27FC236}">
                    <a16:creationId xmlns:a16="http://schemas.microsoft.com/office/drawing/2014/main" id="{B063DBC4-DB43-11FF-8D13-1FC3CF0B9736}"/>
                  </a:ext>
                </a:extLst>
              </p:cNvPr>
              <p:cNvSpPr/>
              <p:nvPr/>
            </p:nvSpPr>
            <p:spPr>
              <a:xfrm>
                <a:off x="6323941" y="1665603"/>
                <a:ext cx="685800" cy="545465"/>
              </a:xfrm>
              <a:custGeom>
                <a:avLst/>
                <a:gdLst/>
                <a:ahLst/>
                <a:cxnLst/>
                <a:rect l="l" t="t" r="r" b="b"/>
                <a:pathLst>
                  <a:path w="685800" h="545464">
                    <a:moveTo>
                      <a:pt x="0" y="136270"/>
                    </a:moveTo>
                    <a:lnTo>
                      <a:pt x="136271" y="0"/>
                    </a:lnTo>
                    <a:lnTo>
                      <a:pt x="685800" y="0"/>
                    </a:lnTo>
                    <a:lnTo>
                      <a:pt x="685800" y="408813"/>
                    </a:lnTo>
                    <a:lnTo>
                      <a:pt x="549528" y="545083"/>
                    </a:lnTo>
                    <a:lnTo>
                      <a:pt x="0" y="545083"/>
                    </a:lnTo>
                    <a:lnTo>
                      <a:pt x="0" y="136270"/>
                    </a:lnTo>
                    <a:close/>
                  </a:path>
                  <a:path w="685800" h="545464">
                    <a:moveTo>
                      <a:pt x="0" y="136270"/>
                    </a:moveTo>
                    <a:lnTo>
                      <a:pt x="549528" y="136270"/>
                    </a:lnTo>
                    <a:lnTo>
                      <a:pt x="685800" y="0"/>
                    </a:lnTo>
                  </a:path>
                  <a:path w="685800" h="545464">
                    <a:moveTo>
                      <a:pt x="549528" y="136270"/>
                    </a:moveTo>
                    <a:lnTo>
                      <a:pt x="549528" y="545083"/>
                    </a:lnTo>
                  </a:path>
                </a:pathLst>
              </a:custGeom>
              <a:ln w="25400">
                <a:solidFill>
                  <a:srgbClr val="467199"/>
                </a:solidFill>
              </a:ln>
            </p:spPr>
            <p:txBody>
              <a:bodyPr wrap="square" lIns="0" tIns="0" rIns="0" bIns="0" rtlCol="0"/>
              <a:lstStyle/>
              <a:p>
                <a:endParaRPr/>
              </a:p>
            </p:txBody>
          </p:sp>
          <p:sp>
            <p:nvSpPr>
              <p:cNvPr id="12" name="object 12">
                <a:extLst>
                  <a:ext uri="{FF2B5EF4-FFF2-40B4-BE49-F238E27FC236}">
                    <a16:creationId xmlns:a16="http://schemas.microsoft.com/office/drawing/2014/main" id="{7DFA4224-150B-0A5E-AF3E-38370794ED9E}"/>
                  </a:ext>
                </a:extLst>
              </p:cNvPr>
              <p:cNvSpPr/>
              <p:nvPr/>
            </p:nvSpPr>
            <p:spPr>
              <a:xfrm>
                <a:off x="5482947" y="441196"/>
                <a:ext cx="1069975" cy="928369"/>
              </a:xfrm>
              <a:custGeom>
                <a:avLst/>
                <a:gdLst/>
                <a:ahLst/>
                <a:cxnLst/>
                <a:rect l="l" t="t" r="r" b="b"/>
                <a:pathLst>
                  <a:path w="1069975" h="928369">
                    <a:moveTo>
                      <a:pt x="1069594" y="0"/>
                    </a:moveTo>
                    <a:lnTo>
                      <a:pt x="0" y="927988"/>
                    </a:lnTo>
                  </a:path>
                </a:pathLst>
              </a:custGeom>
              <a:ln w="12700">
                <a:solidFill>
                  <a:srgbClr val="5D9ACF"/>
                </a:solidFill>
              </a:ln>
            </p:spPr>
            <p:txBody>
              <a:bodyPr wrap="square" lIns="0" tIns="0" rIns="0" bIns="0" rtlCol="0"/>
              <a:lstStyle/>
              <a:p>
                <a:endParaRPr/>
              </a:p>
            </p:txBody>
          </p:sp>
          <p:pic>
            <p:nvPicPr>
              <p:cNvPr id="13" name="object 13">
                <a:extLst>
                  <a:ext uri="{FF2B5EF4-FFF2-40B4-BE49-F238E27FC236}">
                    <a16:creationId xmlns:a16="http://schemas.microsoft.com/office/drawing/2014/main" id="{C85DFE05-FD4C-FCA8-4240-DBDA198072E4}"/>
                  </a:ext>
                </a:extLst>
              </p:cNvPr>
              <p:cNvPicPr/>
              <p:nvPr/>
            </p:nvPicPr>
            <p:blipFill>
              <a:blip r:embed="rId4" cstate="print"/>
              <a:stretch>
                <a:fillRect/>
              </a:stretch>
            </p:blipFill>
            <p:spPr>
              <a:xfrm>
                <a:off x="4440532" y="1656712"/>
                <a:ext cx="685800" cy="545084"/>
              </a:xfrm>
              <a:prstGeom prst="rect">
                <a:avLst/>
              </a:prstGeom>
            </p:spPr>
          </p:pic>
          <p:sp>
            <p:nvSpPr>
              <p:cNvPr id="14" name="object 14">
                <a:extLst>
                  <a:ext uri="{FF2B5EF4-FFF2-40B4-BE49-F238E27FC236}">
                    <a16:creationId xmlns:a16="http://schemas.microsoft.com/office/drawing/2014/main" id="{A69BA4DF-340B-C93C-2745-4D25280F9B37}"/>
                  </a:ext>
                </a:extLst>
              </p:cNvPr>
              <p:cNvSpPr/>
              <p:nvPr/>
            </p:nvSpPr>
            <p:spPr>
              <a:xfrm>
                <a:off x="4440532" y="1656712"/>
                <a:ext cx="685800" cy="545465"/>
              </a:xfrm>
              <a:custGeom>
                <a:avLst/>
                <a:gdLst/>
                <a:ahLst/>
                <a:cxnLst/>
                <a:rect l="l" t="t" r="r" b="b"/>
                <a:pathLst>
                  <a:path w="685800" h="545464">
                    <a:moveTo>
                      <a:pt x="0" y="136271"/>
                    </a:moveTo>
                    <a:lnTo>
                      <a:pt x="136271" y="0"/>
                    </a:lnTo>
                    <a:lnTo>
                      <a:pt x="685800" y="0"/>
                    </a:lnTo>
                    <a:lnTo>
                      <a:pt x="685800" y="408813"/>
                    </a:lnTo>
                    <a:lnTo>
                      <a:pt x="549529" y="545084"/>
                    </a:lnTo>
                    <a:lnTo>
                      <a:pt x="0" y="545084"/>
                    </a:lnTo>
                    <a:lnTo>
                      <a:pt x="0" y="136271"/>
                    </a:lnTo>
                    <a:close/>
                  </a:path>
                  <a:path w="685800" h="545464">
                    <a:moveTo>
                      <a:pt x="0" y="136271"/>
                    </a:moveTo>
                    <a:lnTo>
                      <a:pt x="549529" y="136271"/>
                    </a:lnTo>
                    <a:lnTo>
                      <a:pt x="685800" y="0"/>
                    </a:lnTo>
                  </a:path>
                  <a:path w="685800" h="545464">
                    <a:moveTo>
                      <a:pt x="549529" y="136271"/>
                    </a:moveTo>
                    <a:lnTo>
                      <a:pt x="549529" y="545084"/>
                    </a:lnTo>
                  </a:path>
                </a:pathLst>
              </a:custGeom>
              <a:ln w="25400">
                <a:solidFill>
                  <a:srgbClr val="467199"/>
                </a:solidFill>
              </a:ln>
            </p:spPr>
            <p:txBody>
              <a:bodyPr wrap="square" lIns="0" tIns="0" rIns="0" bIns="0" rtlCol="0"/>
              <a:lstStyle/>
              <a:p>
                <a:endParaRPr/>
              </a:p>
            </p:txBody>
          </p:sp>
        </p:grpSp>
      </p:grpSp>
    </p:spTree>
    <p:extLst>
      <p:ext uri="{BB962C8B-B14F-4D97-AF65-F5344CB8AC3E}">
        <p14:creationId xmlns:p14="http://schemas.microsoft.com/office/powerpoint/2010/main" val="192688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C20F-84CA-8C4D-8460-51F10AB299FE}"/>
              </a:ext>
            </a:extLst>
          </p:cNvPr>
          <p:cNvSpPr>
            <a:spLocks noGrp="1"/>
          </p:cNvSpPr>
          <p:nvPr>
            <p:ph type="title"/>
          </p:nvPr>
        </p:nvSpPr>
        <p:spPr/>
        <p:txBody>
          <a:bodyPr/>
          <a:lstStyle/>
          <a:p>
            <a:r>
              <a:rPr lang="en-US" b="1" dirty="0"/>
              <a:t>Three-Dimensional Reflections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745904-7F45-423D-D463-51DD8ECD43C3}"/>
                  </a:ext>
                </a:extLst>
              </p:cNvPr>
              <p:cNvSpPr>
                <a:spLocks noGrp="1"/>
              </p:cNvSpPr>
              <p:nvPr>
                <p:ph idx="1"/>
              </p:nvPr>
            </p:nvSpPr>
            <p:spPr>
              <a:xfrm>
                <a:off x="838200" y="1825625"/>
                <a:ext cx="7231743" cy="4351338"/>
              </a:xfrm>
            </p:spPr>
            <p:txBody>
              <a:bodyPr>
                <a:normAutofit/>
              </a:bodyPr>
              <a:lstStyle/>
              <a:p>
                <a:pPr marL="571500" indent="-571500">
                  <a:buFont typeface="+mj-lt"/>
                  <a:buAutoNum type="romanUcPeriod" startAt="2"/>
                </a:pPr>
                <a:r>
                  <a:rPr lang="en-US" sz="1800" b="1" u="sng" dirty="0"/>
                  <a:t>Reflection about XY-plane(Z-axis):</a:t>
                </a:r>
              </a:p>
              <a:p>
                <a:pPr>
                  <a:buFont typeface="Wingdings" panose="05000000000000000000" pitchFamily="2" charset="2"/>
                  <a:buChar char="q"/>
                </a:pPr>
                <a:r>
                  <a:rPr lang="en-GB" sz="1800" dirty="0"/>
                  <a:t>This transformation changes the sign of the z coordinate, leaving the x and y coordinate values unchanged. </a:t>
                </a:r>
              </a:p>
              <a:p>
                <a:pPr marL="0" indent="0">
                  <a:buNone/>
                </a:pPr>
                <a:r>
                  <a:rPr lang="en-US" sz="2000" dirty="0"/>
                  <a:t>x’ = x </a:t>
                </a:r>
              </a:p>
              <a:p>
                <a:pPr marL="0" indent="0">
                  <a:buNone/>
                </a:pPr>
                <a:r>
                  <a:rPr lang="en-US" sz="2000" dirty="0"/>
                  <a:t>y’ = y </a:t>
                </a:r>
              </a:p>
              <a:p>
                <a:pPr marL="0" indent="0">
                  <a:buNone/>
                </a:pPr>
                <a:r>
                  <a:rPr lang="en-US" sz="2000" dirty="0"/>
                  <a:t>z’ = -z</a:t>
                </a:r>
              </a:p>
              <a:p>
                <a:pPr marL="0" indent="0">
                  <a:buNone/>
                </a:pPr>
                <a:endParaRPr lang="en-US" sz="1800" b="1" dirty="0"/>
              </a:p>
              <a:p>
                <a:pPr marL="0" indent="0">
                  <a:buNone/>
                </a:pPr>
                <a:r>
                  <a:rPr lang="en-US" sz="1800" b="1" dirty="0" err="1"/>
                  <a:t>Rf</a:t>
                </a:r>
                <a:r>
                  <a:rPr lang="en-US" sz="1800" b="1" baseline="-25000" dirty="0" err="1"/>
                  <a:t>yz</a:t>
                </a:r>
                <a:r>
                  <a:rPr lang="en-US" sz="1800" b="1" baseline="-25000" dirty="0"/>
                  <a:t> </a:t>
                </a:r>
                <a:r>
                  <a:rPr lang="en-US" sz="18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4"/>
                                  <m:mcJc m:val="center"/>
                                </m:mcPr>
                              </m:mc>
                            </m:mcs>
                            <m:ctrlPr>
                              <a:rPr lang="en-GB" sz="2000" b="1" i="1">
                                <a:latin typeface="Cambria Math" panose="02040503050406030204" pitchFamily="18" charset="0"/>
                              </a:rPr>
                            </m:ctrlPr>
                          </m:mPr>
                          <m:mr>
                            <m:e>
                              <m:r>
                                <a:rPr lang="en-US" sz="2000" b="1" i="1" smtClean="0">
                                  <a:latin typeface="Cambria Math" panose="02040503050406030204" pitchFamily="18" charset="0"/>
                                </a:rPr>
                                <m:t>𝟏</m:t>
                              </m:r>
                            </m:e>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smtClean="0">
                                  <a:latin typeface="Cambria Math" panose="02040503050406030204" pitchFamily="18" charset="0"/>
                                </a:rPr>
                                <m:t>𝟏</m:t>
                              </m:r>
                            </m:e>
                            <m:e>
                              <m:r>
                                <a:rPr lang="en-US" sz="2000" b="1" i="1">
                                  <a:latin typeface="Cambria Math" panose="02040503050406030204" pitchFamily="18" charset="0"/>
                                </a:rPr>
                                <m:t>𝟎</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𝟏</m:t>
                              </m:r>
                            </m:e>
                          </m:mr>
                        </m:m>
                      </m:e>
                    </m:d>
                  </m:oMath>
                </a14:m>
                <a:endParaRPr lang="en-US" sz="1800" b="1" dirty="0"/>
              </a:p>
            </p:txBody>
          </p:sp>
        </mc:Choice>
        <mc:Fallback xmlns="">
          <p:sp>
            <p:nvSpPr>
              <p:cNvPr id="3" name="Content Placeholder 2">
                <a:extLst>
                  <a:ext uri="{FF2B5EF4-FFF2-40B4-BE49-F238E27FC236}">
                    <a16:creationId xmlns:a16="http://schemas.microsoft.com/office/drawing/2014/main" id="{B5745904-7F45-423D-D463-51DD8ECD43C3}"/>
                  </a:ext>
                </a:extLst>
              </p:cNvPr>
              <p:cNvSpPr>
                <a:spLocks noGrp="1" noRot="1" noChangeAspect="1" noMove="1" noResize="1" noEditPoints="1" noAdjustHandles="1" noChangeArrowheads="1" noChangeShapeType="1" noTextEdit="1"/>
              </p:cNvSpPr>
              <p:nvPr>
                <p:ph idx="1"/>
              </p:nvPr>
            </p:nvSpPr>
            <p:spPr>
              <a:xfrm>
                <a:off x="838200" y="1825625"/>
                <a:ext cx="7231743" cy="4351338"/>
              </a:xfrm>
              <a:blipFill>
                <a:blip r:embed="rId2"/>
                <a:stretch>
                  <a:fillRect l="-927" t="-1261"/>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869838B6-35EF-499E-58EE-AB0785A40B82}"/>
              </a:ext>
            </a:extLst>
          </p:cNvPr>
          <p:cNvGrpSpPr/>
          <p:nvPr/>
        </p:nvGrpSpPr>
        <p:grpSpPr>
          <a:xfrm>
            <a:off x="6879952" y="2827909"/>
            <a:ext cx="4237991" cy="3664966"/>
            <a:chOff x="3280409" y="91897"/>
            <a:chExt cx="4237991" cy="3664966"/>
          </a:xfrm>
        </p:grpSpPr>
        <p:sp>
          <p:nvSpPr>
            <p:cNvPr id="16" name="object 14">
              <a:extLst>
                <a:ext uri="{FF2B5EF4-FFF2-40B4-BE49-F238E27FC236}">
                  <a16:creationId xmlns:a16="http://schemas.microsoft.com/office/drawing/2014/main" id="{A3C3F6A9-EB33-2639-51D0-DDE89C4EE3CC}"/>
                </a:ext>
              </a:extLst>
            </p:cNvPr>
            <p:cNvSpPr txBox="1"/>
            <p:nvPr/>
          </p:nvSpPr>
          <p:spPr>
            <a:xfrm>
              <a:off x="4957317" y="91897"/>
              <a:ext cx="236220" cy="512445"/>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Calibri"/>
                  <a:cs typeface="Calibri"/>
                </a:rPr>
                <a:t>Y</a:t>
              </a:r>
              <a:endParaRPr sz="3200">
                <a:latin typeface="Calibri"/>
                <a:cs typeface="Calibri"/>
              </a:endParaRPr>
            </a:p>
          </p:txBody>
        </p:sp>
        <p:grpSp>
          <p:nvGrpSpPr>
            <p:cNvPr id="17" name="Group 16">
              <a:extLst>
                <a:ext uri="{FF2B5EF4-FFF2-40B4-BE49-F238E27FC236}">
                  <a16:creationId xmlns:a16="http://schemas.microsoft.com/office/drawing/2014/main" id="{9AC4A6BC-D74C-6CA6-D438-6E51DF331EA9}"/>
                </a:ext>
              </a:extLst>
            </p:cNvPr>
            <p:cNvGrpSpPr/>
            <p:nvPr/>
          </p:nvGrpSpPr>
          <p:grpSpPr>
            <a:xfrm>
              <a:off x="3280409" y="612456"/>
              <a:ext cx="4237991" cy="3144407"/>
              <a:chOff x="3280409" y="612456"/>
              <a:chExt cx="4237991" cy="3144407"/>
            </a:xfrm>
          </p:grpSpPr>
          <p:grpSp>
            <p:nvGrpSpPr>
              <p:cNvPr id="18" name="object 5">
                <a:extLst>
                  <a:ext uri="{FF2B5EF4-FFF2-40B4-BE49-F238E27FC236}">
                    <a16:creationId xmlns:a16="http://schemas.microsoft.com/office/drawing/2014/main" id="{F015C186-CFB5-F5BA-97CC-99781F475C2F}"/>
                  </a:ext>
                </a:extLst>
              </p:cNvPr>
              <p:cNvGrpSpPr/>
              <p:nvPr/>
            </p:nvGrpSpPr>
            <p:grpSpPr>
              <a:xfrm>
                <a:off x="3568700" y="612456"/>
                <a:ext cx="3949700" cy="3024505"/>
                <a:chOff x="3568700" y="655319"/>
                <a:chExt cx="3949700" cy="3024505"/>
              </a:xfrm>
            </p:grpSpPr>
            <p:sp>
              <p:nvSpPr>
                <p:cNvPr id="28" name="object 6">
                  <a:extLst>
                    <a:ext uri="{FF2B5EF4-FFF2-40B4-BE49-F238E27FC236}">
                      <a16:creationId xmlns:a16="http://schemas.microsoft.com/office/drawing/2014/main" id="{4AC585C2-489B-2388-E2A2-E998CCECBB3B}"/>
                    </a:ext>
                  </a:extLst>
                </p:cNvPr>
                <p:cNvSpPr/>
                <p:nvPr/>
              </p:nvSpPr>
              <p:spPr>
                <a:xfrm>
                  <a:off x="5105400" y="668019"/>
                  <a:ext cx="2057400" cy="2760980"/>
                </a:xfrm>
                <a:custGeom>
                  <a:avLst/>
                  <a:gdLst/>
                  <a:ahLst/>
                  <a:cxnLst/>
                  <a:rect l="l" t="t" r="r" b="b"/>
                  <a:pathLst>
                    <a:path w="2057400" h="2760979">
                      <a:moveTo>
                        <a:pt x="0" y="2057400"/>
                      </a:moveTo>
                      <a:lnTo>
                        <a:pt x="0" y="0"/>
                      </a:lnTo>
                    </a:path>
                    <a:path w="2057400" h="2760979">
                      <a:moveTo>
                        <a:pt x="2057400" y="2760979"/>
                      </a:moveTo>
                      <a:lnTo>
                        <a:pt x="0" y="2057400"/>
                      </a:lnTo>
                    </a:path>
                  </a:pathLst>
                </a:custGeom>
                <a:ln w="25400">
                  <a:solidFill>
                    <a:srgbClr val="000000"/>
                  </a:solidFill>
                </a:ln>
              </p:spPr>
              <p:txBody>
                <a:bodyPr wrap="square" lIns="0" tIns="0" rIns="0" bIns="0" rtlCol="0"/>
                <a:lstStyle/>
                <a:p>
                  <a:endParaRPr/>
                </a:p>
              </p:txBody>
            </p:sp>
            <p:pic>
              <p:nvPicPr>
                <p:cNvPr id="29" name="object 7">
                  <a:extLst>
                    <a:ext uri="{FF2B5EF4-FFF2-40B4-BE49-F238E27FC236}">
                      <a16:creationId xmlns:a16="http://schemas.microsoft.com/office/drawing/2014/main" id="{A685CC25-58DD-AFDB-E859-A7CC2BD37388}"/>
                    </a:ext>
                  </a:extLst>
                </p:cNvPr>
                <p:cNvPicPr/>
                <p:nvPr/>
              </p:nvPicPr>
              <p:blipFill>
                <a:blip r:embed="rId3" cstate="print"/>
                <a:stretch>
                  <a:fillRect/>
                </a:stretch>
              </p:blipFill>
              <p:spPr>
                <a:xfrm>
                  <a:off x="6819900" y="1195831"/>
                  <a:ext cx="685800" cy="545083"/>
                </a:xfrm>
                <a:prstGeom prst="rect">
                  <a:avLst/>
                </a:prstGeom>
              </p:spPr>
            </p:pic>
            <p:sp>
              <p:nvSpPr>
                <p:cNvPr id="30" name="object 8">
                  <a:extLst>
                    <a:ext uri="{FF2B5EF4-FFF2-40B4-BE49-F238E27FC236}">
                      <a16:creationId xmlns:a16="http://schemas.microsoft.com/office/drawing/2014/main" id="{83EA227C-A79A-64BF-7900-704DD6D5E428}"/>
                    </a:ext>
                  </a:extLst>
                </p:cNvPr>
                <p:cNvSpPr/>
                <p:nvPr/>
              </p:nvSpPr>
              <p:spPr>
                <a:xfrm>
                  <a:off x="6819900" y="1195831"/>
                  <a:ext cx="685800" cy="545465"/>
                </a:xfrm>
                <a:custGeom>
                  <a:avLst/>
                  <a:gdLst/>
                  <a:ahLst/>
                  <a:cxnLst/>
                  <a:rect l="l" t="t" r="r" b="b"/>
                  <a:pathLst>
                    <a:path w="685800" h="545464">
                      <a:moveTo>
                        <a:pt x="0" y="136270"/>
                      </a:moveTo>
                      <a:lnTo>
                        <a:pt x="136271" y="0"/>
                      </a:lnTo>
                      <a:lnTo>
                        <a:pt x="685800" y="0"/>
                      </a:lnTo>
                      <a:lnTo>
                        <a:pt x="685800" y="408813"/>
                      </a:lnTo>
                      <a:lnTo>
                        <a:pt x="549528" y="545083"/>
                      </a:lnTo>
                      <a:lnTo>
                        <a:pt x="0" y="545083"/>
                      </a:lnTo>
                      <a:lnTo>
                        <a:pt x="0" y="136270"/>
                      </a:lnTo>
                      <a:close/>
                    </a:path>
                    <a:path w="685800" h="545464">
                      <a:moveTo>
                        <a:pt x="0" y="136270"/>
                      </a:moveTo>
                      <a:lnTo>
                        <a:pt x="549528" y="136270"/>
                      </a:lnTo>
                      <a:lnTo>
                        <a:pt x="685800" y="0"/>
                      </a:lnTo>
                    </a:path>
                    <a:path w="685800" h="545464">
                      <a:moveTo>
                        <a:pt x="549528" y="136270"/>
                      </a:moveTo>
                      <a:lnTo>
                        <a:pt x="549528" y="545083"/>
                      </a:lnTo>
                    </a:path>
                  </a:pathLst>
                </a:custGeom>
                <a:ln w="25400">
                  <a:solidFill>
                    <a:srgbClr val="467199"/>
                  </a:solidFill>
                </a:ln>
              </p:spPr>
              <p:txBody>
                <a:bodyPr wrap="square" lIns="0" tIns="0" rIns="0" bIns="0" rtlCol="0"/>
                <a:lstStyle/>
                <a:p>
                  <a:endParaRPr/>
                </a:p>
              </p:txBody>
            </p:sp>
            <p:sp>
              <p:nvSpPr>
                <p:cNvPr id="31" name="object 9">
                  <a:extLst>
                    <a:ext uri="{FF2B5EF4-FFF2-40B4-BE49-F238E27FC236}">
                      <a16:creationId xmlns:a16="http://schemas.microsoft.com/office/drawing/2014/main" id="{72BAA1FA-A483-5AE5-468A-353E4F0945B0}"/>
                    </a:ext>
                  </a:extLst>
                </p:cNvPr>
                <p:cNvSpPr/>
                <p:nvPr/>
              </p:nvSpPr>
              <p:spPr>
                <a:xfrm>
                  <a:off x="3581400" y="2725419"/>
                  <a:ext cx="1524000" cy="941705"/>
                </a:xfrm>
                <a:custGeom>
                  <a:avLst/>
                  <a:gdLst/>
                  <a:ahLst/>
                  <a:cxnLst/>
                  <a:rect l="l" t="t" r="r" b="b"/>
                  <a:pathLst>
                    <a:path w="1524000" h="941704">
                      <a:moveTo>
                        <a:pt x="0" y="941323"/>
                      </a:moveTo>
                      <a:lnTo>
                        <a:pt x="1524000" y="0"/>
                      </a:lnTo>
                    </a:path>
                  </a:pathLst>
                </a:custGeom>
                <a:ln w="25400">
                  <a:solidFill>
                    <a:srgbClr val="000000"/>
                  </a:solidFill>
                </a:ln>
              </p:spPr>
              <p:txBody>
                <a:bodyPr wrap="square" lIns="0" tIns="0" rIns="0" bIns="0" rtlCol="0"/>
                <a:lstStyle/>
                <a:p>
                  <a:endParaRPr/>
                </a:p>
              </p:txBody>
            </p:sp>
            <p:sp>
              <p:nvSpPr>
                <p:cNvPr id="32" name="object 10">
                  <a:extLst>
                    <a:ext uri="{FF2B5EF4-FFF2-40B4-BE49-F238E27FC236}">
                      <a16:creationId xmlns:a16="http://schemas.microsoft.com/office/drawing/2014/main" id="{78E781EB-689E-53D2-41C4-D52BA15ADA18}"/>
                    </a:ext>
                  </a:extLst>
                </p:cNvPr>
                <p:cNvSpPr/>
                <p:nvPr/>
              </p:nvSpPr>
              <p:spPr>
                <a:xfrm>
                  <a:off x="5105400" y="969009"/>
                  <a:ext cx="2021839" cy="2459990"/>
                </a:xfrm>
                <a:custGeom>
                  <a:avLst/>
                  <a:gdLst/>
                  <a:ahLst/>
                  <a:cxnLst/>
                  <a:rect l="l" t="t" r="r" b="b"/>
                  <a:pathLst>
                    <a:path w="2021840" h="2459990">
                      <a:moveTo>
                        <a:pt x="0" y="0"/>
                      </a:moveTo>
                      <a:lnTo>
                        <a:pt x="2018792" y="566801"/>
                      </a:lnTo>
                    </a:path>
                    <a:path w="2021840" h="2459990">
                      <a:moveTo>
                        <a:pt x="2018792" y="2459990"/>
                      </a:moveTo>
                      <a:lnTo>
                        <a:pt x="2021585" y="587248"/>
                      </a:lnTo>
                    </a:path>
                  </a:pathLst>
                </a:custGeom>
                <a:ln w="12700">
                  <a:solidFill>
                    <a:srgbClr val="5D9ACF"/>
                  </a:solidFill>
                </a:ln>
              </p:spPr>
              <p:txBody>
                <a:bodyPr wrap="square" lIns="0" tIns="0" rIns="0" bIns="0" rtlCol="0"/>
                <a:lstStyle/>
                <a:p>
                  <a:endParaRPr/>
                </a:p>
              </p:txBody>
            </p:sp>
          </p:grpSp>
          <p:sp>
            <p:nvSpPr>
              <p:cNvPr id="19" name="object 13">
                <a:extLst>
                  <a:ext uri="{FF2B5EF4-FFF2-40B4-BE49-F238E27FC236}">
                    <a16:creationId xmlns:a16="http://schemas.microsoft.com/office/drawing/2014/main" id="{CC4DFABE-AE40-ADB0-7861-98F62498C8EA}"/>
                  </a:ext>
                </a:extLst>
              </p:cNvPr>
              <p:cNvSpPr txBox="1"/>
              <p:nvPr/>
            </p:nvSpPr>
            <p:spPr>
              <a:xfrm>
                <a:off x="7175754" y="3166110"/>
                <a:ext cx="248920" cy="512445"/>
              </a:xfrm>
              <a:prstGeom prst="rect">
                <a:avLst/>
              </a:prstGeom>
            </p:spPr>
            <p:txBody>
              <a:bodyPr vert="horz" wrap="square" lIns="0" tIns="11430" rIns="0" bIns="0" rtlCol="0">
                <a:spAutoFit/>
              </a:bodyPr>
              <a:lstStyle/>
              <a:p>
                <a:pPr marL="12700">
                  <a:lnSpc>
                    <a:spcPct val="100000"/>
                  </a:lnSpc>
                  <a:spcBef>
                    <a:spcPts val="90"/>
                  </a:spcBef>
                </a:pPr>
                <a:r>
                  <a:rPr sz="3200" b="1" spc="-5" dirty="0">
                    <a:latin typeface="Calibri"/>
                    <a:cs typeface="Calibri"/>
                  </a:rPr>
                  <a:t>X</a:t>
                </a:r>
                <a:endParaRPr sz="3200">
                  <a:latin typeface="Calibri"/>
                  <a:cs typeface="Calibri"/>
                </a:endParaRPr>
              </a:p>
            </p:txBody>
          </p:sp>
          <p:sp>
            <p:nvSpPr>
              <p:cNvPr id="20" name="object 15">
                <a:extLst>
                  <a:ext uri="{FF2B5EF4-FFF2-40B4-BE49-F238E27FC236}">
                    <a16:creationId xmlns:a16="http://schemas.microsoft.com/office/drawing/2014/main" id="{F3E49B33-7C4C-E352-05D7-EA505E8D9423}"/>
                  </a:ext>
                </a:extLst>
              </p:cNvPr>
              <p:cNvSpPr txBox="1"/>
              <p:nvPr/>
            </p:nvSpPr>
            <p:spPr>
              <a:xfrm>
                <a:off x="3280409" y="3244418"/>
                <a:ext cx="219710" cy="512445"/>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Calibri"/>
                    <a:cs typeface="Calibri"/>
                  </a:rPr>
                  <a:t>Z</a:t>
                </a:r>
                <a:endParaRPr sz="3200">
                  <a:latin typeface="Calibri"/>
                  <a:cs typeface="Calibri"/>
                </a:endParaRPr>
              </a:p>
            </p:txBody>
          </p:sp>
          <p:grpSp>
            <p:nvGrpSpPr>
              <p:cNvPr id="21" name="object 16">
                <a:extLst>
                  <a:ext uri="{FF2B5EF4-FFF2-40B4-BE49-F238E27FC236}">
                    <a16:creationId xmlns:a16="http://schemas.microsoft.com/office/drawing/2014/main" id="{5E2C0E8E-A35E-032E-6AFA-0196927D3500}"/>
                  </a:ext>
                </a:extLst>
              </p:cNvPr>
              <p:cNvGrpSpPr/>
              <p:nvPr/>
            </p:nvGrpSpPr>
            <p:grpSpPr>
              <a:xfrm>
                <a:off x="5125720" y="1758950"/>
                <a:ext cx="1549400" cy="967105"/>
                <a:chOff x="5125720" y="1758950"/>
                <a:chExt cx="1549400" cy="967105"/>
              </a:xfrm>
            </p:grpSpPr>
            <p:sp>
              <p:nvSpPr>
                <p:cNvPr id="23" name="object 17">
                  <a:extLst>
                    <a:ext uri="{FF2B5EF4-FFF2-40B4-BE49-F238E27FC236}">
                      <a16:creationId xmlns:a16="http://schemas.microsoft.com/office/drawing/2014/main" id="{4F25350D-EABE-0B3A-7B3D-EAB960ED202A}"/>
                    </a:ext>
                  </a:extLst>
                </p:cNvPr>
                <p:cNvSpPr/>
                <p:nvPr/>
              </p:nvSpPr>
              <p:spPr>
                <a:xfrm>
                  <a:off x="5138420" y="1771650"/>
                  <a:ext cx="1524000" cy="941705"/>
                </a:xfrm>
                <a:custGeom>
                  <a:avLst/>
                  <a:gdLst/>
                  <a:ahLst/>
                  <a:cxnLst/>
                  <a:rect l="l" t="t" r="r" b="b"/>
                  <a:pathLst>
                    <a:path w="1524000" h="941705">
                      <a:moveTo>
                        <a:pt x="0" y="941324"/>
                      </a:moveTo>
                      <a:lnTo>
                        <a:pt x="1524000" y="0"/>
                      </a:lnTo>
                    </a:path>
                  </a:pathLst>
                </a:custGeom>
                <a:ln w="25400">
                  <a:solidFill>
                    <a:srgbClr val="000000"/>
                  </a:solidFill>
                  <a:prstDash val="sysDash"/>
                </a:ln>
              </p:spPr>
              <p:txBody>
                <a:bodyPr wrap="square" lIns="0" tIns="0" rIns="0" bIns="0" rtlCol="0"/>
                <a:lstStyle/>
                <a:p>
                  <a:endParaRPr/>
                </a:p>
              </p:txBody>
            </p:sp>
            <p:sp>
              <p:nvSpPr>
                <p:cNvPr id="24" name="object 18">
                  <a:extLst>
                    <a:ext uri="{FF2B5EF4-FFF2-40B4-BE49-F238E27FC236}">
                      <a16:creationId xmlns:a16="http://schemas.microsoft.com/office/drawing/2014/main" id="{2EC20488-0B0C-3903-E1A6-8159B583F472}"/>
                    </a:ext>
                  </a:extLst>
                </p:cNvPr>
                <p:cNvSpPr/>
                <p:nvPr/>
              </p:nvSpPr>
              <p:spPr>
                <a:xfrm>
                  <a:off x="5536438" y="1911362"/>
                  <a:ext cx="549910" cy="408940"/>
                </a:xfrm>
                <a:custGeom>
                  <a:avLst/>
                  <a:gdLst/>
                  <a:ahLst/>
                  <a:cxnLst/>
                  <a:rect l="l" t="t" r="r" b="b"/>
                  <a:pathLst>
                    <a:path w="549910" h="408939">
                      <a:moveTo>
                        <a:pt x="549528" y="0"/>
                      </a:moveTo>
                      <a:lnTo>
                        <a:pt x="0" y="0"/>
                      </a:lnTo>
                      <a:lnTo>
                        <a:pt x="0" y="408800"/>
                      </a:lnTo>
                      <a:lnTo>
                        <a:pt x="549528" y="408800"/>
                      </a:lnTo>
                      <a:lnTo>
                        <a:pt x="549528" y="0"/>
                      </a:lnTo>
                      <a:close/>
                    </a:path>
                  </a:pathLst>
                </a:custGeom>
                <a:solidFill>
                  <a:srgbClr val="619DD1"/>
                </a:solidFill>
              </p:spPr>
              <p:txBody>
                <a:bodyPr wrap="square" lIns="0" tIns="0" rIns="0" bIns="0" rtlCol="0"/>
                <a:lstStyle/>
                <a:p>
                  <a:endParaRPr/>
                </a:p>
              </p:txBody>
            </p:sp>
            <p:sp>
              <p:nvSpPr>
                <p:cNvPr id="25" name="object 19">
                  <a:extLst>
                    <a:ext uri="{FF2B5EF4-FFF2-40B4-BE49-F238E27FC236}">
                      <a16:creationId xmlns:a16="http://schemas.microsoft.com/office/drawing/2014/main" id="{3B2DEF63-F8DA-9EFF-EFF5-F9ACE6D893FF}"/>
                    </a:ext>
                  </a:extLst>
                </p:cNvPr>
                <p:cNvSpPr/>
                <p:nvPr/>
              </p:nvSpPr>
              <p:spPr>
                <a:xfrm>
                  <a:off x="6085967" y="1775078"/>
                  <a:ext cx="136525" cy="545465"/>
                </a:xfrm>
                <a:custGeom>
                  <a:avLst/>
                  <a:gdLst/>
                  <a:ahLst/>
                  <a:cxnLst/>
                  <a:rect l="l" t="t" r="r" b="b"/>
                  <a:pathLst>
                    <a:path w="136525" h="545464">
                      <a:moveTo>
                        <a:pt x="136271" y="0"/>
                      </a:moveTo>
                      <a:lnTo>
                        <a:pt x="0" y="136271"/>
                      </a:lnTo>
                      <a:lnTo>
                        <a:pt x="0" y="545084"/>
                      </a:lnTo>
                      <a:lnTo>
                        <a:pt x="136271" y="408813"/>
                      </a:lnTo>
                      <a:lnTo>
                        <a:pt x="136271" y="0"/>
                      </a:lnTo>
                      <a:close/>
                    </a:path>
                  </a:pathLst>
                </a:custGeom>
                <a:solidFill>
                  <a:srgbClr val="4F7DA8"/>
                </a:solidFill>
              </p:spPr>
              <p:txBody>
                <a:bodyPr wrap="square" lIns="0" tIns="0" rIns="0" bIns="0" rtlCol="0"/>
                <a:lstStyle/>
                <a:p>
                  <a:endParaRPr/>
                </a:p>
              </p:txBody>
            </p:sp>
            <p:sp>
              <p:nvSpPr>
                <p:cNvPr id="26" name="object 20">
                  <a:extLst>
                    <a:ext uri="{FF2B5EF4-FFF2-40B4-BE49-F238E27FC236}">
                      <a16:creationId xmlns:a16="http://schemas.microsoft.com/office/drawing/2014/main" id="{90A1B23A-9DB5-A5FC-E4EC-5EC5AAEF7381}"/>
                    </a:ext>
                  </a:extLst>
                </p:cNvPr>
                <p:cNvSpPr/>
                <p:nvPr/>
              </p:nvSpPr>
              <p:spPr>
                <a:xfrm>
                  <a:off x="5536438" y="1775078"/>
                  <a:ext cx="685800" cy="136525"/>
                </a:xfrm>
                <a:custGeom>
                  <a:avLst/>
                  <a:gdLst/>
                  <a:ahLst/>
                  <a:cxnLst/>
                  <a:rect l="l" t="t" r="r" b="b"/>
                  <a:pathLst>
                    <a:path w="685800" h="136525">
                      <a:moveTo>
                        <a:pt x="685800" y="0"/>
                      </a:moveTo>
                      <a:lnTo>
                        <a:pt x="136271" y="0"/>
                      </a:lnTo>
                      <a:lnTo>
                        <a:pt x="0" y="136271"/>
                      </a:lnTo>
                      <a:lnTo>
                        <a:pt x="549528" y="136271"/>
                      </a:lnTo>
                      <a:lnTo>
                        <a:pt x="685800" y="0"/>
                      </a:lnTo>
                      <a:close/>
                    </a:path>
                  </a:pathLst>
                </a:custGeom>
                <a:solidFill>
                  <a:srgbClr val="81AFDA"/>
                </a:solidFill>
              </p:spPr>
              <p:txBody>
                <a:bodyPr wrap="square" lIns="0" tIns="0" rIns="0" bIns="0" rtlCol="0"/>
                <a:lstStyle/>
                <a:p>
                  <a:endParaRPr/>
                </a:p>
              </p:txBody>
            </p:sp>
            <p:sp>
              <p:nvSpPr>
                <p:cNvPr id="27" name="object 21">
                  <a:extLst>
                    <a:ext uri="{FF2B5EF4-FFF2-40B4-BE49-F238E27FC236}">
                      <a16:creationId xmlns:a16="http://schemas.microsoft.com/office/drawing/2014/main" id="{7A922AD6-FFA4-B361-54F5-078FE22C779D}"/>
                    </a:ext>
                  </a:extLst>
                </p:cNvPr>
                <p:cNvSpPr/>
                <p:nvPr/>
              </p:nvSpPr>
              <p:spPr>
                <a:xfrm>
                  <a:off x="5536438" y="1775078"/>
                  <a:ext cx="685800" cy="545465"/>
                </a:xfrm>
                <a:custGeom>
                  <a:avLst/>
                  <a:gdLst/>
                  <a:ahLst/>
                  <a:cxnLst/>
                  <a:rect l="l" t="t" r="r" b="b"/>
                  <a:pathLst>
                    <a:path w="685800" h="545464">
                      <a:moveTo>
                        <a:pt x="0" y="136271"/>
                      </a:moveTo>
                      <a:lnTo>
                        <a:pt x="136271" y="0"/>
                      </a:lnTo>
                      <a:lnTo>
                        <a:pt x="685800" y="0"/>
                      </a:lnTo>
                      <a:lnTo>
                        <a:pt x="685800" y="408813"/>
                      </a:lnTo>
                      <a:lnTo>
                        <a:pt x="549528" y="545084"/>
                      </a:lnTo>
                      <a:lnTo>
                        <a:pt x="0" y="545084"/>
                      </a:lnTo>
                      <a:lnTo>
                        <a:pt x="0" y="136271"/>
                      </a:lnTo>
                      <a:close/>
                    </a:path>
                    <a:path w="685800" h="545464">
                      <a:moveTo>
                        <a:pt x="0" y="136271"/>
                      </a:moveTo>
                      <a:lnTo>
                        <a:pt x="549528" y="136271"/>
                      </a:lnTo>
                      <a:lnTo>
                        <a:pt x="685800" y="0"/>
                      </a:lnTo>
                    </a:path>
                    <a:path w="685800" h="545464">
                      <a:moveTo>
                        <a:pt x="549528" y="136271"/>
                      </a:moveTo>
                      <a:lnTo>
                        <a:pt x="549528" y="545084"/>
                      </a:lnTo>
                    </a:path>
                  </a:pathLst>
                </a:custGeom>
                <a:ln w="25400">
                  <a:solidFill>
                    <a:srgbClr val="467199"/>
                  </a:solidFill>
                </a:ln>
              </p:spPr>
              <p:txBody>
                <a:bodyPr wrap="square" lIns="0" tIns="0" rIns="0" bIns="0" rtlCol="0"/>
                <a:lstStyle/>
                <a:p>
                  <a:endParaRPr/>
                </a:p>
              </p:txBody>
            </p:sp>
          </p:grpSp>
          <p:sp>
            <p:nvSpPr>
              <p:cNvPr id="22" name="object 22">
                <a:extLst>
                  <a:ext uri="{FF2B5EF4-FFF2-40B4-BE49-F238E27FC236}">
                    <a16:creationId xmlns:a16="http://schemas.microsoft.com/office/drawing/2014/main" id="{81274C5D-34E6-DF72-AB23-56A7833F3322}"/>
                  </a:ext>
                </a:extLst>
              </p:cNvPr>
              <p:cNvSpPr txBox="1"/>
              <p:nvPr/>
            </p:nvSpPr>
            <p:spPr>
              <a:xfrm>
                <a:off x="6514845" y="1303731"/>
                <a:ext cx="301625" cy="454025"/>
              </a:xfrm>
              <a:prstGeom prst="rect">
                <a:avLst/>
              </a:prstGeom>
            </p:spPr>
            <p:txBody>
              <a:bodyPr vert="horz" wrap="square" lIns="0" tIns="13970" rIns="0" bIns="0" rtlCol="0">
                <a:spAutoFit/>
              </a:bodyPr>
              <a:lstStyle/>
              <a:p>
                <a:pPr marL="12700">
                  <a:lnSpc>
                    <a:spcPct val="100000"/>
                  </a:lnSpc>
                  <a:spcBef>
                    <a:spcPts val="110"/>
                  </a:spcBef>
                </a:pPr>
                <a:r>
                  <a:rPr sz="2800" spc="50" dirty="0">
                    <a:latin typeface="Calibri"/>
                    <a:cs typeface="Calibri"/>
                  </a:rPr>
                  <a:t>Z’</a:t>
                </a:r>
                <a:endParaRPr sz="2800">
                  <a:latin typeface="Calibri"/>
                  <a:cs typeface="Calibri"/>
                </a:endParaRPr>
              </a:p>
            </p:txBody>
          </p:sp>
        </p:grpSp>
      </p:grpSp>
    </p:spTree>
    <p:extLst>
      <p:ext uri="{BB962C8B-B14F-4D97-AF65-F5344CB8AC3E}">
        <p14:creationId xmlns:p14="http://schemas.microsoft.com/office/powerpoint/2010/main" val="1462134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C20F-84CA-8C4D-8460-51F10AB299FE}"/>
              </a:ext>
            </a:extLst>
          </p:cNvPr>
          <p:cNvSpPr>
            <a:spLocks noGrp="1"/>
          </p:cNvSpPr>
          <p:nvPr>
            <p:ph type="title"/>
          </p:nvPr>
        </p:nvSpPr>
        <p:spPr/>
        <p:txBody>
          <a:bodyPr/>
          <a:lstStyle/>
          <a:p>
            <a:r>
              <a:rPr lang="en-US" b="1" dirty="0"/>
              <a:t>Three-Dimensional Reflections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745904-7F45-423D-D463-51DD8ECD43C3}"/>
                  </a:ext>
                </a:extLst>
              </p:cNvPr>
              <p:cNvSpPr>
                <a:spLocks noGrp="1"/>
              </p:cNvSpPr>
              <p:nvPr>
                <p:ph idx="1"/>
              </p:nvPr>
            </p:nvSpPr>
            <p:spPr>
              <a:xfrm>
                <a:off x="838200" y="1825625"/>
                <a:ext cx="7231743" cy="4351338"/>
              </a:xfrm>
            </p:spPr>
            <p:txBody>
              <a:bodyPr>
                <a:normAutofit/>
              </a:bodyPr>
              <a:lstStyle/>
              <a:p>
                <a:pPr marL="571500" indent="-571500">
                  <a:buFont typeface="+mj-lt"/>
                  <a:buAutoNum type="romanUcPeriod" startAt="3"/>
                </a:pPr>
                <a:r>
                  <a:rPr lang="en-US" sz="1800" b="1" u="sng" dirty="0"/>
                  <a:t>Reflection about XZ-plane(Y-axis):</a:t>
                </a:r>
              </a:p>
              <a:p>
                <a:pPr>
                  <a:buFont typeface="Wingdings" panose="05000000000000000000" pitchFamily="2" charset="2"/>
                  <a:buChar char="q"/>
                </a:pPr>
                <a:r>
                  <a:rPr lang="en-GB" sz="1800" dirty="0"/>
                  <a:t>This transformation changes the sign of the y coordinates, leaving the x and z coordinate values unchanged.</a:t>
                </a:r>
              </a:p>
              <a:p>
                <a:pPr marL="0" indent="0">
                  <a:buNone/>
                </a:pPr>
                <a:r>
                  <a:rPr lang="en-US" sz="2000" dirty="0"/>
                  <a:t>x’ = x </a:t>
                </a:r>
              </a:p>
              <a:p>
                <a:pPr marL="0" indent="0">
                  <a:buNone/>
                </a:pPr>
                <a:r>
                  <a:rPr lang="en-US" sz="2000" dirty="0"/>
                  <a:t>y’ = -y </a:t>
                </a:r>
              </a:p>
              <a:p>
                <a:pPr marL="0" indent="0">
                  <a:buNone/>
                </a:pPr>
                <a:r>
                  <a:rPr lang="en-US" sz="2000" dirty="0"/>
                  <a:t>z’ = z</a:t>
                </a:r>
              </a:p>
              <a:p>
                <a:pPr marL="0" indent="0">
                  <a:buNone/>
                </a:pPr>
                <a:endParaRPr lang="en-US" sz="1800" b="1" dirty="0"/>
              </a:p>
              <a:p>
                <a:pPr marL="0" indent="0">
                  <a:buNone/>
                </a:pPr>
                <a:r>
                  <a:rPr lang="en-US" sz="1800" b="1" dirty="0" err="1"/>
                  <a:t>Rf</a:t>
                </a:r>
                <a:r>
                  <a:rPr lang="en-US" sz="1800" b="1" baseline="-25000" dirty="0" err="1"/>
                  <a:t>yz</a:t>
                </a:r>
                <a:r>
                  <a:rPr lang="en-US" sz="1800" b="1" baseline="-25000" dirty="0"/>
                  <a:t> </a:t>
                </a:r>
                <a:r>
                  <a:rPr lang="en-US" sz="1800" b="1" dirty="0"/>
                  <a:t>= </a:t>
                </a:r>
                <a14:m>
                  <m:oMath xmlns:m="http://schemas.openxmlformats.org/officeDocument/2006/math">
                    <m:d>
                      <m:dPr>
                        <m:begChr m:val="["/>
                        <m:endChr m:val="]"/>
                        <m:ctrlPr>
                          <a:rPr lang="en-GB" sz="1800" b="1" i="1" smtClean="0">
                            <a:latin typeface="Cambria Math" panose="02040503050406030204" pitchFamily="18" charset="0"/>
                          </a:rPr>
                        </m:ctrlPr>
                      </m:dPr>
                      <m:e>
                        <m:m>
                          <m:mPr>
                            <m:mcs>
                              <m:mc>
                                <m:mcPr>
                                  <m:count m:val="4"/>
                                  <m:mcJc m:val="center"/>
                                </m:mcPr>
                              </m:mc>
                            </m:mcs>
                            <m:ctrlPr>
                              <a:rPr lang="en-GB" sz="1800" b="1" i="1">
                                <a:latin typeface="Cambria Math" panose="02040503050406030204" pitchFamily="18" charset="0"/>
                              </a:rPr>
                            </m:ctrlPr>
                          </m:mPr>
                          <m:mr>
                            <m:e>
                              <m:r>
                                <a:rPr lang="en-US" sz="1800" b="1" i="1" smtClean="0">
                                  <a:latin typeface="Cambria Math" panose="02040503050406030204" pitchFamily="18" charset="0"/>
                                </a:rPr>
                                <m:t>𝟏</m:t>
                              </m:r>
                            </m:e>
                            <m:e>
                              <m:r>
                                <a:rPr lang="en-US" sz="1800" b="1" i="1">
                                  <a:latin typeface="Cambria Math" panose="02040503050406030204" pitchFamily="18" charset="0"/>
                                </a:rPr>
                                <m:t>𝟎</m:t>
                              </m:r>
                            </m:e>
                            <m:e>
                              <m:r>
                                <a:rPr lang="en-US" sz="1800" b="1" i="1">
                                  <a:latin typeface="Cambria Math" panose="02040503050406030204" pitchFamily="18" charset="0"/>
                                </a:rPr>
                                <m:t>𝟎</m:t>
                              </m:r>
                            </m:e>
                            <m:e>
                              <m:r>
                                <a:rPr lang="en-US" sz="1800" b="1" i="1">
                                  <a:latin typeface="Cambria Math" panose="02040503050406030204" pitchFamily="18" charset="0"/>
                                </a:rPr>
                                <m:t>𝟎</m:t>
                              </m:r>
                            </m:e>
                          </m:mr>
                          <m:mr>
                            <m:e>
                              <m:r>
                                <a:rPr lang="en-US" sz="1800" b="1" i="1">
                                  <a:latin typeface="Cambria Math" panose="02040503050406030204" pitchFamily="18" charset="0"/>
                                </a:rPr>
                                <m:t>𝟎</m:t>
                              </m:r>
                            </m:e>
                            <m:e>
                              <m:r>
                                <a:rPr lang="en-US" sz="1800" b="1" i="1" smtClean="0">
                                  <a:latin typeface="Cambria Math" panose="02040503050406030204" pitchFamily="18" charset="0"/>
                                </a:rPr>
                                <m:t>−</m:t>
                              </m:r>
                              <m:r>
                                <a:rPr lang="en-US" sz="1800" b="1" i="1" smtClean="0">
                                  <a:latin typeface="Cambria Math" panose="02040503050406030204" pitchFamily="18" charset="0"/>
                                </a:rPr>
                                <m:t>𝟏</m:t>
                              </m:r>
                            </m:e>
                            <m:e>
                              <m:r>
                                <a:rPr lang="en-US" sz="1800" b="1" i="1">
                                  <a:latin typeface="Cambria Math" panose="02040503050406030204" pitchFamily="18" charset="0"/>
                                </a:rPr>
                                <m:t>𝟎</m:t>
                              </m:r>
                            </m:e>
                            <m:e>
                              <m:r>
                                <a:rPr lang="en-US" sz="1800" b="1" i="1">
                                  <a:latin typeface="Cambria Math" panose="02040503050406030204" pitchFamily="18" charset="0"/>
                                </a:rPr>
                                <m:t>𝟎</m:t>
                              </m:r>
                            </m:e>
                          </m:mr>
                          <m:mr>
                            <m:e>
                              <m:r>
                                <a:rPr lang="en-US" sz="1800" b="1" i="1">
                                  <a:latin typeface="Cambria Math" panose="02040503050406030204" pitchFamily="18" charset="0"/>
                                </a:rPr>
                                <m:t>𝟎</m:t>
                              </m:r>
                            </m:e>
                            <m:e>
                              <m:r>
                                <a:rPr lang="en-US" sz="1800" b="1" i="1">
                                  <a:latin typeface="Cambria Math" panose="02040503050406030204" pitchFamily="18" charset="0"/>
                                </a:rPr>
                                <m:t>𝟎</m:t>
                              </m:r>
                            </m:e>
                            <m:e>
                              <m:r>
                                <a:rPr lang="en-US" sz="1800" b="1" i="1" smtClean="0">
                                  <a:latin typeface="Cambria Math" panose="02040503050406030204" pitchFamily="18" charset="0"/>
                                </a:rPr>
                                <m:t>𝟏</m:t>
                              </m:r>
                            </m:e>
                            <m:e>
                              <m:r>
                                <a:rPr lang="en-US" sz="1800" b="1" i="1">
                                  <a:latin typeface="Cambria Math" panose="02040503050406030204" pitchFamily="18" charset="0"/>
                                </a:rPr>
                                <m:t>𝟎</m:t>
                              </m:r>
                            </m:e>
                          </m:mr>
                          <m:mr>
                            <m:e>
                              <m:r>
                                <a:rPr lang="en-US" sz="1800" b="1" i="1">
                                  <a:latin typeface="Cambria Math" panose="02040503050406030204" pitchFamily="18" charset="0"/>
                                </a:rPr>
                                <m:t>𝟎</m:t>
                              </m:r>
                            </m:e>
                            <m:e>
                              <m:r>
                                <a:rPr lang="en-US" sz="1800" b="1" i="1">
                                  <a:latin typeface="Cambria Math" panose="02040503050406030204" pitchFamily="18" charset="0"/>
                                </a:rPr>
                                <m:t>𝟎</m:t>
                              </m:r>
                            </m:e>
                            <m:e>
                              <m:r>
                                <a:rPr lang="en-US" sz="1800" b="1" i="1">
                                  <a:latin typeface="Cambria Math" panose="02040503050406030204" pitchFamily="18" charset="0"/>
                                </a:rPr>
                                <m:t>𝟎</m:t>
                              </m:r>
                            </m:e>
                            <m:e>
                              <m:r>
                                <a:rPr lang="en-US" sz="1800" b="1" i="1">
                                  <a:latin typeface="Cambria Math" panose="02040503050406030204" pitchFamily="18" charset="0"/>
                                </a:rPr>
                                <m:t>𝟏</m:t>
                              </m:r>
                            </m:e>
                          </m:mr>
                        </m:m>
                      </m:e>
                    </m:d>
                  </m:oMath>
                </a14:m>
                <a:endParaRPr lang="en-US" sz="1800" b="1" dirty="0"/>
              </a:p>
            </p:txBody>
          </p:sp>
        </mc:Choice>
        <mc:Fallback xmlns="">
          <p:sp>
            <p:nvSpPr>
              <p:cNvPr id="3" name="Content Placeholder 2">
                <a:extLst>
                  <a:ext uri="{FF2B5EF4-FFF2-40B4-BE49-F238E27FC236}">
                    <a16:creationId xmlns:a16="http://schemas.microsoft.com/office/drawing/2014/main" id="{B5745904-7F45-423D-D463-51DD8ECD43C3}"/>
                  </a:ext>
                </a:extLst>
              </p:cNvPr>
              <p:cNvSpPr>
                <a:spLocks noGrp="1" noRot="1" noChangeAspect="1" noMove="1" noResize="1" noEditPoints="1" noAdjustHandles="1" noChangeArrowheads="1" noChangeShapeType="1" noTextEdit="1"/>
              </p:cNvSpPr>
              <p:nvPr>
                <p:ph idx="1"/>
              </p:nvPr>
            </p:nvSpPr>
            <p:spPr>
              <a:xfrm>
                <a:off x="838200" y="1825625"/>
                <a:ext cx="7231743" cy="4351338"/>
              </a:xfrm>
              <a:blipFill>
                <a:blip r:embed="rId2"/>
                <a:stretch>
                  <a:fillRect l="-927" t="-1261" r="-590"/>
                </a:stretch>
              </a:blipFill>
            </p:spPr>
            <p:txBody>
              <a:bodyPr/>
              <a:lstStyle/>
              <a:p>
                <a:r>
                  <a:rPr lang="en-US">
                    <a:noFill/>
                  </a:rPr>
                  <a:t> </a:t>
                </a:r>
              </a:p>
            </p:txBody>
          </p:sp>
        </mc:Fallback>
      </mc:AlternateContent>
      <p:grpSp>
        <p:nvGrpSpPr>
          <p:cNvPr id="42" name="Group 41">
            <a:extLst>
              <a:ext uri="{FF2B5EF4-FFF2-40B4-BE49-F238E27FC236}">
                <a16:creationId xmlns:a16="http://schemas.microsoft.com/office/drawing/2014/main" id="{83D7B01D-28D0-DD07-AF73-CB6F2EDF93A9}"/>
              </a:ext>
            </a:extLst>
          </p:cNvPr>
          <p:cNvGrpSpPr/>
          <p:nvPr/>
        </p:nvGrpSpPr>
        <p:grpSpPr>
          <a:xfrm>
            <a:off x="7572648" y="1690688"/>
            <a:ext cx="4144263" cy="4745989"/>
            <a:chOff x="4263390" y="33655"/>
            <a:chExt cx="4144263" cy="4745989"/>
          </a:xfrm>
        </p:grpSpPr>
        <p:grpSp>
          <p:nvGrpSpPr>
            <p:cNvPr id="43" name="object 5">
              <a:extLst>
                <a:ext uri="{FF2B5EF4-FFF2-40B4-BE49-F238E27FC236}">
                  <a16:creationId xmlns:a16="http://schemas.microsoft.com/office/drawing/2014/main" id="{F7012043-3653-E835-9F68-D5C997ADA2AD}"/>
                </a:ext>
              </a:extLst>
            </p:cNvPr>
            <p:cNvGrpSpPr/>
            <p:nvPr/>
          </p:nvGrpSpPr>
          <p:grpSpPr>
            <a:xfrm>
              <a:off x="5750052" y="4208779"/>
              <a:ext cx="711200" cy="570865"/>
              <a:chOff x="5750052" y="4208779"/>
              <a:chExt cx="711200" cy="570865"/>
            </a:xfrm>
          </p:grpSpPr>
          <p:pic>
            <p:nvPicPr>
              <p:cNvPr id="55" name="object 6">
                <a:extLst>
                  <a:ext uri="{FF2B5EF4-FFF2-40B4-BE49-F238E27FC236}">
                    <a16:creationId xmlns:a16="http://schemas.microsoft.com/office/drawing/2014/main" id="{F5810914-62FD-1063-6F93-F305F9ACFDB4}"/>
                  </a:ext>
                </a:extLst>
              </p:cNvPr>
              <p:cNvPicPr/>
              <p:nvPr/>
            </p:nvPicPr>
            <p:blipFill>
              <a:blip r:embed="rId3" cstate="print"/>
              <a:stretch>
                <a:fillRect/>
              </a:stretch>
            </p:blipFill>
            <p:spPr>
              <a:xfrm>
                <a:off x="5762752" y="4221479"/>
                <a:ext cx="685800" cy="545083"/>
              </a:xfrm>
              <a:prstGeom prst="rect">
                <a:avLst/>
              </a:prstGeom>
            </p:spPr>
          </p:pic>
          <p:sp>
            <p:nvSpPr>
              <p:cNvPr id="56" name="object 7">
                <a:extLst>
                  <a:ext uri="{FF2B5EF4-FFF2-40B4-BE49-F238E27FC236}">
                    <a16:creationId xmlns:a16="http://schemas.microsoft.com/office/drawing/2014/main" id="{DB7321FB-935E-614F-1246-DF3CE39C3124}"/>
                  </a:ext>
                </a:extLst>
              </p:cNvPr>
              <p:cNvSpPr/>
              <p:nvPr/>
            </p:nvSpPr>
            <p:spPr>
              <a:xfrm>
                <a:off x="5762752" y="4221479"/>
                <a:ext cx="685800" cy="545465"/>
              </a:xfrm>
              <a:custGeom>
                <a:avLst/>
                <a:gdLst/>
                <a:ahLst/>
                <a:cxnLst/>
                <a:rect l="l" t="t" r="r" b="b"/>
                <a:pathLst>
                  <a:path w="685800" h="545464">
                    <a:moveTo>
                      <a:pt x="0" y="136271"/>
                    </a:moveTo>
                    <a:lnTo>
                      <a:pt x="136271" y="0"/>
                    </a:lnTo>
                    <a:lnTo>
                      <a:pt x="685800" y="0"/>
                    </a:lnTo>
                    <a:lnTo>
                      <a:pt x="685800" y="408813"/>
                    </a:lnTo>
                    <a:lnTo>
                      <a:pt x="549528" y="545084"/>
                    </a:lnTo>
                    <a:lnTo>
                      <a:pt x="0" y="545084"/>
                    </a:lnTo>
                    <a:lnTo>
                      <a:pt x="0" y="136271"/>
                    </a:lnTo>
                    <a:close/>
                  </a:path>
                  <a:path w="685800" h="545464">
                    <a:moveTo>
                      <a:pt x="0" y="136271"/>
                    </a:moveTo>
                    <a:lnTo>
                      <a:pt x="549528" y="136271"/>
                    </a:lnTo>
                    <a:lnTo>
                      <a:pt x="685800" y="0"/>
                    </a:lnTo>
                  </a:path>
                  <a:path w="685800" h="545464">
                    <a:moveTo>
                      <a:pt x="549528" y="136271"/>
                    </a:moveTo>
                    <a:lnTo>
                      <a:pt x="549528" y="545084"/>
                    </a:lnTo>
                  </a:path>
                </a:pathLst>
              </a:custGeom>
              <a:ln w="25400">
                <a:solidFill>
                  <a:srgbClr val="467199"/>
                </a:solidFill>
              </a:ln>
            </p:spPr>
            <p:txBody>
              <a:bodyPr wrap="square" lIns="0" tIns="0" rIns="0" bIns="0" rtlCol="0"/>
              <a:lstStyle/>
              <a:p>
                <a:endParaRPr/>
              </a:p>
            </p:txBody>
          </p:sp>
        </p:grpSp>
        <p:grpSp>
          <p:nvGrpSpPr>
            <p:cNvPr id="44" name="object 8">
              <a:extLst>
                <a:ext uri="{FF2B5EF4-FFF2-40B4-BE49-F238E27FC236}">
                  <a16:creationId xmlns:a16="http://schemas.microsoft.com/office/drawing/2014/main" id="{ADA4E4FE-6E8F-450A-F096-B65D147979EA}"/>
                </a:ext>
              </a:extLst>
            </p:cNvPr>
            <p:cNvGrpSpPr/>
            <p:nvPr/>
          </p:nvGrpSpPr>
          <p:grpSpPr>
            <a:xfrm>
              <a:off x="4551298" y="431165"/>
              <a:ext cx="3606800" cy="3731260"/>
              <a:chOff x="4551298" y="431165"/>
              <a:chExt cx="3606800" cy="3731260"/>
            </a:xfrm>
          </p:grpSpPr>
          <p:sp>
            <p:nvSpPr>
              <p:cNvPr id="52" name="object 9">
                <a:extLst>
                  <a:ext uri="{FF2B5EF4-FFF2-40B4-BE49-F238E27FC236}">
                    <a16:creationId xmlns:a16="http://schemas.microsoft.com/office/drawing/2014/main" id="{F661EBAC-3EE9-F691-76E1-F6EE7CCF7FB7}"/>
                  </a:ext>
                </a:extLst>
              </p:cNvPr>
              <p:cNvSpPr/>
              <p:nvPr/>
            </p:nvSpPr>
            <p:spPr>
              <a:xfrm>
                <a:off x="6087998" y="443865"/>
                <a:ext cx="2057400" cy="2760980"/>
              </a:xfrm>
              <a:custGeom>
                <a:avLst/>
                <a:gdLst/>
                <a:ahLst/>
                <a:cxnLst/>
                <a:rect l="l" t="t" r="r" b="b"/>
                <a:pathLst>
                  <a:path w="2057400" h="2760980">
                    <a:moveTo>
                      <a:pt x="0" y="2057400"/>
                    </a:moveTo>
                    <a:lnTo>
                      <a:pt x="0" y="0"/>
                    </a:lnTo>
                  </a:path>
                  <a:path w="2057400" h="2760980">
                    <a:moveTo>
                      <a:pt x="2057400" y="2760980"/>
                    </a:moveTo>
                    <a:lnTo>
                      <a:pt x="0" y="2057400"/>
                    </a:lnTo>
                  </a:path>
                </a:pathLst>
              </a:custGeom>
              <a:ln w="25400">
                <a:solidFill>
                  <a:srgbClr val="000000"/>
                </a:solidFill>
              </a:ln>
            </p:spPr>
            <p:txBody>
              <a:bodyPr wrap="square" lIns="0" tIns="0" rIns="0" bIns="0" rtlCol="0"/>
              <a:lstStyle/>
              <a:p>
                <a:endParaRPr/>
              </a:p>
            </p:txBody>
          </p:sp>
          <p:sp>
            <p:nvSpPr>
              <p:cNvPr id="53" name="object 10">
                <a:extLst>
                  <a:ext uri="{FF2B5EF4-FFF2-40B4-BE49-F238E27FC236}">
                    <a16:creationId xmlns:a16="http://schemas.microsoft.com/office/drawing/2014/main" id="{07AEF947-D949-8198-02D2-C8C42A834473}"/>
                  </a:ext>
                </a:extLst>
              </p:cNvPr>
              <p:cNvSpPr/>
              <p:nvPr/>
            </p:nvSpPr>
            <p:spPr>
              <a:xfrm>
                <a:off x="4563998" y="2501265"/>
                <a:ext cx="1524000" cy="941705"/>
              </a:xfrm>
              <a:custGeom>
                <a:avLst/>
                <a:gdLst/>
                <a:ahLst/>
                <a:cxnLst/>
                <a:rect l="l" t="t" r="r" b="b"/>
                <a:pathLst>
                  <a:path w="1524000" h="941704">
                    <a:moveTo>
                      <a:pt x="0" y="941324"/>
                    </a:moveTo>
                    <a:lnTo>
                      <a:pt x="1524000" y="0"/>
                    </a:lnTo>
                  </a:path>
                </a:pathLst>
              </a:custGeom>
              <a:ln w="25400">
                <a:solidFill>
                  <a:srgbClr val="000000"/>
                </a:solidFill>
              </a:ln>
            </p:spPr>
            <p:txBody>
              <a:bodyPr wrap="square" lIns="0" tIns="0" rIns="0" bIns="0" rtlCol="0"/>
              <a:lstStyle/>
              <a:p>
                <a:endParaRPr/>
              </a:p>
            </p:txBody>
          </p:sp>
          <p:sp>
            <p:nvSpPr>
              <p:cNvPr id="54" name="object 11">
                <a:extLst>
                  <a:ext uri="{FF2B5EF4-FFF2-40B4-BE49-F238E27FC236}">
                    <a16:creationId xmlns:a16="http://schemas.microsoft.com/office/drawing/2014/main" id="{C7E8FF12-6B64-DF9A-726B-2017C8C4EF6F}"/>
                  </a:ext>
                </a:extLst>
              </p:cNvPr>
              <p:cNvSpPr/>
              <p:nvPr/>
            </p:nvSpPr>
            <p:spPr>
              <a:xfrm>
                <a:off x="4707889" y="3161665"/>
                <a:ext cx="3355975" cy="994410"/>
              </a:xfrm>
              <a:custGeom>
                <a:avLst/>
                <a:gdLst/>
                <a:ahLst/>
                <a:cxnLst/>
                <a:rect l="l" t="t" r="r" b="b"/>
                <a:pathLst>
                  <a:path w="3355975" h="994410">
                    <a:moveTo>
                      <a:pt x="0" y="197738"/>
                    </a:moveTo>
                    <a:lnTo>
                      <a:pt x="2033269" y="994029"/>
                    </a:lnTo>
                  </a:path>
                  <a:path w="3355975" h="994410">
                    <a:moveTo>
                      <a:pt x="2046096" y="966724"/>
                    </a:moveTo>
                    <a:lnTo>
                      <a:pt x="3355720" y="0"/>
                    </a:lnTo>
                  </a:path>
                </a:pathLst>
              </a:custGeom>
              <a:ln w="12700">
                <a:solidFill>
                  <a:srgbClr val="5D9ACF"/>
                </a:solidFill>
              </a:ln>
            </p:spPr>
            <p:txBody>
              <a:bodyPr wrap="square" lIns="0" tIns="0" rIns="0" bIns="0" rtlCol="0"/>
              <a:lstStyle/>
              <a:p>
                <a:endParaRPr/>
              </a:p>
            </p:txBody>
          </p:sp>
        </p:grpSp>
        <p:sp>
          <p:nvSpPr>
            <p:cNvPr id="45" name="object 13">
              <a:extLst>
                <a:ext uri="{FF2B5EF4-FFF2-40B4-BE49-F238E27FC236}">
                  <a16:creationId xmlns:a16="http://schemas.microsoft.com/office/drawing/2014/main" id="{EE2DDFDC-AF50-0DE3-ED7A-BE02FEECC7E4}"/>
                </a:ext>
              </a:extLst>
            </p:cNvPr>
            <p:cNvSpPr txBox="1"/>
            <p:nvPr/>
          </p:nvSpPr>
          <p:spPr>
            <a:xfrm>
              <a:off x="8158733" y="2941777"/>
              <a:ext cx="248920" cy="512445"/>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Calibri"/>
                  <a:cs typeface="Calibri"/>
                </a:rPr>
                <a:t>X</a:t>
              </a:r>
              <a:endParaRPr sz="3200">
                <a:latin typeface="Calibri"/>
                <a:cs typeface="Calibri"/>
              </a:endParaRPr>
            </a:p>
          </p:txBody>
        </p:sp>
        <p:sp>
          <p:nvSpPr>
            <p:cNvPr id="46" name="object 14">
              <a:extLst>
                <a:ext uri="{FF2B5EF4-FFF2-40B4-BE49-F238E27FC236}">
                  <a16:creationId xmlns:a16="http://schemas.microsoft.com/office/drawing/2014/main" id="{697C27F3-CAED-1B94-FC1F-1B6CD725337C}"/>
                </a:ext>
              </a:extLst>
            </p:cNvPr>
            <p:cNvSpPr txBox="1"/>
            <p:nvPr/>
          </p:nvSpPr>
          <p:spPr>
            <a:xfrm>
              <a:off x="6024498" y="33655"/>
              <a:ext cx="236220" cy="512445"/>
            </a:xfrm>
            <a:prstGeom prst="rect">
              <a:avLst/>
            </a:prstGeom>
          </p:spPr>
          <p:txBody>
            <a:bodyPr vert="horz" wrap="square" lIns="0" tIns="11430" rIns="0" bIns="0" rtlCol="0">
              <a:spAutoFit/>
            </a:bodyPr>
            <a:lstStyle/>
            <a:p>
              <a:pPr marL="12700">
                <a:lnSpc>
                  <a:spcPct val="100000"/>
                </a:lnSpc>
                <a:spcBef>
                  <a:spcPts val="90"/>
                </a:spcBef>
              </a:pPr>
              <a:r>
                <a:rPr sz="3200" b="1" spc="-5" dirty="0">
                  <a:latin typeface="Calibri"/>
                  <a:cs typeface="Calibri"/>
                </a:rPr>
                <a:t>Y</a:t>
              </a:r>
              <a:endParaRPr sz="3200">
                <a:latin typeface="Calibri"/>
                <a:cs typeface="Calibri"/>
              </a:endParaRPr>
            </a:p>
          </p:txBody>
        </p:sp>
        <p:sp>
          <p:nvSpPr>
            <p:cNvPr id="47" name="object 15">
              <a:extLst>
                <a:ext uri="{FF2B5EF4-FFF2-40B4-BE49-F238E27FC236}">
                  <a16:creationId xmlns:a16="http://schemas.microsoft.com/office/drawing/2014/main" id="{5BFF35E5-3916-1D49-1663-B84494695D90}"/>
                </a:ext>
              </a:extLst>
            </p:cNvPr>
            <p:cNvSpPr txBox="1"/>
            <p:nvPr/>
          </p:nvSpPr>
          <p:spPr>
            <a:xfrm>
              <a:off x="4263390" y="3020009"/>
              <a:ext cx="219710" cy="512445"/>
            </a:xfrm>
            <a:prstGeom prst="rect">
              <a:avLst/>
            </a:prstGeom>
          </p:spPr>
          <p:txBody>
            <a:bodyPr vert="horz" wrap="square" lIns="0" tIns="12065" rIns="0" bIns="0" rtlCol="0">
              <a:spAutoFit/>
            </a:bodyPr>
            <a:lstStyle/>
            <a:p>
              <a:pPr marL="12700">
                <a:lnSpc>
                  <a:spcPct val="100000"/>
                </a:lnSpc>
                <a:spcBef>
                  <a:spcPts val="95"/>
                </a:spcBef>
              </a:pPr>
              <a:r>
                <a:rPr sz="3200" b="1" spc="-5" dirty="0">
                  <a:latin typeface="Calibri"/>
                  <a:cs typeface="Calibri"/>
                </a:rPr>
                <a:t>Z</a:t>
              </a:r>
              <a:endParaRPr sz="3200">
                <a:latin typeface="Calibri"/>
                <a:cs typeface="Calibri"/>
              </a:endParaRPr>
            </a:p>
          </p:txBody>
        </p:sp>
        <p:sp>
          <p:nvSpPr>
            <p:cNvPr id="48" name="object 17">
              <a:extLst>
                <a:ext uri="{FF2B5EF4-FFF2-40B4-BE49-F238E27FC236}">
                  <a16:creationId xmlns:a16="http://schemas.microsoft.com/office/drawing/2014/main" id="{99B75A9A-B91E-B7D6-78D3-E117A7C00BD4}"/>
                </a:ext>
              </a:extLst>
            </p:cNvPr>
            <p:cNvSpPr/>
            <p:nvPr/>
          </p:nvSpPr>
          <p:spPr>
            <a:xfrm>
              <a:off x="5857112" y="3111131"/>
              <a:ext cx="549910" cy="408940"/>
            </a:xfrm>
            <a:custGeom>
              <a:avLst/>
              <a:gdLst/>
              <a:ahLst/>
              <a:cxnLst/>
              <a:rect l="l" t="t" r="r" b="b"/>
              <a:pathLst>
                <a:path w="549910" h="408939">
                  <a:moveTo>
                    <a:pt x="549528" y="0"/>
                  </a:moveTo>
                  <a:lnTo>
                    <a:pt x="0" y="0"/>
                  </a:lnTo>
                  <a:lnTo>
                    <a:pt x="0" y="408800"/>
                  </a:lnTo>
                  <a:lnTo>
                    <a:pt x="549528" y="408800"/>
                  </a:lnTo>
                  <a:lnTo>
                    <a:pt x="549528" y="0"/>
                  </a:lnTo>
                  <a:close/>
                </a:path>
              </a:pathLst>
            </a:custGeom>
            <a:solidFill>
              <a:srgbClr val="619DD1"/>
            </a:solidFill>
          </p:spPr>
          <p:txBody>
            <a:bodyPr wrap="square" lIns="0" tIns="0" rIns="0" bIns="0" rtlCol="0"/>
            <a:lstStyle/>
            <a:p>
              <a:endParaRPr/>
            </a:p>
          </p:txBody>
        </p:sp>
        <p:sp>
          <p:nvSpPr>
            <p:cNvPr id="49" name="object 18">
              <a:extLst>
                <a:ext uri="{FF2B5EF4-FFF2-40B4-BE49-F238E27FC236}">
                  <a16:creationId xmlns:a16="http://schemas.microsoft.com/office/drawing/2014/main" id="{45C740BC-E7DA-BCAA-1A88-D650300E1431}"/>
                </a:ext>
              </a:extLst>
            </p:cNvPr>
            <p:cNvSpPr/>
            <p:nvPr/>
          </p:nvSpPr>
          <p:spPr>
            <a:xfrm>
              <a:off x="6406642" y="2974975"/>
              <a:ext cx="136525" cy="545465"/>
            </a:xfrm>
            <a:custGeom>
              <a:avLst/>
              <a:gdLst/>
              <a:ahLst/>
              <a:cxnLst/>
              <a:rect l="l" t="t" r="r" b="b"/>
              <a:pathLst>
                <a:path w="136525" h="545464">
                  <a:moveTo>
                    <a:pt x="136271" y="0"/>
                  </a:moveTo>
                  <a:lnTo>
                    <a:pt x="0" y="136271"/>
                  </a:lnTo>
                  <a:lnTo>
                    <a:pt x="0" y="544957"/>
                  </a:lnTo>
                  <a:lnTo>
                    <a:pt x="136271" y="408686"/>
                  </a:lnTo>
                  <a:lnTo>
                    <a:pt x="136271" y="0"/>
                  </a:lnTo>
                  <a:close/>
                </a:path>
              </a:pathLst>
            </a:custGeom>
            <a:solidFill>
              <a:srgbClr val="4F7DA8"/>
            </a:solidFill>
          </p:spPr>
          <p:txBody>
            <a:bodyPr wrap="square" lIns="0" tIns="0" rIns="0" bIns="0" rtlCol="0"/>
            <a:lstStyle/>
            <a:p>
              <a:endParaRPr/>
            </a:p>
          </p:txBody>
        </p:sp>
        <p:sp>
          <p:nvSpPr>
            <p:cNvPr id="50" name="object 19">
              <a:extLst>
                <a:ext uri="{FF2B5EF4-FFF2-40B4-BE49-F238E27FC236}">
                  <a16:creationId xmlns:a16="http://schemas.microsoft.com/office/drawing/2014/main" id="{E3DF904B-03E0-C8C8-2763-BB974218F0E4}"/>
                </a:ext>
              </a:extLst>
            </p:cNvPr>
            <p:cNvSpPr/>
            <p:nvPr/>
          </p:nvSpPr>
          <p:spPr>
            <a:xfrm>
              <a:off x="5857112" y="2974975"/>
              <a:ext cx="685800" cy="136525"/>
            </a:xfrm>
            <a:custGeom>
              <a:avLst/>
              <a:gdLst/>
              <a:ahLst/>
              <a:cxnLst/>
              <a:rect l="l" t="t" r="r" b="b"/>
              <a:pathLst>
                <a:path w="685800" h="136525">
                  <a:moveTo>
                    <a:pt x="685800" y="0"/>
                  </a:moveTo>
                  <a:lnTo>
                    <a:pt x="136271" y="0"/>
                  </a:lnTo>
                  <a:lnTo>
                    <a:pt x="0" y="136271"/>
                  </a:lnTo>
                  <a:lnTo>
                    <a:pt x="549528" y="136271"/>
                  </a:lnTo>
                  <a:lnTo>
                    <a:pt x="685800" y="0"/>
                  </a:lnTo>
                  <a:close/>
                </a:path>
              </a:pathLst>
            </a:custGeom>
            <a:solidFill>
              <a:srgbClr val="81AFDA"/>
            </a:solidFill>
          </p:spPr>
          <p:txBody>
            <a:bodyPr wrap="square" lIns="0" tIns="0" rIns="0" bIns="0" rtlCol="0"/>
            <a:lstStyle/>
            <a:p>
              <a:endParaRPr/>
            </a:p>
          </p:txBody>
        </p:sp>
        <p:sp>
          <p:nvSpPr>
            <p:cNvPr id="51" name="object 20">
              <a:extLst>
                <a:ext uri="{FF2B5EF4-FFF2-40B4-BE49-F238E27FC236}">
                  <a16:creationId xmlns:a16="http://schemas.microsoft.com/office/drawing/2014/main" id="{FA1471EF-40D0-65FD-A29D-31843D2F61BB}"/>
                </a:ext>
              </a:extLst>
            </p:cNvPr>
            <p:cNvSpPr/>
            <p:nvPr/>
          </p:nvSpPr>
          <p:spPr>
            <a:xfrm>
              <a:off x="5857112" y="2974975"/>
              <a:ext cx="685800" cy="545465"/>
            </a:xfrm>
            <a:custGeom>
              <a:avLst/>
              <a:gdLst/>
              <a:ahLst/>
              <a:cxnLst/>
              <a:rect l="l" t="t" r="r" b="b"/>
              <a:pathLst>
                <a:path w="685800" h="545464">
                  <a:moveTo>
                    <a:pt x="0" y="136271"/>
                  </a:moveTo>
                  <a:lnTo>
                    <a:pt x="136271" y="0"/>
                  </a:lnTo>
                  <a:lnTo>
                    <a:pt x="685800" y="0"/>
                  </a:lnTo>
                  <a:lnTo>
                    <a:pt x="685800" y="408686"/>
                  </a:lnTo>
                  <a:lnTo>
                    <a:pt x="549528" y="544957"/>
                  </a:lnTo>
                  <a:lnTo>
                    <a:pt x="0" y="544957"/>
                  </a:lnTo>
                  <a:lnTo>
                    <a:pt x="0" y="136271"/>
                  </a:lnTo>
                  <a:close/>
                </a:path>
                <a:path w="685800" h="545464">
                  <a:moveTo>
                    <a:pt x="0" y="136271"/>
                  </a:moveTo>
                  <a:lnTo>
                    <a:pt x="549528" y="136271"/>
                  </a:lnTo>
                  <a:lnTo>
                    <a:pt x="685800" y="0"/>
                  </a:lnTo>
                </a:path>
                <a:path w="685800" h="545464">
                  <a:moveTo>
                    <a:pt x="549528" y="136271"/>
                  </a:moveTo>
                  <a:lnTo>
                    <a:pt x="549528" y="544957"/>
                  </a:lnTo>
                </a:path>
              </a:pathLst>
            </a:custGeom>
            <a:ln w="25400">
              <a:solidFill>
                <a:srgbClr val="467199"/>
              </a:solidFill>
            </a:ln>
          </p:spPr>
          <p:txBody>
            <a:bodyPr wrap="square" lIns="0" tIns="0" rIns="0" bIns="0" rtlCol="0"/>
            <a:lstStyle/>
            <a:p>
              <a:endParaRPr/>
            </a:p>
          </p:txBody>
        </p:sp>
      </p:grpSp>
    </p:spTree>
    <p:extLst>
      <p:ext uri="{BB962C8B-B14F-4D97-AF65-F5344CB8AC3E}">
        <p14:creationId xmlns:p14="http://schemas.microsoft.com/office/powerpoint/2010/main" val="1644500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C20F-84CA-8C4D-8460-51F10AB299FE}"/>
              </a:ext>
            </a:extLst>
          </p:cNvPr>
          <p:cNvSpPr>
            <a:spLocks noGrp="1"/>
          </p:cNvSpPr>
          <p:nvPr>
            <p:ph type="title"/>
          </p:nvPr>
        </p:nvSpPr>
        <p:spPr/>
        <p:txBody>
          <a:bodyPr/>
          <a:lstStyle/>
          <a:p>
            <a:r>
              <a:rPr lang="en-US" b="1" dirty="0"/>
              <a:t>3D Reflection About any plane</a:t>
            </a:r>
          </a:p>
        </p:txBody>
      </p:sp>
      <p:sp>
        <p:nvSpPr>
          <p:cNvPr id="3" name="Content Placeholder 2">
            <a:extLst>
              <a:ext uri="{FF2B5EF4-FFF2-40B4-BE49-F238E27FC236}">
                <a16:creationId xmlns:a16="http://schemas.microsoft.com/office/drawing/2014/main" id="{B5745904-7F45-423D-D463-51DD8ECD43C3}"/>
              </a:ext>
            </a:extLst>
          </p:cNvPr>
          <p:cNvSpPr>
            <a:spLocks noGrp="1"/>
          </p:cNvSpPr>
          <p:nvPr>
            <p:ph idx="1"/>
          </p:nvPr>
        </p:nvSpPr>
        <p:spPr>
          <a:xfrm>
            <a:off x="838200" y="1690688"/>
            <a:ext cx="10515600" cy="4486275"/>
          </a:xfrm>
        </p:spPr>
        <p:txBody>
          <a:bodyPr>
            <a:normAutofit/>
          </a:bodyPr>
          <a:lstStyle/>
          <a:p>
            <a:pPr marL="0" indent="0">
              <a:buNone/>
            </a:pPr>
            <a:r>
              <a:rPr lang="en-GB" sz="2000" b="1" dirty="0"/>
              <a:t>Step-1:</a:t>
            </a:r>
            <a:r>
              <a:rPr lang="en-GB" sz="2000" dirty="0"/>
              <a:t> Translate the plane such that it passes through origin i.e. normal vector passes through origin.</a:t>
            </a:r>
          </a:p>
          <a:p>
            <a:pPr marL="0" indent="0">
              <a:buNone/>
            </a:pPr>
            <a:r>
              <a:rPr lang="en-GB" sz="2000" b="1" dirty="0"/>
              <a:t>Step-2:</a:t>
            </a:r>
            <a:r>
              <a:rPr lang="en-GB" sz="2000" dirty="0"/>
              <a:t> Rotate the plane such that normal vector lies on one of the co-ordinate axis.</a:t>
            </a:r>
          </a:p>
          <a:p>
            <a:pPr marL="0" indent="0">
              <a:buNone/>
            </a:pPr>
            <a:r>
              <a:rPr lang="en-GB" sz="2000" b="1" dirty="0"/>
              <a:t>Step-3:</a:t>
            </a:r>
            <a:r>
              <a:rPr lang="en-GB" sz="2000" dirty="0"/>
              <a:t> Perform reflection about the plane whose normal vector is one of the co-ordinate axis.</a:t>
            </a:r>
          </a:p>
          <a:p>
            <a:pPr marL="0" indent="0">
              <a:buNone/>
            </a:pPr>
            <a:r>
              <a:rPr lang="en-GB" sz="2000" b="1" dirty="0"/>
              <a:t>Step-4:</a:t>
            </a:r>
            <a:r>
              <a:rPr lang="en-GB" sz="2000" dirty="0"/>
              <a:t> Rotate back the plane such that normal vector takes its original orientation.</a:t>
            </a:r>
          </a:p>
          <a:p>
            <a:pPr marL="0" indent="0">
              <a:buNone/>
            </a:pPr>
            <a:r>
              <a:rPr lang="en-GB" sz="2000" b="1" dirty="0"/>
              <a:t>Step-5:</a:t>
            </a:r>
            <a:r>
              <a:rPr lang="en-GB" sz="2000" dirty="0"/>
              <a:t> Translate back the plane to its original position.</a:t>
            </a:r>
          </a:p>
        </p:txBody>
      </p:sp>
    </p:spTree>
    <p:extLst>
      <p:ext uri="{BB962C8B-B14F-4D97-AF65-F5344CB8AC3E}">
        <p14:creationId xmlns:p14="http://schemas.microsoft.com/office/powerpoint/2010/main" val="3501889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C20F-84CA-8C4D-8460-51F10AB299FE}"/>
              </a:ext>
            </a:extLst>
          </p:cNvPr>
          <p:cNvSpPr>
            <a:spLocks noGrp="1"/>
          </p:cNvSpPr>
          <p:nvPr>
            <p:ph type="title"/>
          </p:nvPr>
        </p:nvSpPr>
        <p:spPr>
          <a:xfrm>
            <a:off x="838200" y="263525"/>
            <a:ext cx="10515600" cy="1325563"/>
          </a:xfrm>
        </p:spPr>
        <p:txBody>
          <a:bodyPr/>
          <a:lstStyle/>
          <a:p>
            <a:r>
              <a:rPr lang="en-US" b="1" dirty="0"/>
              <a:t>3D Reflection About any plane</a:t>
            </a:r>
          </a:p>
        </p:txBody>
      </p:sp>
      <p:sp>
        <p:nvSpPr>
          <p:cNvPr id="3" name="Content Placeholder 2">
            <a:extLst>
              <a:ext uri="{FF2B5EF4-FFF2-40B4-BE49-F238E27FC236}">
                <a16:creationId xmlns:a16="http://schemas.microsoft.com/office/drawing/2014/main" id="{B5745904-7F45-423D-D463-51DD8ECD43C3}"/>
              </a:ext>
            </a:extLst>
          </p:cNvPr>
          <p:cNvSpPr>
            <a:spLocks noGrp="1"/>
          </p:cNvSpPr>
          <p:nvPr>
            <p:ph idx="1"/>
          </p:nvPr>
        </p:nvSpPr>
        <p:spPr>
          <a:xfrm>
            <a:off x="838200" y="1589088"/>
            <a:ext cx="10616456" cy="4587875"/>
          </a:xfrm>
        </p:spPr>
        <p:txBody>
          <a:bodyPr>
            <a:normAutofit/>
          </a:bodyPr>
          <a:lstStyle/>
          <a:p>
            <a:pPr marL="400050" indent="-400050">
              <a:buFont typeface="+mj-lt"/>
              <a:buAutoNum type="romanUcPeriod"/>
            </a:pPr>
            <a:r>
              <a:rPr lang="en-GB" sz="1800" b="1" u="sng" dirty="0">
                <a:highlight>
                  <a:srgbClr val="FFFF00"/>
                </a:highlight>
              </a:rPr>
              <a:t>Reflection of an object about a line that is parallel to one of the major coordinate axes</a:t>
            </a:r>
          </a:p>
          <a:p>
            <a:pPr marL="0" indent="0">
              <a:buNone/>
            </a:pPr>
            <a:endParaRPr lang="en-US" sz="1800" b="1" dirty="0"/>
          </a:p>
        </p:txBody>
      </p:sp>
      <p:grpSp>
        <p:nvGrpSpPr>
          <p:cNvPr id="4" name="Group 3">
            <a:extLst>
              <a:ext uri="{FF2B5EF4-FFF2-40B4-BE49-F238E27FC236}">
                <a16:creationId xmlns:a16="http://schemas.microsoft.com/office/drawing/2014/main" id="{2A8D0A62-55C9-740C-F52D-B3EFCAAA1BD3}"/>
              </a:ext>
            </a:extLst>
          </p:cNvPr>
          <p:cNvGrpSpPr/>
          <p:nvPr/>
        </p:nvGrpSpPr>
        <p:grpSpPr>
          <a:xfrm>
            <a:off x="2109530" y="2170374"/>
            <a:ext cx="9076584" cy="4486275"/>
            <a:chOff x="289661" y="2696336"/>
            <a:chExt cx="8433841" cy="3948532"/>
          </a:xfrm>
        </p:grpSpPr>
        <p:grpSp>
          <p:nvGrpSpPr>
            <p:cNvPr id="5" name="object 6">
              <a:extLst>
                <a:ext uri="{FF2B5EF4-FFF2-40B4-BE49-F238E27FC236}">
                  <a16:creationId xmlns:a16="http://schemas.microsoft.com/office/drawing/2014/main" id="{FBDC0442-CF2C-9B4F-DD04-A243A18CC526}"/>
                </a:ext>
              </a:extLst>
            </p:cNvPr>
            <p:cNvGrpSpPr/>
            <p:nvPr/>
          </p:nvGrpSpPr>
          <p:grpSpPr>
            <a:xfrm>
              <a:off x="581787" y="2696336"/>
              <a:ext cx="1977389" cy="1630680"/>
              <a:chOff x="581787" y="2696336"/>
              <a:chExt cx="1977389" cy="1630680"/>
            </a:xfrm>
          </p:grpSpPr>
          <p:sp>
            <p:nvSpPr>
              <p:cNvPr id="57" name="object 7">
                <a:extLst>
                  <a:ext uri="{FF2B5EF4-FFF2-40B4-BE49-F238E27FC236}">
                    <a16:creationId xmlns:a16="http://schemas.microsoft.com/office/drawing/2014/main" id="{B8FC3405-1CC0-CD12-84DA-A8DB87E9BBFC}"/>
                  </a:ext>
                </a:extLst>
              </p:cNvPr>
              <p:cNvSpPr/>
              <p:nvPr/>
            </p:nvSpPr>
            <p:spPr>
              <a:xfrm>
                <a:off x="594487" y="2709036"/>
                <a:ext cx="1951989" cy="1605280"/>
              </a:xfrm>
              <a:custGeom>
                <a:avLst/>
                <a:gdLst/>
                <a:ahLst/>
                <a:cxnLst/>
                <a:rect l="l" t="t" r="r" b="b"/>
                <a:pathLst>
                  <a:path w="1951989" h="1605279">
                    <a:moveTo>
                      <a:pt x="808990" y="1105154"/>
                    </a:moveTo>
                    <a:lnTo>
                      <a:pt x="808990" y="0"/>
                    </a:lnTo>
                  </a:path>
                  <a:path w="1951989" h="1605279">
                    <a:moveTo>
                      <a:pt x="1951989" y="1105154"/>
                    </a:moveTo>
                    <a:lnTo>
                      <a:pt x="808990" y="1105154"/>
                    </a:lnTo>
                  </a:path>
                  <a:path w="1951989" h="1605279">
                    <a:moveTo>
                      <a:pt x="0" y="1604771"/>
                    </a:moveTo>
                    <a:lnTo>
                      <a:pt x="808990" y="1105154"/>
                    </a:lnTo>
                  </a:path>
                </a:pathLst>
              </a:custGeom>
              <a:ln w="25400">
                <a:solidFill>
                  <a:srgbClr val="000000"/>
                </a:solidFill>
              </a:ln>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58" name="object 8">
                <a:extLst>
                  <a:ext uri="{FF2B5EF4-FFF2-40B4-BE49-F238E27FC236}">
                    <a16:creationId xmlns:a16="http://schemas.microsoft.com/office/drawing/2014/main" id="{9B1CE8CC-015F-A3B9-007A-EBD2C882D984}"/>
                  </a:ext>
                </a:extLst>
              </p:cNvPr>
              <p:cNvSpPr/>
              <p:nvPr/>
            </p:nvSpPr>
            <p:spPr>
              <a:xfrm>
                <a:off x="1600200" y="3281044"/>
                <a:ext cx="756285" cy="0"/>
              </a:xfrm>
              <a:custGeom>
                <a:avLst/>
                <a:gdLst/>
                <a:ahLst/>
                <a:cxnLst/>
                <a:rect l="l" t="t" r="r" b="b"/>
                <a:pathLst>
                  <a:path w="756285">
                    <a:moveTo>
                      <a:pt x="0" y="0"/>
                    </a:moveTo>
                    <a:lnTo>
                      <a:pt x="756157" y="0"/>
                    </a:lnTo>
                  </a:path>
                </a:pathLst>
              </a:custGeom>
              <a:ln w="12700">
                <a:solidFill>
                  <a:srgbClr val="5D9ACF"/>
                </a:solidFill>
                <a:prstDash val="sysDash"/>
              </a:ln>
            </p:spPr>
            <p:txBody>
              <a:bodyPr wrap="square" lIns="0" tIns="0" rIns="0" bIns="0" rtlCol="0"/>
              <a:lstStyle/>
              <a:p>
                <a:endParaRPr>
                  <a:latin typeface="Verdana" panose="020B0604030504040204" pitchFamily="34" charset="0"/>
                  <a:ea typeface="Verdana" panose="020B0604030504040204" pitchFamily="34" charset="0"/>
                </a:endParaRPr>
              </a:p>
            </p:txBody>
          </p:sp>
        </p:grpSp>
        <p:sp>
          <p:nvSpPr>
            <p:cNvPr id="6" name="object 9">
              <a:extLst>
                <a:ext uri="{FF2B5EF4-FFF2-40B4-BE49-F238E27FC236}">
                  <a16:creationId xmlns:a16="http://schemas.microsoft.com/office/drawing/2014/main" id="{B2867E18-63EE-89FF-EF15-328E9E09AEE2}"/>
                </a:ext>
              </a:extLst>
            </p:cNvPr>
            <p:cNvSpPr txBox="1"/>
            <p:nvPr/>
          </p:nvSpPr>
          <p:spPr>
            <a:xfrm>
              <a:off x="2625979" y="3554044"/>
              <a:ext cx="193675"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X</a:t>
              </a:r>
              <a:endParaRPr sz="2400">
                <a:latin typeface="Verdana" panose="020B0604030504040204" pitchFamily="34" charset="0"/>
                <a:ea typeface="Verdana" panose="020B0604030504040204" pitchFamily="34" charset="0"/>
                <a:cs typeface="Calibri"/>
              </a:endParaRPr>
            </a:p>
          </p:txBody>
        </p:sp>
        <p:sp>
          <p:nvSpPr>
            <p:cNvPr id="7" name="object 11">
              <a:extLst>
                <a:ext uri="{FF2B5EF4-FFF2-40B4-BE49-F238E27FC236}">
                  <a16:creationId xmlns:a16="http://schemas.microsoft.com/office/drawing/2014/main" id="{84A553B7-C9A9-1DDC-46B9-71F380775B1A}"/>
                </a:ext>
              </a:extLst>
            </p:cNvPr>
            <p:cNvSpPr txBox="1"/>
            <p:nvPr/>
          </p:nvSpPr>
          <p:spPr>
            <a:xfrm>
              <a:off x="383540" y="4135577"/>
              <a:ext cx="17145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Z</a:t>
              </a:r>
              <a:endParaRPr sz="2400">
                <a:latin typeface="Verdana" panose="020B0604030504040204" pitchFamily="34" charset="0"/>
                <a:ea typeface="Verdana" panose="020B0604030504040204" pitchFamily="34" charset="0"/>
                <a:cs typeface="Calibri"/>
              </a:endParaRPr>
            </a:p>
          </p:txBody>
        </p:sp>
        <p:grpSp>
          <p:nvGrpSpPr>
            <p:cNvPr id="8" name="object 12">
              <a:extLst>
                <a:ext uri="{FF2B5EF4-FFF2-40B4-BE49-F238E27FC236}">
                  <a16:creationId xmlns:a16="http://schemas.microsoft.com/office/drawing/2014/main" id="{7694E0CD-B12D-7B2C-1185-E83C0609374B}"/>
                </a:ext>
              </a:extLst>
            </p:cNvPr>
            <p:cNvGrpSpPr/>
            <p:nvPr/>
          </p:nvGrpSpPr>
          <p:grpSpPr>
            <a:xfrm>
              <a:off x="1775079" y="2696336"/>
              <a:ext cx="406400" cy="425450"/>
              <a:chOff x="1775079" y="2696336"/>
              <a:chExt cx="406400" cy="425450"/>
            </a:xfrm>
          </p:grpSpPr>
          <p:sp>
            <p:nvSpPr>
              <p:cNvPr id="40" name="object 13">
                <a:extLst>
                  <a:ext uri="{FF2B5EF4-FFF2-40B4-BE49-F238E27FC236}">
                    <a16:creationId xmlns:a16="http://schemas.microsoft.com/office/drawing/2014/main" id="{99C0C541-02FB-1657-E0D4-6D965B1914F6}"/>
                  </a:ext>
                </a:extLst>
              </p:cNvPr>
              <p:cNvSpPr/>
              <p:nvPr/>
            </p:nvSpPr>
            <p:spPr>
              <a:xfrm>
                <a:off x="1787779" y="2709036"/>
                <a:ext cx="381000" cy="400050"/>
              </a:xfrm>
              <a:custGeom>
                <a:avLst/>
                <a:gdLst/>
                <a:ahLst/>
                <a:cxnLst/>
                <a:rect l="l" t="t" r="r" b="b"/>
                <a:pathLst>
                  <a:path w="381000" h="400050">
                    <a:moveTo>
                      <a:pt x="190500" y="0"/>
                    </a:moveTo>
                    <a:lnTo>
                      <a:pt x="0" y="190500"/>
                    </a:lnTo>
                    <a:lnTo>
                      <a:pt x="95250" y="190500"/>
                    </a:lnTo>
                    <a:lnTo>
                      <a:pt x="95250" y="399796"/>
                    </a:lnTo>
                    <a:lnTo>
                      <a:pt x="285750" y="399796"/>
                    </a:lnTo>
                    <a:lnTo>
                      <a:pt x="285750" y="190500"/>
                    </a:lnTo>
                    <a:lnTo>
                      <a:pt x="381000" y="190500"/>
                    </a:lnTo>
                    <a:lnTo>
                      <a:pt x="190500" y="0"/>
                    </a:lnTo>
                    <a:close/>
                  </a:path>
                </a:pathLst>
              </a:custGeom>
              <a:solidFill>
                <a:srgbClr val="619DD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41" name="object 14">
                <a:extLst>
                  <a:ext uri="{FF2B5EF4-FFF2-40B4-BE49-F238E27FC236}">
                    <a16:creationId xmlns:a16="http://schemas.microsoft.com/office/drawing/2014/main" id="{2C7A738D-A57B-FFF1-3181-26C8143C7C0C}"/>
                  </a:ext>
                </a:extLst>
              </p:cNvPr>
              <p:cNvSpPr/>
              <p:nvPr/>
            </p:nvSpPr>
            <p:spPr>
              <a:xfrm>
                <a:off x="1787779" y="2709036"/>
                <a:ext cx="381000" cy="400050"/>
              </a:xfrm>
              <a:custGeom>
                <a:avLst/>
                <a:gdLst/>
                <a:ahLst/>
                <a:cxnLst/>
                <a:rect l="l" t="t" r="r" b="b"/>
                <a:pathLst>
                  <a:path w="381000" h="400050">
                    <a:moveTo>
                      <a:pt x="0" y="190500"/>
                    </a:moveTo>
                    <a:lnTo>
                      <a:pt x="190500" y="0"/>
                    </a:lnTo>
                    <a:lnTo>
                      <a:pt x="381000" y="190500"/>
                    </a:lnTo>
                    <a:lnTo>
                      <a:pt x="285750" y="190500"/>
                    </a:lnTo>
                    <a:lnTo>
                      <a:pt x="285750" y="399796"/>
                    </a:lnTo>
                    <a:lnTo>
                      <a:pt x="95250" y="399796"/>
                    </a:lnTo>
                    <a:lnTo>
                      <a:pt x="95250" y="190500"/>
                    </a:lnTo>
                    <a:lnTo>
                      <a:pt x="0" y="190500"/>
                    </a:lnTo>
                    <a:close/>
                  </a:path>
                </a:pathLst>
              </a:custGeom>
              <a:ln w="25400">
                <a:solidFill>
                  <a:srgbClr val="467199"/>
                </a:solidFill>
              </a:ln>
            </p:spPr>
            <p:txBody>
              <a:bodyPr wrap="square" lIns="0" tIns="0" rIns="0" bIns="0" rtlCol="0"/>
              <a:lstStyle/>
              <a:p>
                <a:endParaRPr>
                  <a:latin typeface="Verdana" panose="020B0604030504040204" pitchFamily="34" charset="0"/>
                  <a:ea typeface="Verdana" panose="020B0604030504040204" pitchFamily="34" charset="0"/>
                </a:endParaRPr>
              </a:p>
            </p:txBody>
          </p:sp>
        </p:grpSp>
        <p:grpSp>
          <p:nvGrpSpPr>
            <p:cNvPr id="9" name="object 15">
              <a:extLst>
                <a:ext uri="{FF2B5EF4-FFF2-40B4-BE49-F238E27FC236}">
                  <a16:creationId xmlns:a16="http://schemas.microsoft.com/office/drawing/2014/main" id="{C3F86FA3-FF39-105E-ADC0-1AA986990DF9}"/>
                </a:ext>
              </a:extLst>
            </p:cNvPr>
            <p:cNvGrpSpPr/>
            <p:nvPr/>
          </p:nvGrpSpPr>
          <p:grpSpPr>
            <a:xfrm>
              <a:off x="487756" y="4812791"/>
              <a:ext cx="1977389" cy="1630680"/>
              <a:chOff x="487756" y="4812791"/>
              <a:chExt cx="1977389" cy="1630680"/>
            </a:xfrm>
          </p:grpSpPr>
          <p:sp>
            <p:nvSpPr>
              <p:cNvPr id="38" name="object 16">
                <a:extLst>
                  <a:ext uri="{FF2B5EF4-FFF2-40B4-BE49-F238E27FC236}">
                    <a16:creationId xmlns:a16="http://schemas.microsoft.com/office/drawing/2014/main" id="{381DFDAD-A7C2-36FE-2268-9702082BDF6E}"/>
                  </a:ext>
                </a:extLst>
              </p:cNvPr>
              <p:cNvSpPr/>
              <p:nvPr/>
            </p:nvSpPr>
            <p:spPr>
              <a:xfrm>
                <a:off x="500456" y="4825491"/>
                <a:ext cx="1951989" cy="1605280"/>
              </a:xfrm>
              <a:custGeom>
                <a:avLst/>
                <a:gdLst/>
                <a:ahLst/>
                <a:cxnLst/>
                <a:rect l="l" t="t" r="r" b="b"/>
                <a:pathLst>
                  <a:path w="1951989" h="1605279">
                    <a:moveTo>
                      <a:pt x="808913" y="1105179"/>
                    </a:moveTo>
                    <a:lnTo>
                      <a:pt x="808913" y="0"/>
                    </a:lnTo>
                  </a:path>
                  <a:path w="1951989" h="1605279">
                    <a:moveTo>
                      <a:pt x="1951913" y="1105179"/>
                    </a:moveTo>
                    <a:lnTo>
                      <a:pt x="808913" y="1105179"/>
                    </a:lnTo>
                  </a:path>
                  <a:path w="1951989" h="1605279">
                    <a:moveTo>
                      <a:pt x="0" y="1604860"/>
                    </a:moveTo>
                    <a:lnTo>
                      <a:pt x="808913" y="1105179"/>
                    </a:lnTo>
                  </a:path>
                </a:pathLst>
              </a:custGeom>
              <a:ln w="25400">
                <a:solidFill>
                  <a:srgbClr val="000000"/>
                </a:solidFill>
              </a:ln>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39" name="object 17">
                <a:extLst>
                  <a:ext uri="{FF2B5EF4-FFF2-40B4-BE49-F238E27FC236}">
                    <a16:creationId xmlns:a16="http://schemas.microsoft.com/office/drawing/2014/main" id="{379C1341-B826-B1AA-C9B2-DB2E7BEB5C37}"/>
                  </a:ext>
                </a:extLst>
              </p:cNvPr>
              <p:cNvSpPr/>
              <p:nvPr/>
            </p:nvSpPr>
            <p:spPr>
              <a:xfrm>
                <a:off x="1506219" y="5931014"/>
                <a:ext cx="756285" cy="0"/>
              </a:xfrm>
              <a:custGeom>
                <a:avLst/>
                <a:gdLst/>
                <a:ahLst/>
                <a:cxnLst/>
                <a:rect l="l" t="t" r="r" b="b"/>
                <a:pathLst>
                  <a:path w="756285">
                    <a:moveTo>
                      <a:pt x="0" y="0"/>
                    </a:moveTo>
                    <a:lnTo>
                      <a:pt x="756157" y="0"/>
                    </a:lnTo>
                  </a:path>
                </a:pathLst>
              </a:custGeom>
              <a:ln w="12700">
                <a:solidFill>
                  <a:srgbClr val="5D9ACF"/>
                </a:solidFill>
                <a:prstDash val="sysDash"/>
              </a:ln>
            </p:spPr>
            <p:txBody>
              <a:bodyPr wrap="square" lIns="0" tIns="0" rIns="0" bIns="0" rtlCol="0"/>
              <a:lstStyle/>
              <a:p>
                <a:endParaRPr>
                  <a:latin typeface="Verdana" panose="020B0604030504040204" pitchFamily="34" charset="0"/>
                  <a:ea typeface="Verdana" panose="020B0604030504040204" pitchFamily="34" charset="0"/>
                </a:endParaRPr>
              </a:p>
            </p:txBody>
          </p:sp>
        </p:grpSp>
        <p:grpSp>
          <p:nvGrpSpPr>
            <p:cNvPr id="10" name="object 18">
              <a:extLst>
                <a:ext uri="{FF2B5EF4-FFF2-40B4-BE49-F238E27FC236}">
                  <a16:creationId xmlns:a16="http://schemas.microsoft.com/office/drawing/2014/main" id="{7C7ED554-92D3-FC8B-3B32-06E2B6C93EFB}"/>
                </a:ext>
              </a:extLst>
            </p:cNvPr>
            <p:cNvGrpSpPr/>
            <p:nvPr/>
          </p:nvGrpSpPr>
          <p:grpSpPr>
            <a:xfrm>
              <a:off x="5725286" y="4825491"/>
              <a:ext cx="1964689" cy="1617980"/>
              <a:chOff x="5725286" y="4825491"/>
              <a:chExt cx="1964689" cy="1617980"/>
            </a:xfrm>
          </p:grpSpPr>
          <p:sp>
            <p:nvSpPr>
              <p:cNvPr id="34" name="object 19">
                <a:extLst>
                  <a:ext uri="{FF2B5EF4-FFF2-40B4-BE49-F238E27FC236}">
                    <a16:creationId xmlns:a16="http://schemas.microsoft.com/office/drawing/2014/main" id="{C9C080BF-B553-7A20-3802-5C3C7114966A}"/>
                  </a:ext>
                </a:extLst>
              </p:cNvPr>
              <p:cNvSpPr/>
              <p:nvPr/>
            </p:nvSpPr>
            <p:spPr>
              <a:xfrm>
                <a:off x="6927976" y="5459094"/>
                <a:ext cx="381000" cy="429259"/>
              </a:xfrm>
              <a:custGeom>
                <a:avLst/>
                <a:gdLst/>
                <a:ahLst/>
                <a:cxnLst/>
                <a:rect l="l" t="t" r="r" b="b"/>
                <a:pathLst>
                  <a:path w="381000" h="429260">
                    <a:moveTo>
                      <a:pt x="285750" y="0"/>
                    </a:moveTo>
                    <a:lnTo>
                      <a:pt x="95250" y="0"/>
                    </a:lnTo>
                    <a:lnTo>
                      <a:pt x="95250" y="238569"/>
                    </a:lnTo>
                    <a:lnTo>
                      <a:pt x="0" y="238569"/>
                    </a:lnTo>
                    <a:lnTo>
                      <a:pt x="190500" y="429069"/>
                    </a:lnTo>
                    <a:lnTo>
                      <a:pt x="381000" y="238569"/>
                    </a:lnTo>
                    <a:lnTo>
                      <a:pt x="285750" y="238569"/>
                    </a:lnTo>
                    <a:lnTo>
                      <a:pt x="285750" y="0"/>
                    </a:lnTo>
                    <a:close/>
                  </a:path>
                </a:pathLst>
              </a:custGeom>
              <a:solidFill>
                <a:srgbClr val="619DD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35" name="object 20">
                <a:extLst>
                  <a:ext uri="{FF2B5EF4-FFF2-40B4-BE49-F238E27FC236}">
                    <a16:creationId xmlns:a16="http://schemas.microsoft.com/office/drawing/2014/main" id="{CF6B2546-0766-31DF-026E-1C1E376ACA4C}"/>
                  </a:ext>
                </a:extLst>
              </p:cNvPr>
              <p:cNvSpPr/>
              <p:nvPr/>
            </p:nvSpPr>
            <p:spPr>
              <a:xfrm>
                <a:off x="6927976" y="5459094"/>
                <a:ext cx="381000" cy="429259"/>
              </a:xfrm>
              <a:custGeom>
                <a:avLst/>
                <a:gdLst/>
                <a:ahLst/>
                <a:cxnLst/>
                <a:rect l="l" t="t" r="r" b="b"/>
                <a:pathLst>
                  <a:path w="381000" h="429260">
                    <a:moveTo>
                      <a:pt x="0" y="238569"/>
                    </a:moveTo>
                    <a:lnTo>
                      <a:pt x="95250" y="238569"/>
                    </a:lnTo>
                    <a:lnTo>
                      <a:pt x="95250" y="0"/>
                    </a:lnTo>
                    <a:lnTo>
                      <a:pt x="285750" y="0"/>
                    </a:lnTo>
                    <a:lnTo>
                      <a:pt x="285750" y="238569"/>
                    </a:lnTo>
                    <a:lnTo>
                      <a:pt x="381000" y="238569"/>
                    </a:lnTo>
                    <a:lnTo>
                      <a:pt x="190500" y="429069"/>
                    </a:lnTo>
                    <a:lnTo>
                      <a:pt x="0" y="238569"/>
                    </a:lnTo>
                    <a:close/>
                  </a:path>
                </a:pathLst>
              </a:custGeom>
              <a:ln w="25400">
                <a:solidFill>
                  <a:srgbClr val="467199"/>
                </a:solidFill>
              </a:ln>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36" name="object 21">
                <a:extLst>
                  <a:ext uri="{FF2B5EF4-FFF2-40B4-BE49-F238E27FC236}">
                    <a16:creationId xmlns:a16="http://schemas.microsoft.com/office/drawing/2014/main" id="{B1A4648D-A647-5049-0151-4CBB45C16116}"/>
                  </a:ext>
                </a:extLst>
              </p:cNvPr>
              <p:cNvSpPr/>
              <p:nvPr/>
            </p:nvSpPr>
            <p:spPr>
              <a:xfrm>
                <a:off x="5737986" y="4825491"/>
                <a:ext cx="1951989" cy="1605280"/>
              </a:xfrm>
              <a:custGeom>
                <a:avLst/>
                <a:gdLst/>
                <a:ahLst/>
                <a:cxnLst/>
                <a:rect l="l" t="t" r="r" b="b"/>
                <a:pathLst>
                  <a:path w="1951990" h="1605279">
                    <a:moveTo>
                      <a:pt x="808989" y="1105179"/>
                    </a:moveTo>
                    <a:lnTo>
                      <a:pt x="808989" y="0"/>
                    </a:lnTo>
                  </a:path>
                  <a:path w="1951990" h="1605279">
                    <a:moveTo>
                      <a:pt x="1951989" y="1105179"/>
                    </a:moveTo>
                    <a:lnTo>
                      <a:pt x="808989" y="1105179"/>
                    </a:lnTo>
                  </a:path>
                  <a:path w="1951990" h="1605279">
                    <a:moveTo>
                      <a:pt x="0" y="1604848"/>
                    </a:moveTo>
                    <a:lnTo>
                      <a:pt x="808989" y="1105179"/>
                    </a:lnTo>
                  </a:path>
                </a:pathLst>
              </a:custGeom>
              <a:ln w="25400">
                <a:solidFill>
                  <a:srgbClr val="000000"/>
                </a:solidFill>
              </a:ln>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37" name="object 22">
                <a:extLst>
                  <a:ext uri="{FF2B5EF4-FFF2-40B4-BE49-F238E27FC236}">
                    <a16:creationId xmlns:a16="http://schemas.microsoft.com/office/drawing/2014/main" id="{05CEABF8-DAE8-C765-21CB-A08D14FCD4E1}"/>
                  </a:ext>
                </a:extLst>
              </p:cNvPr>
              <p:cNvSpPr/>
              <p:nvPr/>
            </p:nvSpPr>
            <p:spPr>
              <a:xfrm>
                <a:off x="6743700" y="5931014"/>
                <a:ext cx="756285" cy="0"/>
              </a:xfrm>
              <a:custGeom>
                <a:avLst/>
                <a:gdLst/>
                <a:ahLst/>
                <a:cxnLst/>
                <a:rect l="l" t="t" r="r" b="b"/>
                <a:pathLst>
                  <a:path w="756284">
                    <a:moveTo>
                      <a:pt x="0" y="0"/>
                    </a:moveTo>
                    <a:lnTo>
                      <a:pt x="756157" y="0"/>
                    </a:lnTo>
                  </a:path>
                </a:pathLst>
              </a:custGeom>
              <a:ln w="12700">
                <a:solidFill>
                  <a:srgbClr val="5D9ACF"/>
                </a:solidFill>
                <a:prstDash val="sysDash"/>
              </a:ln>
            </p:spPr>
            <p:txBody>
              <a:bodyPr wrap="square" lIns="0" tIns="0" rIns="0" bIns="0" rtlCol="0"/>
              <a:lstStyle/>
              <a:p>
                <a:endParaRPr>
                  <a:latin typeface="Verdana" panose="020B0604030504040204" pitchFamily="34" charset="0"/>
                  <a:ea typeface="Verdana" panose="020B0604030504040204" pitchFamily="34" charset="0"/>
                </a:endParaRPr>
              </a:p>
            </p:txBody>
          </p:sp>
        </p:grpSp>
        <p:sp>
          <p:nvSpPr>
            <p:cNvPr id="11" name="object 23">
              <a:extLst>
                <a:ext uri="{FF2B5EF4-FFF2-40B4-BE49-F238E27FC236}">
                  <a16:creationId xmlns:a16="http://schemas.microsoft.com/office/drawing/2014/main" id="{97F96723-DF90-35C6-AA6C-284A7B9A9857}"/>
                </a:ext>
              </a:extLst>
            </p:cNvPr>
            <p:cNvSpPr txBox="1"/>
            <p:nvPr/>
          </p:nvSpPr>
          <p:spPr>
            <a:xfrm>
              <a:off x="2532126" y="5671515"/>
              <a:ext cx="193675"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X</a:t>
              </a:r>
              <a:endParaRPr sz="2400">
                <a:latin typeface="Verdana" panose="020B0604030504040204" pitchFamily="34" charset="0"/>
                <a:ea typeface="Verdana" panose="020B0604030504040204" pitchFamily="34" charset="0"/>
                <a:cs typeface="Calibri"/>
              </a:endParaRPr>
            </a:p>
          </p:txBody>
        </p:sp>
        <p:sp>
          <p:nvSpPr>
            <p:cNvPr id="12" name="object 24">
              <a:extLst>
                <a:ext uri="{FF2B5EF4-FFF2-40B4-BE49-F238E27FC236}">
                  <a16:creationId xmlns:a16="http://schemas.microsoft.com/office/drawing/2014/main" id="{C5A68316-B363-0927-FE09-5967CD6BBB19}"/>
                </a:ext>
              </a:extLst>
            </p:cNvPr>
            <p:cNvSpPr txBox="1"/>
            <p:nvPr/>
          </p:nvSpPr>
          <p:spPr>
            <a:xfrm>
              <a:off x="1204366" y="4419041"/>
              <a:ext cx="18415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Y</a:t>
              </a:r>
              <a:endParaRPr sz="2400">
                <a:latin typeface="Verdana" panose="020B0604030504040204" pitchFamily="34" charset="0"/>
                <a:ea typeface="Verdana" panose="020B0604030504040204" pitchFamily="34" charset="0"/>
                <a:cs typeface="Calibri"/>
              </a:endParaRPr>
            </a:p>
          </p:txBody>
        </p:sp>
        <p:sp>
          <p:nvSpPr>
            <p:cNvPr id="13" name="object 25">
              <a:extLst>
                <a:ext uri="{FF2B5EF4-FFF2-40B4-BE49-F238E27FC236}">
                  <a16:creationId xmlns:a16="http://schemas.microsoft.com/office/drawing/2014/main" id="{B9E3B374-EDCA-9F85-8CD2-5CB3DD0E9F5F}"/>
                </a:ext>
              </a:extLst>
            </p:cNvPr>
            <p:cNvSpPr txBox="1"/>
            <p:nvPr/>
          </p:nvSpPr>
          <p:spPr>
            <a:xfrm>
              <a:off x="289661" y="6253073"/>
              <a:ext cx="17145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Z</a:t>
              </a:r>
              <a:endParaRPr sz="2400">
                <a:latin typeface="Verdana" panose="020B0604030504040204" pitchFamily="34" charset="0"/>
                <a:ea typeface="Verdana" panose="020B0604030504040204" pitchFamily="34" charset="0"/>
                <a:cs typeface="Calibri"/>
              </a:endParaRPr>
            </a:p>
          </p:txBody>
        </p:sp>
        <p:grpSp>
          <p:nvGrpSpPr>
            <p:cNvPr id="14" name="object 26">
              <a:extLst>
                <a:ext uri="{FF2B5EF4-FFF2-40B4-BE49-F238E27FC236}">
                  <a16:creationId xmlns:a16="http://schemas.microsoft.com/office/drawing/2014/main" id="{725B202F-F2FC-56FC-F023-8B421309C60D}"/>
                </a:ext>
              </a:extLst>
            </p:cNvPr>
            <p:cNvGrpSpPr/>
            <p:nvPr/>
          </p:nvGrpSpPr>
          <p:grpSpPr>
            <a:xfrm>
              <a:off x="1681098" y="5346191"/>
              <a:ext cx="406400" cy="425450"/>
              <a:chOff x="1681098" y="5346191"/>
              <a:chExt cx="406400" cy="425450"/>
            </a:xfrm>
          </p:grpSpPr>
          <p:sp>
            <p:nvSpPr>
              <p:cNvPr id="32" name="object 27">
                <a:extLst>
                  <a:ext uri="{FF2B5EF4-FFF2-40B4-BE49-F238E27FC236}">
                    <a16:creationId xmlns:a16="http://schemas.microsoft.com/office/drawing/2014/main" id="{2104C313-AAAB-E7C8-A2FD-3A4286DF9F80}"/>
                  </a:ext>
                </a:extLst>
              </p:cNvPr>
              <p:cNvSpPr/>
              <p:nvPr/>
            </p:nvSpPr>
            <p:spPr>
              <a:xfrm>
                <a:off x="1693798" y="5358891"/>
                <a:ext cx="381000" cy="400050"/>
              </a:xfrm>
              <a:custGeom>
                <a:avLst/>
                <a:gdLst/>
                <a:ahLst/>
                <a:cxnLst/>
                <a:rect l="l" t="t" r="r" b="b"/>
                <a:pathLst>
                  <a:path w="381000" h="400050">
                    <a:moveTo>
                      <a:pt x="190500" y="0"/>
                    </a:moveTo>
                    <a:lnTo>
                      <a:pt x="0" y="190500"/>
                    </a:lnTo>
                    <a:lnTo>
                      <a:pt x="95250" y="190500"/>
                    </a:lnTo>
                    <a:lnTo>
                      <a:pt x="95250" y="399859"/>
                    </a:lnTo>
                    <a:lnTo>
                      <a:pt x="285750" y="399859"/>
                    </a:lnTo>
                    <a:lnTo>
                      <a:pt x="285750" y="190500"/>
                    </a:lnTo>
                    <a:lnTo>
                      <a:pt x="381000" y="190500"/>
                    </a:lnTo>
                    <a:lnTo>
                      <a:pt x="190500" y="0"/>
                    </a:lnTo>
                    <a:close/>
                  </a:path>
                </a:pathLst>
              </a:custGeom>
              <a:solidFill>
                <a:srgbClr val="619DD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33" name="object 28">
                <a:extLst>
                  <a:ext uri="{FF2B5EF4-FFF2-40B4-BE49-F238E27FC236}">
                    <a16:creationId xmlns:a16="http://schemas.microsoft.com/office/drawing/2014/main" id="{A0C7CFBC-A710-12E4-7356-981BC937B149}"/>
                  </a:ext>
                </a:extLst>
              </p:cNvPr>
              <p:cNvSpPr/>
              <p:nvPr/>
            </p:nvSpPr>
            <p:spPr>
              <a:xfrm>
                <a:off x="1693798" y="5358891"/>
                <a:ext cx="381000" cy="400050"/>
              </a:xfrm>
              <a:custGeom>
                <a:avLst/>
                <a:gdLst/>
                <a:ahLst/>
                <a:cxnLst/>
                <a:rect l="l" t="t" r="r" b="b"/>
                <a:pathLst>
                  <a:path w="381000" h="400050">
                    <a:moveTo>
                      <a:pt x="0" y="190500"/>
                    </a:moveTo>
                    <a:lnTo>
                      <a:pt x="190500" y="0"/>
                    </a:lnTo>
                    <a:lnTo>
                      <a:pt x="381000" y="190500"/>
                    </a:lnTo>
                    <a:lnTo>
                      <a:pt x="285750" y="190500"/>
                    </a:lnTo>
                    <a:lnTo>
                      <a:pt x="285750" y="399859"/>
                    </a:lnTo>
                    <a:lnTo>
                      <a:pt x="95250" y="399859"/>
                    </a:lnTo>
                    <a:lnTo>
                      <a:pt x="95250" y="190500"/>
                    </a:lnTo>
                    <a:lnTo>
                      <a:pt x="0" y="190500"/>
                    </a:lnTo>
                    <a:close/>
                  </a:path>
                </a:pathLst>
              </a:custGeom>
              <a:ln w="25400">
                <a:solidFill>
                  <a:srgbClr val="467199"/>
                </a:solidFill>
              </a:ln>
            </p:spPr>
            <p:txBody>
              <a:bodyPr wrap="square" lIns="0" tIns="0" rIns="0" bIns="0" rtlCol="0"/>
              <a:lstStyle/>
              <a:p>
                <a:endParaRPr>
                  <a:latin typeface="Verdana" panose="020B0604030504040204" pitchFamily="34" charset="0"/>
                  <a:ea typeface="Verdana" panose="020B0604030504040204" pitchFamily="34" charset="0"/>
                </a:endParaRPr>
              </a:p>
            </p:txBody>
          </p:sp>
        </p:grpSp>
        <p:sp>
          <p:nvSpPr>
            <p:cNvPr id="15" name="object 29">
              <a:extLst>
                <a:ext uri="{FF2B5EF4-FFF2-40B4-BE49-F238E27FC236}">
                  <a16:creationId xmlns:a16="http://schemas.microsoft.com/office/drawing/2014/main" id="{0ED593A9-9609-5D14-E5A2-EBBA6DB17674}"/>
                </a:ext>
              </a:extLst>
            </p:cNvPr>
            <p:cNvSpPr/>
            <p:nvPr/>
          </p:nvSpPr>
          <p:spPr>
            <a:xfrm>
              <a:off x="3112516" y="4825491"/>
              <a:ext cx="1951989" cy="1605280"/>
            </a:xfrm>
            <a:custGeom>
              <a:avLst/>
              <a:gdLst/>
              <a:ahLst/>
              <a:cxnLst/>
              <a:rect l="l" t="t" r="r" b="b"/>
              <a:pathLst>
                <a:path w="1951989" h="1605279">
                  <a:moveTo>
                    <a:pt x="849883" y="1105179"/>
                  </a:moveTo>
                  <a:lnTo>
                    <a:pt x="849883" y="0"/>
                  </a:lnTo>
                </a:path>
                <a:path w="1951989" h="1605279">
                  <a:moveTo>
                    <a:pt x="1951989" y="1105179"/>
                  </a:moveTo>
                  <a:lnTo>
                    <a:pt x="808989" y="1105179"/>
                  </a:lnTo>
                </a:path>
                <a:path w="1951989" h="1605279">
                  <a:moveTo>
                    <a:pt x="0" y="1604860"/>
                  </a:moveTo>
                  <a:lnTo>
                    <a:pt x="808989" y="1105179"/>
                  </a:lnTo>
                </a:path>
              </a:pathLst>
            </a:custGeom>
            <a:ln w="25400">
              <a:solidFill>
                <a:srgbClr val="000000"/>
              </a:solidFill>
            </a:ln>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16" name="object 30">
              <a:extLst>
                <a:ext uri="{FF2B5EF4-FFF2-40B4-BE49-F238E27FC236}">
                  <a16:creationId xmlns:a16="http://schemas.microsoft.com/office/drawing/2014/main" id="{D116A6A2-50A2-9CBD-65B3-D095B2460242}"/>
                </a:ext>
              </a:extLst>
            </p:cNvPr>
            <p:cNvSpPr/>
            <p:nvPr/>
          </p:nvSpPr>
          <p:spPr>
            <a:xfrm>
              <a:off x="6740397" y="5273928"/>
              <a:ext cx="756285" cy="0"/>
            </a:xfrm>
            <a:custGeom>
              <a:avLst/>
              <a:gdLst/>
              <a:ahLst/>
              <a:cxnLst/>
              <a:rect l="l" t="t" r="r" b="b"/>
              <a:pathLst>
                <a:path w="756284">
                  <a:moveTo>
                    <a:pt x="0" y="0"/>
                  </a:moveTo>
                  <a:lnTo>
                    <a:pt x="756157" y="0"/>
                  </a:lnTo>
                </a:path>
              </a:pathLst>
            </a:custGeom>
            <a:ln w="12700">
              <a:solidFill>
                <a:srgbClr val="5D9ACF"/>
              </a:solidFill>
              <a:prstDash val="sysDash"/>
            </a:ln>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17" name="object 31">
              <a:extLst>
                <a:ext uri="{FF2B5EF4-FFF2-40B4-BE49-F238E27FC236}">
                  <a16:creationId xmlns:a16="http://schemas.microsoft.com/office/drawing/2014/main" id="{78FC7BAF-342A-8B26-CC5F-2E70EC0BC1BC}"/>
                </a:ext>
              </a:extLst>
            </p:cNvPr>
            <p:cNvSpPr txBox="1"/>
            <p:nvPr/>
          </p:nvSpPr>
          <p:spPr>
            <a:xfrm>
              <a:off x="5185917" y="5671515"/>
              <a:ext cx="193675"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X</a:t>
              </a:r>
              <a:endParaRPr sz="2400">
                <a:latin typeface="Verdana" panose="020B0604030504040204" pitchFamily="34" charset="0"/>
                <a:ea typeface="Verdana" panose="020B0604030504040204" pitchFamily="34" charset="0"/>
                <a:cs typeface="Calibri"/>
              </a:endParaRPr>
            </a:p>
          </p:txBody>
        </p:sp>
        <p:sp>
          <p:nvSpPr>
            <p:cNvPr id="18" name="object 32">
              <a:extLst>
                <a:ext uri="{FF2B5EF4-FFF2-40B4-BE49-F238E27FC236}">
                  <a16:creationId xmlns:a16="http://schemas.microsoft.com/office/drawing/2014/main" id="{8ED1FCFF-6280-67F2-5384-88E9781E2910}"/>
                </a:ext>
              </a:extLst>
            </p:cNvPr>
            <p:cNvSpPr txBox="1"/>
            <p:nvPr/>
          </p:nvSpPr>
          <p:spPr>
            <a:xfrm>
              <a:off x="3858259" y="4419041"/>
              <a:ext cx="18415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Y</a:t>
              </a:r>
              <a:endParaRPr sz="2400">
                <a:latin typeface="Verdana" panose="020B0604030504040204" pitchFamily="34" charset="0"/>
                <a:ea typeface="Verdana" panose="020B0604030504040204" pitchFamily="34" charset="0"/>
                <a:cs typeface="Calibri"/>
              </a:endParaRPr>
            </a:p>
          </p:txBody>
        </p:sp>
        <p:sp>
          <p:nvSpPr>
            <p:cNvPr id="19" name="object 33">
              <a:extLst>
                <a:ext uri="{FF2B5EF4-FFF2-40B4-BE49-F238E27FC236}">
                  <a16:creationId xmlns:a16="http://schemas.microsoft.com/office/drawing/2014/main" id="{116EB4A9-6FD4-D1E1-8621-ED34A48672CB}"/>
                </a:ext>
              </a:extLst>
            </p:cNvPr>
            <p:cNvSpPr txBox="1"/>
            <p:nvPr/>
          </p:nvSpPr>
          <p:spPr>
            <a:xfrm>
              <a:off x="2943605" y="6253073"/>
              <a:ext cx="17145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Z</a:t>
              </a:r>
              <a:endParaRPr sz="2400">
                <a:latin typeface="Verdana" panose="020B0604030504040204" pitchFamily="34" charset="0"/>
                <a:ea typeface="Verdana" panose="020B0604030504040204" pitchFamily="34" charset="0"/>
                <a:cs typeface="Calibri"/>
              </a:endParaRPr>
            </a:p>
          </p:txBody>
        </p:sp>
        <p:grpSp>
          <p:nvGrpSpPr>
            <p:cNvPr id="20" name="object 34">
              <a:extLst>
                <a:ext uri="{FF2B5EF4-FFF2-40B4-BE49-F238E27FC236}">
                  <a16:creationId xmlns:a16="http://schemas.microsoft.com/office/drawing/2014/main" id="{D4E78435-5519-DB34-AC76-34EDEF2E9088}"/>
                </a:ext>
              </a:extLst>
            </p:cNvPr>
            <p:cNvGrpSpPr/>
            <p:nvPr/>
          </p:nvGrpSpPr>
          <p:grpSpPr>
            <a:xfrm>
              <a:off x="4127880" y="5346191"/>
              <a:ext cx="756285" cy="1276350"/>
              <a:chOff x="4127880" y="5346191"/>
              <a:chExt cx="756285" cy="1276350"/>
            </a:xfrm>
          </p:grpSpPr>
          <p:sp>
            <p:nvSpPr>
              <p:cNvPr id="27" name="object 35">
                <a:extLst>
                  <a:ext uri="{FF2B5EF4-FFF2-40B4-BE49-F238E27FC236}">
                    <a16:creationId xmlns:a16="http://schemas.microsoft.com/office/drawing/2014/main" id="{C7A5B278-DEB4-7CEE-44C0-CB98A53A64EB}"/>
                  </a:ext>
                </a:extLst>
              </p:cNvPr>
              <p:cNvSpPr/>
              <p:nvPr/>
            </p:nvSpPr>
            <p:spPr>
              <a:xfrm>
                <a:off x="4346701" y="5358891"/>
                <a:ext cx="381000" cy="400050"/>
              </a:xfrm>
              <a:custGeom>
                <a:avLst/>
                <a:gdLst/>
                <a:ahLst/>
                <a:cxnLst/>
                <a:rect l="l" t="t" r="r" b="b"/>
                <a:pathLst>
                  <a:path w="381000" h="400050">
                    <a:moveTo>
                      <a:pt x="190500" y="0"/>
                    </a:moveTo>
                    <a:lnTo>
                      <a:pt x="0" y="190500"/>
                    </a:lnTo>
                    <a:lnTo>
                      <a:pt x="95250" y="190500"/>
                    </a:lnTo>
                    <a:lnTo>
                      <a:pt x="95250" y="399859"/>
                    </a:lnTo>
                    <a:lnTo>
                      <a:pt x="285750" y="399859"/>
                    </a:lnTo>
                    <a:lnTo>
                      <a:pt x="285750" y="190500"/>
                    </a:lnTo>
                    <a:lnTo>
                      <a:pt x="381000" y="190500"/>
                    </a:lnTo>
                    <a:lnTo>
                      <a:pt x="190500" y="0"/>
                    </a:lnTo>
                    <a:close/>
                  </a:path>
                </a:pathLst>
              </a:custGeom>
              <a:solidFill>
                <a:srgbClr val="000000"/>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28" name="object 36">
                <a:extLst>
                  <a:ext uri="{FF2B5EF4-FFF2-40B4-BE49-F238E27FC236}">
                    <a16:creationId xmlns:a16="http://schemas.microsoft.com/office/drawing/2014/main" id="{75AEAC01-51CF-C0B6-7AB6-7087E2315F57}"/>
                  </a:ext>
                </a:extLst>
              </p:cNvPr>
              <p:cNvSpPr/>
              <p:nvPr/>
            </p:nvSpPr>
            <p:spPr>
              <a:xfrm>
                <a:off x="4346701" y="5358891"/>
                <a:ext cx="381000" cy="400050"/>
              </a:xfrm>
              <a:custGeom>
                <a:avLst/>
                <a:gdLst/>
                <a:ahLst/>
                <a:cxnLst/>
                <a:rect l="l" t="t" r="r" b="b"/>
                <a:pathLst>
                  <a:path w="381000" h="400050">
                    <a:moveTo>
                      <a:pt x="0" y="190500"/>
                    </a:moveTo>
                    <a:lnTo>
                      <a:pt x="190500" y="0"/>
                    </a:lnTo>
                    <a:lnTo>
                      <a:pt x="381000" y="190500"/>
                    </a:lnTo>
                    <a:lnTo>
                      <a:pt x="285750" y="190500"/>
                    </a:lnTo>
                    <a:lnTo>
                      <a:pt x="285750" y="399859"/>
                    </a:lnTo>
                    <a:lnTo>
                      <a:pt x="95250" y="399859"/>
                    </a:lnTo>
                    <a:lnTo>
                      <a:pt x="95250" y="190500"/>
                    </a:lnTo>
                    <a:lnTo>
                      <a:pt x="0" y="190500"/>
                    </a:lnTo>
                    <a:close/>
                  </a:path>
                </a:pathLst>
              </a:custGeom>
              <a:ln w="25400">
                <a:solidFill>
                  <a:srgbClr val="000000"/>
                </a:solidFill>
              </a:ln>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29" name="object 37">
                <a:extLst>
                  <a:ext uri="{FF2B5EF4-FFF2-40B4-BE49-F238E27FC236}">
                    <a16:creationId xmlns:a16="http://schemas.microsoft.com/office/drawing/2014/main" id="{1FEBCCD2-399A-48A3-D2A4-99EEB8DAE340}"/>
                  </a:ext>
                </a:extLst>
              </p:cNvPr>
              <p:cNvSpPr/>
              <p:nvPr/>
            </p:nvSpPr>
            <p:spPr>
              <a:xfrm>
                <a:off x="4127880" y="5931014"/>
                <a:ext cx="756285" cy="0"/>
              </a:xfrm>
              <a:custGeom>
                <a:avLst/>
                <a:gdLst/>
                <a:ahLst/>
                <a:cxnLst/>
                <a:rect l="l" t="t" r="r" b="b"/>
                <a:pathLst>
                  <a:path w="756285">
                    <a:moveTo>
                      <a:pt x="0" y="0"/>
                    </a:moveTo>
                    <a:lnTo>
                      <a:pt x="756158" y="0"/>
                    </a:lnTo>
                  </a:path>
                </a:pathLst>
              </a:custGeom>
              <a:ln w="12700">
                <a:solidFill>
                  <a:srgbClr val="5D9ACF"/>
                </a:solidFill>
                <a:prstDash val="sysDash"/>
              </a:ln>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30" name="object 38">
                <a:extLst>
                  <a:ext uri="{FF2B5EF4-FFF2-40B4-BE49-F238E27FC236}">
                    <a16:creationId xmlns:a16="http://schemas.microsoft.com/office/drawing/2014/main" id="{BB7C6CB7-B39B-9F74-1A8D-E66D0316572C}"/>
                  </a:ext>
                </a:extLst>
              </p:cNvPr>
              <p:cNvSpPr/>
              <p:nvPr/>
            </p:nvSpPr>
            <p:spPr>
              <a:xfrm>
                <a:off x="4346701" y="6180505"/>
                <a:ext cx="381000" cy="429259"/>
              </a:xfrm>
              <a:custGeom>
                <a:avLst/>
                <a:gdLst/>
                <a:ahLst/>
                <a:cxnLst/>
                <a:rect l="l" t="t" r="r" b="b"/>
                <a:pathLst>
                  <a:path w="381000" h="429259">
                    <a:moveTo>
                      <a:pt x="285750" y="0"/>
                    </a:moveTo>
                    <a:lnTo>
                      <a:pt x="95250" y="0"/>
                    </a:lnTo>
                    <a:lnTo>
                      <a:pt x="95250" y="238594"/>
                    </a:lnTo>
                    <a:lnTo>
                      <a:pt x="0" y="238594"/>
                    </a:lnTo>
                    <a:lnTo>
                      <a:pt x="190500" y="429094"/>
                    </a:lnTo>
                    <a:lnTo>
                      <a:pt x="381000" y="238594"/>
                    </a:lnTo>
                    <a:lnTo>
                      <a:pt x="285750" y="238594"/>
                    </a:lnTo>
                    <a:lnTo>
                      <a:pt x="285750" y="0"/>
                    </a:lnTo>
                    <a:close/>
                  </a:path>
                </a:pathLst>
              </a:custGeom>
              <a:solidFill>
                <a:srgbClr val="619DD1"/>
              </a:solidFill>
            </p:spPr>
            <p:txBody>
              <a:bodyPr wrap="square" lIns="0" tIns="0" rIns="0" bIns="0" rtlCol="0"/>
              <a:lstStyle/>
              <a:p>
                <a:endParaRPr>
                  <a:latin typeface="Verdana" panose="020B0604030504040204" pitchFamily="34" charset="0"/>
                  <a:ea typeface="Verdana" panose="020B0604030504040204" pitchFamily="34" charset="0"/>
                </a:endParaRPr>
              </a:p>
            </p:txBody>
          </p:sp>
          <p:sp>
            <p:nvSpPr>
              <p:cNvPr id="31" name="object 39">
                <a:extLst>
                  <a:ext uri="{FF2B5EF4-FFF2-40B4-BE49-F238E27FC236}">
                    <a16:creationId xmlns:a16="http://schemas.microsoft.com/office/drawing/2014/main" id="{9496F734-4905-2E30-90FA-2A019D7F0F3B}"/>
                  </a:ext>
                </a:extLst>
              </p:cNvPr>
              <p:cNvSpPr/>
              <p:nvPr/>
            </p:nvSpPr>
            <p:spPr>
              <a:xfrm>
                <a:off x="4346701" y="6180505"/>
                <a:ext cx="381000" cy="429259"/>
              </a:xfrm>
              <a:custGeom>
                <a:avLst/>
                <a:gdLst/>
                <a:ahLst/>
                <a:cxnLst/>
                <a:rect l="l" t="t" r="r" b="b"/>
                <a:pathLst>
                  <a:path w="381000" h="429259">
                    <a:moveTo>
                      <a:pt x="0" y="238594"/>
                    </a:moveTo>
                    <a:lnTo>
                      <a:pt x="95250" y="238594"/>
                    </a:lnTo>
                    <a:lnTo>
                      <a:pt x="95250" y="0"/>
                    </a:lnTo>
                    <a:lnTo>
                      <a:pt x="285750" y="0"/>
                    </a:lnTo>
                    <a:lnTo>
                      <a:pt x="285750" y="238594"/>
                    </a:lnTo>
                    <a:lnTo>
                      <a:pt x="381000" y="238594"/>
                    </a:lnTo>
                    <a:lnTo>
                      <a:pt x="190500" y="429094"/>
                    </a:lnTo>
                    <a:lnTo>
                      <a:pt x="0" y="238594"/>
                    </a:lnTo>
                    <a:close/>
                  </a:path>
                </a:pathLst>
              </a:custGeom>
              <a:ln w="25400">
                <a:solidFill>
                  <a:srgbClr val="467199"/>
                </a:solidFill>
              </a:ln>
            </p:spPr>
            <p:txBody>
              <a:bodyPr wrap="square" lIns="0" tIns="0" rIns="0" bIns="0" rtlCol="0"/>
              <a:lstStyle/>
              <a:p>
                <a:endParaRPr>
                  <a:latin typeface="Verdana" panose="020B0604030504040204" pitchFamily="34" charset="0"/>
                  <a:ea typeface="Verdana" panose="020B0604030504040204" pitchFamily="34" charset="0"/>
                </a:endParaRPr>
              </a:p>
            </p:txBody>
          </p:sp>
        </p:grpSp>
        <p:sp>
          <p:nvSpPr>
            <p:cNvPr id="21" name="object 40">
              <a:extLst>
                <a:ext uri="{FF2B5EF4-FFF2-40B4-BE49-F238E27FC236}">
                  <a16:creationId xmlns:a16="http://schemas.microsoft.com/office/drawing/2014/main" id="{A5F19174-6DD3-C70C-7F08-6308AB118BBB}"/>
                </a:ext>
              </a:extLst>
            </p:cNvPr>
            <p:cNvSpPr txBox="1"/>
            <p:nvPr/>
          </p:nvSpPr>
          <p:spPr>
            <a:xfrm>
              <a:off x="7771256" y="5671515"/>
              <a:ext cx="193675"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X</a:t>
              </a:r>
              <a:endParaRPr sz="2400">
                <a:latin typeface="Verdana" panose="020B0604030504040204" pitchFamily="34" charset="0"/>
                <a:ea typeface="Verdana" panose="020B0604030504040204" pitchFamily="34" charset="0"/>
                <a:cs typeface="Calibri"/>
              </a:endParaRPr>
            </a:p>
          </p:txBody>
        </p:sp>
        <p:sp>
          <p:nvSpPr>
            <p:cNvPr id="22" name="object 41">
              <a:extLst>
                <a:ext uri="{FF2B5EF4-FFF2-40B4-BE49-F238E27FC236}">
                  <a16:creationId xmlns:a16="http://schemas.microsoft.com/office/drawing/2014/main" id="{D1196A6B-149F-B932-0E6B-998238A2DC78}"/>
                </a:ext>
              </a:extLst>
            </p:cNvPr>
            <p:cNvSpPr txBox="1"/>
            <p:nvPr/>
          </p:nvSpPr>
          <p:spPr>
            <a:xfrm>
              <a:off x="6443598" y="4419041"/>
              <a:ext cx="18415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Y</a:t>
              </a:r>
              <a:endParaRPr sz="2400">
                <a:latin typeface="Verdana" panose="020B0604030504040204" pitchFamily="34" charset="0"/>
                <a:ea typeface="Verdana" panose="020B0604030504040204" pitchFamily="34" charset="0"/>
                <a:cs typeface="Calibri"/>
              </a:endParaRPr>
            </a:p>
          </p:txBody>
        </p:sp>
        <p:sp>
          <p:nvSpPr>
            <p:cNvPr id="23" name="object 42">
              <a:extLst>
                <a:ext uri="{FF2B5EF4-FFF2-40B4-BE49-F238E27FC236}">
                  <a16:creationId xmlns:a16="http://schemas.microsoft.com/office/drawing/2014/main" id="{1EE8C780-619B-A444-E5C1-72430BA91E44}"/>
                </a:ext>
              </a:extLst>
            </p:cNvPr>
            <p:cNvSpPr txBox="1"/>
            <p:nvPr/>
          </p:nvSpPr>
          <p:spPr>
            <a:xfrm>
              <a:off x="5528817" y="6253073"/>
              <a:ext cx="171450"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panose="020B0604030504040204" pitchFamily="34" charset="0"/>
                  <a:ea typeface="Verdana" panose="020B0604030504040204" pitchFamily="34" charset="0"/>
                  <a:cs typeface="Calibri"/>
                </a:rPr>
                <a:t>Z</a:t>
              </a:r>
              <a:endParaRPr sz="2400">
                <a:latin typeface="Verdana" panose="020B0604030504040204" pitchFamily="34" charset="0"/>
                <a:ea typeface="Verdana" panose="020B0604030504040204" pitchFamily="34" charset="0"/>
                <a:cs typeface="Calibri"/>
              </a:endParaRPr>
            </a:p>
          </p:txBody>
        </p:sp>
        <p:sp>
          <p:nvSpPr>
            <p:cNvPr id="24" name="object 43">
              <a:extLst>
                <a:ext uri="{FF2B5EF4-FFF2-40B4-BE49-F238E27FC236}">
                  <a16:creationId xmlns:a16="http://schemas.microsoft.com/office/drawing/2014/main" id="{016ECAA3-E417-A4E9-FBA9-A2E10B850CA9}"/>
                </a:ext>
              </a:extLst>
            </p:cNvPr>
            <p:cNvSpPr txBox="1"/>
            <p:nvPr/>
          </p:nvSpPr>
          <p:spPr>
            <a:xfrm>
              <a:off x="1403488" y="4883396"/>
              <a:ext cx="2097913" cy="289823"/>
            </a:xfrm>
            <a:prstGeom prst="rect">
              <a:avLst/>
            </a:prstGeom>
          </p:spPr>
          <p:txBody>
            <a:bodyPr vert="horz" wrap="square" lIns="0" tIns="12700" rIns="0" bIns="0" rtlCol="0">
              <a:spAutoFit/>
            </a:bodyPr>
            <a:lstStyle/>
            <a:p>
              <a:pPr marL="12700">
                <a:lnSpc>
                  <a:spcPct val="100000"/>
                </a:lnSpc>
                <a:spcBef>
                  <a:spcPts val="100"/>
                </a:spcBef>
              </a:pPr>
              <a:r>
                <a:rPr sz="1800" spc="-30" dirty="0">
                  <a:latin typeface="Verdana" panose="020B0604030504040204" pitchFamily="34" charset="0"/>
                  <a:ea typeface="Verdana" panose="020B0604030504040204" pitchFamily="34" charset="0"/>
                  <a:cs typeface="Calibri"/>
                </a:rPr>
                <a:t>1.Translate </a:t>
              </a:r>
              <a:r>
                <a:rPr sz="1800" dirty="0">
                  <a:latin typeface="Verdana" panose="020B0604030504040204" pitchFamily="34" charset="0"/>
                  <a:ea typeface="Verdana" panose="020B0604030504040204" pitchFamily="34" charset="0"/>
                  <a:cs typeface="Calibri"/>
                </a:rPr>
                <a:t>to</a:t>
              </a:r>
              <a:r>
                <a:rPr sz="1800" spc="-15" dirty="0">
                  <a:latin typeface="Verdana" panose="020B0604030504040204" pitchFamily="34" charset="0"/>
                  <a:ea typeface="Verdana" panose="020B0604030504040204" pitchFamily="34" charset="0"/>
                  <a:cs typeface="Calibri"/>
                </a:rPr>
                <a:t> </a:t>
              </a:r>
              <a:r>
                <a:rPr sz="1800" spc="-20" dirty="0">
                  <a:latin typeface="Verdana" panose="020B0604030504040204" pitchFamily="34" charset="0"/>
                  <a:ea typeface="Verdana" panose="020B0604030504040204" pitchFamily="34" charset="0"/>
                  <a:cs typeface="Calibri"/>
                </a:rPr>
                <a:t>axis</a:t>
              </a:r>
              <a:endParaRPr sz="1800" dirty="0">
                <a:latin typeface="Verdana" panose="020B0604030504040204" pitchFamily="34" charset="0"/>
                <a:ea typeface="Verdana" panose="020B0604030504040204" pitchFamily="34" charset="0"/>
                <a:cs typeface="Calibri"/>
              </a:endParaRPr>
            </a:p>
          </p:txBody>
        </p:sp>
        <p:sp>
          <p:nvSpPr>
            <p:cNvPr id="25" name="object 44">
              <a:extLst>
                <a:ext uri="{FF2B5EF4-FFF2-40B4-BE49-F238E27FC236}">
                  <a16:creationId xmlns:a16="http://schemas.microsoft.com/office/drawing/2014/main" id="{5ED0E86E-8AAD-4C0C-A4AA-FC2C31E2A5EB}"/>
                </a:ext>
              </a:extLst>
            </p:cNvPr>
            <p:cNvSpPr txBox="1"/>
            <p:nvPr/>
          </p:nvSpPr>
          <p:spPr>
            <a:xfrm>
              <a:off x="4227884" y="4828930"/>
              <a:ext cx="1231265" cy="289823"/>
            </a:xfrm>
            <a:prstGeom prst="rect">
              <a:avLst/>
            </a:prstGeom>
          </p:spPr>
          <p:txBody>
            <a:bodyPr vert="horz" wrap="square" lIns="0" tIns="12700" rIns="0" bIns="0" rtlCol="0">
              <a:spAutoFit/>
            </a:bodyPr>
            <a:lstStyle/>
            <a:p>
              <a:pPr marL="12700">
                <a:lnSpc>
                  <a:spcPct val="100000"/>
                </a:lnSpc>
                <a:spcBef>
                  <a:spcPts val="100"/>
                </a:spcBef>
              </a:pPr>
              <a:r>
                <a:rPr sz="1800" spc="-10" dirty="0">
                  <a:latin typeface="Verdana" panose="020B0604030504040204" pitchFamily="34" charset="0"/>
                  <a:ea typeface="Verdana" panose="020B0604030504040204" pitchFamily="34" charset="0"/>
                  <a:cs typeface="Calibri"/>
                </a:rPr>
                <a:t>2.Reflect</a:t>
              </a:r>
              <a:endParaRPr sz="1800" dirty="0">
                <a:latin typeface="Verdana" panose="020B0604030504040204" pitchFamily="34" charset="0"/>
                <a:ea typeface="Verdana" panose="020B0604030504040204" pitchFamily="34" charset="0"/>
                <a:cs typeface="Calibri"/>
              </a:endParaRPr>
            </a:p>
          </p:txBody>
        </p:sp>
        <p:sp>
          <p:nvSpPr>
            <p:cNvPr id="26" name="object 45">
              <a:extLst>
                <a:ext uri="{FF2B5EF4-FFF2-40B4-BE49-F238E27FC236}">
                  <a16:creationId xmlns:a16="http://schemas.microsoft.com/office/drawing/2014/main" id="{0A64BB00-2A87-3784-D785-03D1E7AAB398}"/>
                </a:ext>
              </a:extLst>
            </p:cNvPr>
            <p:cNvSpPr txBox="1"/>
            <p:nvPr/>
          </p:nvSpPr>
          <p:spPr>
            <a:xfrm>
              <a:off x="6771513" y="4444763"/>
              <a:ext cx="1951989" cy="49888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Verdana" panose="020B0604030504040204" pitchFamily="34" charset="0"/>
                  <a:ea typeface="Verdana" panose="020B0604030504040204" pitchFamily="34" charset="0"/>
                  <a:cs typeface="Calibri"/>
                </a:rPr>
                <a:t>3.Translate</a:t>
              </a:r>
              <a:r>
                <a:rPr sz="1800" spc="-45" dirty="0">
                  <a:latin typeface="Verdana" panose="020B0604030504040204" pitchFamily="34" charset="0"/>
                  <a:ea typeface="Verdana" panose="020B0604030504040204" pitchFamily="34" charset="0"/>
                  <a:cs typeface="Calibri"/>
                </a:rPr>
                <a:t> </a:t>
              </a:r>
              <a:r>
                <a:rPr sz="1800" spc="-25" dirty="0">
                  <a:latin typeface="Verdana" panose="020B0604030504040204" pitchFamily="34" charset="0"/>
                  <a:ea typeface="Verdana" panose="020B0604030504040204" pitchFamily="34" charset="0"/>
                  <a:cs typeface="Calibri"/>
                </a:rPr>
                <a:t>to</a:t>
              </a:r>
              <a:endParaRPr sz="1800" dirty="0">
                <a:latin typeface="Verdana" panose="020B0604030504040204" pitchFamily="34" charset="0"/>
                <a:ea typeface="Verdana" panose="020B0604030504040204" pitchFamily="34" charset="0"/>
                <a:cs typeface="Calibri"/>
              </a:endParaRPr>
            </a:p>
            <a:p>
              <a:pPr marL="12700">
                <a:lnSpc>
                  <a:spcPct val="100000"/>
                </a:lnSpc>
                <a:spcBef>
                  <a:spcPts val="5"/>
                </a:spcBef>
              </a:pPr>
              <a:r>
                <a:rPr sz="1800" dirty="0">
                  <a:latin typeface="Verdana" panose="020B0604030504040204" pitchFamily="34" charset="0"/>
                  <a:ea typeface="Verdana" panose="020B0604030504040204" pitchFamily="34" charset="0"/>
                  <a:cs typeface="Calibri"/>
                </a:rPr>
                <a:t>original</a:t>
              </a:r>
              <a:r>
                <a:rPr sz="1800" spc="-10" dirty="0">
                  <a:latin typeface="Verdana" panose="020B0604030504040204" pitchFamily="34" charset="0"/>
                  <a:ea typeface="Verdana" panose="020B0604030504040204" pitchFamily="34" charset="0"/>
                  <a:cs typeface="Calibri"/>
                </a:rPr>
                <a:t> position</a:t>
              </a:r>
              <a:endParaRPr sz="1800" dirty="0">
                <a:latin typeface="Verdana" panose="020B0604030504040204" pitchFamily="34" charset="0"/>
                <a:ea typeface="Verdana" panose="020B0604030504040204" pitchFamily="34" charset="0"/>
                <a:cs typeface="Calibri"/>
              </a:endParaRPr>
            </a:p>
          </p:txBody>
        </p:sp>
      </p:grpSp>
    </p:spTree>
    <p:extLst>
      <p:ext uri="{BB962C8B-B14F-4D97-AF65-F5344CB8AC3E}">
        <p14:creationId xmlns:p14="http://schemas.microsoft.com/office/powerpoint/2010/main" val="3637987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A40E-54BB-0FA7-7E61-A06F90F2C8E4}"/>
              </a:ext>
            </a:extLst>
          </p:cNvPr>
          <p:cNvSpPr>
            <a:spLocks noGrp="1"/>
          </p:cNvSpPr>
          <p:nvPr>
            <p:ph type="title"/>
          </p:nvPr>
        </p:nvSpPr>
        <p:spPr/>
        <p:txBody>
          <a:bodyPr/>
          <a:lstStyle/>
          <a:p>
            <a:r>
              <a:rPr lang="en-US" b="1" dirty="0"/>
              <a:t>Three-Dimensional Shears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BF6283-1847-5101-4598-F6D7CD5F0F8F}"/>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Shearing transformations can be used to modify object shapes.</a:t>
                </a:r>
              </a:p>
              <a:p>
                <a:pPr marL="514350" indent="-514350">
                  <a:buFont typeface="+mj-lt"/>
                  <a:buAutoNum type="romanUcPeriod"/>
                </a:pPr>
                <a:r>
                  <a:rPr lang="en-GB" sz="2000" b="1" u="sng" dirty="0"/>
                  <a:t>Z-axis Shearing</a:t>
                </a:r>
              </a:p>
              <a:p>
                <a:pPr>
                  <a:buFont typeface="Wingdings" panose="05000000000000000000" pitchFamily="2" charset="2"/>
                  <a:buChar char="q"/>
                </a:pPr>
                <a:r>
                  <a:rPr lang="en-GB" sz="2000" dirty="0"/>
                  <a:t>This transformation alters x- and y-coordinate values by an amount that is proportional to the z value, while leaving the z-coordinate unchanged, i.e.,</a:t>
                </a:r>
              </a:p>
              <a:p>
                <a:pPr marL="0" indent="0">
                  <a:buNone/>
                </a:pPr>
                <a:r>
                  <a:rPr lang="en-GB" sz="2000" b="1" dirty="0"/>
                  <a:t>𝑥′ = 𝑥 + 𝑠ℎ</a:t>
                </a:r>
                <a:r>
                  <a:rPr lang="en-GB" sz="2000" b="1" baseline="-25000" dirty="0"/>
                  <a:t>𝑥</a:t>
                </a:r>
                <a:r>
                  <a:rPr lang="en-GB" sz="2000" b="1" dirty="0"/>
                  <a:t>. 𝑧</a:t>
                </a:r>
              </a:p>
              <a:p>
                <a:pPr marL="0" indent="0">
                  <a:buNone/>
                </a:pPr>
                <a:r>
                  <a:rPr lang="en-GB" sz="2000" b="1" dirty="0"/>
                  <a:t>𝑦′ = 𝑦 + 𝑠ℎ</a:t>
                </a:r>
                <a:r>
                  <a:rPr lang="en-GB" sz="2000" b="1" baseline="-25000" dirty="0"/>
                  <a:t>𝑦</a:t>
                </a:r>
                <a:r>
                  <a:rPr lang="en-GB" sz="2000" b="1" dirty="0"/>
                  <a:t>. 𝑧</a:t>
                </a:r>
              </a:p>
              <a:p>
                <a:pPr marL="0" indent="0">
                  <a:buNone/>
                </a:pPr>
                <a:r>
                  <a:rPr lang="en-GB" sz="2000" b="1" dirty="0"/>
                  <a:t>𝑧′ = 𝑧 </a:t>
                </a:r>
              </a:p>
              <a:p>
                <a:pPr>
                  <a:buFont typeface="Wingdings" panose="05000000000000000000" pitchFamily="2" charset="2"/>
                  <a:buChar char="q"/>
                </a:pPr>
                <a:r>
                  <a:rPr lang="en-GB" sz="2000" dirty="0"/>
                  <a:t>In homogeneous matrix form,</a:t>
                </a: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𝒛</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r>
                          <a:rPr lang="en-US" sz="2000" b="1" i="1" smtClean="0">
                            <a:latin typeface="Cambria Math" panose="02040503050406030204" pitchFamily="18" charset="0"/>
                          </a:rPr>
                          <m:t> </m:t>
                        </m:r>
                      </m:e>
                    </m:d>
                  </m:oMath>
                </a14:m>
                <a:r>
                  <a:rPr lang="en-US" sz="2000" b="1" dirty="0"/>
                  <a:t> = </a:t>
                </a:r>
                <a14:m>
                  <m:oMath xmlns:m="http://schemas.openxmlformats.org/officeDocument/2006/math">
                    <m:d>
                      <m:dPr>
                        <m:begChr m:val="["/>
                        <m:endChr m:val="]"/>
                        <m:ctrlPr>
                          <a:rPr lang="en-GB" sz="2000" b="1" i="1">
                            <a:latin typeface="Cambria Math" panose="02040503050406030204" pitchFamily="18" charset="0"/>
                          </a:rPr>
                        </m:ctrlPr>
                      </m:dPr>
                      <m:e>
                        <m:m>
                          <m:mPr>
                            <m:mcs>
                              <m:mc>
                                <m:mcPr>
                                  <m:count m:val="4"/>
                                  <m:mcJc m:val="center"/>
                                </m:mcPr>
                              </m:mc>
                            </m:mcs>
                            <m:ctrlPr>
                              <a:rPr lang="en-GB" sz="2000" b="1" i="1">
                                <a:latin typeface="Cambria Math" panose="02040503050406030204" pitchFamily="18" charset="0"/>
                              </a:rPr>
                            </m:ctrlPr>
                          </m:mPr>
                          <m:mr>
                            <m:e>
                              <m:r>
                                <m:rPr>
                                  <m:brk m:alnAt="7"/>
                                </m:rPr>
                                <a:rPr lang="en-US" sz="2000" b="1" i="1" smtClean="0">
                                  <a:latin typeface="Cambria Math" panose="02040503050406030204" pitchFamily="18" charset="0"/>
                                </a:rPr>
                                <m:t>𝟏</m:t>
                              </m:r>
                            </m:e>
                            <m:e>
                              <m:r>
                                <a:rPr lang="en-US" sz="2000" b="1" i="1">
                                  <a:latin typeface="Cambria Math" panose="02040503050406030204" pitchFamily="18" charset="0"/>
                                </a:rPr>
                                <m:t>𝟎</m:t>
                              </m:r>
                            </m:e>
                            <m:e>
                              <m:r>
                                <a:rPr lang="en-US" sz="2000" b="1" i="1" smtClean="0">
                                  <a:latin typeface="Cambria Math" panose="02040503050406030204" pitchFamily="18" charset="0"/>
                                </a:rPr>
                                <m:t>𝒔𝒉</m:t>
                              </m:r>
                              <m:r>
                                <a:rPr lang="en-US" sz="2000" b="1" i="1" baseline="-25000" smtClean="0">
                                  <a:latin typeface="Cambria Math" panose="02040503050406030204" pitchFamily="18" charset="0"/>
                                </a:rPr>
                                <m:t>𝒙</m:t>
                              </m:r>
                            </m:e>
                            <m:e>
                              <m:r>
                                <a:rPr lang="en-US" sz="2000" b="1" i="1" smtClean="0">
                                  <a:latin typeface="Cambria Math" panose="02040503050406030204" pitchFamily="18" charset="0"/>
                                </a:rPr>
                                <m:t>𝟎</m:t>
                              </m:r>
                            </m:e>
                          </m:mr>
                          <m:mr>
                            <m:e>
                              <m:r>
                                <a:rPr lang="en-US" sz="2000" b="1" i="1">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𝒔𝒉</m:t>
                              </m:r>
                              <m:r>
                                <a:rPr lang="en-US" sz="2000" b="1" i="1" baseline="-25000" smtClean="0">
                                  <a:latin typeface="Cambria Math" panose="02040503050406030204" pitchFamily="18" charset="0"/>
                                </a:rPr>
                                <m:t>𝒚</m:t>
                              </m:r>
                            </m:e>
                            <m:e>
                              <m:r>
                                <a:rPr lang="en-US" sz="2000" b="1" i="1" smtClean="0">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𝟏</m:t>
                              </m:r>
                            </m:e>
                          </m:mr>
                        </m:m>
                      </m:e>
                    </m:d>
                  </m:oMath>
                </a14:m>
                <a:r>
                  <a:rPr lang="en-US"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smtClean="0">
                                  <a:latin typeface="Cambria Math" panose="02040503050406030204" pitchFamily="18" charset="0"/>
                                </a:rPr>
                                <m:t>𝒚</m:t>
                              </m:r>
                            </m:e>
                          </m:mr>
                          <m:mr>
                            <m:e>
                              <m:r>
                                <a:rPr lang="en-US" sz="2000" b="1" i="1">
                                  <a:latin typeface="Cambria Math" panose="02040503050406030204" pitchFamily="18" charset="0"/>
                                </a:rPr>
                                <m:t>𝒛</m:t>
                              </m:r>
                            </m:e>
                          </m:mr>
                          <m:mr>
                            <m:e>
                              <m:r>
                                <a:rPr lang="en-US" sz="2000" b="1" i="1">
                                  <a:latin typeface="Cambria Math" panose="02040503050406030204" pitchFamily="18" charset="0"/>
                                </a:rPr>
                                <m:t>𝟏</m:t>
                              </m:r>
                            </m:e>
                          </m:mr>
                        </m:m>
                        <m:r>
                          <a:rPr lang="en-US" sz="2000" b="1" i="1">
                            <a:latin typeface="Cambria Math" panose="02040503050406030204" pitchFamily="18" charset="0"/>
                          </a:rPr>
                          <m:t> </m:t>
                        </m:r>
                      </m:e>
                    </m:d>
                  </m:oMath>
                </a14:m>
                <a:endParaRPr lang="en-US" sz="2000" dirty="0"/>
              </a:p>
            </p:txBody>
          </p:sp>
        </mc:Choice>
        <mc:Fallback xmlns="">
          <p:sp>
            <p:nvSpPr>
              <p:cNvPr id="3" name="Content Placeholder 2">
                <a:extLst>
                  <a:ext uri="{FF2B5EF4-FFF2-40B4-BE49-F238E27FC236}">
                    <a16:creationId xmlns:a16="http://schemas.microsoft.com/office/drawing/2014/main" id="{58BF6283-1847-5101-4598-F6D7CD5F0F8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638" t="-1359"/>
                </a:stretch>
              </a:blipFill>
            </p:spPr>
            <p:txBody>
              <a:bodyPr/>
              <a:lstStyle/>
              <a:p>
                <a:r>
                  <a:rPr lang="en-US">
                    <a:noFill/>
                  </a:rPr>
                  <a:t> </a:t>
                </a:r>
              </a:p>
            </p:txBody>
          </p:sp>
        </mc:Fallback>
      </mc:AlternateContent>
    </p:spTree>
    <p:extLst>
      <p:ext uri="{BB962C8B-B14F-4D97-AF65-F5344CB8AC3E}">
        <p14:creationId xmlns:p14="http://schemas.microsoft.com/office/powerpoint/2010/main" val="6835331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A40E-54BB-0FA7-7E61-A06F90F2C8E4}"/>
              </a:ext>
            </a:extLst>
          </p:cNvPr>
          <p:cNvSpPr>
            <a:spLocks noGrp="1"/>
          </p:cNvSpPr>
          <p:nvPr>
            <p:ph type="title"/>
          </p:nvPr>
        </p:nvSpPr>
        <p:spPr/>
        <p:txBody>
          <a:bodyPr/>
          <a:lstStyle/>
          <a:p>
            <a:r>
              <a:rPr lang="en-US" b="1" dirty="0"/>
              <a:t>Three-Dimensional Shears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BF6283-1847-5101-4598-F6D7CD5F0F8F}"/>
                  </a:ext>
                </a:extLst>
              </p:cNvPr>
              <p:cNvSpPr>
                <a:spLocks noGrp="1"/>
              </p:cNvSpPr>
              <p:nvPr>
                <p:ph idx="1"/>
              </p:nvPr>
            </p:nvSpPr>
            <p:spPr>
              <a:xfrm>
                <a:off x="838200" y="1690688"/>
                <a:ext cx="10515600" cy="4486275"/>
              </a:xfrm>
            </p:spPr>
            <p:txBody>
              <a:bodyPr>
                <a:normAutofit/>
              </a:bodyPr>
              <a:lstStyle/>
              <a:p>
                <a:pPr marL="514350" indent="-514350">
                  <a:buFont typeface="+mj-lt"/>
                  <a:buAutoNum type="romanUcPeriod" startAt="2"/>
                </a:pPr>
                <a:r>
                  <a:rPr lang="en-GB" sz="2000" b="1" u="sng" dirty="0"/>
                  <a:t>X-axis Shearing</a:t>
                </a:r>
              </a:p>
              <a:p>
                <a:pPr>
                  <a:buFont typeface="Wingdings" panose="05000000000000000000" pitchFamily="2" charset="2"/>
                  <a:buChar char="q"/>
                </a:pPr>
                <a:r>
                  <a:rPr lang="en-GB" sz="2000" dirty="0"/>
                  <a:t>This transformation alters y- and z-coordinates values by amount that is proportional to the x values while leaving x-coordinate unchanged. i.e.,</a:t>
                </a:r>
              </a:p>
              <a:p>
                <a:pPr marL="0" indent="0">
                  <a:buNone/>
                </a:pPr>
                <a:r>
                  <a:rPr lang="en-GB" sz="2000" b="1" dirty="0"/>
                  <a:t>𝑥′ = 𝑥</a:t>
                </a:r>
              </a:p>
              <a:p>
                <a:pPr marL="0" indent="0">
                  <a:buNone/>
                </a:pPr>
                <a:r>
                  <a:rPr lang="en-GB" sz="2000" b="1" dirty="0"/>
                  <a:t>𝑦′ = 𝑦 + 𝑠ℎ</a:t>
                </a:r>
                <a:r>
                  <a:rPr lang="en-GB" sz="2000" b="1" baseline="-25000" dirty="0"/>
                  <a:t>𝑦</a:t>
                </a:r>
                <a:r>
                  <a:rPr lang="en-GB" sz="2000" b="1" dirty="0"/>
                  <a:t>. 𝑥</a:t>
                </a:r>
              </a:p>
              <a:p>
                <a:pPr marL="0" indent="0">
                  <a:buNone/>
                </a:pPr>
                <a:r>
                  <a:rPr lang="en-GB" sz="2000" b="1" dirty="0"/>
                  <a:t>𝑧′ = 𝑧 + 𝑠ℎ</a:t>
                </a:r>
                <a:r>
                  <a:rPr lang="en-GB" sz="2000" b="1" baseline="-25000" dirty="0"/>
                  <a:t>𝑧</a:t>
                </a:r>
                <a:r>
                  <a:rPr lang="en-GB" sz="2000" b="1" dirty="0"/>
                  <a:t> .𝑥 </a:t>
                </a:r>
              </a:p>
              <a:p>
                <a:pPr>
                  <a:buFont typeface="Wingdings" panose="05000000000000000000" pitchFamily="2" charset="2"/>
                  <a:buChar char="q"/>
                </a:pPr>
                <a:r>
                  <a:rPr lang="en-GB" sz="2000" dirty="0"/>
                  <a:t>In homogeneous matrix form,</a:t>
                </a: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𝒛</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r>
                          <a:rPr lang="en-US" sz="2000" b="1" i="1" smtClean="0">
                            <a:latin typeface="Cambria Math" panose="02040503050406030204" pitchFamily="18" charset="0"/>
                          </a:rPr>
                          <m:t> </m:t>
                        </m:r>
                      </m:e>
                    </m:d>
                  </m:oMath>
                </a14:m>
                <a:r>
                  <a:rPr lang="en-US"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4"/>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𝟏</m:t>
                              </m:r>
                            </m:e>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𝟎</m:t>
                              </m:r>
                            </m:e>
                          </m:mr>
                          <m:mr>
                            <m:e>
                              <m:r>
                                <a:rPr lang="en-US" sz="2000" b="1" i="1">
                                  <a:latin typeface="Cambria Math" panose="02040503050406030204" pitchFamily="18" charset="0"/>
                                </a:rPr>
                                <m:t>𝒔𝒉</m:t>
                              </m:r>
                              <m:r>
                                <a:rPr lang="en-US" sz="2000" b="1" i="1" baseline="-25000">
                                  <a:latin typeface="Cambria Math" panose="02040503050406030204" pitchFamily="18" charset="0"/>
                                </a:rPr>
                                <m:t>𝒚</m:t>
                              </m:r>
                            </m:e>
                            <m:e>
                              <m:r>
                                <a:rPr lang="en-US" sz="2000" b="1" i="1">
                                  <a:latin typeface="Cambria Math" panose="02040503050406030204" pitchFamily="18" charset="0"/>
                                </a:rPr>
                                <m:t>𝟏</m:t>
                              </m:r>
                            </m:e>
                            <m:e>
                              <m:r>
                                <a:rPr lang="en-US" sz="2000" b="1" i="1">
                                  <a:latin typeface="Cambria Math" panose="02040503050406030204" pitchFamily="18" charset="0"/>
                                </a:rPr>
                                <m:t>𝟎</m:t>
                              </m:r>
                            </m:e>
                            <m:e>
                              <m:r>
                                <a:rPr lang="en-US" sz="2000" b="1" i="1">
                                  <a:latin typeface="Cambria Math" panose="02040503050406030204" pitchFamily="18" charset="0"/>
                                </a:rPr>
                                <m:t>𝟎</m:t>
                              </m:r>
                            </m:e>
                          </m:mr>
                          <m:mr>
                            <m:e>
                              <m:r>
                                <a:rPr lang="en-US" sz="2000" b="1" i="1">
                                  <a:latin typeface="Cambria Math" panose="02040503050406030204" pitchFamily="18" charset="0"/>
                                </a:rPr>
                                <m:t>𝒔𝒉</m:t>
                              </m:r>
                              <m:r>
                                <a:rPr lang="en-US" sz="2000" b="1" i="1" baseline="-25000">
                                  <a:latin typeface="Cambria Math" panose="02040503050406030204" pitchFamily="18" charset="0"/>
                                </a:rPr>
                                <m:t>𝒛</m:t>
                              </m:r>
                            </m:e>
                            <m:e>
                              <m:r>
                                <a:rPr lang="en-US" sz="2000" b="1" i="1">
                                  <a:latin typeface="Cambria Math" panose="02040503050406030204" pitchFamily="18" charset="0"/>
                                </a:rPr>
                                <m:t>𝟎</m:t>
                              </m:r>
                            </m:e>
                            <m:e>
                              <m:r>
                                <a:rPr lang="en-US" sz="2000" b="1" i="1">
                                  <a:latin typeface="Cambria Math" panose="02040503050406030204" pitchFamily="18" charset="0"/>
                                </a:rPr>
                                <m:t>𝟏</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𝟏</m:t>
                              </m:r>
                            </m:e>
                          </m:mr>
                        </m:m>
                      </m:e>
                    </m:d>
                  </m:oMath>
                </a14:m>
                <a:r>
                  <a:rPr lang="en-US"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smtClean="0">
                                  <a:latin typeface="Cambria Math" panose="02040503050406030204" pitchFamily="18" charset="0"/>
                                </a:rPr>
                                <m:t>𝒚</m:t>
                              </m:r>
                            </m:e>
                          </m:mr>
                          <m:mr>
                            <m:e>
                              <m:r>
                                <a:rPr lang="en-US" sz="2000" b="1" i="1">
                                  <a:latin typeface="Cambria Math" panose="02040503050406030204" pitchFamily="18" charset="0"/>
                                </a:rPr>
                                <m:t>𝒛</m:t>
                              </m:r>
                            </m:e>
                          </m:mr>
                          <m:mr>
                            <m:e>
                              <m:r>
                                <a:rPr lang="en-US" sz="2000" b="1" i="1">
                                  <a:latin typeface="Cambria Math" panose="02040503050406030204" pitchFamily="18" charset="0"/>
                                </a:rPr>
                                <m:t>𝟏</m:t>
                              </m:r>
                            </m:e>
                          </m:mr>
                        </m:m>
                        <m:r>
                          <a:rPr lang="en-US" sz="2000" b="1" i="1">
                            <a:latin typeface="Cambria Math" panose="02040503050406030204" pitchFamily="18" charset="0"/>
                          </a:rPr>
                          <m:t> </m:t>
                        </m:r>
                      </m:e>
                    </m:d>
                  </m:oMath>
                </a14:m>
                <a:endParaRPr lang="en-US" sz="2000" dirty="0"/>
              </a:p>
            </p:txBody>
          </p:sp>
        </mc:Choice>
        <mc:Fallback xmlns="">
          <p:sp>
            <p:nvSpPr>
              <p:cNvPr id="3" name="Content Placeholder 2">
                <a:extLst>
                  <a:ext uri="{FF2B5EF4-FFF2-40B4-BE49-F238E27FC236}">
                    <a16:creationId xmlns:a16="http://schemas.microsoft.com/office/drawing/2014/main" id="{58BF6283-1847-5101-4598-F6D7CD5F0F8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638" t="-1495"/>
                </a:stretch>
              </a:blipFill>
            </p:spPr>
            <p:txBody>
              <a:bodyPr/>
              <a:lstStyle/>
              <a:p>
                <a:r>
                  <a:rPr lang="en-US">
                    <a:noFill/>
                  </a:rPr>
                  <a:t> </a:t>
                </a:r>
              </a:p>
            </p:txBody>
          </p:sp>
        </mc:Fallback>
      </mc:AlternateContent>
    </p:spTree>
    <p:extLst>
      <p:ext uri="{BB962C8B-B14F-4D97-AF65-F5344CB8AC3E}">
        <p14:creationId xmlns:p14="http://schemas.microsoft.com/office/powerpoint/2010/main" val="16223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78C5E-05EF-547C-C42C-C2ABE7E58C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29653A-B3F8-56B0-D514-007F9694F3DF}"/>
              </a:ext>
            </a:extLst>
          </p:cNvPr>
          <p:cNvSpPr>
            <a:spLocks noGrp="1"/>
          </p:cNvSpPr>
          <p:nvPr>
            <p:ph type="title"/>
          </p:nvPr>
        </p:nvSpPr>
        <p:spPr/>
        <p:txBody>
          <a:bodyPr/>
          <a:lstStyle/>
          <a:p>
            <a:r>
              <a:rPr lang="en-US" b="1" dirty="0"/>
              <a:t>Three-Dimensional Coordinate</a:t>
            </a:r>
          </a:p>
        </p:txBody>
      </p:sp>
      <p:pic>
        <p:nvPicPr>
          <p:cNvPr id="1026" name="Picture 2" descr="upload.wikimedia.org">
            <a:extLst>
              <a:ext uri="{FF2B5EF4-FFF2-40B4-BE49-F238E27FC236}">
                <a16:creationId xmlns:a16="http://schemas.microsoft.com/office/drawing/2014/main" id="{1C1DBF6F-A4B9-F10B-466B-2548A34C9B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load.wikimedia.org">
            <a:extLst>
              <a:ext uri="{FF2B5EF4-FFF2-40B4-BE49-F238E27FC236}">
                <a16:creationId xmlns:a16="http://schemas.microsoft.com/office/drawing/2014/main" id="{AFCF2D39-C112-6418-A4E9-592BC1A19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539" y="1030514"/>
            <a:ext cx="6666536" cy="582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7744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A40E-54BB-0FA7-7E61-A06F90F2C8E4}"/>
              </a:ext>
            </a:extLst>
          </p:cNvPr>
          <p:cNvSpPr>
            <a:spLocks noGrp="1"/>
          </p:cNvSpPr>
          <p:nvPr>
            <p:ph type="title"/>
          </p:nvPr>
        </p:nvSpPr>
        <p:spPr/>
        <p:txBody>
          <a:bodyPr/>
          <a:lstStyle/>
          <a:p>
            <a:r>
              <a:rPr lang="en-US" b="1" dirty="0"/>
              <a:t>Three-Dimensional Shears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BF6283-1847-5101-4598-F6D7CD5F0F8F}"/>
                  </a:ext>
                </a:extLst>
              </p:cNvPr>
              <p:cNvSpPr>
                <a:spLocks noGrp="1"/>
              </p:cNvSpPr>
              <p:nvPr>
                <p:ph idx="1"/>
              </p:nvPr>
            </p:nvSpPr>
            <p:spPr>
              <a:xfrm>
                <a:off x="838200" y="1690688"/>
                <a:ext cx="10515600" cy="4486275"/>
              </a:xfrm>
            </p:spPr>
            <p:txBody>
              <a:bodyPr>
                <a:normAutofit/>
              </a:bodyPr>
              <a:lstStyle/>
              <a:p>
                <a:pPr marL="514350" indent="-514350">
                  <a:buFont typeface="+mj-lt"/>
                  <a:buAutoNum type="romanUcPeriod" startAt="3"/>
                </a:pPr>
                <a:r>
                  <a:rPr lang="en-GB" sz="2000" b="1" u="sng" dirty="0"/>
                  <a:t>Y-axis Shearing</a:t>
                </a:r>
              </a:p>
              <a:p>
                <a:pPr>
                  <a:buFont typeface="Wingdings" panose="05000000000000000000" pitchFamily="2" charset="2"/>
                  <a:buChar char="q"/>
                </a:pPr>
                <a:r>
                  <a:rPr lang="en-GB" sz="2000" dirty="0"/>
                  <a:t>This transformation alters x- and z-coordinates values by amount that is proportional to the y values while leaving y-coordinate unchanged. i.e.,</a:t>
                </a:r>
              </a:p>
              <a:p>
                <a:pPr marL="0" indent="0">
                  <a:buNone/>
                </a:pPr>
                <a:r>
                  <a:rPr lang="en-GB" sz="2000" b="1" dirty="0"/>
                  <a:t>𝑥′ = 𝑥 + 𝑠ℎ</a:t>
                </a:r>
                <a:r>
                  <a:rPr lang="en-GB" sz="2000" b="1" baseline="-25000" dirty="0"/>
                  <a:t>𝑥</a:t>
                </a:r>
                <a:r>
                  <a:rPr lang="en-GB" sz="2000" b="1" dirty="0"/>
                  <a:t> . 𝑦</a:t>
                </a:r>
              </a:p>
              <a:p>
                <a:pPr marL="0" indent="0">
                  <a:buNone/>
                </a:pPr>
                <a:r>
                  <a:rPr lang="en-GB" sz="2000" b="1" dirty="0"/>
                  <a:t>𝑦′ = 𝑦</a:t>
                </a:r>
              </a:p>
              <a:p>
                <a:pPr marL="0" indent="0">
                  <a:buNone/>
                </a:pPr>
                <a:r>
                  <a:rPr lang="en-GB" sz="2000" b="1" dirty="0"/>
                  <a:t>𝑧′ = 𝑧 + 𝑠ℎ</a:t>
                </a:r>
                <a:r>
                  <a:rPr lang="en-GB" sz="2000" b="1" baseline="-25000" dirty="0"/>
                  <a:t>𝑧</a:t>
                </a:r>
                <a:r>
                  <a:rPr lang="en-GB" sz="2000" b="1" dirty="0"/>
                  <a:t> . 𝑦</a:t>
                </a:r>
              </a:p>
              <a:p>
                <a:pPr>
                  <a:buFont typeface="Wingdings" panose="05000000000000000000" pitchFamily="2" charset="2"/>
                  <a:buChar char="q"/>
                </a:pPr>
                <a:r>
                  <a:rPr lang="en-GB" sz="2000" dirty="0"/>
                  <a:t>In homogeneous matrix form,</a:t>
                </a: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𝒛</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r>
                          <a:rPr lang="en-US" sz="2000" b="1" i="1" smtClean="0">
                            <a:latin typeface="Cambria Math" panose="02040503050406030204" pitchFamily="18" charset="0"/>
                          </a:rPr>
                          <m:t> </m:t>
                        </m:r>
                      </m:e>
                    </m:d>
                  </m:oMath>
                </a14:m>
                <a:r>
                  <a:rPr lang="en-US"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4"/>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𝟏</m:t>
                              </m:r>
                            </m:e>
                            <m:e>
                              <m:r>
                                <a:rPr lang="en-US" sz="2000" b="1" i="1">
                                  <a:latin typeface="Cambria Math" panose="02040503050406030204" pitchFamily="18" charset="0"/>
                                </a:rPr>
                                <m:t>𝒔𝒉</m:t>
                              </m:r>
                              <m:r>
                                <a:rPr lang="en-US" sz="2000" b="1" i="1" baseline="-25000">
                                  <a:latin typeface="Cambria Math" panose="02040503050406030204" pitchFamily="18" charset="0"/>
                                </a:rPr>
                                <m:t>𝒙</m:t>
                              </m:r>
                            </m:e>
                            <m:e>
                              <m:r>
                                <a:rPr lang="en-US" sz="2000" b="1" i="1">
                                  <a:latin typeface="Cambria Math" panose="02040503050406030204" pitchFamily="18" charset="0"/>
                                </a:rPr>
                                <m:t>𝟎</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𝟏</m:t>
                              </m:r>
                            </m:e>
                            <m:e>
                              <m:r>
                                <a:rPr lang="en-US" sz="2000" b="1" i="1">
                                  <a:latin typeface="Cambria Math" panose="02040503050406030204" pitchFamily="18" charset="0"/>
                                </a:rPr>
                                <m:t>𝟎</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𝒔𝒉</m:t>
                              </m:r>
                              <m:r>
                                <a:rPr lang="en-US" sz="2000" b="1" i="1" baseline="-25000">
                                  <a:latin typeface="Cambria Math" panose="02040503050406030204" pitchFamily="18" charset="0"/>
                                </a:rPr>
                                <m:t>𝒛</m:t>
                              </m:r>
                            </m:e>
                            <m:e>
                              <m:r>
                                <a:rPr lang="en-US" sz="2000" b="1" i="1">
                                  <a:latin typeface="Cambria Math" panose="02040503050406030204" pitchFamily="18" charset="0"/>
                                </a:rPr>
                                <m:t>𝟏</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𝟏</m:t>
                              </m:r>
                            </m:e>
                          </m:mr>
                        </m:m>
                      </m:e>
                    </m:d>
                  </m:oMath>
                </a14:m>
                <a:r>
                  <a:rPr lang="en-US"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smtClean="0">
                                  <a:latin typeface="Cambria Math" panose="02040503050406030204" pitchFamily="18" charset="0"/>
                                </a:rPr>
                                <m:t>𝒚</m:t>
                              </m:r>
                            </m:e>
                          </m:mr>
                          <m:mr>
                            <m:e>
                              <m:r>
                                <a:rPr lang="en-US" sz="2000" b="1" i="1">
                                  <a:latin typeface="Cambria Math" panose="02040503050406030204" pitchFamily="18" charset="0"/>
                                </a:rPr>
                                <m:t>𝒛</m:t>
                              </m:r>
                            </m:e>
                          </m:mr>
                          <m:mr>
                            <m:e>
                              <m:r>
                                <a:rPr lang="en-US" sz="2000" b="1" i="1">
                                  <a:latin typeface="Cambria Math" panose="02040503050406030204" pitchFamily="18" charset="0"/>
                                </a:rPr>
                                <m:t>𝟏</m:t>
                              </m:r>
                            </m:e>
                          </m:mr>
                        </m:m>
                        <m:r>
                          <a:rPr lang="en-US" sz="2000" b="1" i="1">
                            <a:latin typeface="Cambria Math" panose="02040503050406030204" pitchFamily="18" charset="0"/>
                          </a:rPr>
                          <m:t> </m:t>
                        </m:r>
                      </m:e>
                    </m:d>
                  </m:oMath>
                </a14:m>
                <a:endParaRPr lang="en-US" sz="2000" dirty="0"/>
              </a:p>
            </p:txBody>
          </p:sp>
        </mc:Choice>
        <mc:Fallback xmlns="">
          <p:sp>
            <p:nvSpPr>
              <p:cNvPr id="3" name="Content Placeholder 2">
                <a:extLst>
                  <a:ext uri="{FF2B5EF4-FFF2-40B4-BE49-F238E27FC236}">
                    <a16:creationId xmlns:a16="http://schemas.microsoft.com/office/drawing/2014/main" id="{58BF6283-1847-5101-4598-F6D7CD5F0F8F}"/>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638" t="-1495"/>
                </a:stretch>
              </a:blipFill>
            </p:spPr>
            <p:txBody>
              <a:bodyPr/>
              <a:lstStyle/>
              <a:p>
                <a:r>
                  <a:rPr lang="en-US">
                    <a:noFill/>
                  </a:rPr>
                  <a:t> </a:t>
                </a:r>
              </a:p>
            </p:txBody>
          </p:sp>
        </mc:Fallback>
      </mc:AlternateContent>
    </p:spTree>
    <p:extLst>
      <p:ext uri="{BB962C8B-B14F-4D97-AF65-F5344CB8AC3E}">
        <p14:creationId xmlns:p14="http://schemas.microsoft.com/office/powerpoint/2010/main" val="10200409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951A-5167-56F7-21F0-64C0A60285A3}"/>
              </a:ext>
            </a:extLst>
          </p:cNvPr>
          <p:cNvSpPr>
            <a:spLocks noGrp="1"/>
          </p:cNvSpPr>
          <p:nvPr>
            <p:ph type="title"/>
          </p:nvPr>
        </p:nvSpPr>
        <p:spPr/>
        <p:txBody>
          <a:bodyPr/>
          <a:lstStyle/>
          <a:p>
            <a:r>
              <a:rPr lang="en-US" b="1" dirty="0"/>
              <a:t>Three-Dimensional Shears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69732-AAF4-1F68-27BC-8650D34EBC6B}"/>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A general z-axis shearing transformation relative to a selected reference position is produced with the following matrix:</a:t>
                </a:r>
              </a:p>
              <a:p>
                <a:pPr marL="0" indent="0" algn="ctr">
                  <a:buNone/>
                </a:pPr>
                <a:r>
                  <a:rPr lang="en-US" sz="2000" dirty="0" err="1"/>
                  <a:t>M</a:t>
                </a:r>
                <a:r>
                  <a:rPr lang="en-US" sz="2000" baseline="-25000" dirty="0" err="1">
                    <a:latin typeface="Palatino-Italic"/>
                  </a:rPr>
                  <a:t>z</a:t>
                </a:r>
                <a:r>
                  <a:rPr lang="en-US" sz="2000" baseline="-25000" dirty="0" err="1"/>
                  <a:t>shear</a:t>
                </a:r>
                <a:r>
                  <a:rPr lang="en-US" sz="2000" dirty="0"/>
                  <a:t> = </a:t>
                </a: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m:rPr>
                                  <m:nor/>
                                </m:rPr>
                                <a:rPr lang="en-US" sz="2000" b="0" i="0" smtClean="0">
                                  <a:latin typeface="Palatino-Italic"/>
                                </a:rPr>
                                <m:t>1</m:t>
                              </m:r>
                            </m:e>
                            <m:e>
                              <m:r>
                                <a:rPr lang="en-US" sz="2000" i="1">
                                  <a:latin typeface="Cambria Math" panose="02040503050406030204" pitchFamily="18" charset="0"/>
                                </a:rPr>
                                <m:t>0</m:t>
                              </m:r>
                            </m:e>
                            <m:e>
                              <m:r>
                                <m:rPr>
                                  <m:sty m:val="p"/>
                                </m:rPr>
                                <a:rPr lang="en-US" sz="2000" b="0" i="0" smtClean="0">
                                  <a:latin typeface="Cambria Math" panose="02040503050406030204" pitchFamily="18" charset="0"/>
                                </a:rPr>
                                <m:t>sh</m:t>
                              </m:r>
                              <m:r>
                                <a:rPr lang="en-US" sz="2000" b="0" i="1" baseline="-25000" smtClean="0">
                                  <a:latin typeface="Cambria Math" panose="02040503050406030204" pitchFamily="18" charset="0"/>
                                </a:rPr>
                                <m:t>𝑧𝑥</m:t>
                              </m:r>
                            </m:e>
                            <m:e>
                              <m:r>
                                <a:rPr lang="en-US" sz="2000" b="0" i="1" smtClean="0">
                                  <a:latin typeface="Cambria Math" panose="02040503050406030204" pitchFamily="18" charset="0"/>
                                </a:rPr>
                                <m:t>− </m:t>
                              </m:r>
                              <m:r>
                                <m:rPr>
                                  <m:sty m:val="p"/>
                                </m:rPr>
                                <a:rPr lang="en-US" sz="2000" b="0" i="0" smtClean="0">
                                  <a:latin typeface="Cambria Math" panose="02040503050406030204" pitchFamily="18" charset="0"/>
                                </a:rPr>
                                <m:t>sh</m:t>
                              </m:r>
                              <m:r>
                                <a:rPr lang="en-US" sz="2000" b="0" i="1" baseline="-25000" smtClean="0">
                                  <a:latin typeface="Cambria Math" panose="02040503050406030204" pitchFamily="18" charset="0"/>
                                </a:rPr>
                                <m:t>𝑧𝑥</m:t>
                              </m:r>
                              <m:r>
                                <a:rPr lang="en-US" sz="2000" b="0" i="1" smtClean="0">
                                  <a:latin typeface="Cambria Math" panose="02040503050406030204" pitchFamily="18" charset="0"/>
                                </a:rPr>
                                <m:t> . </m:t>
                              </m:r>
                              <m:r>
                                <a:rPr lang="en-US" sz="2000" b="0" i="1" smtClean="0">
                                  <a:latin typeface="Cambria Math" panose="02040503050406030204" pitchFamily="18" charset="0"/>
                                </a:rPr>
                                <m:t>𝑧𝑟𝑒𝑓</m:t>
                              </m:r>
                            </m:e>
                          </m:mr>
                          <m:mr>
                            <m:e>
                              <m:r>
                                <a:rPr lang="en-US" sz="2000" i="1">
                                  <a:latin typeface="Cambria Math" panose="02040503050406030204" pitchFamily="18" charset="0"/>
                                </a:rPr>
                                <m:t>0</m:t>
                              </m:r>
                            </m:e>
                            <m:e>
                              <m:r>
                                <m:rPr>
                                  <m:nor/>
                                </m:rPr>
                                <a:rPr lang="en-US" sz="2000" b="0" i="0" smtClean="0">
                                  <a:latin typeface="Palatino-Italic"/>
                                </a:rPr>
                                <m:t>1</m:t>
                              </m:r>
                            </m:e>
                            <m:e>
                              <m:r>
                                <m:rPr>
                                  <m:sty m:val="p"/>
                                </m:rPr>
                                <a:rPr lang="en-US" sz="2000" b="0" i="0" smtClean="0">
                                  <a:latin typeface="Cambria Math" panose="02040503050406030204" pitchFamily="18" charset="0"/>
                                </a:rPr>
                                <m:t>sh</m:t>
                              </m:r>
                              <m:r>
                                <a:rPr lang="en-US" sz="2000" b="0" i="1" baseline="-25000" smtClean="0">
                                  <a:latin typeface="Cambria Math" panose="02040503050406030204" pitchFamily="18" charset="0"/>
                                </a:rPr>
                                <m:t>𝑧𝑦</m:t>
                              </m:r>
                            </m:e>
                            <m:e>
                              <m:r>
                                <a:rPr lang="en-US" sz="2000" i="1">
                                  <a:latin typeface="Cambria Math" panose="02040503050406030204" pitchFamily="18" charset="0"/>
                                </a:rPr>
                                <m:t>− </m:t>
                              </m:r>
                              <m:r>
                                <m:rPr>
                                  <m:sty m:val="p"/>
                                </m:rPr>
                                <a:rPr lang="en-US" sz="2000" i="0" smtClean="0">
                                  <a:latin typeface="Cambria Math" panose="02040503050406030204" pitchFamily="18" charset="0"/>
                                </a:rPr>
                                <m:t>sh</m:t>
                              </m:r>
                              <m:r>
                                <a:rPr lang="en-US" sz="2000" i="1" baseline="-25000">
                                  <a:latin typeface="Cambria Math" panose="02040503050406030204" pitchFamily="18" charset="0"/>
                                </a:rPr>
                                <m:t>𝑧</m:t>
                              </m:r>
                              <m:r>
                                <a:rPr lang="en-US" sz="2000" b="0" i="1" baseline="-25000" smtClean="0">
                                  <a:latin typeface="Cambria Math" panose="02040503050406030204" pitchFamily="18" charset="0"/>
                                </a:rPr>
                                <m:t>𝑦</m:t>
                              </m:r>
                              <m:r>
                                <a:rPr lang="en-US" sz="2000" i="1">
                                  <a:latin typeface="Cambria Math" panose="02040503050406030204" pitchFamily="18" charset="0"/>
                                </a:rPr>
                                <m:t> . </m:t>
                              </m:r>
                              <m:r>
                                <a:rPr lang="en-US" sz="2000" i="1">
                                  <a:latin typeface="Cambria Math" panose="02040503050406030204" pitchFamily="18" charset="0"/>
                                </a:rPr>
                                <m:t>𝑧𝑟𝑒𝑓</m:t>
                              </m:r>
                            </m:e>
                          </m:mr>
                          <m:mr>
                            <m:e>
                              <m:r>
                                <a:rPr lang="en-US" sz="2000" i="1">
                                  <a:latin typeface="Cambria Math" panose="02040503050406030204" pitchFamily="18" charset="0"/>
                                </a:rPr>
                                <m:t>0</m:t>
                              </m:r>
                            </m:e>
                            <m:e>
                              <m:r>
                                <a:rPr lang="en-US" sz="2000" i="1">
                                  <a:latin typeface="Cambria Math" panose="02040503050406030204" pitchFamily="18" charset="0"/>
                                </a:rPr>
                                <m:t>0</m:t>
                              </m:r>
                            </m:e>
                            <m:e>
                              <m:r>
                                <m:rPr>
                                  <m:nor/>
                                </m:rPr>
                                <a:rPr lang="en-US" sz="2000" b="0" i="0" smtClean="0">
                                  <a:latin typeface="Palatino-Italic"/>
                                </a:rPr>
                                <m:t>−1</m:t>
                              </m:r>
                            </m:e>
                            <m:e>
                              <m:r>
                                <m:rPr>
                                  <m:nor/>
                                </m:rPr>
                                <a:rPr lang="en-US" sz="2000">
                                  <a:latin typeface="Palatino-Italic"/>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US" sz="2000" dirty="0"/>
              </a:p>
            </p:txBody>
          </p:sp>
        </mc:Choice>
        <mc:Fallback xmlns="">
          <p:sp>
            <p:nvSpPr>
              <p:cNvPr id="3" name="Content Placeholder 2">
                <a:extLst>
                  <a:ext uri="{FF2B5EF4-FFF2-40B4-BE49-F238E27FC236}">
                    <a16:creationId xmlns:a16="http://schemas.microsoft.com/office/drawing/2014/main" id="{7E569732-AAF4-1F68-27BC-8650D34EBC6B}"/>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522" t="-13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4B02D04-4E68-466D-D1A6-5421704A11D6}"/>
              </a:ext>
            </a:extLst>
          </p:cNvPr>
          <p:cNvPicPr>
            <a:picLocks noChangeAspect="1"/>
          </p:cNvPicPr>
          <p:nvPr/>
        </p:nvPicPr>
        <p:blipFill>
          <a:blip r:embed="rId3"/>
          <a:stretch>
            <a:fillRect/>
          </a:stretch>
        </p:blipFill>
        <p:spPr>
          <a:xfrm>
            <a:off x="838200" y="2543810"/>
            <a:ext cx="3146329" cy="3314065"/>
          </a:xfrm>
          <a:prstGeom prst="rect">
            <a:avLst/>
          </a:prstGeom>
        </p:spPr>
      </p:pic>
      <p:pic>
        <p:nvPicPr>
          <p:cNvPr id="7" name="Picture 6">
            <a:extLst>
              <a:ext uri="{FF2B5EF4-FFF2-40B4-BE49-F238E27FC236}">
                <a16:creationId xmlns:a16="http://schemas.microsoft.com/office/drawing/2014/main" id="{58875398-6B92-0C6E-FD29-55D8F833DD46}"/>
              </a:ext>
            </a:extLst>
          </p:cNvPr>
          <p:cNvPicPr>
            <a:picLocks noChangeAspect="1"/>
          </p:cNvPicPr>
          <p:nvPr/>
        </p:nvPicPr>
        <p:blipFill>
          <a:blip r:embed="rId4"/>
          <a:stretch>
            <a:fillRect/>
          </a:stretch>
        </p:blipFill>
        <p:spPr>
          <a:xfrm>
            <a:off x="8429625" y="2543809"/>
            <a:ext cx="2924175" cy="3314065"/>
          </a:xfrm>
          <a:prstGeom prst="rect">
            <a:avLst/>
          </a:prstGeom>
        </p:spPr>
      </p:pic>
      <p:sp>
        <p:nvSpPr>
          <p:cNvPr id="11" name="TextBox 10">
            <a:extLst>
              <a:ext uri="{FF2B5EF4-FFF2-40B4-BE49-F238E27FC236}">
                <a16:creationId xmlns:a16="http://schemas.microsoft.com/office/drawing/2014/main" id="{E914CADB-1495-711E-0448-A19AEB1831E0}"/>
              </a:ext>
            </a:extLst>
          </p:cNvPr>
          <p:cNvSpPr txBox="1"/>
          <p:nvPr/>
        </p:nvSpPr>
        <p:spPr>
          <a:xfrm>
            <a:off x="3049191" y="5530632"/>
            <a:ext cx="6093618" cy="646331"/>
          </a:xfrm>
          <a:prstGeom prst="rect">
            <a:avLst/>
          </a:prstGeom>
          <a:noFill/>
        </p:spPr>
        <p:txBody>
          <a:bodyPr wrap="square">
            <a:spAutoFit/>
          </a:bodyPr>
          <a:lstStyle/>
          <a:p>
            <a:r>
              <a:rPr lang="en-GB" b="1" dirty="0"/>
              <a:t>FIGURE:</a:t>
            </a:r>
            <a:r>
              <a:rPr lang="en-GB" dirty="0"/>
              <a:t> A unit cube (a) is sheared relative to the origin (b) by above Matrix, with </a:t>
            </a:r>
            <a:r>
              <a:rPr lang="en-GB" dirty="0" err="1"/>
              <a:t>sh</a:t>
            </a:r>
            <a:r>
              <a:rPr lang="en-GB" baseline="-25000" dirty="0" err="1"/>
              <a:t>zx</a:t>
            </a:r>
            <a:r>
              <a:rPr lang="en-GB" dirty="0"/>
              <a:t> = </a:t>
            </a:r>
            <a:r>
              <a:rPr lang="en-GB" dirty="0" err="1"/>
              <a:t>sh</a:t>
            </a:r>
            <a:r>
              <a:rPr lang="en-GB" baseline="-25000" dirty="0" err="1"/>
              <a:t>zy</a:t>
            </a:r>
            <a:r>
              <a:rPr lang="en-GB" dirty="0"/>
              <a:t> = 1.</a:t>
            </a:r>
            <a:endParaRPr lang="en-US" dirty="0"/>
          </a:p>
        </p:txBody>
      </p:sp>
    </p:spTree>
    <p:extLst>
      <p:ext uri="{BB962C8B-B14F-4D97-AF65-F5344CB8AC3E}">
        <p14:creationId xmlns:p14="http://schemas.microsoft.com/office/powerpoint/2010/main" val="3088226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ABD7D-7969-0BE5-7971-84DA4E856B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6430EE-779B-36E9-45E1-637D08689229}"/>
              </a:ext>
            </a:extLst>
          </p:cNvPr>
          <p:cNvSpPr>
            <a:spLocks noGrp="1"/>
          </p:cNvSpPr>
          <p:nvPr>
            <p:ph type="title"/>
          </p:nvPr>
        </p:nvSpPr>
        <p:spPr/>
        <p:txBody>
          <a:bodyPr/>
          <a:lstStyle/>
          <a:p>
            <a:r>
              <a:rPr lang="en-US" b="1" dirty="0"/>
              <a:t>Three-Dimensional Composite Transformations</a:t>
            </a:r>
          </a:p>
        </p:txBody>
      </p:sp>
      <p:sp>
        <p:nvSpPr>
          <p:cNvPr id="3" name="Content Placeholder 2">
            <a:extLst>
              <a:ext uri="{FF2B5EF4-FFF2-40B4-BE49-F238E27FC236}">
                <a16:creationId xmlns:a16="http://schemas.microsoft.com/office/drawing/2014/main" id="{5C9DDAF5-D3C5-C324-FE5E-9F08A155059C}"/>
              </a:ext>
            </a:extLst>
          </p:cNvPr>
          <p:cNvSpPr>
            <a:spLocks noGrp="1"/>
          </p:cNvSpPr>
          <p:nvPr>
            <p:ph idx="1"/>
          </p:nvPr>
        </p:nvSpPr>
        <p:spPr/>
        <p:txBody>
          <a:bodyPr>
            <a:normAutofit/>
          </a:bodyPr>
          <a:lstStyle/>
          <a:p>
            <a:pPr algn="l">
              <a:buFont typeface="Wingdings" panose="05000000000000000000" pitchFamily="2" charset="2"/>
              <a:buChar char="v"/>
            </a:pPr>
            <a:r>
              <a:rPr lang="en-GB" sz="2000" b="0" i="0" u="none" strike="noStrike" baseline="0" dirty="0"/>
              <a:t>As with two-dimensional transformations, we form a composite three dimensional transformation by multiplying the matrix representations for the individual operations in the transformation sequence. Any of the two dimensional </a:t>
            </a:r>
            <a:r>
              <a:rPr lang="en-US" sz="2000" b="0" i="0" u="none" strike="noStrike" baseline="0" dirty="0"/>
              <a:t>transformation sequences, such as scaling in </a:t>
            </a:r>
            <a:r>
              <a:rPr lang="en-US" sz="2000" b="0" i="0" u="none" strike="noStrike" baseline="0" dirty="0" err="1"/>
              <a:t>noncoordinate</a:t>
            </a:r>
            <a:r>
              <a:rPr lang="en-US" sz="2000" b="0" i="0" u="none" strike="noStrike" baseline="0" dirty="0"/>
              <a:t> directions, </a:t>
            </a:r>
            <a:r>
              <a:rPr lang="en-GB" sz="2000" b="0" i="0" u="none" strike="noStrike" baseline="0" dirty="0"/>
              <a:t>can be carried out in three-dimensional space.</a:t>
            </a:r>
          </a:p>
          <a:p>
            <a:pPr algn="l">
              <a:buFont typeface="Wingdings" panose="05000000000000000000" pitchFamily="2" charset="2"/>
              <a:buChar char="v"/>
            </a:pPr>
            <a:r>
              <a:rPr lang="en-GB" sz="2000" b="0" i="0" u="none" strike="noStrike" baseline="0" dirty="0"/>
              <a:t>We can implement a transformation sequence by concatenating the individual matrices from </a:t>
            </a:r>
            <a:r>
              <a:rPr lang="en-GB" sz="2000" b="1" i="0" u="none" strike="noStrike" baseline="0" dirty="0"/>
              <a:t>right to left </a:t>
            </a:r>
            <a:r>
              <a:rPr lang="en-GB" sz="2000" b="0" i="0" u="none" strike="noStrike" baseline="0" dirty="0"/>
              <a:t>or from </a:t>
            </a:r>
            <a:r>
              <a:rPr lang="en-GB" sz="2000" b="1" i="0" u="none" strike="noStrike" baseline="0" dirty="0"/>
              <a:t>left to right</a:t>
            </a:r>
            <a:r>
              <a:rPr lang="en-GB" sz="2000" b="0" i="0" u="none" strike="noStrike" baseline="0" dirty="0"/>
              <a:t>, depending on the order in which the matrix representations are specified. </a:t>
            </a:r>
          </a:p>
          <a:p>
            <a:pPr algn="l">
              <a:buFont typeface="Wingdings" panose="05000000000000000000" pitchFamily="2" charset="2"/>
              <a:buChar char="v"/>
            </a:pPr>
            <a:r>
              <a:rPr lang="en-GB" sz="2000" b="0" i="0" u="none" strike="noStrike" baseline="0" dirty="0"/>
              <a:t>The rightmost term in a matrix product is always the first transformation to be applied to an object and the leftmost term is always the last transformation. </a:t>
            </a:r>
          </a:p>
          <a:p>
            <a:pPr algn="l">
              <a:buFont typeface="Wingdings" panose="05000000000000000000" pitchFamily="2" charset="2"/>
              <a:buChar char="v"/>
            </a:pPr>
            <a:r>
              <a:rPr lang="en-GB" sz="2000" b="0" i="0" u="none" strike="noStrike" baseline="0" dirty="0"/>
              <a:t>We need to use this ordering for the matrix product because coordinate positions are represented as four-element column vectors, which are </a:t>
            </a:r>
            <a:r>
              <a:rPr lang="en-GB" sz="2000" b="0" i="0" u="none" strike="noStrike" baseline="0" dirty="0" err="1"/>
              <a:t>premultiplied</a:t>
            </a:r>
            <a:r>
              <a:rPr lang="en-GB" sz="2000" b="0" i="0" u="none" strike="noStrike" baseline="0" dirty="0"/>
              <a:t> by the composite 4 × 4 transformation </a:t>
            </a:r>
            <a:r>
              <a:rPr lang="en-US" sz="2000" b="0" i="0" u="none" strike="noStrike" baseline="0" dirty="0"/>
              <a:t>matrix.</a:t>
            </a:r>
          </a:p>
        </p:txBody>
      </p:sp>
    </p:spTree>
    <p:extLst>
      <p:ext uri="{BB962C8B-B14F-4D97-AF65-F5344CB8AC3E}">
        <p14:creationId xmlns:p14="http://schemas.microsoft.com/office/powerpoint/2010/main" val="27964127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9115-F5A3-3EA3-2E19-2E5A3CBE8D20}"/>
              </a:ext>
            </a:extLst>
          </p:cNvPr>
          <p:cNvSpPr>
            <a:spLocks noGrp="1"/>
          </p:cNvSpPr>
          <p:nvPr>
            <p:ph type="title"/>
          </p:nvPr>
        </p:nvSpPr>
        <p:spPr/>
        <p:txBody>
          <a:bodyPr/>
          <a:lstStyle/>
          <a:p>
            <a:r>
              <a:rPr lang="en-US" b="1" dirty="0"/>
              <a:t>Numerical Problems</a:t>
            </a:r>
          </a:p>
        </p:txBody>
      </p:sp>
      <p:sp>
        <p:nvSpPr>
          <p:cNvPr id="3" name="Content Placeholder 2">
            <a:extLst>
              <a:ext uri="{FF2B5EF4-FFF2-40B4-BE49-F238E27FC236}">
                <a16:creationId xmlns:a16="http://schemas.microsoft.com/office/drawing/2014/main" id="{568D0146-37CE-A22A-17A3-81D20C9DABF3}"/>
              </a:ext>
            </a:extLst>
          </p:cNvPr>
          <p:cNvSpPr>
            <a:spLocks noGrp="1"/>
          </p:cNvSpPr>
          <p:nvPr>
            <p:ph idx="1"/>
          </p:nvPr>
        </p:nvSpPr>
        <p:spPr/>
        <p:txBody>
          <a:bodyPr>
            <a:normAutofit/>
          </a:bodyPr>
          <a:lstStyle/>
          <a:p>
            <a:pPr marL="0" indent="0">
              <a:buNone/>
            </a:pPr>
            <a:r>
              <a:rPr lang="en-GB" sz="2000" b="1" dirty="0"/>
              <a:t>Q.</a:t>
            </a:r>
            <a:r>
              <a:rPr lang="en-GB" sz="2000" dirty="0"/>
              <a:t> Find the new co-ordinates of a unit cube 90 degree rotated about an axis defined by its end points A(2, 1, 0) and B(3, 3, 1).</a:t>
            </a:r>
          </a:p>
          <a:p>
            <a:pPr marL="0" indent="0">
              <a:buNone/>
            </a:pPr>
            <a:r>
              <a:rPr lang="en-GB" sz="2000" b="1" dirty="0"/>
              <a:t>Q.</a:t>
            </a:r>
            <a:r>
              <a:rPr lang="en-GB" sz="2000" dirty="0"/>
              <a:t> A homogenous coordinate point P(3, 2, 1) is translated in x, y, z direction by -2, -2 &amp; -2 unit respectively followed by successive rotation of 60</a:t>
            </a:r>
            <a:r>
              <a:rPr lang="en-GB" sz="2000" dirty="0">
                <a:latin typeface="Verdana" panose="020B0604030504040204" pitchFamily="34" charset="0"/>
                <a:ea typeface="Verdana" panose="020B0604030504040204" pitchFamily="34" charset="0"/>
              </a:rPr>
              <a:t>°</a:t>
            </a:r>
            <a:r>
              <a:rPr lang="en-GB" sz="2000" dirty="0"/>
              <a:t> about x- axis. Find the final position of homogenous coordinate.</a:t>
            </a:r>
          </a:p>
          <a:p>
            <a:pPr marL="0" indent="0">
              <a:buNone/>
            </a:pPr>
            <a:r>
              <a:rPr lang="en-GB" sz="2000" b="1" dirty="0"/>
              <a:t>Q.</a:t>
            </a:r>
            <a:r>
              <a:rPr lang="en-GB" sz="2000" dirty="0"/>
              <a:t> A cube of length 10 units having one of its corner at origin (0, 0, 0) &amp; three edges along principal axis. If the cube is to be rotated about z-axis by an angle of 45</a:t>
            </a:r>
            <a:r>
              <a:rPr lang="en-GB" sz="2000" dirty="0">
                <a:latin typeface="Verdana" panose="020B0604030504040204" pitchFamily="34" charset="0"/>
                <a:ea typeface="Verdana" panose="020B0604030504040204" pitchFamily="34" charset="0"/>
              </a:rPr>
              <a:t>°</a:t>
            </a:r>
            <a:r>
              <a:rPr lang="en-GB" sz="2000" dirty="0"/>
              <a:t> in counter clockwise direction, calculate the new position of point.</a:t>
            </a:r>
            <a:endParaRPr lang="en-US" sz="2000" dirty="0"/>
          </a:p>
        </p:txBody>
      </p:sp>
    </p:spTree>
    <p:extLst>
      <p:ext uri="{BB962C8B-B14F-4D97-AF65-F5344CB8AC3E}">
        <p14:creationId xmlns:p14="http://schemas.microsoft.com/office/powerpoint/2010/main" val="1138193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2E9F-79F2-D1F3-B4B2-E1F0EB05AE25}"/>
              </a:ext>
            </a:extLst>
          </p:cNvPr>
          <p:cNvSpPr>
            <a:spLocks noGrp="1"/>
          </p:cNvSpPr>
          <p:nvPr>
            <p:ph type="title"/>
          </p:nvPr>
        </p:nvSpPr>
        <p:spPr/>
        <p:txBody>
          <a:bodyPr/>
          <a:lstStyle/>
          <a:p>
            <a:r>
              <a:rPr lang="en-GB" b="1" dirty="0"/>
              <a:t>Overview of Three-Dimensional Viewing Concepts</a:t>
            </a:r>
            <a:endParaRPr lang="en-US" b="1" dirty="0"/>
          </a:p>
        </p:txBody>
      </p:sp>
      <p:pic>
        <p:nvPicPr>
          <p:cNvPr id="5" name="Picture 4">
            <a:extLst>
              <a:ext uri="{FF2B5EF4-FFF2-40B4-BE49-F238E27FC236}">
                <a16:creationId xmlns:a16="http://schemas.microsoft.com/office/drawing/2014/main" id="{17115222-3EF7-6153-CFA7-25D272CC4208}"/>
              </a:ext>
            </a:extLst>
          </p:cNvPr>
          <p:cNvPicPr>
            <a:picLocks noChangeAspect="1"/>
          </p:cNvPicPr>
          <p:nvPr/>
        </p:nvPicPr>
        <p:blipFill>
          <a:blip r:embed="rId2"/>
          <a:stretch>
            <a:fillRect/>
          </a:stretch>
        </p:blipFill>
        <p:spPr>
          <a:xfrm>
            <a:off x="5892413" y="1690688"/>
            <a:ext cx="5461387" cy="4162424"/>
          </a:xfrm>
          <a:prstGeom prst="rect">
            <a:avLst/>
          </a:prstGeom>
        </p:spPr>
      </p:pic>
      <p:sp>
        <p:nvSpPr>
          <p:cNvPr id="9" name="TextBox 8">
            <a:extLst>
              <a:ext uri="{FF2B5EF4-FFF2-40B4-BE49-F238E27FC236}">
                <a16:creationId xmlns:a16="http://schemas.microsoft.com/office/drawing/2014/main" id="{565BDCBA-7FEF-5763-A301-13D76C8FED83}"/>
              </a:ext>
            </a:extLst>
          </p:cNvPr>
          <p:cNvSpPr txBox="1"/>
          <p:nvPr/>
        </p:nvSpPr>
        <p:spPr>
          <a:xfrm>
            <a:off x="5798348" y="5853112"/>
            <a:ext cx="5649515" cy="646331"/>
          </a:xfrm>
          <a:prstGeom prst="rect">
            <a:avLst/>
          </a:prstGeom>
          <a:noFill/>
        </p:spPr>
        <p:txBody>
          <a:bodyPr wrap="square">
            <a:spAutoFit/>
          </a:bodyPr>
          <a:lstStyle/>
          <a:p>
            <a:r>
              <a:rPr lang="en-GB" b="1" dirty="0"/>
              <a:t>FIGURE:</a:t>
            </a:r>
            <a:r>
              <a:rPr lang="en-GB" dirty="0"/>
              <a:t> Coordinate reference for obtaining a selected view of a three-dimensional scene.</a:t>
            </a:r>
            <a:endParaRPr lang="en-US" dirty="0"/>
          </a:p>
        </p:txBody>
      </p:sp>
    </p:spTree>
    <p:extLst>
      <p:ext uri="{BB962C8B-B14F-4D97-AF65-F5344CB8AC3E}">
        <p14:creationId xmlns:p14="http://schemas.microsoft.com/office/powerpoint/2010/main" val="7979168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8D4F-2D08-6D83-66BB-9C08987A480D}"/>
              </a:ext>
            </a:extLst>
          </p:cNvPr>
          <p:cNvSpPr>
            <a:spLocks noGrp="1"/>
          </p:cNvSpPr>
          <p:nvPr>
            <p:ph type="title"/>
          </p:nvPr>
        </p:nvSpPr>
        <p:spPr/>
        <p:txBody>
          <a:bodyPr/>
          <a:lstStyle/>
          <a:p>
            <a:r>
              <a:rPr lang="en-US" b="1" dirty="0"/>
              <a:t>Projection</a:t>
            </a:r>
          </a:p>
        </p:txBody>
      </p:sp>
      <p:sp>
        <p:nvSpPr>
          <p:cNvPr id="3" name="Content Placeholder 2">
            <a:extLst>
              <a:ext uri="{FF2B5EF4-FFF2-40B4-BE49-F238E27FC236}">
                <a16:creationId xmlns:a16="http://schemas.microsoft.com/office/drawing/2014/main" id="{A923204A-0CD9-4C78-F495-5F1797F53CF4}"/>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Transformation that changes a point in </a:t>
            </a:r>
            <a:r>
              <a:rPr lang="en-GB" sz="2000" b="1" dirty="0"/>
              <a:t>n</a:t>
            </a:r>
            <a:r>
              <a:rPr lang="en-GB" sz="2000" dirty="0"/>
              <a:t> dimensional coordinate system into a point in a coordinate system that has dimension less than n.</a:t>
            </a:r>
          </a:p>
          <a:p>
            <a:pPr>
              <a:buFont typeface="Wingdings" panose="05000000000000000000" pitchFamily="2" charset="2"/>
              <a:buChar char="v"/>
            </a:pPr>
            <a:r>
              <a:rPr lang="en-GB" sz="2000" dirty="0"/>
              <a:t>Converts 3-D viewing co-ordinates to 2-D projection coordinates. </a:t>
            </a:r>
          </a:p>
          <a:p>
            <a:pPr>
              <a:buFont typeface="Wingdings" panose="05000000000000000000" pitchFamily="2" charset="2"/>
              <a:buChar char="v"/>
            </a:pPr>
            <a:r>
              <a:rPr lang="en-GB" sz="2000" dirty="0"/>
              <a:t>Projection is any method of mapping three dimensional (3D) objects into two dimensional (2D) view plane (screen). </a:t>
            </a:r>
          </a:p>
          <a:p>
            <a:pPr>
              <a:buFont typeface="Wingdings" panose="05000000000000000000" pitchFamily="2" charset="2"/>
              <a:buChar char="v"/>
            </a:pPr>
            <a:r>
              <a:rPr lang="en-GB" sz="2000" dirty="0"/>
              <a:t>In general, projection transforms a N-dimension points to N-1 dimensions.</a:t>
            </a:r>
          </a:p>
          <a:p>
            <a:pPr>
              <a:buFont typeface="Wingdings" panose="05000000000000000000" pitchFamily="2" charset="2"/>
              <a:buChar char="v"/>
            </a:pPr>
            <a:r>
              <a:rPr lang="en-GB" sz="2000" b="1" dirty="0"/>
              <a:t>View Plane or Projection Plane</a:t>
            </a:r>
            <a:r>
              <a:rPr lang="en-GB" sz="2000" dirty="0"/>
              <a:t>: Two dimensional plane in which 3D objects are projected is called the view plane or projection plane. Simply it is a display plane on an output device</a:t>
            </a:r>
            <a:endParaRPr lang="en-US" sz="2000" dirty="0"/>
          </a:p>
        </p:txBody>
      </p:sp>
    </p:spTree>
    <p:extLst>
      <p:ext uri="{BB962C8B-B14F-4D97-AF65-F5344CB8AC3E}">
        <p14:creationId xmlns:p14="http://schemas.microsoft.com/office/powerpoint/2010/main" val="6891820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A058-046F-E43B-0838-ADDF3BEBC1AA}"/>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835FBF80-D6EE-CF5D-A7DE-9A5053CA9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571" y="1690688"/>
            <a:ext cx="7315200" cy="42100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A3CEE1-16BB-C85B-9087-CA1D4234E945}"/>
              </a:ext>
            </a:extLst>
          </p:cNvPr>
          <p:cNvSpPr>
            <a:spLocks noGrp="1"/>
          </p:cNvSpPr>
          <p:nvPr>
            <p:ph type="title"/>
          </p:nvPr>
        </p:nvSpPr>
        <p:spPr/>
        <p:txBody>
          <a:bodyPr/>
          <a:lstStyle/>
          <a:p>
            <a:r>
              <a:rPr lang="en-US" b="1" dirty="0"/>
              <a:t>Types of Projection</a:t>
            </a:r>
          </a:p>
        </p:txBody>
      </p:sp>
      <p:sp>
        <p:nvSpPr>
          <p:cNvPr id="3" name="Content Placeholder 2">
            <a:extLst>
              <a:ext uri="{FF2B5EF4-FFF2-40B4-BE49-F238E27FC236}">
                <a16:creationId xmlns:a16="http://schemas.microsoft.com/office/drawing/2014/main" id="{7ECC9CE4-CDC6-C3F6-48C2-32412C004216}"/>
              </a:ext>
            </a:extLst>
          </p:cNvPr>
          <p:cNvSpPr>
            <a:spLocks noGrp="1"/>
          </p:cNvSpPr>
          <p:nvPr>
            <p:ph idx="1"/>
          </p:nvPr>
        </p:nvSpPr>
        <p:spPr>
          <a:xfrm>
            <a:off x="838200" y="1690688"/>
            <a:ext cx="10515600" cy="4486275"/>
          </a:xfrm>
        </p:spPr>
        <p:txBody>
          <a:bodyPr>
            <a:normAutofit/>
          </a:bodyPr>
          <a:lstStyle/>
          <a:p>
            <a:pPr marL="457200" indent="-457200">
              <a:buFont typeface="+mj-lt"/>
              <a:buAutoNum type="arabicParenR"/>
            </a:pPr>
            <a:r>
              <a:rPr lang="en-GB" sz="2000" b="1" dirty="0"/>
              <a:t>Parallel Projection</a:t>
            </a:r>
          </a:p>
          <a:p>
            <a:pPr marL="914400" lvl="1" indent="-457200">
              <a:buFont typeface="+mj-lt"/>
              <a:buAutoNum type="alphaLcParenR"/>
            </a:pPr>
            <a:r>
              <a:rPr lang="en-GB" sz="2000" dirty="0"/>
              <a:t>Orthographic parallel projection</a:t>
            </a:r>
          </a:p>
          <a:p>
            <a:pPr marL="914400" lvl="1" indent="-457200">
              <a:buFont typeface="+mj-lt"/>
              <a:buAutoNum type="alphaLcParenR"/>
            </a:pPr>
            <a:r>
              <a:rPr lang="en-GB" sz="2000" dirty="0"/>
              <a:t>Oblique parallel projection</a:t>
            </a:r>
          </a:p>
          <a:p>
            <a:pPr marL="457200" indent="-457200">
              <a:buFont typeface="+mj-lt"/>
              <a:buAutoNum type="arabicParenR"/>
            </a:pPr>
            <a:r>
              <a:rPr lang="en-GB" sz="2000" b="1" dirty="0"/>
              <a:t>Perspective Projection</a:t>
            </a:r>
            <a:endParaRPr lang="en-US" sz="2000" b="1" dirty="0"/>
          </a:p>
        </p:txBody>
      </p:sp>
    </p:spTree>
    <p:extLst>
      <p:ext uri="{BB962C8B-B14F-4D97-AF65-F5344CB8AC3E}">
        <p14:creationId xmlns:p14="http://schemas.microsoft.com/office/powerpoint/2010/main" val="2201754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9B4A9-EECC-C9C9-7D78-36305C6247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30BA8-DED4-DFEC-0330-4E6E1FCC10CD}"/>
              </a:ext>
            </a:extLst>
          </p:cNvPr>
          <p:cNvSpPr>
            <a:spLocks noGrp="1"/>
          </p:cNvSpPr>
          <p:nvPr>
            <p:ph type="title"/>
          </p:nvPr>
        </p:nvSpPr>
        <p:spPr/>
        <p:txBody>
          <a:bodyPr/>
          <a:lstStyle/>
          <a:p>
            <a:r>
              <a:rPr lang="en-US" b="1" dirty="0"/>
              <a:t>Parallel Projection</a:t>
            </a:r>
          </a:p>
        </p:txBody>
      </p:sp>
      <p:sp>
        <p:nvSpPr>
          <p:cNvPr id="3" name="Content Placeholder 2">
            <a:extLst>
              <a:ext uri="{FF2B5EF4-FFF2-40B4-BE49-F238E27FC236}">
                <a16:creationId xmlns:a16="http://schemas.microsoft.com/office/drawing/2014/main" id="{A4EB3849-A1E5-6F83-A343-D2812EC2D5D1}"/>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In parallel projection, coordinate positions are transformed to view plane along parallel line(projection lines).</a:t>
            </a:r>
          </a:p>
          <a:p>
            <a:pPr>
              <a:buFont typeface="Wingdings" panose="05000000000000000000" pitchFamily="2" charset="2"/>
              <a:buChar char="v"/>
            </a:pPr>
            <a:r>
              <a:rPr lang="en-GB" sz="2000" dirty="0"/>
              <a:t>A parallel projection preserves relative proportion of objects so that accurate views of various sides of an object are obtained but doesn’t give realistic representation of the 3D objects.</a:t>
            </a:r>
          </a:p>
          <a:p>
            <a:pPr>
              <a:buFont typeface="Wingdings" panose="05000000000000000000" pitchFamily="2" charset="2"/>
              <a:buChar char="v"/>
            </a:pPr>
            <a:r>
              <a:rPr lang="en-GB" sz="2000" dirty="0"/>
              <a:t>Can be used for exact measurement so parallel lines remain parallel.</a:t>
            </a:r>
            <a:endParaRPr lang="en-US" sz="2000" dirty="0"/>
          </a:p>
        </p:txBody>
      </p:sp>
      <p:grpSp>
        <p:nvGrpSpPr>
          <p:cNvPr id="18" name="Group 17">
            <a:extLst>
              <a:ext uri="{FF2B5EF4-FFF2-40B4-BE49-F238E27FC236}">
                <a16:creationId xmlns:a16="http://schemas.microsoft.com/office/drawing/2014/main" id="{85944895-BC02-9B55-38F4-6A902D867038}"/>
              </a:ext>
            </a:extLst>
          </p:cNvPr>
          <p:cNvGrpSpPr/>
          <p:nvPr/>
        </p:nvGrpSpPr>
        <p:grpSpPr>
          <a:xfrm>
            <a:off x="4092031" y="3747041"/>
            <a:ext cx="5349264" cy="2559050"/>
            <a:chOff x="4092031" y="3747041"/>
            <a:chExt cx="5349264" cy="2559050"/>
          </a:xfrm>
        </p:grpSpPr>
        <p:grpSp>
          <p:nvGrpSpPr>
            <p:cNvPr id="4" name="Group 3">
              <a:extLst>
                <a:ext uri="{FF2B5EF4-FFF2-40B4-BE49-F238E27FC236}">
                  <a16:creationId xmlns:a16="http://schemas.microsoft.com/office/drawing/2014/main" id="{B757F65E-9629-7571-4B7A-2F099A2DCD26}"/>
                </a:ext>
              </a:extLst>
            </p:cNvPr>
            <p:cNvGrpSpPr>
              <a:grpSpLocks/>
            </p:cNvGrpSpPr>
            <p:nvPr/>
          </p:nvGrpSpPr>
          <p:grpSpPr>
            <a:xfrm>
              <a:off x="4092031" y="3747041"/>
              <a:ext cx="4006940" cy="2559050"/>
              <a:chOff x="0" y="0"/>
              <a:chExt cx="1540383" cy="1260899"/>
            </a:xfrm>
          </p:grpSpPr>
          <p:pic>
            <p:nvPicPr>
              <p:cNvPr id="5" name="Image 143">
                <a:extLst>
                  <a:ext uri="{FF2B5EF4-FFF2-40B4-BE49-F238E27FC236}">
                    <a16:creationId xmlns:a16="http://schemas.microsoft.com/office/drawing/2014/main" id="{7E7E74EA-9E34-54DB-4099-FD76D44D2FEA}"/>
                  </a:ext>
                </a:extLst>
              </p:cNvPr>
              <p:cNvPicPr/>
              <p:nvPr/>
            </p:nvPicPr>
            <p:blipFill>
              <a:blip r:embed="rId2" cstate="print"/>
              <a:stretch>
                <a:fillRect/>
              </a:stretch>
            </p:blipFill>
            <p:spPr>
              <a:xfrm>
                <a:off x="0" y="0"/>
                <a:ext cx="1540383" cy="1260899"/>
              </a:xfrm>
              <a:prstGeom prst="rect">
                <a:avLst/>
              </a:prstGeom>
            </p:spPr>
          </p:pic>
          <p:sp>
            <p:nvSpPr>
              <p:cNvPr id="6" name="Textbox 144">
                <a:extLst>
                  <a:ext uri="{FF2B5EF4-FFF2-40B4-BE49-F238E27FC236}">
                    <a16:creationId xmlns:a16="http://schemas.microsoft.com/office/drawing/2014/main" id="{78A7C6DE-78A5-5C3B-A669-6E48A27B0671}"/>
                  </a:ext>
                </a:extLst>
              </p:cNvPr>
              <p:cNvSpPr txBox="1"/>
              <p:nvPr/>
            </p:nvSpPr>
            <p:spPr>
              <a:xfrm>
                <a:off x="817499" y="422651"/>
                <a:ext cx="487680" cy="132715"/>
              </a:xfrm>
              <a:prstGeom prst="rect">
                <a:avLst/>
              </a:prstGeom>
            </p:spPr>
            <p:txBody>
              <a:bodyPr wrap="square" lIns="0" tIns="0" rIns="0" bIns="0" rtlCol="0">
                <a:noAutofit/>
              </a:bodyPr>
              <a:lstStyle/>
              <a:p>
                <a:pPr marL="0" marR="0">
                  <a:lnSpc>
                    <a:spcPts val="1040"/>
                  </a:lnSpc>
                  <a:spcBef>
                    <a:spcPts val="0"/>
                  </a:spcBef>
                  <a:spcAft>
                    <a:spcPts val="0"/>
                  </a:spcAft>
                </a:pPr>
                <a:r>
                  <a:rPr lang="en-US" spc="10" dirty="0">
                    <a:effectLst/>
                    <a:ea typeface="Cambria Math" panose="02040503050406030204" pitchFamily="18" charset="0"/>
                  </a:rPr>
                  <a:t>𝑃</a:t>
                </a:r>
                <a:r>
                  <a:rPr lang="en-US" spc="10" baseline="30000" dirty="0">
                    <a:effectLst/>
                    <a:ea typeface="Cambria Math" panose="02040503050406030204" pitchFamily="18" charset="0"/>
                  </a:rPr>
                  <a:t>′</a:t>
                </a:r>
                <a:r>
                  <a:rPr lang="en-US" spc="10" dirty="0">
                    <a:effectLst/>
                    <a:ea typeface="Cambria Math" panose="02040503050406030204" pitchFamily="18" charset="0"/>
                  </a:rPr>
                  <a:t>(𝑥</a:t>
                </a:r>
                <a:r>
                  <a:rPr lang="en-US" spc="10" baseline="-25000" dirty="0">
                    <a:effectLst/>
                    <a:ea typeface="Cambria Math" panose="02040503050406030204" pitchFamily="18" charset="0"/>
                  </a:rPr>
                  <a:t>2</a:t>
                </a:r>
                <a:r>
                  <a:rPr lang="en-US" spc="10" baseline="30000" dirty="0">
                    <a:effectLst/>
                    <a:ea typeface="Cambria Math" panose="02040503050406030204" pitchFamily="18" charset="0"/>
                  </a:rPr>
                  <a:t>′</a:t>
                </a:r>
                <a:r>
                  <a:rPr lang="en-US" spc="45" dirty="0">
                    <a:effectLst/>
                    <a:ea typeface="Cambria Math" panose="02040503050406030204" pitchFamily="18" charset="0"/>
                  </a:rPr>
                  <a:t> </a:t>
                </a:r>
                <a:r>
                  <a:rPr lang="en-US" spc="10" dirty="0">
                    <a:effectLst/>
                    <a:ea typeface="Cambria Math" panose="02040503050406030204" pitchFamily="18" charset="0"/>
                  </a:rPr>
                  <a:t>,</a:t>
                </a:r>
                <a:r>
                  <a:rPr lang="en-US" spc="40" dirty="0">
                    <a:effectLst/>
                    <a:ea typeface="Cambria Math" panose="02040503050406030204" pitchFamily="18" charset="0"/>
                  </a:rPr>
                  <a:t> </a:t>
                </a:r>
                <a:r>
                  <a:rPr lang="en-US" spc="10" dirty="0">
                    <a:effectLst/>
                    <a:ea typeface="Cambria Math" panose="02040503050406030204" pitchFamily="18" charset="0"/>
                  </a:rPr>
                  <a:t>𝑦</a:t>
                </a:r>
                <a:r>
                  <a:rPr lang="en-US" spc="10" baseline="-25000" dirty="0">
                    <a:effectLst/>
                    <a:ea typeface="Cambria Math" panose="02040503050406030204" pitchFamily="18" charset="0"/>
                  </a:rPr>
                  <a:t>2</a:t>
                </a:r>
                <a:r>
                  <a:rPr lang="en-US" spc="10" baseline="30000" dirty="0">
                    <a:effectLst/>
                    <a:ea typeface="Cambria Math" panose="02040503050406030204" pitchFamily="18" charset="0"/>
                  </a:rPr>
                  <a:t>′</a:t>
                </a:r>
                <a:r>
                  <a:rPr lang="en-US" spc="-60" dirty="0">
                    <a:effectLst/>
                    <a:ea typeface="Cambria Math" panose="02040503050406030204" pitchFamily="18" charset="0"/>
                  </a:rPr>
                  <a:t>)</a:t>
                </a:r>
                <a:endParaRPr lang="en-US" dirty="0">
                  <a:effectLst/>
                  <a:ea typeface="Times New Roman" panose="02020603050405020304" pitchFamily="18" charset="0"/>
                </a:endParaRPr>
              </a:p>
            </p:txBody>
          </p:sp>
          <p:sp>
            <p:nvSpPr>
              <p:cNvPr id="8" name="Textbox 146">
                <a:extLst>
                  <a:ext uri="{FF2B5EF4-FFF2-40B4-BE49-F238E27FC236}">
                    <a16:creationId xmlns:a16="http://schemas.microsoft.com/office/drawing/2014/main" id="{3D934D70-1AC3-7A2D-1FC5-A97520A6650A}"/>
                  </a:ext>
                </a:extLst>
              </p:cNvPr>
              <p:cNvSpPr txBox="1"/>
              <p:nvPr/>
            </p:nvSpPr>
            <p:spPr>
              <a:xfrm>
                <a:off x="808355" y="983737"/>
                <a:ext cx="478790" cy="132715"/>
              </a:xfrm>
              <a:prstGeom prst="rect">
                <a:avLst/>
              </a:prstGeom>
            </p:spPr>
            <p:txBody>
              <a:bodyPr wrap="square" lIns="0" tIns="0" rIns="0" bIns="0" rtlCol="0">
                <a:noAutofit/>
              </a:bodyPr>
              <a:lstStyle/>
              <a:p>
                <a:pPr marL="0" marR="0">
                  <a:lnSpc>
                    <a:spcPts val="1040"/>
                  </a:lnSpc>
                  <a:spcBef>
                    <a:spcPts val="0"/>
                  </a:spcBef>
                  <a:spcAft>
                    <a:spcPts val="0"/>
                  </a:spcAft>
                </a:pPr>
                <a:r>
                  <a:rPr lang="en-US" spc="10" dirty="0">
                    <a:effectLst/>
                    <a:ea typeface="Cambria Math" panose="02040503050406030204" pitchFamily="18" charset="0"/>
                  </a:rPr>
                  <a:t>𝑃</a:t>
                </a:r>
                <a:r>
                  <a:rPr lang="en-US" spc="10" baseline="30000" dirty="0">
                    <a:effectLst/>
                    <a:ea typeface="Cambria Math" panose="02040503050406030204" pitchFamily="18" charset="0"/>
                  </a:rPr>
                  <a:t>′</a:t>
                </a:r>
                <a:r>
                  <a:rPr lang="en-US" spc="10" dirty="0">
                    <a:effectLst/>
                    <a:ea typeface="Cambria Math" panose="02040503050406030204" pitchFamily="18" charset="0"/>
                  </a:rPr>
                  <a:t>(𝑥</a:t>
                </a:r>
                <a:r>
                  <a:rPr lang="en-US" spc="10" baseline="-25000" dirty="0">
                    <a:effectLst/>
                    <a:ea typeface="Cambria Math" panose="02040503050406030204" pitchFamily="18" charset="0"/>
                  </a:rPr>
                  <a:t>1</a:t>
                </a:r>
                <a:r>
                  <a:rPr lang="en-US" spc="10" baseline="30000" dirty="0">
                    <a:effectLst/>
                    <a:ea typeface="Cambria Math" panose="02040503050406030204" pitchFamily="18" charset="0"/>
                  </a:rPr>
                  <a:t>′</a:t>
                </a:r>
                <a:r>
                  <a:rPr lang="en-US" dirty="0">
                    <a:effectLst/>
                    <a:ea typeface="Cambria Math" panose="02040503050406030204" pitchFamily="18" charset="0"/>
                  </a:rPr>
                  <a:t> </a:t>
                </a:r>
                <a:r>
                  <a:rPr lang="en-US" spc="10" dirty="0">
                    <a:effectLst/>
                    <a:ea typeface="Cambria Math" panose="02040503050406030204" pitchFamily="18" charset="0"/>
                  </a:rPr>
                  <a:t>,</a:t>
                </a:r>
                <a:r>
                  <a:rPr lang="en-US" spc="35" dirty="0">
                    <a:effectLst/>
                    <a:ea typeface="Cambria Math" panose="02040503050406030204" pitchFamily="18" charset="0"/>
                  </a:rPr>
                  <a:t> </a:t>
                </a:r>
                <a:r>
                  <a:rPr lang="en-US" spc="-25" dirty="0">
                    <a:effectLst/>
                    <a:ea typeface="Cambria Math" panose="02040503050406030204" pitchFamily="18" charset="0"/>
                  </a:rPr>
                  <a:t>𝑦</a:t>
                </a:r>
                <a:r>
                  <a:rPr lang="en-US" spc="-25" baseline="-25000" dirty="0">
                    <a:effectLst/>
                    <a:ea typeface="Cambria Math" panose="02040503050406030204" pitchFamily="18" charset="0"/>
                  </a:rPr>
                  <a:t>1</a:t>
                </a:r>
                <a:r>
                  <a:rPr lang="en-US" spc="-25" baseline="30000" dirty="0">
                    <a:effectLst/>
                    <a:ea typeface="Cambria Math" panose="02040503050406030204" pitchFamily="18" charset="0"/>
                  </a:rPr>
                  <a:t>′</a:t>
                </a:r>
                <a:r>
                  <a:rPr lang="en-US" spc="-25" dirty="0">
                    <a:effectLst/>
                    <a:ea typeface="Cambria Math" panose="02040503050406030204" pitchFamily="18" charset="0"/>
                  </a:rPr>
                  <a:t>)</a:t>
                </a:r>
                <a:endParaRPr lang="en-US" dirty="0">
                  <a:effectLst/>
                  <a:ea typeface="Times New Roman" panose="02020603050405020304" pitchFamily="18" charset="0"/>
                </a:endParaRPr>
              </a:p>
            </p:txBody>
          </p:sp>
        </p:grpSp>
        <p:sp>
          <p:nvSpPr>
            <p:cNvPr id="13" name="TextBox 12">
              <a:extLst>
                <a:ext uri="{FF2B5EF4-FFF2-40B4-BE49-F238E27FC236}">
                  <a16:creationId xmlns:a16="http://schemas.microsoft.com/office/drawing/2014/main" id="{032901FD-5B85-A822-7103-1A773E1467B1}"/>
                </a:ext>
              </a:extLst>
            </p:cNvPr>
            <p:cNvSpPr txBox="1"/>
            <p:nvPr/>
          </p:nvSpPr>
          <p:spPr>
            <a:xfrm>
              <a:off x="8004381" y="3890283"/>
              <a:ext cx="1436914" cy="369332"/>
            </a:xfrm>
            <a:prstGeom prst="rect">
              <a:avLst/>
            </a:prstGeom>
            <a:noFill/>
          </p:spPr>
          <p:txBody>
            <a:bodyPr wrap="square">
              <a:spAutoFit/>
            </a:bodyPr>
            <a:lstStyle/>
            <a:p>
              <a:r>
                <a:rPr lang="en-US" dirty="0"/>
                <a:t>View plane</a:t>
              </a:r>
            </a:p>
          </p:txBody>
        </p:sp>
      </p:grpSp>
      <p:sp>
        <p:nvSpPr>
          <p:cNvPr id="17" name="TextBox 16">
            <a:extLst>
              <a:ext uri="{FF2B5EF4-FFF2-40B4-BE49-F238E27FC236}">
                <a16:creationId xmlns:a16="http://schemas.microsoft.com/office/drawing/2014/main" id="{0B8850B6-283B-9356-40AD-16EF91F0F9B2}"/>
              </a:ext>
            </a:extLst>
          </p:cNvPr>
          <p:cNvSpPr txBox="1"/>
          <p:nvPr/>
        </p:nvSpPr>
        <p:spPr>
          <a:xfrm>
            <a:off x="3047500" y="6306091"/>
            <a:ext cx="6517413" cy="369332"/>
          </a:xfrm>
          <a:prstGeom prst="rect">
            <a:avLst/>
          </a:prstGeom>
          <a:noFill/>
        </p:spPr>
        <p:txBody>
          <a:bodyPr wrap="square">
            <a:spAutoFit/>
          </a:bodyPr>
          <a:lstStyle/>
          <a:p>
            <a:r>
              <a:rPr lang="en-GB" b="1" dirty="0"/>
              <a:t>Fig:</a:t>
            </a:r>
            <a:r>
              <a:rPr lang="en-GB" dirty="0"/>
              <a:t> Parallel projection of a line to the view plane</a:t>
            </a:r>
            <a:endParaRPr lang="en-US" dirty="0"/>
          </a:p>
        </p:txBody>
      </p:sp>
    </p:spTree>
    <p:extLst>
      <p:ext uri="{BB962C8B-B14F-4D97-AF65-F5344CB8AC3E}">
        <p14:creationId xmlns:p14="http://schemas.microsoft.com/office/powerpoint/2010/main" val="41270681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6A32E-12FF-DD36-24F5-EDA4E11DB7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F9A48C-A877-93CA-8320-CDC78F23AEFC}"/>
              </a:ext>
            </a:extLst>
          </p:cNvPr>
          <p:cNvSpPr>
            <a:spLocks noGrp="1"/>
          </p:cNvSpPr>
          <p:nvPr>
            <p:ph type="title"/>
          </p:nvPr>
        </p:nvSpPr>
        <p:spPr/>
        <p:txBody>
          <a:bodyPr/>
          <a:lstStyle/>
          <a:p>
            <a:r>
              <a:rPr lang="en-US" b="1" dirty="0"/>
              <a:t>Parallel Projection</a:t>
            </a:r>
          </a:p>
        </p:txBody>
      </p:sp>
      <p:sp>
        <p:nvSpPr>
          <p:cNvPr id="3" name="Content Placeholder 2">
            <a:extLst>
              <a:ext uri="{FF2B5EF4-FFF2-40B4-BE49-F238E27FC236}">
                <a16:creationId xmlns:a16="http://schemas.microsoft.com/office/drawing/2014/main" id="{1C4ADA90-E4C0-27CD-3D05-71E1F262BE8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Coordinate positions are transformed to view plane along parallel lines (projection lines)</a:t>
            </a:r>
          </a:p>
          <a:p>
            <a:pPr>
              <a:buFont typeface="Wingdings" panose="05000000000000000000" pitchFamily="2" charset="2"/>
              <a:buChar char="v"/>
            </a:pPr>
            <a:r>
              <a:rPr lang="en-GB" sz="2000" dirty="0"/>
              <a:t>Preserves relative proportions of objects</a:t>
            </a:r>
          </a:p>
          <a:p>
            <a:pPr>
              <a:buFont typeface="Wingdings" panose="05000000000000000000" pitchFamily="2" charset="2"/>
              <a:buChar char="v"/>
            </a:pPr>
            <a:r>
              <a:rPr lang="en-GB" sz="2000" dirty="0"/>
              <a:t>Accurate views of various sides of an object are obtained.</a:t>
            </a:r>
          </a:p>
          <a:p>
            <a:pPr>
              <a:buFont typeface="Wingdings" panose="05000000000000000000" pitchFamily="2" charset="2"/>
              <a:buChar char="v"/>
            </a:pPr>
            <a:r>
              <a:rPr lang="en-GB" sz="2000" dirty="0"/>
              <a:t>Doesn’t give realistic representation of the appearance of the 3-D object</a:t>
            </a:r>
          </a:p>
          <a:p>
            <a:pPr>
              <a:buFont typeface="Wingdings" panose="05000000000000000000" pitchFamily="2" charset="2"/>
              <a:buChar char="v"/>
            </a:pPr>
            <a:r>
              <a:rPr lang="en-GB" sz="2000" b="1" dirty="0"/>
              <a:t>Types</a:t>
            </a:r>
          </a:p>
          <a:p>
            <a:pPr lvl="1">
              <a:buFont typeface="Wingdings" panose="05000000000000000000" pitchFamily="2" charset="2"/>
              <a:buChar char="q"/>
            </a:pPr>
            <a:r>
              <a:rPr lang="en-GB" sz="2000" b="1" dirty="0"/>
              <a:t>Orthographic:</a:t>
            </a:r>
            <a:r>
              <a:rPr lang="en-GB" sz="2000" dirty="0"/>
              <a:t> when the projection is perpendicular to the view plane. Used to produce Front, Side and Top view of an object</a:t>
            </a:r>
          </a:p>
          <a:p>
            <a:pPr lvl="1">
              <a:buFont typeface="Wingdings" panose="05000000000000000000" pitchFamily="2" charset="2"/>
              <a:buChar char="q"/>
            </a:pPr>
            <a:r>
              <a:rPr lang="en-GB" sz="2000" b="1" dirty="0"/>
              <a:t>Oblique:</a:t>
            </a:r>
            <a:r>
              <a:rPr lang="en-GB" sz="2000" dirty="0"/>
              <a:t> when the projection is not perpendicular to the view plane</a:t>
            </a:r>
            <a:endParaRPr lang="en-US" sz="2000" dirty="0"/>
          </a:p>
        </p:txBody>
      </p:sp>
    </p:spTree>
    <p:extLst>
      <p:ext uri="{BB962C8B-B14F-4D97-AF65-F5344CB8AC3E}">
        <p14:creationId xmlns:p14="http://schemas.microsoft.com/office/powerpoint/2010/main" val="3546048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DA45C-6094-44B0-FCF5-3357CAE4C1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2DD49-97E3-E790-8727-376336994B19}"/>
              </a:ext>
            </a:extLst>
          </p:cNvPr>
          <p:cNvSpPr>
            <a:spLocks noGrp="1"/>
          </p:cNvSpPr>
          <p:nvPr>
            <p:ph type="title"/>
          </p:nvPr>
        </p:nvSpPr>
        <p:spPr/>
        <p:txBody>
          <a:bodyPr/>
          <a:lstStyle/>
          <a:p>
            <a:r>
              <a:rPr lang="en-US" b="1" dirty="0"/>
              <a:t>Parallel Projection</a:t>
            </a:r>
          </a:p>
        </p:txBody>
      </p:sp>
      <p:pic>
        <p:nvPicPr>
          <p:cNvPr id="6146" name="Picture 2">
            <a:extLst>
              <a:ext uri="{FF2B5EF4-FFF2-40B4-BE49-F238E27FC236}">
                <a16:creationId xmlns:a16="http://schemas.microsoft.com/office/drawing/2014/main" id="{C7793980-2971-A76E-927E-8302A1407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2396" y="1424208"/>
            <a:ext cx="6003845" cy="506866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68D7848-3B89-0E12-B925-265733E371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93" t="9639" r="13059" b="10864"/>
          <a:stretch/>
        </p:blipFill>
        <p:spPr bwMode="auto">
          <a:xfrm>
            <a:off x="456904" y="1690688"/>
            <a:ext cx="5555492" cy="452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37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AABE5-A6A4-C88D-F720-C98DF75142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2E236-0703-C074-17B5-E2791CB21A68}"/>
              </a:ext>
            </a:extLst>
          </p:cNvPr>
          <p:cNvSpPr>
            <a:spLocks noGrp="1"/>
          </p:cNvSpPr>
          <p:nvPr>
            <p:ph type="title"/>
          </p:nvPr>
        </p:nvSpPr>
        <p:spPr/>
        <p:txBody>
          <a:bodyPr/>
          <a:lstStyle/>
          <a:p>
            <a:r>
              <a:rPr lang="en-US" b="1" dirty="0"/>
              <a:t>Three-Dimensional Geometric Transformation</a:t>
            </a:r>
          </a:p>
        </p:txBody>
      </p:sp>
      <p:sp>
        <p:nvSpPr>
          <p:cNvPr id="3" name="Content Placeholder 2">
            <a:extLst>
              <a:ext uri="{FF2B5EF4-FFF2-40B4-BE49-F238E27FC236}">
                <a16:creationId xmlns:a16="http://schemas.microsoft.com/office/drawing/2014/main" id="{D631ED53-0123-A117-B940-80BFD4A957C2}"/>
              </a:ext>
            </a:extLst>
          </p:cNvPr>
          <p:cNvSpPr>
            <a:spLocks noGrp="1"/>
          </p:cNvSpPr>
          <p:nvPr>
            <p:ph idx="1"/>
          </p:nvPr>
        </p:nvSpPr>
        <p:spPr/>
        <p:txBody>
          <a:bodyPr>
            <a:normAutofit/>
          </a:bodyPr>
          <a:lstStyle/>
          <a:p>
            <a:pPr>
              <a:buFont typeface="Wingdings" panose="05000000000000000000" pitchFamily="2" charset="2"/>
              <a:buChar char="v"/>
            </a:pPr>
            <a:r>
              <a:rPr lang="en-GB" sz="2000" dirty="0"/>
              <a:t>Just as 2D-transfromtions can be represented by 3x3 matrices using homogeneous co-ordinate, 3D-transformations can be represented by 4x4 matrices. We use homogenous co-ordinate representation of points in 3D space as well.</a:t>
            </a:r>
          </a:p>
          <a:p>
            <a:pPr>
              <a:buFont typeface="Wingdings" panose="05000000000000000000" pitchFamily="2" charset="2"/>
              <a:buChar char="v"/>
            </a:pPr>
            <a:r>
              <a:rPr lang="en-GB" sz="2000" dirty="0"/>
              <a:t>Various types of three dimensional transformations are:</a:t>
            </a:r>
          </a:p>
          <a:p>
            <a:pPr marL="457200" indent="-457200">
              <a:buFont typeface="+mj-lt"/>
              <a:buAutoNum type="arabicParenR"/>
            </a:pPr>
            <a:r>
              <a:rPr lang="en-GB" sz="2000" dirty="0"/>
              <a:t>Translation</a:t>
            </a:r>
          </a:p>
          <a:p>
            <a:pPr marL="457200" indent="-457200">
              <a:buFont typeface="+mj-lt"/>
              <a:buAutoNum type="arabicParenR"/>
            </a:pPr>
            <a:r>
              <a:rPr lang="en-GB" sz="2000" dirty="0"/>
              <a:t>Rotation</a:t>
            </a:r>
          </a:p>
          <a:p>
            <a:pPr marL="457200" indent="-457200">
              <a:buFont typeface="+mj-lt"/>
              <a:buAutoNum type="arabicParenR"/>
            </a:pPr>
            <a:r>
              <a:rPr lang="en-GB" sz="2000" dirty="0"/>
              <a:t>Scaling</a:t>
            </a:r>
          </a:p>
          <a:p>
            <a:pPr marL="457200" indent="-457200">
              <a:buFont typeface="+mj-lt"/>
              <a:buAutoNum type="arabicParenR"/>
            </a:pPr>
            <a:r>
              <a:rPr lang="en-GB" sz="2000" dirty="0"/>
              <a:t>Reflection</a:t>
            </a:r>
          </a:p>
          <a:p>
            <a:pPr marL="457200" indent="-457200">
              <a:buFont typeface="+mj-lt"/>
              <a:buAutoNum type="arabicParenR"/>
            </a:pPr>
            <a:r>
              <a:rPr lang="en-GB" sz="2000" dirty="0"/>
              <a:t>Shear</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2973984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B12D-D8FE-9069-A2E2-60DB03E7FBF9}"/>
              </a:ext>
            </a:extLst>
          </p:cNvPr>
          <p:cNvSpPr>
            <a:spLocks noGrp="1"/>
          </p:cNvSpPr>
          <p:nvPr>
            <p:ph type="title"/>
          </p:nvPr>
        </p:nvSpPr>
        <p:spPr/>
        <p:txBody>
          <a:bodyPr/>
          <a:lstStyle/>
          <a:p>
            <a:r>
              <a:rPr lang="en-US" b="1" dirty="0"/>
              <a:t>Oblique Parallel Projection</a:t>
            </a:r>
            <a:endParaRPr lang="en-GB" sz="4400" b="1" dirty="0"/>
          </a:p>
        </p:txBody>
      </p:sp>
      <p:sp>
        <p:nvSpPr>
          <p:cNvPr id="3" name="Content Placeholder 2">
            <a:extLst>
              <a:ext uri="{FF2B5EF4-FFF2-40B4-BE49-F238E27FC236}">
                <a16:creationId xmlns:a16="http://schemas.microsoft.com/office/drawing/2014/main" id="{D0B752AA-0EAE-6E22-EFAB-FC44AB9FE3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615587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C56D2-AE5C-52E2-5F89-94118BEE7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FECE4-B08A-44E3-D79B-38FA19439E5C}"/>
              </a:ext>
            </a:extLst>
          </p:cNvPr>
          <p:cNvSpPr>
            <a:spLocks noGrp="1"/>
          </p:cNvSpPr>
          <p:nvPr>
            <p:ph type="title"/>
          </p:nvPr>
        </p:nvSpPr>
        <p:spPr/>
        <p:txBody>
          <a:bodyPr>
            <a:normAutofit/>
          </a:bodyPr>
          <a:lstStyle/>
          <a:p>
            <a:r>
              <a:rPr lang="en-GB" sz="4400" b="1" dirty="0"/>
              <a:t>Orthographic Parallel Projection</a:t>
            </a:r>
            <a:endParaRPr lang="en-US" b="1" dirty="0"/>
          </a:p>
        </p:txBody>
      </p:sp>
      <p:sp>
        <p:nvSpPr>
          <p:cNvPr id="3" name="Content Placeholder 2">
            <a:extLst>
              <a:ext uri="{FF2B5EF4-FFF2-40B4-BE49-F238E27FC236}">
                <a16:creationId xmlns:a16="http://schemas.microsoft.com/office/drawing/2014/main" id="{2606EF37-6A74-F3AD-0D1A-4CD2E9C52B29}"/>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When projection is perpendicular to view plane then it is called orthographic parallel projection</a:t>
            </a:r>
          </a:p>
          <a:p>
            <a:pPr>
              <a:buFont typeface="Wingdings" panose="05000000000000000000" pitchFamily="2" charset="2"/>
              <a:buChar char="v"/>
            </a:pPr>
            <a:endParaRPr lang="en-US" sz="2000" dirty="0"/>
          </a:p>
        </p:txBody>
      </p:sp>
      <p:pic>
        <p:nvPicPr>
          <p:cNvPr id="4" name="object 6">
            <a:extLst>
              <a:ext uri="{FF2B5EF4-FFF2-40B4-BE49-F238E27FC236}">
                <a16:creationId xmlns:a16="http://schemas.microsoft.com/office/drawing/2014/main" id="{DB3494AD-E964-0B72-FBC7-2C7D83E74A90}"/>
              </a:ext>
            </a:extLst>
          </p:cNvPr>
          <p:cNvPicPr/>
          <p:nvPr/>
        </p:nvPicPr>
        <p:blipFill>
          <a:blip r:embed="rId2" cstate="print"/>
          <a:stretch>
            <a:fillRect/>
          </a:stretch>
        </p:blipFill>
        <p:spPr>
          <a:xfrm>
            <a:off x="3743317" y="2324067"/>
            <a:ext cx="4743458" cy="4168808"/>
          </a:xfrm>
          <a:prstGeom prst="rect">
            <a:avLst/>
          </a:prstGeom>
        </p:spPr>
      </p:pic>
    </p:spTree>
    <p:extLst>
      <p:ext uri="{BB962C8B-B14F-4D97-AF65-F5344CB8AC3E}">
        <p14:creationId xmlns:p14="http://schemas.microsoft.com/office/powerpoint/2010/main" val="22423437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9770F-F9B2-2CB4-4AA4-A4C3AB5026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7EF01-A752-AD21-FE87-DFCF738C1FA5}"/>
              </a:ext>
            </a:extLst>
          </p:cNvPr>
          <p:cNvSpPr>
            <a:spLocks noGrp="1"/>
          </p:cNvSpPr>
          <p:nvPr>
            <p:ph type="title"/>
          </p:nvPr>
        </p:nvSpPr>
        <p:spPr/>
        <p:txBody>
          <a:bodyPr>
            <a:normAutofit/>
          </a:bodyPr>
          <a:lstStyle/>
          <a:p>
            <a:r>
              <a:rPr lang="en-US" b="1" dirty="0"/>
              <a:t>Oblique</a:t>
            </a:r>
            <a:r>
              <a:rPr lang="en-GB" sz="4400" b="1" dirty="0"/>
              <a:t> Parallel Projection</a:t>
            </a:r>
            <a:endParaRPr lang="en-US" b="1" dirty="0"/>
          </a:p>
        </p:txBody>
      </p:sp>
      <p:sp>
        <p:nvSpPr>
          <p:cNvPr id="3" name="Content Placeholder 2">
            <a:extLst>
              <a:ext uri="{FF2B5EF4-FFF2-40B4-BE49-F238E27FC236}">
                <a16:creationId xmlns:a16="http://schemas.microsoft.com/office/drawing/2014/main" id="{8886528C-F71E-25FC-CD3C-93945E8BE068}"/>
              </a:ext>
            </a:extLst>
          </p:cNvPr>
          <p:cNvSpPr>
            <a:spLocks noGrp="1"/>
          </p:cNvSpPr>
          <p:nvPr>
            <p:ph idx="1"/>
          </p:nvPr>
        </p:nvSpPr>
        <p:spPr>
          <a:xfrm>
            <a:off x="838200" y="1690688"/>
            <a:ext cx="10515600" cy="5024437"/>
          </a:xfrm>
        </p:spPr>
        <p:txBody>
          <a:bodyPr>
            <a:normAutofit lnSpcReduction="10000"/>
          </a:bodyPr>
          <a:lstStyle/>
          <a:p>
            <a:pPr>
              <a:buFont typeface="Wingdings" panose="05000000000000000000" pitchFamily="2" charset="2"/>
              <a:buChar char="v"/>
            </a:pPr>
            <a:r>
              <a:rPr lang="en-GB" sz="2000" dirty="0" err="1"/>
              <a:t>x</a:t>
            </a:r>
            <a:r>
              <a:rPr lang="en-GB" sz="2000" baseline="-25000" dirty="0" err="1"/>
              <a:t>p</a:t>
            </a:r>
            <a:r>
              <a:rPr lang="en-GB" sz="2000" baseline="-25000" dirty="0"/>
              <a:t> </a:t>
            </a:r>
            <a:r>
              <a:rPr lang="en-GB" sz="2000" dirty="0"/>
              <a:t>= x , </a:t>
            </a:r>
            <a:r>
              <a:rPr lang="en-GB" sz="2000" dirty="0" err="1"/>
              <a:t>y</a:t>
            </a:r>
            <a:r>
              <a:rPr lang="en-GB" sz="2000" baseline="-25000" dirty="0" err="1"/>
              <a:t>p</a:t>
            </a:r>
            <a:r>
              <a:rPr lang="en-GB" sz="2000" baseline="-25000" dirty="0"/>
              <a:t> </a:t>
            </a:r>
            <a:r>
              <a:rPr lang="en-GB" sz="2000" dirty="0"/>
              <a:t>= y</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GB" sz="2000" dirty="0"/>
          </a:p>
          <a:p>
            <a:pPr>
              <a:buFont typeface="Wingdings" panose="05000000000000000000" pitchFamily="2" charset="2"/>
              <a:buChar char="v"/>
            </a:pPr>
            <a:r>
              <a:rPr lang="en-GB" sz="2000" b="1" dirty="0"/>
              <a:t>Note:</a:t>
            </a:r>
            <a:r>
              <a:rPr lang="en-GB" sz="2000" dirty="0"/>
              <a:t> Z value is preserved for the depth information needed in depth culling and visible surface determination procedure.</a:t>
            </a:r>
          </a:p>
          <a:p>
            <a:pPr>
              <a:buFont typeface="Wingdings" panose="05000000000000000000" pitchFamily="2" charset="2"/>
              <a:buChar char="v"/>
            </a:pPr>
            <a:endParaRPr lang="en-US" sz="2000" dirty="0"/>
          </a:p>
        </p:txBody>
      </p:sp>
      <p:pic>
        <p:nvPicPr>
          <p:cNvPr id="5" name="object 6">
            <a:extLst>
              <a:ext uri="{FF2B5EF4-FFF2-40B4-BE49-F238E27FC236}">
                <a16:creationId xmlns:a16="http://schemas.microsoft.com/office/drawing/2014/main" id="{FB333649-384A-4E07-B00E-314A698CEEA9}"/>
              </a:ext>
            </a:extLst>
          </p:cNvPr>
          <p:cNvPicPr/>
          <p:nvPr/>
        </p:nvPicPr>
        <p:blipFill rotWithShape="1">
          <a:blip r:embed="rId2" cstate="print"/>
          <a:srcRect l="6075" t="7069" r="6472"/>
          <a:stretch/>
        </p:blipFill>
        <p:spPr>
          <a:xfrm>
            <a:off x="5981699" y="1269204"/>
            <a:ext cx="5372101" cy="4319592"/>
          </a:xfrm>
          <a:prstGeom prst="rect">
            <a:avLst/>
          </a:prstGeom>
        </p:spPr>
      </p:pic>
    </p:spTree>
    <p:extLst>
      <p:ext uri="{BB962C8B-B14F-4D97-AF65-F5344CB8AC3E}">
        <p14:creationId xmlns:p14="http://schemas.microsoft.com/office/powerpoint/2010/main" val="10562551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9894E-78B6-BA1C-7928-EDA4072DA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0B77D-47CF-95D8-DDAB-502BB72F4EA0}"/>
              </a:ext>
            </a:extLst>
          </p:cNvPr>
          <p:cNvSpPr>
            <a:spLocks noGrp="1"/>
          </p:cNvSpPr>
          <p:nvPr>
            <p:ph type="title"/>
          </p:nvPr>
        </p:nvSpPr>
        <p:spPr/>
        <p:txBody>
          <a:bodyPr>
            <a:normAutofit/>
          </a:bodyPr>
          <a:lstStyle/>
          <a:p>
            <a:r>
              <a:rPr lang="en-US" b="1" dirty="0"/>
              <a:t>Oblique</a:t>
            </a:r>
            <a:r>
              <a:rPr lang="en-GB" sz="4400" b="1" dirty="0"/>
              <a:t> Parallel Projection</a:t>
            </a:r>
            <a:endParaRPr lang="en-US" b="1" dirty="0"/>
          </a:p>
        </p:txBody>
      </p:sp>
      <p:sp>
        <p:nvSpPr>
          <p:cNvPr id="3" name="Content Placeholder 2">
            <a:extLst>
              <a:ext uri="{FF2B5EF4-FFF2-40B4-BE49-F238E27FC236}">
                <a16:creationId xmlns:a16="http://schemas.microsoft.com/office/drawing/2014/main" id="{FABD8800-9EBF-E1DC-75CB-3D680B59C367}"/>
              </a:ext>
            </a:extLst>
          </p:cNvPr>
          <p:cNvSpPr>
            <a:spLocks noGrp="1"/>
          </p:cNvSpPr>
          <p:nvPr>
            <p:ph idx="1"/>
          </p:nvPr>
        </p:nvSpPr>
        <p:spPr>
          <a:xfrm>
            <a:off x="838200" y="1690689"/>
            <a:ext cx="10515600" cy="4481512"/>
          </a:xfrm>
        </p:spPr>
        <p:txBody>
          <a:bodyPr>
            <a:normAutofit/>
          </a:bodyPr>
          <a:lstStyle/>
          <a:p>
            <a:pPr>
              <a:buFont typeface="Wingdings" panose="05000000000000000000" pitchFamily="2" charset="2"/>
              <a:buChar char="v"/>
            </a:pPr>
            <a:r>
              <a:rPr lang="en-GB" sz="2000" dirty="0"/>
              <a:t>Projectors (projection vectors) are not perpendicular to the projection plane. It preserves 3D nature of an object.</a:t>
            </a:r>
          </a:p>
        </p:txBody>
      </p:sp>
      <p:grpSp>
        <p:nvGrpSpPr>
          <p:cNvPr id="4" name="object 7">
            <a:extLst>
              <a:ext uri="{FF2B5EF4-FFF2-40B4-BE49-F238E27FC236}">
                <a16:creationId xmlns:a16="http://schemas.microsoft.com/office/drawing/2014/main" id="{8C538265-D484-D399-1598-41AA6E3E827B}"/>
              </a:ext>
            </a:extLst>
          </p:cNvPr>
          <p:cNvGrpSpPr/>
          <p:nvPr/>
        </p:nvGrpSpPr>
        <p:grpSpPr>
          <a:xfrm>
            <a:off x="6781800" y="3202146"/>
            <a:ext cx="3505200" cy="1458595"/>
            <a:chOff x="4267200" y="2739008"/>
            <a:chExt cx="3505200" cy="1458595"/>
          </a:xfrm>
        </p:grpSpPr>
        <p:sp>
          <p:nvSpPr>
            <p:cNvPr id="6" name="object 8">
              <a:extLst>
                <a:ext uri="{FF2B5EF4-FFF2-40B4-BE49-F238E27FC236}">
                  <a16:creationId xmlns:a16="http://schemas.microsoft.com/office/drawing/2014/main" id="{34EF9A64-7EA1-149E-11EC-96A12DCCF14D}"/>
                </a:ext>
              </a:extLst>
            </p:cNvPr>
            <p:cNvSpPr/>
            <p:nvPr/>
          </p:nvSpPr>
          <p:spPr>
            <a:xfrm>
              <a:off x="4267200" y="4191000"/>
              <a:ext cx="3505200" cy="0"/>
            </a:xfrm>
            <a:custGeom>
              <a:avLst/>
              <a:gdLst/>
              <a:ahLst/>
              <a:cxnLst/>
              <a:rect l="l" t="t" r="r" b="b"/>
              <a:pathLst>
                <a:path w="3505200">
                  <a:moveTo>
                    <a:pt x="0" y="0"/>
                  </a:moveTo>
                  <a:lnTo>
                    <a:pt x="3505200" y="0"/>
                  </a:lnTo>
                </a:path>
              </a:pathLst>
            </a:custGeom>
            <a:ln w="12700">
              <a:solidFill>
                <a:srgbClr val="5D9ACF"/>
              </a:solidFill>
            </a:ln>
          </p:spPr>
          <p:txBody>
            <a:bodyPr wrap="square" lIns="0" tIns="0" rIns="0" bIns="0" rtlCol="0"/>
            <a:lstStyle/>
            <a:p>
              <a:endParaRPr/>
            </a:p>
          </p:txBody>
        </p:sp>
        <p:sp>
          <p:nvSpPr>
            <p:cNvPr id="7" name="object 9">
              <a:extLst>
                <a:ext uri="{FF2B5EF4-FFF2-40B4-BE49-F238E27FC236}">
                  <a16:creationId xmlns:a16="http://schemas.microsoft.com/office/drawing/2014/main" id="{083F0A11-3591-3687-59C9-1DB5691D06C0}"/>
                </a:ext>
              </a:extLst>
            </p:cNvPr>
            <p:cNvSpPr/>
            <p:nvPr/>
          </p:nvSpPr>
          <p:spPr>
            <a:xfrm>
              <a:off x="5029200" y="2739008"/>
              <a:ext cx="2291080" cy="1452245"/>
            </a:xfrm>
            <a:custGeom>
              <a:avLst/>
              <a:gdLst/>
              <a:ahLst/>
              <a:cxnLst/>
              <a:rect l="l" t="t" r="r" b="b"/>
              <a:pathLst>
                <a:path w="2291079" h="1452245">
                  <a:moveTo>
                    <a:pt x="1300099" y="8382"/>
                  </a:moveTo>
                  <a:lnTo>
                    <a:pt x="1290701" y="0"/>
                  </a:lnTo>
                  <a:lnTo>
                    <a:pt x="19278" y="1420964"/>
                  </a:lnTo>
                  <a:lnTo>
                    <a:pt x="32258" y="1357503"/>
                  </a:lnTo>
                  <a:lnTo>
                    <a:pt x="33020" y="1354074"/>
                  </a:lnTo>
                  <a:lnTo>
                    <a:pt x="30734" y="1350645"/>
                  </a:lnTo>
                  <a:lnTo>
                    <a:pt x="27305" y="1350010"/>
                  </a:lnTo>
                  <a:lnTo>
                    <a:pt x="23876" y="1349248"/>
                  </a:lnTo>
                  <a:lnTo>
                    <a:pt x="20574" y="1351534"/>
                  </a:lnTo>
                  <a:lnTo>
                    <a:pt x="19812" y="1354963"/>
                  </a:lnTo>
                  <a:lnTo>
                    <a:pt x="0" y="1451991"/>
                  </a:lnTo>
                  <a:lnTo>
                    <a:pt x="15697" y="1446911"/>
                  </a:lnTo>
                  <a:lnTo>
                    <a:pt x="94234" y="1421511"/>
                  </a:lnTo>
                  <a:lnTo>
                    <a:pt x="97663" y="1420495"/>
                  </a:lnTo>
                  <a:lnTo>
                    <a:pt x="99441" y="1416812"/>
                  </a:lnTo>
                  <a:lnTo>
                    <a:pt x="98298" y="1413510"/>
                  </a:lnTo>
                  <a:lnTo>
                    <a:pt x="97282" y="1410208"/>
                  </a:lnTo>
                  <a:lnTo>
                    <a:pt x="93726" y="1408303"/>
                  </a:lnTo>
                  <a:lnTo>
                    <a:pt x="90424" y="1409446"/>
                  </a:lnTo>
                  <a:lnTo>
                    <a:pt x="28727" y="1429423"/>
                  </a:lnTo>
                  <a:lnTo>
                    <a:pt x="1300099" y="8382"/>
                  </a:lnTo>
                  <a:close/>
                </a:path>
                <a:path w="2291079" h="1452245">
                  <a:moveTo>
                    <a:pt x="2290699" y="8382"/>
                  </a:moveTo>
                  <a:lnTo>
                    <a:pt x="2281301" y="0"/>
                  </a:lnTo>
                  <a:lnTo>
                    <a:pt x="1009878" y="1420964"/>
                  </a:lnTo>
                  <a:lnTo>
                    <a:pt x="1022858" y="1357503"/>
                  </a:lnTo>
                  <a:lnTo>
                    <a:pt x="1023620" y="1354074"/>
                  </a:lnTo>
                  <a:lnTo>
                    <a:pt x="1021334" y="1350645"/>
                  </a:lnTo>
                  <a:lnTo>
                    <a:pt x="1017905" y="1350010"/>
                  </a:lnTo>
                  <a:lnTo>
                    <a:pt x="1014476" y="1349248"/>
                  </a:lnTo>
                  <a:lnTo>
                    <a:pt x="1011174" y="1351534"/>
                  </a:lnTo>
                  <a:lnTo>
                    <a:pt x="1010412" y="1354963"/>
                  </a:lnTo>
                  <a:lnTo>
                    <a:pt x="990600" y="1451991"/>
                  </a:lnTo>
                  <a:lnTo>
                    <a:pt x="1006297" y="1446911"/>
                  </a:lnTo>
                  <a:lnTo>
                    <a:pt x="1084834" y="1421511"/>
                  </a:lnTo>
                  <a:lnTo>
                    <a:pt x="1088263" y="1420495"/>
                  </a:lnTo>
                  <a:lnTo>
                    <a:pt x="1090041" y="1416812"/>
                  </a:lnTo>
                  <a:lnTo>
                    <a:pt x="1088898" y="1413510"/>
                  </a:lnTo>
                  <a:lnTo>
                    <a:pt x="1087882" y="1410208"/>
                  </a:lnTo>
                  <a:lnTo>
                    <a:pt x="1084326" y="1408303"/>
                  </a:lnTo>
                  <a:lnTo>
                    <a:pt x="1081024" y="1409446"/>
                  </a:lnTo>
                  <a:lnTo>
                    <a:pt x="1019327" y="1429423"/>
                  </a:lnTo>
                  <a:lnTo>
                    <a:pt x="2290699" y="8382"/>
                  </a:lnTo>
                  <a:close/>
                </a:path>
              </a:pathLst>
            </a:custGeom>
            <a:solidFill>
              <a:srgbClr val="5D9ACF"/>
            </a:solidFill>
          </p:spPr>
          <p:txBody>
            <a:bodyPr wrap="square" lIns="0" tIns="0" rIns="0" bIns="0" rtlCol="0"/>
            <a:lstStyle/>
            <a:p>
              <a:endParaRPr/>
            </a:p>
          </p:txBody>
        </p:sp>
      </p:grpSp>
      <p:pic>
        <p:nvPicPr>
          <p:cNvPr id="8" name="object 10">
            <a:extLst>
              <a:ext uri="{FF2B5EF4-FFF2-40B4-BE49-F238E27FC236}">
                <a16:creationId xmlns:a16="http://schemas.microsoft.com/office/drawing/2014/main" id="{E51DBAC7-111B-A665-B8F9-6B35EE3B3762}"/>
              </a:ext>
            </a:extLst>
          </p:cNvPr>
          <p:cNvPicPr/>
          <p:nvPr/>
        </p:nvPicPr>
        <p:blipFill>
          <a:blip r:embed="rId2" cstate="print"/>
          <a:stretch>
            <a:fillRect/>
          </a:stretch>
        </p:blipFill>
        <p:spPr>
          <a:xfrm>
            <a:off x="1801335" y="2506905"/>
            <a:ext cx="2980216" cy="2849079"/>
          </a:xfrm>
          <a:prstGeom prst="rect">
            <a:avLst/>
          </a:prstGeom>
        </p:spPr>
      </p:pic>
    </p:spTree>
    <p:extLst>
      <p:ext uri="{BB962C8B-B14F-4D97-AF65-F5344CB8AC3E}">
        <p14:creationId xmlns:p14="http://schemas.microsoft.com/office/powerpoint/2010/main" val="2265982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7BC38-3998-E2B4-D086-A440879FD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A7A83-681F-AD69-8094-BFD9E95FC49C}"/>
              </a:ext>
            </a:extLst>
          </p:cNvPr>
          <p:cNvSpPr>
            <a:spLocks noGrp="1"/>
          </p:cNvSpPr>
          <p:nvPr>
            <p:ph type="title"/>
          </p:nvPr>
        </p:nvSpPr>
        <p:spPr/>
        <p:txBody>
          <a:bodyPr>
            <a:normAutofit/>
          </a:bodyPr>
          <a:lstStyle/>
          <a:p>
            <a:r>
              <a:rPr lang="en-US" b="1" dirty="0"/>
              <a:t>Oblique</a:t>
            </a:r>
            <a:r>
              <a:rPr lang="en-GB" sz="4400" b="1" dirty="0"/>
              <a:t> Parallel Projection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77CDC9-7B18-082A-0855-5958DD85E2A4}"/>
                  </a:ext>
                </a:extLst>
              </p:cNvPr>
              <p:cNvSpPr>
                <a:spLocks noGrp="1"/>
              </p:cNvSpPr>
              <p:nvPr>
                <p:ph idx="1"/>
              </p:nvPr>
            </p:nvSpPr>
            <p:spPr>
              <a:xfrm>
                <a:off x="804164" y="1643478"/>
                <a:ext cx="7029450" cy="4743035"/>
              </a:xfrm>
            </p:spPr>
            <p:txBody>
              <a:bodyPr>
                <a:noAutofit/>
              </a:bodyPr>
              <a:lstStyle/>
              <a:p>
                <a:pPr>
                  <a:buFont typeface="Wingdings" panose="05000000000000000000" pitchFamily="2" charset="2"/>
                  <a:buChar char="v"/>
                </a:pPr>
                <a:r>
                  <a:rPr lang="en-GB" sz="2000" dirty="0"/>
                  <a:t>Not perpendicular view. (x, y, z) is projected  to position (</a:t>
                </a:r>
                <a:r>
                  <a:rPr lang="en-GB" sz="2000" dirty="0" err="1"/>
                  <a:t>Xp,Yp</a:t>
                </a:r>
                <a:r>
                  <a:rPr lang="en-GB" sz="2000" dirty="0"/>
                  <a:t>) on the view plane.</a:t>
                </a:r>
              </a:p>
              <a:p>
                <a:pPr marL="0" indent="0">
                  <a:buNone/>
                </a:pPr>
                <a:r>
                  <a:rPr lang="en-GB" sz="2000" dirty="0" err="1"/>
                  <a:t>cosθ</a:t>
                </a:r>
                <a:r>
                  <a:rPr lang="en-GB" sz="2000" dirty="0"/>
                  <a:t> = </a:t>
                </a:r>
                <a14:m>
                  <m:oMath xmlns:m="http://schemas.openxmlformats.org/officeDocument/2006/math">
                    <m:f>
                      <m:fPr>
                        <m:ctrlPr>
                          <a:rPr lang="en-GB" sz="2000" i="1" smtClean="0">
                            <a:latin typeface="Cambria Math" panose="02040503050406030204" pitchFamily="18" charset="0"/>
                          </a:rPr>
                        </m:ctrlPr>
                      </m:fPr>
                      <m:num>
                        <m:r>
                          <m:rPr>
                            <m:nor/>
                          </m:rPr>
                          <a:rPr lang="en-US" sz="2000" b="0" i="0" smtClean="0"/>
                          <m:t>X</m:t>
                        </m:r>
                        <m:r>
                          <m:rPr>
                            <m:nor/>
                          </m:rPr>
                          <a:rPr lang="en-GB" sz="2000" baseline="-25000" dirty="0"/>
                          <m:t>p</m:t>
                        </m:r>
                      </m:num>
                      <m:den>
                        <m:r>
                          <m:rPr>
                            <m:nor/>
                          </m:rPr>
                          <a:rPr lang="en-GB" sz="2000" dirty="0"/>
                          <m:t>L</m:t>
                        </m:r>
                      </m:den>
                    </m:f>
                  </m:oMath>
                </a14:m>
                <a:r>
                  <a:rPr lang="en-US" sz="2000" dirty="0"/>
                  <a:t> ⇒ X</a:t>
                </a:r>
                <a:r>
                  <a:rPr lang="en-US" sz="2000" baseline="-25000" dirty="0"/>
                  <a:t>p</a:t>
                </a:r>
                <a:r>
                  <a:rPr lang="en-GB" sz="2000" dirty="0"/>
                  <a:t>= L </a:t>
                </a:r>
                <a:r>
                  <a:rPr lang="en-GB" sz="2000" dirty="0" err="1"/>
                  <a:t>cosθ</a:t>
                </a:r>
                <a:endParaRPr lang="en-GB" sz="2000" dirty="0"/>
              </a:p>
              <a:p>
                <a:pPr>
                  <a:buFont typeface="Wingdings" panose="05000000000000000000" pitchFamily="2" charset="2"/>
                  <a:buChar char="v"/>
                </a:pPr>
                <a:r>
                  <a:rPr lang="en-GB" sz="2000" dirty="0"/>
                  <a:t>But exact position is</a:t>
                </a:r>
              </a:p>
              <a:p>
                <a:pPr marL="0" indent="0">
                  <a:buNone/>
                </a:pPr>
                <a:r>
                  <a:rPr lang="en-GB" sz="2000" b="1" dirty="0" err="1"/>
                  <a:t>X</a:t>
                </a:r>
                <a:r>
                  <a:rPr lang="en-GB" sz="2000" b="1" baseline="-25000" dirty="0" err="1"/>
                  <a:t>p</a:t>
                </a:r>
                <a:r>
                  <a:rPr lang="en-GB" sz="2000" b="1" dirty="0"/>
                  <a:t> = X + L </a:t>
                </a:r>
                <a:r>
                  <a:rPr lang="en-GB" sz="2000" b="1" dirty="0" err="1"/>
                  <a:t>cosθ</a:t>
                </a:r>
                <a:endParaRPr lang="en-GB" sz="2000" b="1" dirty="0"/>
              </a:p>
              <a:p>
                <a:pPr marL="0" indent="0">
                  <a:buNone/>
                </a:pPr>
                <a:r>
                  <a:rPr lang="en-GB" sz="2000" dirty="0"/>
                  <a:t>similarly.,</a:t>
                </a:r>
              </a:p>
              <a:p>
                <a:pPr marL="0" indent="0">
                  <a:buNone/>
                </a:pPr>
                <a:r>
                  <a:rPr lang="en-GB" sz="2000" dirty="0"/>
                  <a:t>sin</a:t>
                </a:r>
                <a:r>
                  <a:rPr lang="el-GR" sz="2000" dirty="0"/>
                  <a:t>θ = </a:t>
                </a:r>
                <a14:m>
                  <m:oMath xmlns:m="http://schemas.openxmlformats.org/officeDocument/2006/math">
                    <m:f>
                      <m:fPr>
                        <m:ctrlPr>
                          <a:rPr lang="en-GB" sz="2000" i="1" smtClean="0">
                            <a:latin typeface="Cambria Math" panose="02040503050406030204" pitchFamily="18" charset="0"/>
                          </a:rPr>
                        </m:ctrlPr>
                      </m:fPr>
                      <m:num>
                        <m:r>
                          <m:rPr>
                            <m:nor/>
                          </m:rPr>
                          <a:rPr lang="en-US" sz="2000" b="0" i="0" smtClean="0"/>
                          <m:t>Y</m:t>
                        </m:r>
                        <m:r>
                          <m:rPr>
                            <m:nor/>
                          </m:rPr>
                          <a:rPr lang="en-GB" sz="2000" baseline="-25000" dirty="0"/>
                          <m:t>p</m:t>
                        </m:r>
                      </m:num>
                      <m:den>
                        <m:r>
                          <m:rPr>
                            <m:nor/>
                          </m:rPr>
                          <a:rPr lang="en-GB" sz="2000" dirty="0"/>
                          <m:t>L</m:t>
                        </m:r>
                      </m:den>
                    </m:f>
                  </m:oMath>
                </a14:m>
                <a:endParaRPr lang="en-US" sz="2000" dirty="0"/>
              </a:p>
              <a:p>
                <a:pPr marL="0" indent="0">
                  <a:buNone/>
                </a:pPr>
                <a:r>
                  <a:rPr lang="en-GB" sz="2000" b="1" dirty="0"/>
                  <a:t>Y</a:t>
                </a:r>
                <a:r>
                  <a:rPr lang="en-GB" sz="2000" b="1" baseline="-25000" dirty="0"/>
                  <a:t>p</a:t>
                </a:r>
                <a:r>
                  <a:rPr lang="en-GB" sz="2000" b="1" dirty="0"/>
                  <a:t> = Y + L sin</a:t>
                </a:r>
                <a:r>
                  <a:rPr lang="el-GR" sz="2000" b="1" dirty="0"/>
                  <a:t>θ</a:t>
                </a:r>
              </a:p>
            </p:txBody>
          </p:sp>
        </mc:Choice>
        <mc:Fallback xmlns="">
          <p:sp>
            <p:nvSpPr>
              <p:cNvPr id="3" name="Content Placeholder 2">
                <a:extLst>
                  <a:ext uri="{FF2B5EF4-FFF2-40B4-BE49-F238E27FC236}">
                    <a16:creationId xmlns:a16="http://schemas.microsoft.com/office/drawing/2014/main" id="{BF77CDC9-7B18-082A-0855-5958DD85E2A4}"/>
                  </a:ext>
                </a:extLst>
              </p:cNvPr>
              <p:cNvSpPr>
                <a:spLocks noGrp="1" noRot="1" noChangeAspect="1" noMove="1" noResize="1" noEditPoints="1" noAdjustHandles="1" noChangeArrowheads="1" noChangeShapeType="1" noTextEdit="1"/>
              </p:cNvSpPr>
              <p:nvPr>
                <p:ph idx="1"/>
              </p:nvPr>
            </p:nvSpPr>
            <p:spPr>
              <a:xfrm>
                <a:off x="804164" y="1643478"/>
                <a:ext cx="7029450" cy="4743035"/>
              </a:xfrm>
              <a:blipFill>
                <a:blip r:embed="rId2"/>
                <a:stretch>
                  <a:fillRect l="-954" t="-1414"/>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E9EA43E-DE51-ADD8-9D55-D113F6C00BA9}"/>
              </a:ext>
            </a:extLst>
          </p:cNvPr>
          <p:cNvGrpSpPr/>
          <p:nvPr/>
        </p:nvGrpSpPr>
        <p:grpSpPr>
          <a:xfrm>
            <a:off x="6563075" y="745967"/>
            <a:ext cx="5628925" cy="5170804"/>
            <a:chOff x="6230414" y="1555432"/>
            <a:chExt cx="5628925" cy="5170804"/>
          </a:xfrm>
        </p:grpSpPr>
        <p:grpSp>
          <p:nvGrpSpPr>
            <p:cNvPr id="29" name="Group 28">
              <a:extLst>
                <a:ext uri="{FF2B5EF4-FFF2-40B4-BE49-F238E27FC236}">
                  <a16:creationId xmlns:a16="http://schemas.microsoft.com/office/drawing/2014/main" id="{3906336F-4209-3404-57DE-ECA6CF05CDF4}"/>
                </a:ext>
              </a:extLst>
            </p:cNvPr>
            <p:cNvGrpSpPr/>
            <p:nvPr/>
          </p:nvGrpSpPr>
          <p:grpSpPr>
            <a:xfrm>
              <a:off x="6230414" y="1555432"/>
              <a:ext cx="5628925" cy="5170804"/>
              <a:chOff x="2052543" y="450850"/>
              <a:chExt cx="5628925" cy="5170804"/>
            </a:xfrm>
          </p:grpSpPr>
          <p:grpSp>
            <p:nvGrpSpPr>
              <p:cNvPr id="12" name="object 6"/>
              <p:cNvGrpSpPr/>
              <p:nvPr/>
            </p:nvGrpSpPr>
            <p:grpSpPr>
              <a:xfrm>
                <a:off x="2925064" y="450850"/>
                <a:ext cx="4549140" cy="5041900"/>
                <a:chOff x="2925064" y="450850"/>
                <a:chExt cx="4549140" cy="5041900"/>
              </a:xfrm>
            </p:grpSpPr>
            <p:sp>
              <p:nvSpPr>
                <p:cNvPr id="26" name="object 7"/>
                <p:cNvSpPr/>
                <p:nvPr/>
              </p:nvSpPr>
              <p:spPr>
                <a:xfrm>
                  <a:off x="4876800" y="1600200"/>
                  <a:ext cx="2590800" cy="3886200"/>
                </a:xfrm>
                <a:custGeom>
                  <a:avLst/>
                  <a:gdLst/>
                  <a:ahLst/>
                  <a:cxnLst/>
                  <a:rect l="l" t="t" r="r" b="b"/>
                  <a:pathLst>
                    <a:path w="2590800" h="3886200">
                      <a:moveTo>
                        <a:pt x="0" y="0"/>
                      </a:moveTo>
                      <a:lnTo>
                        <a:pt x="0" y="3048000"/>
                      </a:lnTo>
                    </a:path>
                    <a:path w="2590800" h="3886200">
                      <a:moveTo>
                        <a:pt x="0" y="3048000"/>
                      </a:moveTo>
                      <a:lnTo>
                        <a:pt x="2133600" y="1524000"/>
                      </a:lnTo>
                    </a:path>
                    <a:path w="2590800" h="3886200">
                      <a:moveTo>
                        <a:pt x="0" y="3048000"/>
                      </a:moveTo>
                      <a:lnTo>
                        <a:pt x="2590800" y="3886200"/>
                      </a:lnTo>
                    </a:path>
                  </a:pathLst>
                </a:custGeom>
                <a:ln w="12700">
                  <a:solidFill>
                    <a:srgbClr val="5D9ACF"/>
                  </a:solidFill>
                </a:ln>
              </p:spPr>
              <p:txBody>
                <a:bodyPr wrap="square" lIns="0" tIns="0" rIns="0" bIns="0" rtlCol="0"/>
                <a:lstStyle/>
                <a:p>
                  <a:endParaRPr/>
                </a:p>
              </p:txBody>
            </p:sp>
            <p:sp>
              <p:nvSpPr>
                <p:cNvPr id="27" name="object 8"/>
                <p:cNvSpPr/>
                <p:nvPr/>
              </p:nvSpPr>
              <p:spPr>
                <a:xfrm>
                  <a:off x="4267200" y="457200"/>
                  <a:ext cx="2971800" cy="4191000"/>
                </a:xfrm>
                <a:custGeom>
                  <a:avLst/>
                  <a:gdLst/>
                  <a:ahLst/>
                  <a:cxnLst/>
                  <a:rect l="l" t="t" r="r" b="b"/>
                  <a:pathLst>
                    <a:path w="2971800" h="4191000">
                      <a:moveTo>
                        <a:pt x="0" y="1981200"/>
                      </a:moveTo>
                      <a:lnTo>
                        <a:pt x="2971800" y="0"/>
                      </a:lnTo>
                    </a:path>
                    <a:path w="2971800" h="4191000">
                      <a:moveTo>
                        <a:pt x="0" y="4191000"/>
                      </a:moveTo>
                      <a:lnTo>
                        <a:pt x="2971800" y="2196338"/>
                      </a:lnTo>
                    </a:path>
                    <a:path w="2971800" h="4191000">
                      <a:moveTo>
                        <a:pt x="0" y="1994662"/>
                      </a:moveTo>
                      <a:lnTo>
                        <a:pt x="0" y="4191000"/>
                      </a:lnTo>
                    </a:path>
                    <a:path w="2971800" h="4191000">
                      <a:moveTo>
                        <a:pt x="2971800" y="0"/>
                      </a:moveTo>
                      <a:lnTo>
                        <a:pt x="2971800" y="2196338"/>
                      </a:lnTo>
                    </a:path>
                  </a:pathLst>
                </a:custGeom>
                <a:ln w="12700">
                  <a:solidFill>
                    <a:srgbClr val="9A8B9D"/>
                  </a:solidFill>
                </a:ln>
              </p:spPr>
              <p:txBody>
                <a:bodyPr wrap="square" lIns="0" tIns="0" rIns="0" bIns="0" rtlCol="0"/>
                <a:lstStyle/>
                <a:p>
                  <a:endParaRPr/>
                </a:p>
              </p:txBody>
            </p:sp>
            <p:sp>
              <p:nvSpPr>
                <p:cNvPr id="28" name="object 9"/>
                <p:cNvSpPr/>
                <p:nvPr/>
              </p:nvSpPr>
              <p:spPr>
                <a:xfrm>
                  <a:off x="2931414" y="1828800"/>
                  <a:ext cx="3505200" cy="1571625"/>
                </a:xfrm>
                <a:custGeom>
                  <a:avLst/>
                  <a:gdLst/>
                  <a:ahLst/>
                  <a:cxnLst/>
                  <a:rect l="l" t="t" r="r" b="b"/>
                  <a:pathLst>
                    <a:path w="3505200" h="1571625">
                      <a:moveTo>
                        <a:pt x="2514600" y="1535176"/>
                      </a:moveTo>
                      <a:lnTo>
                        <a:pt x="0" y="620776"/>
                      </a:lnTo>
                    </a:path>
                    <a:path w="3505200" h="1571625">
                      <a:moveTo>
                        <a:pt x="2519172" y="1535176"/>
                      </a:moveTo>
                      <a:lnTo>
                        <a:pt x="3186938" y="0"/>
                      </a:lnTo>
                    </a:path>
                    <a:path w="3505200" h="1571625">
                      <a:moveTo>
                        <a:pt x="2478786" y="1571116"/>
                      </a:moveTo>
                      <a:lnTo>
                        <a:pt x="3505200" y="879728"/>
                      </a:lnTo>
                    </a:path>
                    <a:path w="3505200" h="1571625">
                      <a:moveTo>
                        <a:pt x="3186938" y="0"/>
                      </a:moveTo>
                      <a:lnTo>
                        <a:pt x="0" y="609600"/>
                      </a:lnTo>
                    </a:path>
                  </a:pathLst>
                </a:custGeom>
                <a:ln w="12700">
                  <a:solidFill>
                    <a:srgbClr val="000000"/>
                  </a:solidFill>
                </a:ln>
              </p:spPr>
              <p:txBody>
                <a:bodyPr wrap="square" lIns="0" tIns="0" rIns="0" bIns="0" rtlCol="0"/>
                <a:lstStyle/>
                <a:p>
                  <a:endParaRPr/>
                </a:p>
              </p:txBody>
            </p:sp>
          </p:grpSp>
          <p:sp>
            <p:nvSpPr>
              <p:cNvPr id="13" name="object 10"/>
              <p:cNvSpPr txBox="1"/>
              <p:nvPr/>
            </p:nvSpPr>
            <p:spPr>
              <a:xfrm>
                <a:off x="2052543" y="2262877"/>
                <a:ext cx="951436" cy="289823"/>
              </a:xfrm>
              <a:prstGeom prst="rect">
                <a:avLst/>
              </a:prstGeom>
            </p:spPr>
            <p:txBody>
              <a:bodyPr vert="horz" wrap="square" lIns="0" tIns="12700" rIns="0" bIns="0" rtlCol="0">
                <a:spAutoFit/>
              </a:bodyPr>
              <a:lstStyle/>
              <a:p>
                <a:pPr marL="12700">
                  <a:lnSpc>
                    <a:spcPct val="100000"/>
                  </a:lnSpc>
                  <a:spcBef>
                    <a:spcPts val="100"/>
                  </a:spcBef>
                </a:pPr>
                <a:r>
                  <a:rPr spc="-10" dirty="0">
                    <a:cs typeface="Calibri"/>
                  </a:rPr>
                  <a:t>(x</a:t>
                </a:r>
                <a:r>
                  <a:rPr spc="-5" dirty="0">
                    <a:cs typeface="Calibri"/>
                  </a:rPr>
                  <a:t>,</a:t>
                </a:r>
                <a:r>
                  <a:rPr lang="en-US" spc="-5" dirty="0">
                    <a:cs typeface="Calibri"/>
                  </a:rPr>
                  <a:t> </a:t>
                </a:r>
                <a:r>
                  <a:rPr spc="-175" dirty="0">
                    <a:cs typeface="Calibri"/>
                  </a:rPr>
                  <a:t>y</a:t>
                </a:r>
                <a:r>
                  <a:rPr dirty="0">
                    <a:cs typeface="Calibri"/>
                  </a:rPr>
                  <a:t>,</a:t>
                </a:r>
                <a:r>
                  <a:rPr lang="en-US" dirty="0">
                    <a:cs typeface="Calibri"/>
                  </a:rPr>
                  <a:t> </a:t>
                </a:r>
                <a:r>
                  <a:rPr spc="10" dirty="0">
                    <a:cs typeface="Calibri"/>
                  </a:rPr>
                  <a:t>z</a:t>
                </a:r>
                <a:r>
                  <a:rPr dirty="0">
                    <a:cs typeface="Calibri"/>
                  </a:rPr>
                  <a:t>)</a:t>
                </a:r>
              </a:p>
            </p:txBody>
          </p:sp>
          <p:sp>
            <p:nvSpPr>
              <p:cNvPr id="14" name="object 11"/>
              <p:cNvSpPr txBox="1"/>
              <p:nvPr/>
            </p:nvSpPr>
            <p:spPr>
              <a:xfrm>
                <a:off x="5116957" y="3341077"/>
                <a:ext cx="701040" cy="289823"/>
              </a:xfrm>
              <a:prstGeom prst="rect">
                <a:avLst/>
              </a:prstGeom>
            </p:spPr>
            <p:txBody>
              <a:bodyPr vert="horz" wrap="square" lIns="0" tIns="12700" rIns="0" bIns="0" rtlCol="0">
                <a:spAutoFit/>
              </a:bodyPr>
              <a:lstStyle/>
              <a:p>
                <a:pPr marL="12700">
                  <a:lnSpc>
                    <a:spcPct val="100000"/>
                  </a:lnSpc>
                  <a:spcBef>
                    <a:spcPts val="100"/>
                  </a:spcBef>
                </a:pPr>
                <a:r>
                  <a:rPr spc="5" dirty="0">
                    <a:cs typeface="Calibri"/>
                  </a:rPr>
                  <a:t>(</a:t>
                </a:r>
                <a:r>
                  <a:rPr lang="en-US" spc="5" dirty="0">
                    <a:cs typeface="Calibri"/>
                  </a:rPr>
                  <a:t>X</a:t>
                </a:r>
                <a:r>
                  <a:rPr spc="-114" dirty="0">
                    <a:cs typeface="Calibri"/>
                  </a:rPr>
                  <a:t>,</a:t>
                </a:r>
                <a:r>
                  <a:rPr lang="en-US" spc="-114" dirty="0">
                    <a:cs typeface="Calibri"/>
                  </a:rPr>
                  <a:t> Y</a:t>
                </a:r>
                <a:r>
                  <a:rPr dirty="0">
                    <a:cs typeface="Calibri"/>
                  </a:rPr>
                  <a:t>)</a:t>
                </a:r>
              </a:p>
            </p:txBody>
          </p:sp>
          <p:sp>
            <p:nvSpPr>
              <p:cNvPr id="15" name="object 12"/>
              <p:cNvSpPr txBox="1"/>
              <p:nvPr/>
            </p:nvSpPr>
            <p:spPr>
              <a:xfrm>
                <a:off x="6100698" y="1535684"/>
                <a:ext cx="822819" cy="289823"/>
              </a:xfrm>
              <a:prstGeom prst="rect">
                <a:avLst/>
              </a:prstGeom>
            </p:spPr>
            <p:txBody>
              <a:bodyPr vert="horz" wrap="square" lIns="0" tIns="12700" rIns="0" bIns="0" rtlCol="0">
                <a:spAutoFit/>
              </a:bodyPr>
              <a:lstStyle/>
              <a:p>
                <a:pPr marL="12700">
                  <a:lnSpc>
                    <a:spcPct val="100000"/>
                  </a:lnSpc>
                  <a:spcBef>
                    <a:spcPts val="100"/>
                  </a:spcBef>
                </a:pPr>
                <a:r>
                  <a:rPr spc="5" dirty="0">
                    <a:latin typeface="Calibri"/>
                    <a:cs typeface="Calibri"/>
                  </a:rPr>
                  <a:t>(</a:t>
                </a:r>
                <a:r>
                  <a:rPr lang="en-US" spc="5" dirty="0" err="1">
                    <a:latin typeface="Calibri"/>
                    <a:cs typeface="Calibri"/>
                  </a:rPr>
                  <a:t>X</a:t>
                </a:r>
                <a:r>
                  <a:rPr spc="-10" baseline="-25000" dirty="0" err="1">
                    <a:cs typeface="Calibri"/>
                  </a:rPr>
                  <a:t>p</a:t>
                </a:r>
                <a:r>
                  <a:rPr spc="-114" dirty="0" err="1">
                    <a:cs typeface="Calibri"/>
                  </a:rPr>
                  <a:t>,</a:t>
                </a:r>
                <a:r>
                  <a:rPr lang="en-US" spc="-65" dirty="0" err="1">
                    <a:cs typeface="Calibri"/>
                  </a:rPr>
                  <a:t>Y</a:t>
                </a:r>
                <a:r>
                  <a:rPr spc="-10" baseline="-25000" dirty="0" err="1">
                    <a:cs typeface="Calibri"/>
                  </a:rPr>
                  <a:t>p</a:t>
                </a:r>
                <a:r>
                  <a:rPr dirty="0">
                    <a:latin typeface="Calibri"/>
                    <a:cs typeface="Calibri"/>
                  </a:rPr>
                  <a:t>)</a:t>
                </a:r>
              </a:p>
            </p:txBody>
          </p:sp>
          <p:sp>
            <p:nvSpPr>
              <p:cNvPr id="16" name="object 13"/>
              <p:cNvSpPr txBox="1"/>
              <p:nvPr/>
            </p:nvSpPr>
            <p:spPr>
              <a:xfrm>
                <a:off x="5670041" y="2865196"/>
                <a:ext cx="147320" cy="300355"/>
              </a:xfrm>
              <a:prstGeom prst="rect">
                <a:avLst/>
              </a:prstGeom>
            </p:spPr>
            <p:txBody>
              <a:bodyPr vert="horz" wrap="square" lIns="0" tIns="12700" rIns="0" bIns="0" rtlCol="0">
                <a:spAutoFit/>
              </a:bodyPr>
              <a:lstStyle/>
              <a:p>
                <a:pPr marL="12700">
                  <a:lnSpc>
                    <a:spcPct val="100000"/>
                  </a:lnSpc>
                  <a:spcBef>
                    <a:spcPts val="100"/>
                  </a:spcBef>
                </a:pPr>
                <a:r>
                  <a:rPr dirty="0">
                    <a:latin typeface="Calibri"/>
                    <a:cs typeface="Calibri"/>
                  </a:rPr>
                  <a:t>θ</a:t>
                </a:r>
                <a:endParaRPr>
                  <a:latin typeface="Calibri"/>
                  <a:cs typeface="Calibri"/>
                </a:endParaRPr>
              </a:p>
            </p:txBody>
          </p:sp>
          <p:grpSp>
            <p:nvGrpSpPr>
              <p:cNvPr id="17" name="object 14"/>
              <p:cNvGrpSpPr/>
              <p:nvPr/>
            </p:nvGrpSpPr>
            <p:grpSpPr>
              <a:xfrm>
                <a:off x="5084063" y="1828800"/>
                <a:ext cx="1047750" cy="1406398"/>
                <a:chOff x="5084063" y="1828800"/>
                <a:chExt cx="1047750" cy="1406398"/>
              </a:xfrm>
            </p:grpSpPr>
            <p:pic>
              <p:nvPicPr>
                <p:cNvPr id="21" name="object 15"/>
                <p:cNvPicPr/>
                <p:nvPr/>
              </p:nvPicPr>
              <p:blipFill>
                <a:blip r:embed="rId3" cstate="print"/>
                <a:stretch>
                  <a:fillRect/>
                </a:stretch>
              </p:blipFill>
              <p:spPr>
                <a:xfrm>
                  <a:off x="5588888" y="3051568"/>
                  <a:ext cx="147320" cy="173024"/>
                </a:xfrm>
                <a:prstGeom prst="rect">
                  <a:avLst/>
                </a:prstGeom>
              </p:spPr>
            </p:pic>
            <p:sp>
              <p:nvSpPr>
                <p:cNvPr id="24" name="object 16"/>
                <p:cNvSpPr/>
                <p:nvPr/>
              </p:nvSpPr>
              <p:spPr>
                <a:xfrm>
                  <a:off x="6131813" y="1828800"/>
                  <a:ext cx="0" cy="1078230"/>
                </a:xfrm>
                <a:custGeom>
                  <a:avLst/>
                  <a:gdLst/>
                  <a:ahLst/>
                  <a:cxnLst/>
                  <a:rect l="l" t="t" r="r" b="b"/>
                  <a:pathLst>
                    <a:path h="1078230">
                      <a:moveTo>
                        <a:pt x="0" y="0"/>
                      </a:moveTo>
                      <a:lnTo>
                        <a:pt x="0" y="1077976"/>
                      </a:lnTo>
                    </a:path>
                  </a:pathLst>
                </a:custGeom>
                <a:ln w="12700">
                  <a:solidFill>
                    <a:srgbClr val="C8CAE7"/>
                  </a:solidFill>
                </a:ln>
              </p:spPr>
              <p:txBody>
                <a:bodyPr wrap="square" lIns="0" tIns="0" rIns="0" bIns="0" rtlCol="0"/>
                <a:lstStyle/>
                <a:p>
                  <a:endParaRPr/>
                </a:p>
              </p:txBody>
            </p:sp>
            <p:sp>
              <p:nvSpPr>
                <p:cNvPr id="25" name="object 17"/>
                <p:cNvSpPr/>
                <p:nvPr/>
              </p:nvSpPr>
              <p:spPr>
                <a:xfrm>
                  <a:off x="5084063" y="2878455"/>
                  <a:ext cx="528828" cy="356743"/>
                </a:xfrm>
                <a:custGeom>
                  <a:avLst/>
                  <a:gdLst/>
                  <a:ahLst/>
                  <a:cxnLst/>
                  <a:rect l="l" t="t" r="r" b="b"/>
                  <a:pathLst>
                    <a:path w="439420" h="269239">
                      <a:moveTo>
                        <a:pt x="0" y="268986"/>
                      </a:moveTo>
                      <a:lnTo>
                        <a:pt x="116586" y="36449"/>
                      </a:lnTo>
                    </a:path>
                    <a:path w="439420" h="269239">
                      <a:moveTo>
                        <a:pt x="439293" y="87121"/>
                      </a:moveTo>
                      <a:lnTo>
                        <a:pt x="102997" y="0"/>
                      </a:lnTo>
                    </a:path>
                  </a:pathLst>
                </a:custGeom>
                <a:ln w="12700">
                  <a:solidFill>
                    <a:srgbClr val="5D9ACF"/>
                  </a:solidFill>
                </a:ln>
              </p:spPr>
              <p:txBody>
                <a:bodyPr wrap="square" lIns="0" tIns="0" rIns="0" bIns="0" rtlCol="0"/>
                <a:lstStyle/>
                <a:p>
                  <a:endParaRPr/>
                </a:p>
              </p:txBody>
            </p:sp>
          </p:grpSp>
          <p:sp>
            <p:nvSpPr>
              <p:cNvPr id="19" name="object 19"/>
              <p:cNvSpPr txBox="1"/>
              <p:nvPr/>
            </p:nvSpPr>
            <p:spPr>
              <a:xfrm>
                <a:off x="7548753" y="5321934"/>
                <a:ext cx="132715" cy="299720"/>
              </a:xfrm>
              <a:prstGeom prst="rect">
                <a:avLst/>
              </a:prstGeom>
            </p:spPr>
            <p:txBody>
              <a:bodyPr vert="horz" wrap="square" lIns="0" tIns="12700" rIns="0" bIns="0" rtlCol="0">
                <a:spAutoFit/>
              </a:bodyPr>
              <a:lstStyle/>
              <a:p>
                <a:pPr marL="12700">
                  <a:lnSpc>
                    <a:spcPct val="100000"/>
                  </a:lnSpc>
                  <a:spcBef>
                    <a:spcPts val="100"/>
                  </a:spcBef>
                </a:pPr>
                <a:r>
                  <a:rPr dirty="0">
                    <a:latin typeface="Calibri"/>
                    <a:cs typeface="Calibri"/>
                  </a:rPr>
                  <a:t>Z</a:t>
                </a:r>
                <a:endParaRPr>
                  <a:latin typeface="Calibri"/>
                  <a:cs typeface="Calibri"/>
                </a:endParaRPr>
              </a:p>
            </p:txBody>
          </p:sp>
          <p:sp>
            <p:nvSpPr>
              <p:cNvPr id="20" name="object 20"/>
              <p:cNvSpPr txBox="1"/>
              <p:nvPr/>
            </p:nvSpPr>
            <p:spPr>
              <a:xfrm>
                <a:off x="7174230" y="2913379"/>
                <a:ext cx="144145" cy="299720"/>
              </a:xfrm>
              <a:prstGeom prst="rect">
                <a:avLst/>
              </a:prstGeom>
            </p:spPr>
            <p:txBody>
              <a:bodyPr vert="horz" wrap="square" lIns="0" tIns="12700" rIns="0" bIns="0" rtlCol="0">
                <a:spAutoFit/>
              </a:bodyPr>
              <a:lstStyle/>
              <a:p>
                <a:pPr marL="12700">
                  <a:lnSpc>
                    <a:spcPct val="100000"/>
                  </a:lnSpc>
                  <a:spcBef>
                    <a:spcPts val="100"/>
                  </a:spcBef>
                </a:pPr>
                <a:r>
                  <a:rPr dirty="0">
                    <a:latin typeface="Calibri"/>
                    <a:cs typeface="Calibri"/>
                  </a:rPr>
                  <a:t>X</a:t>
                </a:r>
              </a:p>
            </p:txBody>
          </p:sp>
          <p:sp>
            <p:nvSpPr>
              <p:cNvPr id="22" name="object 22"/>
              <p:cNvSpPr txBox="1"/>
              <p:nvPr/>
            </p:nvSpPr>
            <p:spPr>
              <a:xfrm>
                <a:off x="3737609" y="2839339"/>
                <a:ext cx="132715" cy="299720"/>
              </a:xfrm>
              <a:prstGeom prst="rect">
                <a:avLst/>
              </a:prstGeom>
            </p:spPr>
            <p:txBody>
              <a:bodyPr vert="horz" wrap="square" lIns="0" tIns="12700" rIns="0" bIns="0" rtlCol="0">
                <a:spAutoFit/>
              </a:bodyPr>
              <a:lstStyle/>
              <a:p>
                <a:pPr marL="12700">
                  <a:lnSpc>
                    <a:spcPct val="100000"/>
                  </a:lnSpc>
                  <a:spcBef>
                    <a:spcPts val="100"/>
                  </a:spcBef>
                </a:pPr>
                <a:r>
                  <a:rPr dirty="0">
                    <a:latin typeface="Calibri"/>
                    <a:cs typeface="Calibri"/>
                  </a:rPr>
                  <a:t>Z</a:t>
                </a:r>
                <a:endParaRPr>
                  <a:latin typeface="Calibri"/>
                  <a:cs typeface="Calibri"/>
                </a:endParaRPr>
              </a:p>
            </p:txBody>
          </p:sp>
          <p:sp>
            <p:nvSpPr>
              <p:cNvPr id="23" name="object 23"/>
              <p:cNvSpPr txBox="1"/>
              <p:nvPr/>
            </p:nvSpPr>
            <p:spPr>
              <a:xfrm>
                <a:off x="5577840" y="1676526"/>
                <a:ext cx="461009" cy="965835"/>
              </a:xfrm>
              <a:prstGeom prst="rect">
                <a:avLst/>
              </a:prstGeom>
            </p:spPr>
            <p:txBody>
              <a:bodyPr vert="horz" wrap="square" lIns="0" tIns="11430" rIns="0" bIns="0" rtlCol="0">
                <a:spAutoFit/>
              </a:bodyPr>
              <a:lstStyle/>
              <a:p>
                <a:pPr marL="104775">
                  <a:lnSpc>
                    <a:spcPct val="100000"/>
                  </a:lnSpc>
                  <a:spcBef>
                    <a:spcPts val="90"/>
                  </a:spcBef>
                </a:pPr>
                <a:r>
                  <a:rPr sz="4800" spc="-37" baseline="-9548" dirty="0">
                    <a:latin typeface="Calibri"/>
                    <a:cs typeface="Calibri"/>
                  </a:rPr>
                  <a:t>α</a:t>
                </a:r>
                <a:r>
                  <a:rPr sz="2400" spc="-25" dirty="0">
                    <a:latin typeface="Calibri"/>
                    <a:cs typeface="Calibri"/>
                  </a:rPr>
                  <a:t>(</a:t>
                </a:r>
                <a:endParaRPr sz="2400" dirty="0">
                  <a:latin typeface="Calibri"/>
                  <a:cs typeface="Calibri"/>
                </a:endParaRPr>
              </a:p>
              <a:p>
                <a:pPr marL="38100">
                  <a:lnSpc>
                    <a:spcPct val="100000"/>
                  </a:lnSpc>
                  <a:spcBef>
                    <a:spcPts val="1410"/>
                  </a:spcBef>
                </a:pPr>
                <a:r>
                  <a:rPr dirty="0">
                    <a:latin typeface="Calibri"/>
                    <a:cs typeface="Calibri"/>
                  </a:rPr>
                  <a:t>L</a:t>
                </a:r>
              </a:p>
            </p:txBody>
          </p:sp>
        </p:grpSp>
        <p:sp>
          <p:nvSpPr>
            <p:cNvPr id="30" name="object 20">
              <a:extLst>
                <a:ext uri="{FF2B5EF4-FFF2-40B4-BE49-F238E27FC236}">
                  <a16:creationId xmlns:a16="http://schemas.microsoft.com/office/drawing/2014/main" id="{FA20FDD7-A483-C7B8-6FA5-0E5C5D498E46}"/>
                </a:ext>
              </a:extLst>
            </p:cNvPr>
            <p:cNvSpPr txBox="1"/>
            <p:nvPr/>
          </p:nvSpPr>
          <p:spPr>
            <a:xfrm>
              <a:off x="8996886" y="2323467"/>
              <a:ext cx="144145" cy="299720"/>
            </a:xfrm>
            <a:prstGeom prst="rect">
              <a:avLst/>
            </a:prstGeom>
          </p:spPr>
          <p:txBody>
            <a:bodyPr vert="horz" wrap="square" lIns="0" tIns="12700" rIns="0" bIns="0" rtlCol="0">
              <a:spAutoFit/>
            </a:bodyPr>
            <a:lstStyle/>
            <a:p>
              <a:pPr marL="12700">
                <a:lnSpc>
                  <a:spcPct val="100000"/>
                </a:lnSpc>
                <a:spcBef>
                  <a:spcPts val="100"/>
                </a:spcBef>
              </a:pPr>
              <a:r>
                <a:rPr lang="en-US" dirty="0">
                  <a:latin typeface="Calibri"/>
                  <a:cs typeface="Calibri"/>
                </a:rPr>
                <a:t>y</a:t>
              </a:r>
              <a:endParaRPr dirty="0">
                <a:latin typeface="Calibri"/>
                <a:cs typeface="Calibri"/>
              </a:endParaRPr>
            </a:p>
          </p:txBody>
        </p:sp>
      </p:grpSp>
    </p:spTree>
    <p:extLst>
      <p:ext uri="{BB962C8B-B14F-4D97-AF65-F5344CB8AC3E}">
        <p14:creationId xmlns:p14="http://schemas.microsoft.com/office/powerpoint/2010/main" val="15009535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A4E9-B9C8-C684-B098-E748C09B7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51943A-4105-55BF-AD6B-60517F4397B2}"/>
              </a:ext>
            </a:extLst>
          </p:cNvPr>
          <p:cNvSpPr>
            <a:spLocks noGrp="1"/>
          </p:cNvSpPr>
          <p:nvPr>
            <p:ph type="title"/>
          </p:nvPr>
        </p:nvSpPr>
        <p:spPr/>
        <p:txBody>
          <a:bodyPr>
            <a:normAutofit/>
          </a:bodyPr>
          <a:lstStyle/>
          <a:p>
            <a:r>
              <a:rPr lang="en-GB" sz="4400" b="1" dirty="0"/>
              <a:t>Orthographic Parallel Projection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938F5A-EA28-4BCE-73CD-DEBC092CF727}"/>
                  </a:ext>
                </a:extLst>
              </p:cNvPr>
              <p:cNvSpPr>
                <a:spLocks noGrp="1"/>
              </p:cNvSpPr>
              <p:nvPr>
                <p:ph idx="1"/>
              </p:nvPr>
            </p:nvSpPr>
            <p:spPr>
              <a:xfrm>
                <a:off x="804164" y="1643478"/>
                <a:ext cx="7029450" cy="4849397"/>
              </a:xfrm>
            </p:spPr>
            <p:txBody>
              <a:bodyPr>
                <a:noAutofit/>
              </a:bodyPr>
              <a:lstStyle/>
              <a:p>
                <a:pPr>
                  <a:buFont typeface="Wingdings" panose="05000000000000000000" pitchFamily="2" charset="2"/>
                  <a:buChar char="v"/>
                </a:pPr>
                <a:r>
                  <a:rPr lang="en-GB" sz="2000" dirty="0"/>
                  <a:t>L depend on angle </a:t>
                </a:r>
                <a:r>
                  <a:rPr lang="el-GR" sz="2000" dirty="0">
                    <a:sym typeface="Symbol" panose="05050102010706020507" pitchFamily="18" charset="2"/>
                  </a:rPr>
                  <a:t></a:t>
                </a:r>
                <a:endParaRPr lang="el-GR" sz="2000" dirty="0"/>
              </a:p>
              <a:p>
                <a:pPr marL="0" indent="0">
                  <a:buNone/>
                </a:pPr>
                <a:r>
                  <a:rPr lang="en-GB" sz="2000" dirty="0"/>
                  <a:t>tan</a:t>
                </a:r>
                <a:r>
                  <a:rPr lang="el-GR" sz="2000" dirty="0">
                    <a:sym typeface="Symbol" panose="05050102010706020507" pitchFamily="18" charset="2"/>
                  </a:rPr>
                  <a:t></a:t>
                </a:r>
                <a:r>
                  <a:rPr lang="el-GR" sz="2000" dirty="0"/>
                  <a:t> = </a:t>
                </a:r>
                <a14:m>
                  <m:oMath xmlns:m="http://schemas.openxmlformats.org/officeDocument/2006/math">
                    <m:f>
                      <m:fPr>
                        <m:ctrlPr>
                          <a:rPr lang="en-GB" sz="2000" i="1" smtClean="0">
                            <a:latin typeface="Cambria Math" panose="02040503050406030204" pitchFamily="18" charset="0"/>
                          </a:rPr>
                        </m:ctrlPr>
                      </m:fPr>
                      <m:num>
                        <m:r>
                          <m:rPr>
                            <m:nor/>
                          </m:rPr>
                          <a:rPr lang="en-GB" sz="2000" dirty="0"/>
                          <m:t>Z</m:t>
                        </m:r>
                      </m:num>
                      <m:den>
                        <m:r>
                          <m:rPr>
                            <m:nor/>
                          </m:rPr>
                          <a:rPr lang="en-GB" sz="2000" dirty="0"/>
                          <m:t>L</m:t>
                        </m:r>
                      </m:den>
                    </m:f>
                  </m:oMath>
                </a14:m>
                <a:r>
                  <a:rPr lang="en-GB" sz="2000" dirty="0"/>
                  <a:t> </a:t>
                </a:r>
              </a:p>
              <a:p>
                <a:pPr marL="0" indent="0">
                  <a:buNone/>
                </a:pPr>
                <a:r>
                  <a:rPr lang="en-US" sz="2000" dirty="0"/>
                  <a:t>⇒ L</a:t>
                </a:r>
                <a:r>
                  <a:rPr lang="el-GR" sz="2000" dirty="0"/>
                  <a:t>= </a:t>
                </a:r>
                <a14:m>
                  <m:oMath xmlns:m="http://schemas.openxmlformats.org/officeDocument/2006/math">
                    <m:f>
                      <m:fPr>
                        <m:ctrlPr>
                          <a:rPr lang="en-GB" sz="2000" i="1" smtClean="0">
                            <a:latin typeface="Cambria Math" panose="02040503050406030204" pitchFamily="18" charset="0"/>
                          </a:rPr>
                        </m:ctrlPr>
                      </m:fPr>
                      <m:num>
                        <m:r>
                          <m:rPr>
                            <m:nor/>
                          </m:rPr>
                          <a:rPr lang="en-GB" sz="2000" dirty="0"/>
                          <m:t>Z</m:t>
                        </m:r>
                      </m:num>
                      <m:den>
                        <m:r>
                          <m:rPr>
                            <m:nor/>
                          </m:rPr>
                          <a:rPr lang="en-GB" sz="2000" dirty="0"/>
                          <m:t>tan</m:t>
                        </m:r>
                        <m:r>
                          <m:rPr>
                            <m:nor/>
                          </m:rPr>
                          <a:rPr lang="el-GR" sz="2000" dirty="0">
                            <a:sym typeface="Symbol" panose="05050102010706020507" pitchFamily="18" charset="2"/>
                          </a:rPr>
                          <m:t></m:t>
                        </m:r>
                      </m:den>
                    </m:f>
                  </m:oMath>
                </a14:m>
                <a:r>
                  <a:rPr lang="en-GB" sz="2000" dirty="0"/>
                  <a:t> </a:t>
                </a:r>
              </a:p>
              <a:p>
                <a:pPr marL="0" indent="0">
                  <a:buNone/>
                </a:pPr>
                <a:r>
                  <a:rPr lang="en-US" sz="2000" dirty="0"/>
                  <a:t>⇒ </a:t>
                </a:r>
                <a:r>
                  <a:rPr lang="en-GB" sz="2000" dirty="0"/>
                  <a:t>L= Z L</a:t>
                </a:r>
                <a:r>
                  <a:rPr lang="en-GB" sz="2000" baseline="-25000" dirty="0"/>
                  <a:t>1</a:t>
                </a:r>
                <a:r>
                  <a:rPr lang="en-GB" sz="2000" dirty="0"/>
                  <a:t>	</a:t>
                </a:r>
              </a:p>
              <a:p>
                <a:pPr marL="0" indent="0">
                  <a:buNone/>
                </a:pPr>
                <a:r>
                  <a:rPr lang="en-GB" sz="2000" dirty="0"/>
                  <a:t>Where L</a:t>
                </a:r>
                <a:r>
                  <a:rPr lang="en-GB" sz="2000" baseline="-25000" dirty="0"/>
                  <a:t>1</a:t>
                </a:r>
                <a:r>
                  <a:rPr lang="en-GB" sz="2000" dirty="0"/>
                  <a:t> = tan</a:t>
                </a:r>
                <a:r>
                  <a:rPr lang="en-GB" sz="2000" baseline="30000" dirty="0"/>
                  <a:t>-1</a:t>
                </a:r>
                <a:r>
                  <a:rPr lang="el-GR" sz="2000" kern="1200" dirty="0">
                    <a:solidFill>
                      <a:srgbClr val="000000"/>
                    </a:solidFill>
                    <a:effectLst/>
                    <a:latin typeface="Verdana" panose="020B0604030504040204" pitchFamily="34" charset="0"/>
                    <a:ea typeface="+mn-ea"/>
                    <a:cs typeface="+mn-cs"/>
                    <a:sym typeface="Symbol" panose="05050102010706020507" pitchFamily="18" charset="2"/>
                  </a:rPr>
                  <a:t></a:t>
                </a:r>
                <a:r>
                  <a:rPr lang="en-US" sz="2000" kern="1200" dirty="0">
                    <a:solidFill>
                      <a:srgbClr val="000000"/>
                    </a:solidFill>
                    <a:effectLst/>
                    <a:latin typeface="Verdana" panose="020B0604030504040204" pitchFamily="34" charset="0"/>
                    <a:ea typeface="+mn-ea"/>
                    <a:cs typeface="+mn-cs"/>
                    <a:sym typeface="Symbol" panose="05050102010706020507" pitchFamily="18" charset="2"/>
                  </a:rPr>
                  <a:t>, inverse of tan</a:t>
                </a:r>
                <a:endParaRPr lang="el-GR" sz="2000" dirty="0"/>
              </a:p>
              <a:p>
                <a:pPr marL="0" indent="0" algn="ctr">
                  <a:buNone/>
                </a:pPr>
                <a:r>
                  <a:rPr lang="en-GB" sz="2000" dirty="0" err="1"/>
                  <a:t>x</a:t>
                </a:r>
                <a:r>
                  <a:rPr lang="en-GB" sz="2000" baseline="-25000" dirty="0" err="1"/>
                  <a:t>p</a:t>
                </a:r>
                <a:r>
                  <a:rPr lang="en-GB" sz="2000" dirty="0"/>
                  <a:t> = X + Z L</a:t>
                </a:r>
                <a:r>
                  <a:rPr lang="en-GB" sz="2000" baseline="-25000" dirty="0"/>
                  <a:t>1</a:t>
                </a:r>
                <a:r>
                  <a:rPr lang="en-GB" sz="2000" dirty="0"/>
                  <a:t>cos</a:t>
                </a:r>
                <a:r>
                  <a:rPr lang="el-GR" sz="2000" dirty="0"/>
                  <a:t>θ  </a:t>
                </a:r>
                <a:endParaRPr lang="en-US" sz="2000" dirty="0"/>
              </a:p>
              <a:p>
                <a:pPr marL="0" indent="0" algn="ctr">
                  <a:buNone/>
                </a:pPr>
                <a:r>
                  <a:rPr lang="en-GB" sz="2000" dirty="0" err="1"/>
                  <a:t>Y</a:t>
                </a:r>
                <a:r>
                  <a:rPr lang="en-GB" sz="2000" baseline="-25000" dirty="0" err="1"/>
                  <a:t>p</a:t>
                </a:r>
                <a:r>
                  <a:rPr lang="en-GB" sz="2000" dirty="0"/>
                  <a:t> = Y + Z L</a:t>
                </a:r>
                <a:r>
                  <a:rPr lang="en-GB" sz="2000" baseline="-25000" dirty="0"/>
                  <a:t>1</a:t>
                </a:r>
                <a:r>
                  <a:rPr lang="en-GB" sz="2000" dirty="0"/>
                  <a:t>sin</a:t>
                </a:r>
                <a:r>
                  <a:rPr lang="el-GR" sz="2000" dirty="0"/>
                  <a:t>θ</a:t>
                </a:r>
              </a:p>
              <a:p>
                <a:pPr>
                  <a:buFont typeface="Wingdings" panose="05000000000000000000" pitchFamily="2" charset="2"/>
                  <a:buChar char="v"/>
                </a:pPr>
                <a:r>
                  <a:rPr lang="en-GB" sz="2000" i="1" dirty="0"/>
                  <a:t>When </a:t>
                </a:r>
                <a:r>
                  <a:rPr lang="en-GB" sz="2000" b="1" i="1" dirty="0">
                    <a:sym typeface="Symbol" panose="05050102010706020507" pitchFamily="18" charset="2"/>
                  </a:rPr>
                  <a:t></a:t>
                </a:r>
                <a:r>
                  <a:rPr lang="en-GB" sz="2000" b="1" i="1" dirty="0"/>
                  <a:t> = 0 </a:t>
                </a:r>
                <a:r>
                  <a:rPr lang="en-GB" sz="2000" i="1" dirty="0"/>
                  <a:t>, i.e. L</a:t>
                </a:r>
                <a:r>
                  <a:rPr lang="en-GB" sz="2000" i="1" baseline="-25000" dirty="0"/>
                  <a:t>1 </a:t>
                </a:r>
                <a:r>
                  <a:rPr lang="en-GB" sz="2000" i="1" dirty="0"/>
                  <a:t>= 0 , it is orthographic projection.</a:t>
                </a:r>
              </a:p>
              <a:p>
                <a:pPr>
                  <a:buFont typeface="Wingdings" panose="05000000000000000000" pitchFamily="2" charset="2"/>
                  <a:buChar char="v"/>
                </a:pPr>
                <a:endParaRPr lang="en-GB" sz="2000" dirty="0"/>
              </a:p>
            </p:txBody>
          </p:sp>
        </mc:Choice>
        <mc:Fallback xmlns="">
          <p:sp>
            <p:nvSpPr>
              <p:cNvPr id="3" name="Content Placeholder 2">
                <a:extLst>
                  <a:ext uri="{FF2B5EF4-FFF2-40B4-BE49-F238E27FC236}">
                    <a16:creationId xmlns:a16="http://schemas.microsoft.com/office/drawing/2014/main" id="{71938F5A-EA28-4BCE-73CD-DEBC092CF727}"/>
                  </a:ext>
                </a:extLst>
              </p:cNvPr>
              <p:cNvSpPr>
                <a:spLocks noGrp="1" noRot="1" noChangeAspect="1" noMove="1" noResize="1" noEditPoints="1" noAdjustHandles="1" noChangeArrowheads="1" noChangeShapeType="1" noTextEdit="1"/>
              </p:cNvSpPr>
              <p:nvPr>
                <p:ph idx="1"/>
              </p:nvPr>
            </p:nvSpPr>
            <p:spPr>
              <a:xfrm>
                <a:off x="804164" y="1643478"/>
                <a:ext cx="7029450" cy="4849397"/>
              </a:xfrm>
              <a:blipFill>
                <a:blip r:embed="rId2"/>
                <a:stretch>
                  <a:fillRect l="-954" t="-1384"/>
                </a:stretch>
              </a:blipFill>
            </p:spPr>
            <p:txBody>
              <a:bodyPr/>
              <a:lstStyle/>
              <a:p>
                <a:r>
                  <a:rPr lang="en-US">
                    <a:noFill/>
                  </a:rPr>
                  <a:t> </a:t>
                </a:r>
              </a:p>
            </p:txBody>
          </p:sp>
        </mc:Fallback>
      </mc:AlternateContent>
      <p:pic>
        <p:nvPicPr>
          <p:cNvPr id="18" name="object 18">
            <a:extLst>
              <a:ext uri="{FF2B5EF4-FFF2-40B4-BE49-F238E27FC236}">
                <a16:creationId xmlns:a16="http://schemas.microsoft.com/office/drawing/2014/main" id="{C4398F5B-6CF9-3BA3-20AB-5C0FF36C8F10}"/>
              </a:ext>
            </a:extLst>
          </p:cNvPr>
          <p:cNvPicPr/>
          <p:nvPr/>
        </p:nvPicPr>
        <p:blipFill>
          <a:blip r:embed="rId3" cstate="print"/>
          <a:stretch>
            <a:fillRect/>
          </a:stretch>
        </p:blipFill>
        <p:spPr>
          <a:xfrm>
            <a:off x="7162800" y="1848772"/>
            <a:ext cx="4191000" cy="1938080"/>
          </a:xfrm>
          <a:prstGeom prst="rect">
            <a:avLst/>
          </a:prstGeom>
        </p:spPr>
      </p:pic>
    </p:spTree>
    <p:extLst>
      <p:ext uri="{BB962C8B-B14F-4D97-AF65-F5344CB8AC3E}">
        <p14:creationId xmlns:p14="http://schemas.microsoft.com/office/powerpoint/2010/main" val="11444325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BA0D8-DA87-2EBD-98C5-0288849DC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871BBC-BF7F-F160-4A72-A9BC0A1A54EF}"/>
              </a:ext>
            </a:extLst>
          </p:cNvPr>
          <p:cNvSpPr>
            <a:spLocks noGrp="1"/>
          </p:cNvSpPr>
          <p:nvPr>
            <p:ph type="title"/>
          </p:nvPr>
        </p:nvSpPr>
        <p:spPr/>
        <p:txBody>
          <a:bodyPr/>
          <a:lstStyle/>
          <a:p>
            <a:r>
              <a:rPr lang="en-US" b="1" dirty="0"/>
              <a:t>Perspective Projection</a:t>
            </a:r>
          </a:p>
        </p:txBody>
      </p:sp>
      <p:sp>
        <p:nvSpPr>
          <p:cNvPr id="3" name="Content Placeholder 2">
            <a:extLst>
              <a:ext uri="{FF2B5EF4-FFF2-40B4-BE49-F238E27FC236}">
                <a16:creationId xmlns:a16="http://schemas.microsoft.com/office/drawing/2014/main" id="{A993E80A-59E0-124D-7863-4D861DD894A8}"/>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Coordinate positions are transformed to view plane along lines  (projection lines) that converges to a point called </a:t>
            </a:r>
            <a:r>
              <a:rPr lang="en-GB" sz="2000" b="1" dirty="0"/>
              <a:t>projection  reference point </a:t>
            </a:r>
            <a:r>
              <a:rPr lang="en-GB" sz="2000" dirty="0"/>
              <a:t>(</a:t>
            </a:r>
            <a:r>
              <a:rPr lang="en-GB" sz="2000" dirty="0" err="1"/>
              <a:t>center</a:t>
            </a:r>
            <a:r>
              <a:rPr lang="en-GB" sz="2000" dirty="0"/>
              <a:t> of projection) </a:t>
            </a:r>
          </a:p>
          <a:p>
            <a:pPr>
              <a:buFont typeface="Wingdings" panose="05000000000000000000" pitchFamily="2" charset="2"/>
              <a:buChar char="v"/>
            </a:pPr>
            <a:r>
              <a:rPr lang="en-GB" sz="2000" dirty="0"/>
              <a:t>Produce realistic view</a:t>
            </a:r>
          </a:p>
          <a:p>
            <a:pPr>
              <a:buFont typeface="Wingdings" panose="05000000000000000000" pitchFamily="2" charset="2"/>
              <a:buChar char="v"/>
            </a:pPr>
            <a:r>
              <a:rPr lang="en-GB" sz="2000" dirty="0"/>
              <a:t>Does not preserve relative proportions</a:t>
            </a:r>
          </a:p>
          <a:p>
            <a:pPr>
              <a:buFont typeface="Wingdings" panose="05000000000000000000" pitchFamily="2" charset="2"/>
              <a:buChar char="v"/>
            </a:pPr>
            <a:r>
              <a:rPr lang="en-GB" sz="2000" dirty="0"/>
              <a:t>Equal sized object appears in different size according as distance from view plane</a:t>
            </a:r>
          </a:p>
        </p:txBody>
      </p:sp>
    </p:spTree>
    <p:extLst>
      <p:ext uri="{BB962C8B-B14F-4D97-AF65-F5344CB8AC3E}">
        <p14:creationId xmlns:p14="http://schemas.microsoft.com/office/powerpoint/2010/main" val="8756543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90FEA-34D6-C8ED-6950-19C611C75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F6AAFB-CE01-C4B3-218A-FE4E74256F00}"/>
              </a:ext>
            </a:extLst>
          </p:cNvPr>
          <p:cNvSpPr>
            <a:spLocks noGrp="1"/>
          </p:cNvSpPr>
          <p:nvPr>
            <p:ph type="title"/>
          </p:nvPr>
        </p:nvSpPr>
        <p:spPr/>
        <p:txBody>
          <a:bodyPr/>
          <a:lstStyle/>
          <a:p>
            <a:r>
              <a:rPr lang="en-US" b="1" dirty="0"/>
              <a:t>Perspective Projection</a:t>
            </a:r>
          </a:p>
        </p:txBody>
      </p:sp>
      <p:sp>
        <p:nvSpPr>
          <p:cNvPr id="3" name="Content Placeholder 2">
            <a:extLst>
              <a:ext uri="{FF2B5EF4-FFF2-40B4-BE49-F238E27FC236}">
                <a16:creationId xmlns:a16="http://schemas.microsoft.com/office/drawing/2014/main" id="{C0FB234E-1580-09B3-631E-C8A755805E21}"/>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In perspective projection, objects positions are transformed to the view plane along lines that converge to point behind view plane.</a:t>
            </a:r>
          </a:p>
          <a:p>
            <a:pPr>
              <a:buFont typeface="Wingdings" panose="05000000000000000000" pitchFamily="2" charset="2"/>
              <a:buChar char="v"/>
            </a:pPr>
            <a:r>
              <a:rPr lang="en-GB" sz="2000" dirty="0"/>
              <a:t>A perspective projection produces realistic views but does not preserve relative proportions. Projections of distance objects from view plane are smaller than the projections of objects of the same size that are closer to the projection place.</a:t>
            </a:r>
            <a:endParaRPr lang="en-US" sz="2000" dirty="0"/>
          </a:p>
        </p:txBody>
      </p:sp>
      <p:grpSp>
        <p:nvGrpSpPr>
          <p:cNvPr id="33" name="Group 32">
            <a:extLst>
              <a:ext uri="{FF2B5EF4-FFF2-40B4-BE49-F238E27FC236}">
                <a16:creationId xmlns:a16="http://schemas.microsoft.com/office/drawing/2014/main" id="{649EC61E-9F74-CA00-5DB9-445677C49595}"/>
              </a:ext>
            </a:extLst>
          </p:cNvPr>
          <p:cNvGrpSpPr/>
          <p:nvPr/>
        </p:nvGrpSpPr>
        <p:grpSpPr>
          <a:xfrm>
            <a:off x="6096000" y="3234579"/>
            <a:ext cx="5614140" cy="3611339"/>
            <a:chOff x="4432818" y="3279491"/>
            <a:chExt cx="5614140" cy="3611339"/>
          </a:xfrm>
        </p:grpSpPr>
        <p:grpSp>
          <p:nvGrpSpPr>
            <p:cNvPr id="4" name="Group 3">
              <a:extLst>
                <a:ext uri="{FF2B5EF4-FFF2-40B4-BE49-F238E27FC236}">
                  <a16:creationId xmlns:a16="http://schemas.microsoft.com/office/drawing/2014/main" id="{C17AB9CD-4E4B-1518-415C-2CFE8327ED8E}"/>
                </a:ext>
              </a:extLst>
            </p:cNvPr>
            <p:cNvGrpSpPr>
              <a:grpSpLocks/>
            </p:cNvGrpSpPr>
            <p:nvPr/>
          </p:nvGrpSpPr>
          <p:grpSpPr>
            <a:xfrm>
              <a:off x="4789714" y="3428999"/>
              <a:ext cx="3570516" cy="3063875"/>
              <a:chOff x="6350" y="6350"/>
              <a:chExt cx="1600200" cy="1828800"/>
            </a:xfrm>
          </p:grpSpPr>
          <p:sp>
            <p:nvSpPr>
              <p:cNvPr id="5" name="Graphic 149">
                <a:extLst>
                  <a:ext uri="{FF2B5EF4-FFF2-40B4-BE49-F238E27FC236}">
                    <a16:creationId xmlns:a16="http://schemas.microsoft.com/office/drawing/2014/main" id="{CB9347EB-B356-0418-0FD8-47D546A1AAD5}"/>
                  </a:ext>
                </a:extLst>
              </p:cNvPr>
              <p:cNvSpPr/>
              <p:nvPr/>
            </p:nvSpPr>
            <p:spPr>
              <a:xfrm>
                <a:off x="539750" y="301625"/>
                <a:ext cx="638175" cy="457200"/>
              </a:xfrm>
              <a:custGeom>
                <a:avLst/>
                <a:gdLst/>
                <a:ahLst/>
                <a:cxnLst/>
                <a:rect l="l" t="t" r="r" b="b"/>
                <a:pathLst>
                  <a:path w="638175" h="457200">
                    <a:moveTo>
                      <a:pt x="0" y="457200"/>
                    </a:moveTo>
                    <a:lnTo>
                      <a:pt x="638175" y="0"/>
                    </a:lnTo>
                  </a:path>
                </a:pathLst>
              </a:custGeom>
              <a:ln w="6350">
                <a:solidFill>
                  <a:srgbClr val="000000"/>
                </a:solidFill>
                <a:prstDash val="solid"/>
              </a:ln>
            </p:spPr>
            <p:txBody>
              <a:bodyPr wrap="square" lIns="0" tIns="0" rIns="0" bIns="0" rtlCol="0">
                <a:prstTxWarp prst="textNoShape">
                  <a:avLst/>
                </a:prstTxWarp>
                <a:noAutofit/>
              </a:bodyPr>
              <a:lstStyle/>
              <a:p>
                <a:endParaRPr lang="en-US"/>
              </a:p>
            </p:txBody>
          </p:sp>
          <p:sp>
            <p:nvSpPr>
              <p:cNvPr id="6" name="Graphic 150">
                <a:extLst>
                  <a:ext uri="{FF2B5EF4-FFF2-40B4-BE49-F238E27FC236}">
                    <a16:creationId xmlns:a16="http://schemas.microsoft.com/office/drawing/2014/main" id="{B912F1DB-B39D-1823-7D13-398E93699FDF}"/>
                  </a:ext>
                </a:extLst>
              </p:cNvPr>
              <p:cNvSpPr/>
              <p:nvPr/>
            </p:nvSpPr>
            <p:spPr>
              <a:xfrm>
                <a:off x="539750" y="749300"/>
                <a:ext cx="19050" cy="923925"/>
              </a:xfrm>
              <a:custGeom>
                <a:avLst/>
                <a:gdLst/>
                <a:ahLst/>
                <a:cxnLst/>
                <a:rect l="l" t="t" r="r" b="b"/>
                <a:pathLst>
                  <a:path w="19050" h="923925">
                    <a:moveTo>
                      <a:pt x="0" y="0"/>
                    </a:moveTo>
                    <a:lnTo>
                      <a:pt x="19050" y="923925"/>
                    </a:lnTo>
                  </a:path>
                </a:pathLst>
              </a:custGeom>
              <a:ln w="6350">
                <a:solidFill>
                  <a:srgbClr val="000000"/>
                </a:solidFill>
                <a:prstDash val="solid"/>
              </a:ln>
            </p:spPr>
            <p:txBody>
              <a:bodyPr wrap="square" lIns="0" tIns="0" rIns="0" bIns="0" rtlCol="0">
                <a:prstTxWarp prst="textNoShape">
                  <a:avLst/>
                </a:prstTxWarp>
                <a:noAutofit/>
              </a:bodyPr>
              <a:lstStyle/>
              <a:p>
                <a:endParaRPr lang="en-US"/>
              </a:p>
            </p:txBody>
          </p:sp>
          <p:sp>
            <p:nvSpPr>
              <p:cNvPr id="7" name="Graphic 151">
                <a:extLst>
                  <a:ext uri="{FF2B5EF4-FFF2-40B4-BE49-F238E27FC236}">
                    <a16:creationId xmlns:a16="http://schemas.microsoft.com/office/drawing/2014/main" id="{2774C308-04A4-5C2E-91C8-C24A2579ED66}"/>
                  </a:ext>
                </a:extLst>
              </p:cNvPr>
              <p:cNvSpPr/>
              <p:nvPr/>
            </p:nvSpPr>
            <p:spPr>
              <a:xfrm>
                <a:off x="568325" y="1216025"/>
                <a:ext cx="638175" cy="457200"/>
              </a:xfrm>
              <a:custGeom>
                <a:avLst/>
                <a:gdLst/>
                <a:ahLst/>
                <a:cxnLst/>
                <a:rect l="l" t="t" r="r" b="b"/>
                <a:pathLst>
                  <a:path w="638175" h="457200">
                    <a:moveTo>
                      <a:pt x="0" y="457200"/>
                    </a:moveTo>
                    <a:lnTo>
                      <a:pt x="638175" y="0"/>
                    </a:lnTo>
                  </a:path>
                </a:pathLst>
              </a:custGeom>
              <a:ln w="6350">
                <a:solidFill>
                  <a:srgbClr val="000000"/>
                </a:solidFill>
                <a:prstDash val="solid"/>
              </a:ln>
            </p:spPr>
            <p:txBody>
              <a:bodyPr wrap="square" lIns="0" tIns="0" rIns="0" bIns="0" rtlCol="0">
                <a:prstTxWarp prst="textNoShape">
                  <a:avLst/>
                </a:prstTxWarp>
                <a:noAutofit/>
              </a:bodyPr>
              <a:lstStyle/>
              <a:p>
                <a:endParaRPr lang="en-US"/>
              </a:p>
            </p:txBody>
          </p:sp>
          <p:sp>
            <p:nvSpPr>
              <p:cNvPr id="8" name="Graphic 152">
                <a:extLst>
                  <a:ext uri="{FF2B5EF4-FFF2-40B4-BE49-F238E27FC236}">
                    <a16:creationId xmlns:a16="http://schemas.microsoft.com/office/drawing/2014/main" id="{E7DDE278-1B2C-74FA-1AC4-7B6E1094AC0F}"/>
                  </a:ext>
                </a:extLst>
              </p:cNvPr>
              <p:cNvSpPr/>
              <p:nvPr/>
            </p:nvSpPr>
            <p:spPr>
              <a:xfrm>
                <a:off x="1177925" y="301625"/>
                <a:ext cx="19050" cy="933450"/>
              </a:xfrm>
              <a:custGeom>
                <a:avLst/>
                <a:gdLst/>
                <a:ahLst/>
                <a:cxnLst/>
                <a:rect l="l" t="t" r="r" b="b"/>
                <a:pathLst>
                  <a:path w="19050" h="933450">
                    <a:moveTo>
                      <a:pt x="0" y="0"/>
                    </a:moveTo>
                    <a:lnTo>
                      <a:pt x="19050" y="933450"/>
                    </a:lnTo>
                  </a:path>
                </a:pathLst>
              </a:custGeom>
              <a:ln w="6350">
                <a:solidFill>
                  <a:srgbClr val="000000"/>
                </a:solidFill>
                <a:prstDash val="solid"/>
              </a:ln>
            </p:spPr>
            <p:txBody>
              <a:bodyPr wrap="square" lIns="0" tIns="0" rIns="0" bIns="0" rtlCol="0">
                <a:prstTxWarp prst="textNoShape">
                  <a:avLst/>
                </a:prstTxWarp>
                <a:noAutofit/>
              </a:bodyPr>
              <a:lstStyle/>
              <a:p>
                <a:endParaRPr lang="en-US"/>
              </a:p>
            </p:txBody>
          </p:sp>
          <p:sp>
            <p:nvSpPr>
              <p:cNvPr id="9" name="Graphic 153">
                <a:extLst>
                  <a:ext uri="{FF2B5EF4-FFF2-40B4-BE49-F238E27FC236}">
                    <a16:creationId xmlns:a16="http://schemas.microsoft.com/office/drawing/2014/main" id="{5A77BBEC-9B94-9119-96AD-44CC8E313FF5}"/>
                  </a:ext>
                </a:extLst>
              </p:cNvPr>
              <p:cNvSpPr/>
              <p:nvPr/>
            </p:nvSpPr>
            <p:spPr>
              <a:xfrm>
                <a:off x="6350" y="206375"/>
                <a:ext cx="1600200" cy="1619250"/>
              </a:xfrm>
              <a:custGeom>
                <a:avLst/>
                <a:gdLst/>
                <a:ahLst/>
                <a:cxnLst/>
                <a:rect l="l" t="t" r="r" b="b"/>
                <a:pathLst>
                  <a:path w="1600200" h="1619250">
                    <a:moveTo>
                      <a:pt x="0" y="0"/>
                    </a:moveTo>
                    <a:lnTo>
                      <a:pt x="1600200" y="1619250"/>
                    </a:lnTo>
                  </a:path>
                </a:pathLst>
              </a:custGeom>
              <a:ln w="6350">
                <a:solidFill>
                  <a:srgbClr val="000000"/>
                </a:solidFill>
                <a:prstDash val="sysDash"/>
              </a:ln>
            </p:spPr>
            <p:txBody>
              <a:bodyPr wrap="square" lIns="0" tIns="0" rIns="0" bIns="0" rtlCol="0">
                <a:prstTxWarp prst="textNoShape">
                  <a:avLst/>
                </a:prstTxWarp>
                <a:noAutofit/>
              </a:bodyPr>
              <a:lstStyle/>
              <a:p>
                <a:endParaRPr lang="en-US"/>
              </a:p>
            </p:txBody>
          </p:sp>
          <p:sp>
            <p:nvSpPr>
              <p:cNvPr id="10" name="Graphic 154">
                <a:extLst>
                  <a:ext uri="{FF2B5EF4-FFF2-40B4-BE49-F238E27FC236}">
                    <a16:creationId xmlns:a16="http://schemas.microsoft.com/office/drawing/2014/main" id="{98FFBE8C-5D98-FBA2-0502-C6A41D6ADF7B}"/>
                  </a:ext>
                </a:extLst>
              </p:cNvPr>
              <p:cNvSpPr/>
              <p:nvPr/>
            </p:nvSpPr>
            <p:spPr>
              <a:xfrm>
                <a:off x="415925" y="15875"/>
                <a:ext cx="1190625" cy="1819275"/>
              </a:xfrm>
              <a:custGeom>
                <a:avLst/>
                <a:gdLst/>
                <a:ahLst/>
                <a:cxnLst/>
                <a:rect l="l" t="t" r="r" b="b"/>
                <a:pathLst>
                  <a:path w="1190625" h="1819275">
                    <a:moveTo>
                      <a:pt x="1190625" y="1819275"/>
                    </a:moveTo>
                    <a:lnTo>
                      <a:pt x="0" y="0"/>
                    </a:lnTo>
                  </a:path>
                </a:pathLst>
              </a:custGeom>
              <a:ln w="6350">
                <a:solidFill>
                  <a:srgbClr val="000000"/>
                </a:solidFill>
                <a:prstDash val="sysDash"/>
              </a:ln>
            </p:spPr>
            <p:txBody>
              <a:bodyPr wrap="square" lIns="0" tIns="0" rIns="0" bIns="0" rtlCol="0">
                <a:prstTxWarp prst="textNoShape">
                  <a:avLst/>
                </a:prstTxWarp>
                <a:noAutofit/>
              </a:bodyPr>
              <a:lstStyle/>
              <a:p>
                <a:endParaRPr lang="en-US"/>
              </a:p>
            </p:txBody>
          </p:sp>
          <p:sp>
            <p:nvSpPr>
              <p:cNvPr id="11" name="Graphic 155">
                <a:extLst>
                  <a:ext uri="{FF2B5EF4-FFF2-40B4-BE49-F238E27FC236}">
                    <a16:creationId xmlns:a16="http://schemas.microsoft.com/office/drawing/2014/main" id="{404FF471-97AF-04C7-9812-00396172DFE8}"/>
                  </a:ext>
                </a:extLst>
              </p:cNvPr>
              <p:cNvSpPr/>
              <p:nvPr/>
            </p:nvSpPr>
            <p:spPr>
              <a:xfrm>
                <a:off x="6350" y="206375"/>
                <a:ext cx="45720" cy="45720"/>
              </a:xfrm>
              <a:custGeom>
                <a:avLst/>
                <a:gdLst/>
                <a:ahLst/>
                <a:cxnLst/>
                <a:rect l="l" t="t" r="r" b="b"/>
                <a:pathLst>
                  <a:path w="45720" h="45720">
                    <a:moveTo>
                      <a:pt x="22860" y="0"/>
                    </a:moveTo>
                    <a:lnTo>
                      <a:pt x="13983" y="1803"/>
                    </a:lnTo>
                    <a:lnTo>
                      <a:pt x="6715" y="6715"/>
                    </a:lnTo>
                    <a:lnTo>
                      <a:pt x="1803" y="13983"/>
                    </a:lnTo>
                    <a:lnTo>
                      <a:pt x="0" y="22859"/>
                    </a:lnTo>
                    <a:lnTo>
                      <a:pt x="1803" y="31736"/>
                    </a:lnTo>
                    <a:lnTo>
                      <a:pt x="6715" y="39004"/>
                    </a:lnTo>
                    <a:lnTo>
                      <a:pt x="13983" y="43916"/>
                    </a:lnTo>
                    <a:lnTo>
                      <a:pt x="22860" y="45719"/>
                    </a:lnTo>
                    <a:lnTo>
                      <a:pt x="31789" y="43916"/>
                    </a:lnTo>
                    <a:lnTo>
                      <a:pt x="39052" y="39004"/>
                    </a:lnTo>
                    <a:lnTo>
                      <a:pt x="43934" y="31736"/>
                    </a:lnTo>
                    <a:lnTo>
                      <a:pt x="45720" y="22859"/>
                    </a:lnTo>
                    <a:lnTo>
                      <a:pt x="43934" y="13983"/>
                    </a:lnTo>
                    <a:lnTo>
                      <a:pt x="39052" y="6715"/>
                    </a:lnTo>
                    <a:lnTo>
                      <a:pt x="31789" y="1803"/>
                    </a:lnTo>
                    <a:lnTo>
                      <a:pt x="22860" y="0"/>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12" name="Graphic 156">
                <a:extLst>
                  <a:ext uri="{FF2B5EF4-FFF2-40B4-BE49-F238E27FC236}">
                    <a16:creationId xmlns:a16="http://schemas.microsoft.com/office/drawing/2014/main" id="{6493434F-28DA-D58E-1B3C-11D22EF718CF}"/>
                  </a:ext>
                </a:extLst>
              </p:cNvPr>
              <p:cNvSpPr/>
              <p:nvPr/>
            </p:nvSpPr>
            <p:spPr>
              <a:xfrm>
                <a:off x="6350" y="206375"/>
                <a:ext cx="45720" cy="45720"/>
              </a:xfrm>
              <a:custGeom>
                <a:avLst/>
                <a:gdLst/>
                <a:ahLst/>
                <a:cxnLst/>
                <a:rect l="l" t="t" r="r" b="b"/>
                <a:pathLst>
                  <a:path w="45720" h="45720">
                    <a:moveTo>
                      <a:pt x="0" y="22859"/>
                    </a:moveTo>
                    <a:lnTo>
                      <a:pt x="1803" y="13983"/>
                    </a:lnTo>
                    <a:lnTo>
                      <a:pt x="6715" y="6715"/>
                    </a:lnTo>
                    <a:lnTo>
                      <a:pt x="13983" y="1803"/>
                    </a:lnTo>
                    <a:lnTo>
                      <a:pt x="22860" y="0"/>
                    </a:lnTo>
                    <a:lnTo>
                      <a:pt x="31789" y="1803"/>
                    </a:lnTo>
                    <a:lnTo>
                      <a:pt x="39052" y="6715"/>
                    </a:lnTo>
                    <a:lnTo>
                      <a:pt x="43934" y="13983"/>
                    </a:lnTo>
                    <a:lnTo>
                      <a:pt x="45720" y="22859"/>
                    </a:lnTo>
                    <a:lnTo>
                      <a:pt x="43934" y="31736"/>
                    </a:lnTo>
                    <a:lnTo>
                      <a:pt x="39052" y="39004"/>
                    </a:lnTo>
                    <a:lnTo>
                      <a:pt x="31789" y="43916"/>
                    </a:lnTo>
                    <a:lnTo>
                      <a:pt x="22860" y="45719"/>
                    </a:lnTo>
                    <a:lnTo>
                      <a:pt x="13983" y="43916"/>
                    </a:lnTo>
                    <a:lnTo>
                      <a:pt x="6715" y="39004"/>
                    </a:lnTo>
                    <a:lnTo>
                      <a:pt x="1803" y="31736"/>
                    </a:lnTo>
                    <a:lnTo>
                      <a:pt x="0" y="22859"/>
                    </a:lnTo>
                    <a:close/>
                  </a:path>
                </a:pathLst>
              </a:custGeom>
              <a:ln w="12700">
                <a:solidFill>
                  <a:srgbClr val="000000"/>
                </a:solidFill>
                <a:prstDash val="solid"/>
              </a:ln>
            </p:spPr>
            <p:txBody>
              <a:bodyPr wrap="square" lIns="0" tIns="0" rIns="0" bIns="0" rtlCol="0">
                <a:prstTxWarp prst="textNoShape">
                  <a:avLst/>
                </a:prstTxWarp>
                <a:noAutofit/>
              </a:bodyPr>
              <a:lstStyle/>
              <a:p>
                <a:endParaRPr lang="en-US"/>
              </a:p>
            </p:txBody>
          </p:sp>
          <p:sp>
            <p:nvSpPr>
              <p:cNvPr id="13" name="Graphic 157">
                <a:extLst>
                  <a:ext uri="{FF2B5EF4-FFF2-40B4-BE49-F238E27FC236}">
                    <a16:creationId xmlns:a16="http://schemas.microsoft.com/office/drawing/2014/main" id="{D6A2C69A-4458-DFD2-B040-EBACBFA3FA4F}"/>
                  </a:ext>
                </a:extLst>
              </p:cNvPr>
              <p:cNvSpPr/>
              <p:nvPr/>
            </p:nvSpPr>
            <p:spPr>
              <a:xfrm>
                <a:off x="387350" y="6350"/>
                <a:ext cx="45720" cy="45720"/>
              </a:xfrm>
              <a:custGeom>
                <a:avLst/>
                <a:gdLst/>
                <a:ahLst/>
                <a:cxnLst/>
                <a:rect l="l" t="t" r="r" b="b"/>
                <a:pathLst>
                  <a:path w="45720" h="45720">
                    <a:moveTo>
                      <a:pt x="22860" y="0"/>
                    </a:moveTo>
                    <a:lnTo>
                      <a:pt x="13983" y="1803"/>
                    </a:lnTo>
                    <a:lnTo>
                      <a:pt x="6715" y="6715"/>
                    </a:lnTo>
                    <a:lnTo>
                      <a:pt x="1803" y="13983"/>
                    </a:lnTo>
                    <a:lnTo>
                      <a:pt x="0" y="22859"/>
                    </a:lnTo>
                    <a:lnTo>
                      <a:pt x="1803" y="31736"/>
                    </a:lnTo>
                    <a:lnTo>
                      <a:pt x="6715" y="39004"/>
                    </a:lnTo>
                    <a:lnTo>
                      <a:pt x="13983" y="43916"/>
                    </a:lnTo>
                    <a:lnTo>
                      <a:pt x="22860" y="45719"/>
                    </a:lnTo>
                    <a:lnTo>
                      <a:pt x="31789" y="43916"/>
                    </a:lnTo>
                    <a:lnTo>
                      <a:pt x="39052" y="39004"/>
                    </a:lnTo>
                    <a:lnTo>
                      <a:pt x="43934" y="31736"/>
                    </a:lnTo>
                    <a:lnTo>
                      <a:pt x="45720" y="22859"/>
                    </a:lnTo>
                    <a:lnTo>
                      <a:pt x="43934" y="13983"/>
                    </a:lnTo>
                    <a:lnTo>
                      <a:pt x="39052" y="6715"/>
                    </a:lnTo>
                    <a:lnTo>
                      <a:pt x="31789" y="1803"/>
                    </a:lnTo>
                    <a:lnTo>
                      <a:pt x="22860" y="0"/>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14" name="Graphic 158">
                <a:extLst>
                  <a:ext uri="{FF2B5EF4-FFF2-40B4-BE49-F238E27FC236}">
                    <a16:creationId xmlns:a16="http://schemas.microsoft.com/office/drawing/2014/main" id="{D9EF3AC3-87EB-C134-97D2-22AACBAD6988}"/>
                  </a:ext>
                </a:extLst>
              </p:cNvPr>
              <p:cNvSpPr/>
              <p:nvPr/>
            </p:nvSpPr>
            <p:spPr>
              <a:xfrm>
                <a:off x="387350" y="6350"/>
                <a:ext cx="45720" cy="45720"/>
              </a:xfrm>
              <a:custGeom>
                <a:avLst/>
                <a:gdLst/>
                <a:ahLst/>
                <a:cxnLst/>
                <a:rect l="l" t="t" r="r" b="b"/>
                <a:pathLst>
                  <a:path w="45720" h="45720">
                    <a:moveTo>
                      <a:pt x="0" y="22859"/>
                    </a:moveTo>
                    <a:lnTo>
                      <a:pt x="1803" y="13983"/>
                    </a:lnTo>
                    <a:lnTo>
                      <a:pt x="6715" y="6715"/>
                    </a:lnTo>
                    <a:lnTo>
                      <a:pt x="13983" y="1803"/>
                    </a:lnTo>
                    <a:lnTo>
                      <a:pt x="22860" y="0"/>
                    </a:lnTo>
                    <a:lnTo>
                      <a:pt x="31789" y="1803"/>
                    </a:lnTo>
                    <a:lnTo>
                      <a:pt x="39052" y="6715"/>
                    </a:lnTo>
                    <a:lnTo>
                      <a:pt x="43934" y="13983"/>
                    </a:lnTo>
                    <a:lnTo>
                      <a:pt x="45720" y="22859"/>
                    </a:lnTo>
                    <a:lnTo>
                      <a:pt x="43934" y="31736"/>
                    </a:lnTo>
                    <a:lnTo>
                      <a:pt x="39052" y="39004"/>
                    </a:lnTo>
                    <a:lnTo>
                      <a:pt x="31789" y="43916"/>
                    </a:lnTo>
                    <a:lnTo>
                      <a:pt x="22860" y="45719"/>
                    </a:lnTo>
                    <a:lnTo>
                      <a:pt x="13983" y="43916"/>
                    </a:lnTo>
                    <a:lnTo>
                      <a:pt x="6715" y="39004"/>
                    </a:lnTo>
                    <a:lnTo>
                      <a:pt x="1803" y="31736"/>
                    </a:lnTo>
                    <a:lnTo>
                      <a:pt x="0" y="22859"/>
                    </a:lnTo>
                    <a:close/>
                  </a:path>
                </a:pathLst>
              </a:custGeom>
              <a:ln w="12700">
                <a:solidFill>
                  <a:srgbClr val="000000"/>
                </a:solidFill>
                <a:prstDash val="solid"/>
              </a:ln>
            </p:spPr>
            <p:txBody>
              <a:bodyPr wrap="square" lIns="0" tIns="0" rIns="0" bIns="0" rtlCol="0">
                <a:prstTxWarp prst="textNoShape">
                  <a:avLst/>
                </a:prstTxWarp>
                <a:noAutofit/>
              </a:bodyPr>
              <a:lstStyle/>
              <a:p>
                <a:endParaRPr lang="en-US"/>
              </a:p>
            </p:txBody>
          </p:sp>
          <p:sp>
            <p:nvSpPr>
              <p:cNvPr id="15" name="Graphic 159">
                <a:extLst>
                  <a:ext uri="{FF2B5EF4-FFF2-40B4-BE49-F238E27FC236}">
                    <a16:creationId xmlns:a16="http://schemas.microsoft.com/office/drawing/2014/main" id="{54D1F505-16C4-19E2-91D3-3D56353FE4AD}"/>
                  </a:ext>
                </a:extLst>
              </p:cNvPr>
              <p:cNvSpPr/>
              <p:nvPr/>
            </p:nvSpPr>
            <p:spPr>
              <a:xfrm>
                <a:off x="34925" y="25400"/>
                <a:ext cx="381000" cy="209550"/>
              </a:xfrm>
              <a:custGeom>
                <a:avLst/>
                <a:gdLst/>
                <a:ahLst/>
                <a:cxnLst/>
                <a:rect l="l" t="t" r="r" b="b"/>
                <a:pathLst>
                  <a:path w="381000" h="209550">
                    <a:moveTo>
                      <a:pt x="0" y="209550"/>
                    </a:moveTo>
                    <a:lnTo>
                      <a:pt x="381000" y="0"/>
                    </a:lnTo>
                  </a:path>
                </a:pathLst>
              </a:custGeom>
              <a:ln w="6350">
                <a:solidFill>
                  <a:srgbClr val="000000"/>
                </a:solidFill>
                <a:prstDash val="solid"/>
              </a:ln>
            </p:spPr>
            <p:txBody>
              <a:bodyPr wrap="square" lIns="0" tIns="0" rIns="0" bIns="0" rtlCol="0">
                <a:prstTxWarp prst="textNoShape">
                  <a:avLst/>
                </a:prstTxWarp>
                <a:noAutofit/>
              </a:bodyPr>
              <a:lstStyle/>
              <a:p>
                <a:endParaRPr lang="en-US"/>
              </a:p>
            </p:txBody>
          </p:sp>
          <p:pic>
            <p:nvPicPr>
              <p:cNvPr id="16" name="Image 160">
                <a:extLst>
                  <a:ext uri="{FF2B5EF4-FFF2-40B4-BE49-F238E27FC236}">
                    <a16:creationId xmlns:a16="http://schemas.microsoft.com/office/drawing/2014/main" id="{B7BBDEB5-2041-BC58-FD8B-ECC53549A5B2}"/>
                  </a:ext>
                </a:extLst>
              </p:cNvPr>
              <p:cNvPicPr/>
              <p:nvPr/>
            </p:nvPicPr>
            <p:blipFill>
              <a:blip r:embed="rId3" cstate="print"/>
              <a:stretch>
                <a:fillRect/>
              </a:stretch>
            </p:blipFill>
            <p:spPr>
              <a:xfrm>
                <a:off x="714375" y="762000"/>
                <a:ext cx="239395" cy="220344"/>
              </a:xfrm>
              <a:prstGeom prst="rect">
                <a:avLst/>
              </a:prstGeom>
            </p:spPr>
          </p:pic>
          <p:sp>
            <p:nvSpPr>
              <p:cNvPr id="17" name="Graphic 161">
                <a:extLst>
                  <a:ext uri="{FF2B5EF4-FFF2-40B4-BE49-F238E27FC236}">
                    <a16:creationId xmlns:a16="http://schemas.microsoft.com/office/drawing/2014/main" id="{AA26A5C7-2DF8-52CD-A075-66432E734EA2}"/>
                  </a:ext>
                </a:extLst>
              </p:cNvPr>
              <p:cNvSpPr/>
              <p:nvPr/>
            </p:nvSpPr>
            <p:spPr>
              <a:xfrm>
                <a:off x="1558925" y="1787525"/>
                <a:ext cx="45720" cy="45720"/>
              </a:xfrm>
              <a:custGeom>
                <a:avLst/>
                <a:gdLst/>
                <a:ahLst/>
                <a:cxnLst/>
                <a:rect l="l" t="t" r="r" b="b"/>
                <a:pathLst>
                  <a:path w="45720" h="45720">
                    <a:moveTo>
                      <a:pt x="22860" y="0"/>
                    </a:moveTo>
                    <a:lnTo>
                      <a:pt x="13983" y="1803"/>
                    </a:lnTo>
                    <a:lnTo>
                      <a:pt x="6715" y="6715"/>
                    </a:lnTo>
                    <a:lnTo>
                      <a:pt x="1803" y="13983"/>
                    </a:lnTo>
                    <a:lnTo>
                      <a:pt x="0" y="22860"/>
                    </a:lnTo>
                    <a:lnTo>
                      <a:pt x="1803" y="31736"/>
                    </a:lnTo>
                    <a:lnTo>
                      <a:pt x="6715" y="39004"/>
                    </a:lnTo>
                    <a:lnTo>
                      <a:pt x="13983" y="43916"/>
                    </a:lnTo>
                    <a:lnTo>
                      <a:pt x="22860" y="45720"/>
                    </a:lnTo>
                    <a:lnTo>
                      <a:pt x="31789" y="43916"/>
                    </a:lnTo>
                    <a:lnTo>
                      <a:pt x="39052" y="39004"/>
                    </a:lnTo>
                    <a:lnTo>
                      <a:pt x="43934" y="31736"/>
                    </a:lnTo>
                    <a:lnTo>
                      <a:pt x="45720" y="22860"/>
                    </a:lnTo>
                    <a:lnTo>
                      <a:pt x="43934" y="13983"/>
                    </a:lnTo>
                    <a:lnTo>
                      <a:pt x="39052" y="6715"/>
                    </a:lnTo>
                    <a:lnTo>
                      <a:pt x="31789" y="1803"/>
                    </a:lnTo>
                    <a:lnTo>
                      <a:pt x="22860" y="0"/>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18" name="Graphic 162">
                <a:extLst>
                  <a:ext uri="{FF2B5EF4-FFF2-40B4-BE49-F238E27FC236}">
                    <a16:creationId xmlns:a16="http://schemas.microsoft.com/office/drawing/2014/main" id="{4AAE6887-08B1-5661-4CAE-16D0CA6D6332}"/>
                  </a:ext>
                </a:extLst>
              </p:cNvPr>
              <p:cNvSpPr/>
              <p:nvPr/>
            </p:nvSpPr>
            <p:spPr>
              <a:xfrm>
                <a:off x="1558925" y="1787525"/>
                <a:ext cx="45720" cy="45720"/>
              </a:xfrm>
              <a:custGeom>
                <a:avLst/>
                <a:gdLst/>
                <a:ahLst/>
                <a:cxnLst/>
                <a:rect l="l" t="t" r="r" b="b"/>
                <a:pathLst>
                  <a:path w="45720" h="45720">
                    <a:moveTo>
                      <a:pt x="0" y="22860"/>
                    </a:moveTo>
                    <a:lnTo>
                      <a:pt x="1803" y="13983"/>
                    </a:lnTo>
                    <a:lnTo>
                      <a:pt x="6715" y="6715"/>
                    </a:lnTo>
                    <a:lnTo>
                      <a:pt x="13983" y="1803"/>
                    </a:lnTo>
                    <a:lnTo>
                      <a:pt x="22860" y="0"/>
                    </a:lnTo>
                    <a:lnTo>
                      <a:pt x="31789" y="1803"/>
                    </a:lnTo>
                    <a:lnTo>
                      <a:pt x="39052" y="6715"/>
                    </a:lnTo>
                    <a:lnTo>
                      <a:pt x="43934" y="13983"/>
                    </a:lnTo>
                    <a:lnTo>
                      <a:pt x="45720" y="22860"/>
                    </a:lnTo>
                    <a:lnTo>
                      <a:pt x="43934" y="31736"/>
                    </a:lnTo>
                    <a:lnTo>
                      <a:pt x="39052" y="39004"/>
                    </a:lnTo>
                    <a:lnTo>
                      <a:pt x="31789" y="43916"/>
                    </a:lnTo>
                    <a:lnTo>
                      <a:pt x="22860" y="45720"/>
                    </a:lnTo>
                    <a:lnTo>
                      <a:pt x="13983" y="43916"/>
                    </a:lnTo>
                    <a:lnTo>
                      <a:pt x="6715" y="39004"/>
                    </a:lnTo>
                    <a:lnTo>
                      <a:pt x="1803" y="31736"/>
                    </a:lnTo>
                    <a:lnTo>
                      <a:pt x="0" y="22860"/>
                    </a:lnTo>
                    <a:close/>
                  </a:path>
                </a:pathLst>
              </a:custGeom>
              <a:ln w="12700">
                <a:solidFill>
                  <a:srgbClr val="000000"/>
                </a:solidFill>
                <a:prstDash val="solid"/>
              </a:ln>
            </p:spPr>
            <p:txBody>
              <a:bodyPr wrap="square" lIns="0" tIns="0" rIns="0" bIns="0" rtlCol="0">
                <a:prstTxWarp prst="textNoShape">
                  <a:avLst/>
                </a:prstTxWarp>
                <a:noAutofit/>
              </a:bodyPr>
              <a:lstStyle/>
              <a:p>
                <a:endParaRPr lang="en-US"/>
              </a:p>
            </p:txBody>
          </p:sp>
          <p:sp>
            <p:nvSpPr>
              <p:cNvPr id="19" name="Graphic 163">
                <a:extLst>
                  <a:ext uri="{FF2B5EF4-FFF2-40B4-BE49-F238E27FC236}">
                    <a16:creationId xmlns:a16="http://schemas.microsoft.com/office/drawing/2014/main" id="{353D4E9F-9396-B87B-E810-9AB9A0FD5C1A}"/>
                  </a:ext>
                </a:extLst>
              </p:cNvPr>
              <p:cNvSpPr/>
              <p:nvPr/>
            </p:nvSpPr>
            <p:spPr>
              <a:xfrm>
                <a:off x="1063752" y="393827"/>
                <a:ext cx="466725" cy="126364"/>
              </a:xfrm>
              <a:custGeom>
                <a:avLst/>
                <a:gdLst/>
                <a:ahLst/>
                <a:cxnLst/>
                <a:rect l="l" t="t" r="r" b="b"/>
                <a:pathLst>
                  <a:path w="466725" h="126364">
                    <a:moveTo>
                      <a:pt x="74549" y="49911"/>
                    </a:moveTo>
                    <a:lnTo>
                      <a:pt x="0" y="91059"/>
                    </a:lnTo>
                    <a:lnTo>
                      <a:pt x="77597" y="125984"/>
                    </a:lnTo>
                    <a:lnTo>
                      <a:pt x="76223" y="91694"/>
                    </a:lnTo>
                    <a:lnTo>
                      <a:pt x="63627" y="91694"/>
                    </a:lnTo>
                    <a:lnTo>
                      <a:pt x="63246" y="85344"/>
                    </a:lnTo>
                    <a:lnTo>
                      <a:pt x="75939" y="84618"/>
                    </a:lnTo>
                    <a:lnTo>
                      <a:pt x="74549" y="49911"/>
                    </a:lnTo>
                    <a:close/>
                  </a:path>
                  <a:path w="466725" h="126364">
                    <a:moveTo>
                      <a:pt x="75939" y="84618"/>
                    </a:moveTo>
                    <a:lnTo>
                      <a:pt x="63246" y="85344"/>
                    </a:lnTo>
                    <a:lnTo>
                      <a:pt x="63627" y="91694"/>
                    </a:lnTo>
                    <a:lnTo>
                      <a:pt x="76194" y="90975"/>
                    </a:lnTo>
                    <a:lnTo>
                      <a:pt x="75939" y="84618"/>
                    </a:lnTo>
                    <a:close/>
                  </a:path>
                  <a:path w="466725" h="126364">
                    <a:moveTo>
                      <a:pt x="76194" y="90975"/>
                    </a:moveTo>
                    <a:lnTo>
                      <a:pt x="63627" y="91694"/>
                    </a:lnTo>
                    <a:lnTo>
                      <a:pt x="76223" y="91694"/>
                    </a:lnTo>
                    <a:lnTo>
                      <a:pt x="76194" y="90975"/>
                    </a:lnTo>
                    <a:close/>
                  </a:path>
                  <a:path w="466725" h="126364">
                    <a:moveTo>
                      <a:pt x="226488" y="60198"/>
                    </a:moveTo>
                    <a:lnTo>
                      <a:pt x="212217" y="60198"/>
                    </a:lnTo>
                    <a:lnTo>
                      <a:pt x="201549" y="64008"/>
                    </a:lnTo>
                    <a:lnTo>
                      <a:pt x="201803" y="64008"/>
                    </a:lnTo>
                    <a:lnTo>
                      <a:pt x="189357" y="67564"/>
                    </a:lnTo>
                    <a:lnTo>
                      <a:pt x="175387" y="70993"/>
                    </a:lnTo>
                    <a:lnTo>
                      <a:pt x="159766" y="74168"/>
                    </a:lnTo>
                    <a:lnTo>
                      <a:pt x="142748" y="77089"/>
                    </a:lnTo>
                    <a:lnTo>
                      <a:pt x="142875" y="77089"/>
                    </a:lnTo>
                    <a:lnTo>
                      <a:pt x="124587" y="79756"/>
                    </a:lnTo>
                    <a:lnTo>
                      <a:pt x="105410" y="82042"/>
                    </a:lnTo>
                    <a:lnTo>
                      <a:pt x="105537" y="82042"/>
                    </a:lnTo>
                    <a:lnTo>
                      <a:pt x="85344" y="84074"/>
                    </a:lnTo>
                    <a:lnTo>
                      <a:pt x="75939" y="84618"/>
                    </a:lnTo>
                    <a:lnTo>
                      <a:pt x="76194" y="90975"/>
                    </a:lnTo>
                    <a:lnTo>
                      <a:pt x="85852" y="90424"/>
                    </a:lnTo>
                    <a:lnTo>
                      <a:pt x="125476" y="86106"/>
                    </a:lnTo>
                    <a:lnTo>
                      <a:pt x="176784" y="77216"/>
                    </a:lnTo>
                    <a:lnTo>
                      <a:pt x="214503" y="66167"/>
                    </a:lnTo>
                    <a:lnTo>
                      <a:pt x="223266" y="61976"/>
                    </a:lnTo>
                    <a:lnTo>
                      <a:pt x="226488" y="60198"/>
                    </a:lnTo>
                    <a:close/>
                  </a:path>
                  <a:path w="466725" h="126364">
                    <a:moveTo>
                      <a:pt x="231478" y="56388"/>
                    </a:moveTo>
                    <a:lnTo>
                      <a:pt x="220472" y="56388"/>
                    </a:lnTo>
                    <a:lnTo>
                      <a:pt x="211836" y="60325"/>
                    </a:lnTo>
                    <a:lnTo>
                      <a:pt x="212217" y="60198"/>
                    </a:lnTo>
                    <a:lnTo>
                      <a:pt x="226488" y="60198"/>
                    </a:lnTo>
                    <a:lnTo>
                      <a:pt x="226949" y="59944"/>
                    </a:lnTo>
                    <a:lnTo>
                      <a:pt x="229997" y="57658"/>
                    </a:lnTo>
                    <a:lnTo>
                      <a:pt x="231478" y="56388"/>
                    </a:lnTo>
                    <a:close/>
                  </a:path>
                  <a:path w="466725" h="126364">
                    <a:moveTo>
                      <a:pt x="233375" y="54483"/>
                    </a:moveTo>
                    <a:lnTo>
                      <a:pt x="223647" y="54483"/>
                    </a:lnTo>
                    <a:lnTo>
                      <a:pt x="220299" y="56466"/>
                    </a:lnTo>
                    <a:lnTo>
                      <a:pt x="220472" y="56388"/>
                    </a:lnTo>
                    <a:lnTo>
                      <a:pt x="231478" y="56388"/>
                    </a:lnTo>
                    <a:lnTo>
                      <a:pt x="232664" y="55372"/>
                    </a:lnTo>
                    <a:lnTo>
                      <a:pt x="233375" y="54483"/>
                    </a:lnTo>
                    <a:close/>
                  </a:path>
                  <a:path w="466725" h="126364">
                    <a:moveTo>
                      <a:pt x="235619" y="50800"/>
                    </a:moveTo>
                    <a:lnTo>
                      <a:pt x="228346" y="50800"/>
                    </a:lnTo>
                    <a:lnTo>
                      <a:pt x="227838" y="51308"/>
                    </a:lnTo>
                    <a:lnTo>
                      <a:pt x="226060" y="52832"/>
                    </a:lnTo>
                    <a:lnTo>
                      <a:pt x="223393" y="54610"/>
                    </a:lnTo>
                    <a:lnTo>
                      <a:pt x="223647" y="54483"/>
                    </a:lnTo>
                    <a:lnTo>
                      <a:pt x="233375" y="54483"/>
                    </a:lnTo>
                    <a:lnTo>
                      <a:pt x="234696" y="52832"/>
                    </a:lnTo>
                    <a:lnTo>
                      <a:pt x="235619" y="50800"/>
                    </a:lnTo>
                    <a:close/>
                  </a:path>
                  <a:path w="466725" h="126364">
                    <a:moveTo>
                      <a:pt x="226314" y="52577"/>
                    </a:moveTo>
                    <a:lnTo>
                      <a:pt x="225948" y="52832"/>
                    </a:lnTo>
                    <a:lnTo>
                      <a:pt x="226314" y="52577"/>
                    </a:lnTo>
                    <a:close/>
                  </a:path>
                  <a:path w="466725" h="126364">
                    <a:moveTo>
                      <a:pt x="227972" y="51131"/>
                    </a:moveTo>
                    <a:lnTo>
                      <a:pt x="227774" y="51308"/>
                    </a:lnTo>
                    <a:lnTo>
                      <a:pt x="227972" y="51131"/>
                    </a:lnTo>
                    <a:close/>
                  </a:path>
                  <a:path w="466725" h="126364">
                    <a:moveTo>
                      <a:pt x="228346" y="50800"/>
                    </a:moveTo>
                    <a:lnTo>
                      <a:pt x="227972" y="51131"/>
                    </a:lnTo>
                    <a:lnTo>
                      <a:pt x="227838" y="51308"/>
                    </a:lnTo>
                    <a:lnTo>
                      <a:pt x="228346" y="50800"/>
                    </a:lnTo>
                    <a:close/>
                  </a:path>
                  <a:path w="466725" h="126364">
                    <a:moveTo>
                      <a:pt x="236153" y="49149"/>
                    </a:moveTo>
                    <a:lnTo>
                      <a:pt x="229489" y="49149"/>
                    </a:lnTo>
                    <a:lnTo>
                      <a:pt x="229108" y="49784"/>
                    </a:lnTo>
                    <a:lnTo>
                      <a:pt x="227972" y="51131"/>
                    </a:lnTo>
                    <a:lnTo>
                      <a:pt x="228346" y="50800"/>
                    </a:lnTo>
                    <a:lnTo>
                      <a:pt x="235619" y="50800"/>
                    </a:lnTo>
                    <a:lnTo>
                      <a:pt x="235966" y="50038"/>
                    </a:lnTo>
                    <a:lnTo>
                      <a:pt x="236153" y="49149"/>
                    </a:lnTo>
                    <a:close/>
                  </a:path>
                  <a:path w="466725" h="126364">
                    <a:moveTo>
                      <a:pt x="229305" y="49388"/>
                    </a:moveTo>
                    <a:lnTo>
                      <a:pt x="229003" y="49784"/>
                    </a:lnTo>
                    <a:lnTo>
                      <a:pt x="229305" y="49388"/>
                    </a:lnTo>
                    <a:close/>
                  </a:path>
                  <a:path w="466725" h="126364">
                    <a:moveTo>
                      <a:pt x="229489" y="49149"/>
                    </a:moveTo>
                    <a:lnTo>
                      <a:pt x="229305" y="49388"/>
                    </a:lnTo>
                    <a:lnTo>
                      <a:pt x="229108" y="49784"/>
                    </a:lnTo>
                    <a:lnTo>
                      <a:pt x="229489" y="49149"/>
                    </a:lnTo>
                    <a:close/>
                  </a:path>
                  <a:path w="466725" h="126364">
                    <a:moveTo>
                      <a:pt x="229946" y="48107"/>
                    </a:moveTo>
                    <a:lnTo>
                      <a:pt x="229305" y="49388"/>
                    </a:lnTo>
                    <a:lnTo>
                      <a:pt x="229489" y="49149"/>
                    </a:lnTo>
                    <a:lnTo>
                      <a:pt x="236153" y="49149"/>
                    </a:lnTo>
                    <a:lnTo>
                      <a:pt x="236286" y="48514"/>
                    </a:lnTo>
                    <a:lnTo>
                      <a:pt x="229870" y="48514"/>
                    </a:lnTo>
                    <a:lnTo>
                      <a:pt x="229946" y="48107"/>
                    </a:lnTo>
                    <a:close/>
                  </a:path>
                  <a:path w="466725" h="126364">
                    <a:moveTo>
                      <a:pt x="230124" y="47752"/>
                    </a:moveTo>
                    <a:lnTo>
                      <a:pt x="229946" y="48107"/>
                    </a:lnTo>
                    <a:lnTo>
                      <a:pt x="229870" y="48514"/>
                    </a:lnTo>
                    <a:lnTo>
                      <a:pt x="230124" y="47752"/>
                    </a:lnTo>
                    <a:close/>
                  </a:path>
                  <a:path w="466725" h="126364">
                    <a:moveTo>
                      <a:pt x="236447" y="47752"/>
                    </a:moveTo>
                    <a:lnTo>
                      <a:pt x="230124" y="47752"/>
                    </a:lnTo>
                    <a:lnTo>
                      <a:pt x="229870" y="48514"/>
                    </a:lnTo>
                    <a:lnTo>
                      <a:pt x="236286" y="48514"/>
                    </a:lnTo>
                    <a:lnTo>
                      <a:pt x="236447" y="47752"/>
                    </a:lnTo>
                    <a:close/>
                  </a:path>
                  <a:path w="466725" h="126364">
                    <a:moveTo>
                      <a:pt x="466598" y="0"/>
                    </a:moveTo>
                    <a:lnTo>
                      <a:pt x="423037" y="889"/>
                    </a:lnTo>
                    <a:lnTo>
                      <a:pt x="380746" y="3810"/>
                    </a:lnTo>
                    <a:lnTo>
                      <a:pt x="341122" y="8001"/>
                    </a:lnTo>
                    <a:lnTo>
                      <a:pt x="289941" y="17018"/>
                    </a:lnTo>
                    <a:lnTo>
                      <a:pt x="252222" y="27940"/>
                    </a:lnTo>
                    <a:lnTo>
                      <a:pt x="230251" y="46482"/>
                    </a:lnTo>
                    <a:lnTo>
                      <a:pt x="229946" y="48107"/>
                    </a:lnTo>
                    <a:lnTo>
                      <a:pt x="230124" y="47752"/>
                    </a:lnTo>
                    <a:lnTo>
                      <a:pt x="236447" y="47752"/>
                    </a:lnTo>
                    <a:lnTo>
                      <a:pt x="236675" y="46482"/>
                    </a:lnTo>
                    <a:lnTo>
                      <a:pt x="236601" y="46228"/>
                    </a:lnTo>
                    <a:lnTo>
                      <a:pt x="236855" y="45466"/>
                    </a:lnTo>
                    <a:lnTo>
                      <a:pt x="237252" y="44831"/>
                    </a:lnTo>
                    <a:lnTo>
                      <a:pt x="237490" y="44323"/>
                    </a:lnTo>
                    <a:lnTo>
                      <a:pt x="237617" y="44323"/>
                    </a:lnTo>
                    <a:lnTo>
                      <a:pt x="238474" y="43180"/>
                    </a:lnTo>
                    <a:lnTo>
                      <a:pt x="238760" y="42799"/>
                    </a:lnTo>
                    <a:lnTo>
                      <a:pt x="240512" y="41402"/>
                    </a:lnTo>
                    <a:lnTo>
                      <a:pt x="243205" y="39370"/>
                    </a:lnTo>
                    <a:lnTo>
                      <a:pt x="243506" y="39370"/>
                    </a:lnTo>
                    <a:lnTo>
                      <a:pt x="246292" y="37719"/>
                    </a:lnTo>
                    <a:lnTo>
                      <a:pt x="246126" y="37719"/>
                    </a:lnTo>
                    <a:lnTo>
                      <a:pt x="254762" y="33782"/>
                    </a:lnTo>
                    <a:lnTo>
                      <a:pt x="265049" y="30099"/>
                    </a:lnTo>
                    <a:lnTo>
                      <a:pt x="264922" y="30099"/>
                    </a:lnTo>
                    <a:lnTo>
                      <a:pt x="277241" y="26543"/>
                    </a:lnTo>
                    <a:lnTo>
                      <a:pt x="277114" y="26543"/>
                    </a:lnTo>
                    <a:lnTo>
                      <a:pt x="291338" y="23113"/>
                    </a:lnTo>
                    <a:lnTo>
                      <a:pt x="291211" y="23113"/>
                    </a:lnTo>
                    <a:lnTo>
                      <a:pt x="306959" y="19938"/>
                    </a:lnTo>
                    <a:lnTo>
                      <a:pt x="323850" y="17018"/>
                    </a:lnTo>
                    <a:lnTo>
                      <a:pt x="342011" y="14350"/>
                    </a:lnTo>
                    <a:lnTo>
                      <a:pt x="361188" y="12065"/>
                    </a:lnTo>
                    <a:lnTo>
                      <a:pt x="381254" y="10033"/>
                    </a:lnTo>
                    <a:lnTo>
                      <a:pt x="402082" y="8509"/>
                    </a:lnTo>
                    <a:lnTo>
                      <a:pt x="401955" y="8509"/>
                    </a:lnTo>
                    <a:lnTo>
                      <a:pt x="423291" y="7238"/>
                    </a:lnTo>
                    <a:lnTo>
                      <a:pt x="466725" y="6223"/>
                    </a:lnTo>
                    <a:lnTo>
                      <a:pt x="466598" y="0"/>
                    </a:lnTo>
                    <a:close/>
                  </a:path>
                  <a:path w="466725" h="126364">
                    <a:moveTo>
                      <a:pt x="236855" y="45466"/>
                    </a:moveTo>
                    <a:lnTo>
                      <a:pt x="236601" y="46228"/>
                    </a:lnTo>
                    <a:lnTo>
                      <a:pt x="236793" y="45816"/>
                    </a:lnTo>
                    <a:lnTo>
                      <a:pt x="236855" y="45466"/>
                    </a:lnTo>
                    <a:close/>
                  </a:path>
                  <a:path w="466725" h="126364">
                    <a:moveTo>
                      <a:pt x="236793" y="45816"/>
                    </a:moveTo>
                    <a:lnTo>
                      <a:pt x="236601" y="46228"/>
                    </a:lnTo>
                    <a:lnTo>
                      <a:pt x="236793" y="45816"/>
                    </a:lnTo>
                    <a:close/>
                  </a:path>
                  <a:path w="466725" h="126364">
                    <a:moveTo>
                      <a:pt x="236956" y="45466"/>
                    </a:moveTo>
                    <a:lnTo>
                      <a:pt x="236793" y="45816"/>
                    </a:lnTo>
                    <a:lnTo>
                      <a:pt x="236956" y="45466"/>
                    </a:lnTo>
                    <a:close/>
                  </a:path>
                  <a:path w="466725" h="126364">
                    <a:moveTo>
                      <a:pt x="237490" y="44323"/>
                    </a:moveTo>
                    <a:lnTo>
                      <a:pt x="237236" y="44831"/>
                    </a:lnTo>
                    <a:lnTo>
                      <a:pt x="237490" y="44323"/>
                    </a:lnTo>
                    <a:close/>
                  </a:path>
                  <a:path w="466725" h="126364">
                    <a:moveTo>
                      <a:pt x="237280" y="44771"/>
                    </a:moveTo>
                    <a:close/>
                  </a:path>
                  <a:path w="466725" h="126364">
                    <a:moveTo>
                      <a:pt x="237617" y="44323"/>
                    </a:moveTo>
                    <a:lnTo>
                      <a:pt x="237490" y="44323"/>
                    </a:lnTo>
                    <a:lnTo>
                      <a:pt x="237280" y="44771"/>
                    </a:lnTo>
                    <a:lnTo>
                      <a:pt x="237617" y="44323"/>
                    </a:lnTo>
                    <a:close/>
                  </a:path>
                  <a:path w="466725" h="126364">
                    <a:moveTo>
                      <a:pt x="238760" y="42799"/>
                    </a:moveTo>
                    <a:lnTo>
                      <a:pt x="238379" y="43180"/>
                    </a:lnTo>
                    <a:lnTo>
                      <a:pt x="238633" y="42968"/>
                    </a:lnTo>
                    <a:lnTo>
                      <a:pt x="238760" y="42799"/>
                    </a:lnTo>
                    <a:close/>
                  </a:path>
                  <a:path w="466725" h="126364">
                    <a:moveTo>
                      <a:pt x="238633" y="42968"/>
                    </a:moveTo>
                    <a:lnTo>
                      <a:pt x="238379" y="43180"/>
                    </a:lnTo>
                    <a:lnTo>
                      <a:pt x="238633" y="42968"/>
                    </a:lnTo>
                    <a:close/>
                  </a:path>
                  <a:path w="466725" h="126364">
                    <a:moveTo>
                      <a:pt x="238836" y="42799"/>
                    </a:moveTo>
                    <a:lnTo>
                      <a:pt x="238633" y="42968"/>
                    </a:lnTo>
                    <a:lnTo>
                      <a:pt x="238836" y="42799"/>
                    </a:lnTo>
                    <a:close/>
                  </a:path>
                  <a:path w="466725" h="126364">
                    <a:moveTo>
                      <a:pt x="240665" y="41275"/>
                    </a:moveTo>
                    <a:lnTo>
                      <a:pt x="240411" y="41402"/>
                    </a:lnTo>
                    <a:lnTo>
                      <a:pt x="240665" y="41275"/>
                    </a:lnTo>
                    <a:close/>
                  </a:path>
                  <a:path w="466725" h="126364">
                    <a:moveTo>
                      <a:pt x="243506" y="39370"/>
                    </a:moveTo>
                    <a:lnTo>
                      <a:pt x="243205" y="39370"/>
                    </a:lnTo>
                    <a:lnTo>
                      <a:pt x="243078" y="39624"/>
                    </a:lnTo>
                    <a:lnTo>
                      <a:pt x="243506" y="39370"/>
                    </a:lnTo>
                    <a:close/>
                  </a:path>
                  <a:path w="466725" h="126364">
                    <a:moveTo>
                      <a:pt x="246507" y="37592"/>
                    </a:moveTo>
                    <a:lnTo>
                      <a:pt x="246126" y="37719"/>
                    </a:lnTo>
                    <a:lnTo>
                      <a:pt x="246292" y="37719"/>
                    </a:lnTo>
                    <a:lnTo>
                      <a:pt x="246507" y="37592"/>
                    </a:lnTo>
                    <a:close/>
                  </a:path>
                  <a:path w="466725" h="126364">
                    <a:moveTo>
                      <a:pt x="254859" y="33782"/>
                    </a:moveTo>
                    <a:lnTo>
                      <a:pt x="254508" y="33909"/>
                    </a:lnTo>
                    <a:lnTo>
                      <a:pt x="254859" y="33782"/>
                    </a:lnTo>
                    <a:close/>
                  </a:path>
                </a:pathLst>
              </a:custGeom>
              <a:solidFill>
                <a:srgbClr val="000000"/>
              </a:solidFill>
            </p:spPr>
            <p:txBody>
              <a:bodyPr wrap="square" lIns="0" tIns="0" rIns="0" bIns="0" rtlCol="0">
                <a:prstTxWarp prst="textNoShape">
                  <a:avLst/>
                </a:prstTxWarp>
                <a:noAutofit/>
              </a:bodyPr>
              <a:lstStyle/>
              <a:p>
                <a:endParaRPr lang="en-US"/>
              </a:p>
            </p:txBody>
          </p:sp>
        </p:grpSp>
        <p:sp>
          <p:nvSpPr>
            <p:cNvPr id="23" name="TextBox 22">
              <a:extLst>
                <a:ext uri="{FF2B5EF4-FFF2-40B4-BE49-F238E27FC236}">
                  <a16:creationId xmlns:a16="http://schemas.microsoft.com/office/drawing/2014/main" id="{42CF1A97-6EC2-7CB0-A1C6-FF519DBC890F}"/>
                </a:ext>
              </a:extLst>
            </p:cNvPr>
            <p:cNvSpPr txBox="1"/>
            <p:nvPr/>
          </p:nvSpPr>
          <p:spPr>
            <a:xfrm>
              <a:off x="8249715" y="6244499"/>
              <a:ext cx="1797243" cy="646331"/>
            </a:xfrm>
            <a:prstGeom prst="rect">
              <a:avLst/>
            </a:prstGeom>
            <a:noFill/>
          </p:spPr>
          <p:txBody>
            <a:bodyPr wrap="square">
              <a:spAutoFit/>
            </a:bodyPr>
            <a:lstStyle/>
            <a:p>
              <a:pPr algn="ctr"/>
              <a:r>
                <a:rPr lang="en-US" dirty="0"/>
                <a:t>Convergence point</a:t>
              </a:r>
            </a:p>
          </p:txBody>
        </p:sp>
        <p:sp>
          <p:nvSpPr>
            <p:cNvPr id="24" name="TextBox 23">
              <a:extLst>
                <a:ext uri="{FF2B5EF4-FFF2-40B4-BE49-F238E27FC236}">
                  <a16:creationId xmlns:a16="http://schemas.microsoft.com/office/drawing/2014/main" id="{3EC12BBE-6BB2-B17A-2D9B-627E1C687C03}"/>
                </a:ext>
              </a:extLst>
            </p:cNvPr>
            <p:cNvSpPr txBox="1"/>
            <p:nvPr/>
          </p:nvSpPr>
          <p:spPr>
            <a:xfrm>
              <a:off x="8076953" y="3890283"/>
              <a:ext cx="1436914" cy="369332"/>
            </a:xfrm>
            <a:prstGeom prst="rect">
              <a:avLst/>
            </a:prstGeom>
            <a:noFill/>
          </p:spPr>
          <p:txBody>
            <a:bodyPr wrap="square">
              <a:spAutoFit/>
            </a:bodyPr>
            <a:lstStyle/>
            <a:p>
              <a:r>
                <a:rPr lang="en-US" dirty="0"/>
                <a:t>View plane</a:t>
              </a:r>
            </a:p>
          </p:txBody>
        </p:sp>
        <p:sp>
          <p:nvSpPr>
            <p:cNvPr id="25" name="TextBox 24">
              <a:extLst>
                <a:ext uri="{FF2B5EF4-FFF2-40B4-BE49-F238E27FC236}">
                  <a16:creationId xmlns:a16="http://schemas.microsoft.com/office/drawing/2014/main" id="{DB71F2A0-9285-E70E-95ED-646D479680D6}"/>
                </a:ext>
              </a:extLst>
            </p:cNvPr>
            <p:cNvSpPr txBox="1"/>
            <p:nvPr/>
          </p:nvSpPr>
          <p:spPr>
            <a:xfrm>
              <a:off x="4432818" y="3617742"/>
              <a:ext cx="420655" cy="369332"/>
            </a:xfrm>
            <a:prstGeom prst="rect">
              <a:avLst/>
            </a:prstGeom>
            <a:noFill/>
          </p:spPr>
          <p:txBody>
            <a:bodyPr wrap="square">
              <a:spAutoFit/>
            </a:bodyPr>
            <a:lstStyle/>
            <a:p>
              <a:r>
                <a:rPr lang="en-US" dirty="0"/>
                <a:t>P</a:t>
              </a:r>
              <a:r>
                <a:rPr lang="en-US" baseline="-25000" dirty="0"/>
                <a:t>1</a:t>
              </a:r>
            </a:p>
          </p:txBody>
        </p:sp>
        <p:sp>
          <p:nvSpPr>
            <p:cNvPr id="26" name="TextBox 25">
              <a:extLst>
                <a:ext uri="{FF2B5EF4-FFF2-40B4-BE49-F238E27FC236}">
                  <a16:creationId xmlns:a16="http://schemas.microsoft.com/office/drawing/2014/main" id="{BC05B19C-216D-628E-10AC-DD22377C149E}"/>
                </a:ext>
              </a:extLst>
            </p:cNvPr>
            <p:cNvSpPr txBox="1"/>
            <p:nvPr/>
          </p:nvSpPr>
          <p:spPr>
            <a:xfrm>
              <a:off x="5703596" y="3279491"/>
              <a:ext cx="420655" cy="369332"/>
            </a:xfrm>
            <a:prstGeom prst="rect">
              <a:avLst/>
            </a:prstGeom>
            <a:noFill/>
          </p:spPr>
          <p:txBody>
            <a:bodyPr wrap="square">
              <a:spAutoFit/>
            </a:bodyPr>
            <a:lstStyle/>
            <a:p>
              <a:r>
                <a:rPr lang="en-US" dirty="0"/>
                <a:t>P</a:t>
              </a:r>
              <a:r>
                <a:rPr lang="en-US" baseline="-25000" dirty="0"/>
                <a:t>2</a:t>
              </a:r>
            </a:p>
          </p:txBody>
        </p:sp>
        <p:sp>
          <p:nvSpPr>
            <p:cNvPr id="27" name="TextBox 26">
              <a:extLst>
                <a:ext uri="{FF2B5EF4-FFF2-40B4-BE49-F238E27FC236}">
                  <a16:creationId xmlns:a16="http://schemas.microsoft.com/office/drawing/2014/main" id="{14DA6013-4DE5-86E8-6942-EE0D12CEEF2C}"/>
                </a:ext>
              </a:extLst>
            </p:cNvPr>
            <p:cNvSpPr txBox="1"/>
            <p:nvPr/>
          </p:nvSpPr>
          <p:spPr>
            <a:xfrm>
              <a:off x="6133548" y="5063977"/>
              <a:ext cx="534161" cy="369332"/>
            </a:xfrm>
            <a:prstGeom prst="rect">
              <a:avLst/>
            </a:prstGeom>
            <a:noFill/>
          </p:spPr>
          <p:txBody>
            <a:bodyPr wrap="square">
              <a:spAutoFit/>
            </a:bodyPr>
            <a:lstStyle/>
            <a:p>
              <a:r>
                <a:rPr lang="en-US" dirty="0"/>
                <a:t>P</a:t>
              </a:r>
              <a:r>
                <a:rPr lang="en-US" baseline="-25000" dirty="0"/>
                <a:t>1</a:t>
              </a:r>
              <a:r>
                <a:rPr lang="en-US" dirty="0">
                  <a:latin typeface="Verdana" panose="020B0604030504040204" pitchFamily="34" charset="0"/>
                  <a:ea typeface="Verdana" panose="020B0604030504040204" pitchFamily="34" charset="0"/>
                </a:rPr>
                <a:t>Ꞌ</a:t>
              </a:r>
              <a:endParaRPr lang="en-US" dirty="0"/>
            </a:p>
          </p:txBody>
        </p:sp>
        <p:sp>
          <p:nvSpPr>
            <p:cNvPr id="28" name="TextBox 27">
              <a:extLst>
                <a:ext uri="{FF2B5EF4-FFF2-40B4-BE49-F238E27FC236}">
                  <a16:creationId xmlns:a16="http://schemas.microsoft.com/office/drawing/2014/main" id="{4F480A9B-EF58-1557-EE7B-CA5059E59905}"/>
                </a:ext>
              </a:extLst>
            </p:cNvPr>
            <p:cNvSpPr txBox="1"/>
            <p:nvPr/>
          </p:nvSpPr>
          <p:spPr>
            <a:xfrm>
              <a:off x="6880307" y="4519302"/>
              <a:ext cx="534161" cy="369332"/>
            </a:xfrm>
            <a:prstGeom prst="rect">
              <a:avLst/>
            </a:prstGeom>
            <a:noFill/>
          </p:spPr>
          <p:txBody>
            <a:bodyPr wrap="square">
              <a:spAutoFit/>
            </a:bodyPr>
            <a:lstStyle/>
            <a:p>
              <a:r>
                <a:rPr lang="en-US" dirty="0"/>
                <a:t>P</a:t>
              </a:r>
              <a:r>
                <a:rPr lang="en-US" baseline="-25000" dirty="0"/>
                <a:t>2</a:t>
              </a:r>
              <a:r>
                <a:rPr lang="en-US" dirty="0">
                  <a:latin typeface="Verdana" panose="020B0604030504040204" pitchFamily="34" charset="0"/>
                  <a:ea typeface="Verdana" panose="020B0604030504040204" pitchFamily="34" charset="0"/>
                </a:rPr>
                <a:t>Ꞌ</a:t>
              </a:r>
              <a:endParaRPr lang="en-US" dirty="0"/>
            </a:p>
          </p:txBody>
        </p:sp>
      </p:grpSp>
      <p:sp>
        <p:nvSpPr>
          <p:cNvPr id="32" name="TextBox 31">
            <a:extLst>
              <a:ext uri="{FF2B5EF4-FFF2-40B4-BE49-F238E27FC236}">
                <a16:creationId xmlns:a16="http://schemas.microsoft.com/office/drawing/2014/main" id="{E6450565-BE69-CD4A-6DC4-D7C918AC2498}"/>
              </a:ext>
            </a:extLst>
          </p:cNvPr>
          <p:cNvSpPr txBox="1"/>
          <p:nvPr/>
        </p:nvSpPr>
        <p:spPr>
          <a:xfrm>
            <a:off x="2176317" y="6491011"/>
            <a:ext cx="6866295" cy="369332"/>
          </a:xfrm>
          <a:prstGeom prst="rect">
            <a:avLst/>
          </a:prstGeom>
          <a:noFill/>
        </p:spPr>
        <p:txBody>
          <a:bodyPr wrap="square">
            <a:spAutoFit/>
          </a:bodyPr>
          <a:lstStyle/>
          <a:p>
            <a:r>
              <a:rPr lang="en-GB" b="1" dirty="0"/>
              <a:t>Fig:</a:t>
            </a:r>
            <a:r>
              <a:rPr lang="en-GB" dirty="0"/>
              <a:t> Perspective projection of an object to the view plane</a:t>
            </a:r>
            <a:endParaRPr lang="en-US" dirty="0"/>
          </a:p>
        </p:txBody>
      </p:sp>
      <p:sp>
        <p:nvSpPr>
          <p:cNvPr id="21" name="AutoShape 4">
            <a:extLst>
              <a:ext uri="{FF2B5EF4-FFF2-40B4-BE49-F238E27FC236}">
                <a16:creationId xmlns:a16="http://schemas.microsoft.com/office/drawing/2014/main" id="{56220383-CAB6-2BB4-9073-6E346B7D8E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a:extLst>
              <a:ext uri="{FF2B5EF4-FFF2-40B4-BE49-F238E27FC236}">
                <a16:creationId xmlns:a16="http://schemas.microsoft.com/office/drawing/2014/main" id="{DECA5FD4-A279-E537-997B-64F170F49F50}"/>
              </a:ext>
            </a:extLst>
          </p:cNvPr>
          <p:cNvPicPr>
            <a:picLocks noChangeAspect="1"/>
          </p:cNvPicPr>
          <p:nvPr/>
        </p:nvPicPr>
        <p:blipFill rotWithShape="1">
          <a:blip r:embed="rId4">
            <a:extLst>
              <a:ext uri="{28A0092B-C50C-407E-A947-70E740481C1C}">
                <a14:useLocalDpi xmlns:a14="http://schemas.microsoft.com/office/drawing/2010/main" val="0"/>
              </a:ext>
            </a:extLst>
          </a:blip>
          <a:srcRect l="18903" t="26787" r="20760" b="16666"/>
          <a:stretch/>
        </p:blipFill>
        <p:spPr>
          <a:xfrm>
            <a:off x="1120451" y="3603910"/>
            <a:ext cx="4239416" cy="2979775"/>
          </a:xfrm>
          <a:prstGeom prst="rect">
            <a:avLst/>
          </a:prstGeom>
        </p:spPr>
      </p:pic>
    </p:spTree>
    <p:extLst>
      <p:ext uri="{BB962C8B-B14F-4D97-AF65-F5344CB8AC3E}">
        <p14:creationId xmlns:p14="http://schemas.microsoft.com/office/powerpoint/2010/main" val="3076049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C7141-D38C-1A55-589A-C705992B8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D58142-F1D8-5812-F6A0-9993DEBD13E0}"/>
              </a:ext>
            </a:extLst>
          </p:cNvPr>
          <p:cNvSpPr>
            <a:spLocks noGrp="1"/>
          </p:cNvSpPr>
          <p:nvPr>
            <p:ph type="title"/>
          </p:nvPr>
        </p:nvSpPr>
        <p:spPr/>
        <p:txBody>
          <a:bodyPr/>
          <a:lstStyle/>
          <a:p>
            <a:r>
              <a:rPr lang="en-US" b="1" dirty="0"/>
              <a:t>Perspective Projection</a:t>
            </a:r>
          </a:p>
        </p:txBody>
      </p:sp>
      <p:pic>
        <p:nvPicPr>
          <p:cNvPr id="5122" name="Picture 2">
            <a:extLst>
              <a:ext uri="{FF2B5EF4-FFF2-40B4-BE49-F238E27FC236}">
                <a16:creationId xmlns:a16="http://schemas.microsoft.com/office/drawing/2014/main" id="{B156A61D-A08B-370C-9D9F-5BC3A920A65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080" t="5625"/>
          <a:stretch/>
        </p:blipFill>
        <p:spPr bwMode="auto">
          <a:xfrm>
            <a:off x="838200" y="1690688"/>
            <a:ext cx="6215289" cy="480218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23F72BD3-1CA9-BAA7-30AD-66253A84A198}"/>
              </a:ext>
            </a:extLst>
          </p:cNvPr>
          <p:cNvSpPr txBox="1"/>
          <p:nvPr/>
        </p:nvSpPr>
        <p:spPr>
          <a:xfrm>
            <a:off x="6752771" y="5787962"/>
            <a:ext cx="4601029" cy="369332"/>
          </a:xfrm>
          <a:prstGeom prst="rect">
            <a:avLst/>
          </a:prstGeom>
          <a:noFill/>
        </p:spPr>
        <p:txBody>
          <a:bodyPr wrap="square">
            <a:spAutoFit/>
          </a:bodyPr>
          <a:lstStyle/>
          <a:p>
            <a:r>
              <a:rPr lang="en-GB" dirty="0"/>
              <a:t>An example of Perspective Projection</a:t>
            </a:r>
            <a:endParaRPr lang="en-US" dirty="0"/>
          </a:p>
        </p:txBody>
      </p:sp>
      <p:pic>
        <p:nvPicPr>
          <p:cNvPr id="5124" name="Picture 4">
            <a:extLst>
              <a:ext uri="{FF2B5EF4-FFF2-40B4-BE49-F238E27FC236}">
                <a16:creationId xmlns:a16="http://schemas.microsoft.com/office/drawing/2014/main" id="{CBCAF956-3846-661B-DE10-E7124C7FF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489" y="831997"/>
            <a:ext cx="3933825" cy="481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2041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1A950-BE97-963E-74D5-21BBAC77481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65B7C83-129F-0134-FBA4-29C867680420}"/>
              </a:ext>
            </a:extLst>
          </p:cNvPr>
          <p:cNvPicPr>
            <a:picLocks noChangeAspect="1"/>
          </p:cNvPicPr>
          <p:nvPr/>
        </p:nvPicPr>
        <p:blipFill>
          <a:blip r:embed="rId2"/>
          <a:stretch>
            <a:fillRect/>
          </a:stretch>
        </p:blipFill>
        <p:spPr>
          <a:xfrm>
            <a:off x="4214680" y="2228850"/>
            <a:ext cx="7977320" cy="4629150"/>
          </a:xfrm>
          <a:prstGeom prst="rect">
            <a:avLst/>
          </a:prstGeom>
        </p:spPr>
      </p:pic>
      <p:sp>
        <p:nvSpPr>
          <p:cNvPr id="2" name="Title 1">
            <a:extLst>
              <a:ext uri="{FF2B5EF4-FFF2-40B4-BE49-F238E27FC236}">
                <a16:creationId xmlns:a16="http://schemas.microsoft.com/office/drawing/2014/main" id="{FC6FC574-4EAF-85BD-5987-EA848BBEAD78}"/>
              </a:ext>
            </a:extLst>
          </p:cNvPr>
          <p:cNvSpPr>
            <a:spLocks noGrp="1"/>
          </p:cNvSpPr>
          <p:nvPr>
            <p:ph type="title"/>
          </p:nvPr>
        </p:nvSpPr>
        <p:spPr/>
        <p:txBody>
          <a:bodyPr/>
          <a:lstStyle/>
          <a:p>
            <a:r>
              <a:rPr lang="en-US" b="1" dirty="0"/>
              <a:t>Perspective Projection</a:t>
            </a:r>
          </a:p>
        </p:txBody>
      </p:sp>
      <p:sp>
        <p:nvSpPr>
          <p:cNvPr id="3" name="Content Placeholder 2">
            <a:extLst>
              <a:ext uri="{FF2B5EF4-FFF2-40B4-BE49-F238E27FC236}">
                <a16:creationId xmlns:a16="http://schemas.microsoft.com/office/drawing/2014/main" id="{4B956FF8-1454-D299-DFE5-2959FCECFC9B}"/>
              </a:ext>
            </a:extLst>
          </p:cNvPr>
          <p:cNvSpPr>
            <a:spLocks noGrp="1"/>
          </p:cNvSpPr>
          <p:nvPr>
            <p:ph idx="1"/>
          </p:nvPr>
        </p:nvSpPr>
        <p:spPr>
          <a:xfrm>
            <a:off x="838200" y="1690688"/>
            <a:ext cx="10515600" cy="4351338"/>
          </a:xfrm>
        </p:spPr>
        <p:txBody>
          <a:bodyPr>
            <a:normAutofit/>
          </a:bodyPr>
          <a:lstStyle/>
          <a:p>
            <a:pPr>
              <a:buFont typeface="Wingdings" panose="05000000000000000000" pitchFamily="2" charset="2"/>
              <a:buChar char="v"/>
            </a:pPr>
            <a:r>
              <a:rPr lang="en-GB" sz="2000" dirty="0"/>
              <a:t>Let 𝑃(𝑥, 𝑦, 𝑧) be projected on X-Y view plane by perspective projection at 𝑃′(𝑥′, 𝑦′, 𝑧′) &amp; projected line converges point ‘y’ an z-axis at is distance ‘d’ from XY view plane.</a:t>
            </a:r>
            <a:endParaRPr lang="en-US" sz="2000" dirty="0"/>
          </a:p>
        </p:txBody>
      </p:sp>
      <p:pic>
        <p:nvPicPr>
          <p:cNvPr id="9218" name="Picture 2">
            <a:extLst>
              <a:ext uri="{FF2B5EF4-FFF2-40B4-BE49-F238E27FC236}">
                <a16:creationId xmlns:a16="http://schemas.microsoft.com/office/drawing/2014/main" id="{9CB94F81-6903-EC7B-B864-C43248DEC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900362"/>
            <a:ext cx="4457700" cy="3296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21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B547-DE96-00B2-A6B1-2AFDDC09FCE7}"/>
              </a:ext>
            </a:extLst>
          </p:cNvPr>
          <p:cNvSpPr>
            <a:spLocks noGrp="1"/>
          </p:cNvSpPr>
          <p:nvPr>
            <p:ph type="title"/>
          </p:nvPr>
        </p:nvSpPr>
        <p:spPr/>
        <p:txBody>
          <a:bodyPr/>
          <a:lstStyle/>
          <a:p>
            <a:r>
              <a:rPr lang="en-US" b="1" dirty="0"/>
              <a:t>Three-Dimensional Translation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44556D-4254-8266-4F99-C20A3CC36BB9}"/>
                  </a:ext>
                </a:extLst>
              </p:cNvPr>
              <p:cNvSpPr>
                <a:spLocks noGrp="1"/>
              </p:cNvSpPr>
              <p:nvPr>
                <p:ph idx="1"/>
              </p:nvPr>
            </p:nvSpPr>
            <p:spPr>
              <a:xfrm>
                <a:off x="838200" y="1690689"/>
                <a:ext cx="10515600" cy="5167312"/>
              </a:xfrm>
            </p:spPr>
            <p:txBody>
              <a:bodyPr>
                <a:normAutofit lnSpcReduction="10000"/>
              </a:bodyPr>
              <a:lstStyle/>
              <a:p>
                <a:pPr algn="l">
                  <a:buFont typeface="Wingdings" panose="05000000000000000000" pitchFamily="2" charset="2"/>
                  <a:buChar char="v"/>
                </a:pPr>
                <a:r>
                  <a:rPr lang="en-GB" sz="2000" b="0" i="0" u="none" strike="noStrike" baseline="0" dirty="0"/>
                  <a:t>A position </a:t>
                </a:r>
                <a:r>
                  <a:rPr lang="en-GB" sz="2000" b="1" i="0" u="none" strike="noStrike" baseline="0" dirty="0"/>
                  <a:t>P </a:t>
                </a:r>
                <a:r>
                  <a:rPr lang="en-GB" sz="2000" b="0" i="0" u="none" strike="noStrike" baseline="0" dirty="0"/>
                  <a:t>= </a:t>
                </a:r>
                <a:r>
                  <a:rPr lang="en-GB" sz="2000" b="0" i="1" u="none" strike="noStrike" baseline="0" dirty="0"/>
                  <a:t>(x</a:t>
                </a:r>
                <a:r>
                  <a:rPr lang="en-GB" sz="2000" b="0" i="0" u="none" strike="noStrike" baseline="0" dirty="0"/>
                  <a:t>, </a:t>
                </a:r>
                <a:r>
                  <a:rPr lang="en-GB" sz="2000" b="0" i="1" u="none" strike="noStrike" baseline="0" dirty="0"/>
                  <a:t>y</a:t>
                </a:r>
                <a:r>
                  <a:rPr lang="en-GB" sz="2000" b="0" i="0" u="none" strike="noStrike" baseline="0" dirty="0"/>
                  <a:t>, </a:t>
                </a:r>
                <a:r>
                  <a:rPr lang="en-GB" sz="2000" b="0" i="1" u="none" strike="noStrike" baseline="0" dirty="0"/>
                  <a:t>z) </a:t>
                </a:r>
                <a:r>
                  <a:rPr lang="en-GB" sz="2000" b="0" i="0" u="none" strike="noStrike" baseline="0" dirty="0"/>
                  <a:t>in three-dimensional space is translated to a location </a:t>
                </a:r>
                <a:r>
                  <a:rPr lang="en-GB" sz="2000" b="1" i="0" u="none" strike="noStrike" baseline="0" dirty="0"/>
                  <a:t>P</a:t>
                </a:r>
                <a:r>
                  <a:rPr lang="en-GB" sz="2000" b="0" i="0" u="none" strike="noStrike" baseline="0" dirty="0"/>
                  <a:t> = </a:t>
                </a:r>
                <a:r>
                  <a:rPr lang="en-US" sz="2000" b="0" i="1" u="none" strike="noStrike" baseline="0" dirty="0"/>
                  <a:t>(x</a:t>
                </a:r>
                <a:r>
                  <a:rPr lang="en-US" sz="2000" b="0" i="0" u="none" strike="noStrike" baseline="0" dirty="0"/>
                  <a:t>, </a:t>
                </a:r>
                <a:r>
                  <a:rPr lang="en-US" sz="2000" b="0" i="1" u="none" strike="noStrike" baseline="0" dirty="0"/>
                  <a:t>y</a:t>
                </a:r>
                <a:r>
                  <a:rPr lang="en-US" sz="2000" b="0" i="0" u="none" strike="noStrike" baseline="0" dirty="0"/>
                  <a:t>, </a:t>
                </a:r>
                <a:r>
                  <a:rPr lang="en-US" sz="2000" b="0" i="1" u="none" strike="noStrike" baseline="0" dirty="0"/>
                  <a:t>z</a:t>
                </a:r>
                <a:r>
                  <a:rPr lang="en-GB" sz="2000" b="0" i="1" u="none" strike="noStrike" baseline="0" dirty="0"/>
                  <a:t>) </a:t>
                </a:r>
                <a:r>
                  <a:rPr lang="en-GB" sz="2000" b="0" i="0" u="none" strike="noStrike" baseline="0" dirty="0"/>
                  <a:t>by adding translation distances </a:t>
                </a:r>
                <a:r>
                  <a:rPr lang="en-GB" sz="2000" b="0" i="1" u="none" strike="noStrike" baseline="0" dirty="0" err="1"/>
                  <a:t>tx</a:t>
                </a:r>
                <a:r>
                  <a:rPr lang="en-GB" sz="2000" b="0" i="0" u="none" strike="noStrike" baseline="0" dirty="0"/>
                  <a:t>, </a:t>
                </a:r>
                <a:r>
                  <a:rPr lang="en-GB" sz="2000" b="0" i="1" u="none" strike="noStrike" baseline="0" dirty="0"/>
                  <a:t>ty</a:t>
                </a:r>
                <a:r>
                  <a:rPr lang="en-GB" sz="2000" b="0" i="0" u="none" strike="noStrike" baseline="0" dirty="0"/>
                  <a:t>, and </a:t>
                </a:r>
                <a:r>
                  <a:rPr lang="en-GB" sz="2000" b="0" i="1" u="none" strike="noStrike" baseline="0" dirty="0" err="1"/>
                  <a:t>tz</a:t>
                </a:r>
                <a:r>
                  <a:rPr lang="en-GB" sz="2000" b="0" i="1" u="none" strike="noStrike" baseline="0" dirty="0"/>
                  <a:t> </a:t>
                </a:r>
                <a:r>
                  <a:rPr lang="en-GB" sz="2000" b="0" i="0" u="none" strike="noStrike" baseline="0" dirty="0"/>
                  <a:t>to the Cartesian coordinates </a:t>
                </a:r>
                <a:r>
                  <a:rPr lang="en-US" sz="2000" b="0" i="0" u="none" strike="noStrike" baseline="0" dirty="0"/>
                  <a:t>of </a:t>
                </a:r>
                <a:r>
                  <a:rPr lang="en-US" sz="2000" b="1" i="0" u="none" strike="noStrike" baseline="0" dirty="0"/>
                  <a:t>P</a:t>
                </a:r>
                <a:r>
                  <a:rPr lang="en-US" sz="2000" b="0" i="0" u="none" strike="noStrike" baseline="0" dirty="0"/>
                  <a:t>:</a:t>
                </a:r>
              </a:p>
              <a:p>
                <a:pPr marL="457200" lvl="1" indent="0">
                  <a:buNone/>
                </a:pPr>
                <a:r>
                  <a:rPr lang="pl-PL" b="0" i="1" u="none" strike="noStrike" baseline="0" dirty="0">
                    <a:latin typeface="Palatino-Italic"/>
                  </a:rPr>
                  <a:t>x</a:t>
                </a:r>
                <a:r>
                  <a:rPr lang="pl-PL" b="0" i="1" u="none" strike="noStrike" baseline="0" dirty="0">
                    <a:latin typeface="Palatino-Italic"/>
                    <a:ea typeface="Verdana" panose="020B0604030504040204" pitchFamily="34" charset="0"/>
                  </a:rPr>
                  <a:t>Ꞌ</a:t>
                </a:r>
                <a:r>
                  <a:rPr lang="pl-PL" b="0" i="0" u="none" strike="noStrike" baseline="0" dirty="0">
                    <a:latin typeface="Palatino-Italic"/>
                  </a:rPr>
                  <a:t> = </a:t>
                </a:r>
                <a:r>
                  <a:rPr lang="pl-PL" b="0" i="1" u="none" strike="noStrike" baseline="0" dirty="0">
                    <a:latin typeface="Palatino-Italic"/>
                  </a:rPr>
                  <a:t>x </a:t>
                </a:r>
                <a:r>
                  <a:rPr lang="pl-PL" b="0" i="0" u="none" strike="noStrike" baseline="0" dirty="0">
                    <a:latin typeface="Palatino-Italic"/>
                  </a:rPr>
                  <a:t>+ </a:t>
                </a:r>
                <a:r>
                  <a:rPr lang="pl-PL" b="0" i="1" u="none" strike="noStrike" baseline="0" dirty="0">
                    <a:latin typeface="Palatino-Italic"/>
                  </a:rPr>
                  <a:t>t</a:t>
                </a:r>
                <a:r>
                  <a:rPr lang="pl-PL" b="0" i="1" u="none" strike="noStrike" baseline="-25000" dirty="0">
                    <a:latin typeface="Palatino-Italic"/>
                  </a:rPr>
                  <a:t>x</a:t>
                </a:r>
                <a:r>
                  <a:rPr lang="pl-PL" b="0" i="0" u="none" strike="noStrike" baseline="0" dirty="0">
                    <a:latin typeface="Palatino-Italic"/>
                  </a:rPr>
                  <a:t>, </a:t>
                </a:r>
                <a:endParaRPr lang="en-US" b="0" i="0" u="none" strike="noStrike" baseline="0" dirty="0">
                  <a:latin typeface="Palatino-Italic"/>
                </a:endParaRPr>
              </a:p>
              <a:p>
                <a:pPr marL="457200" lvl="1" indent="0">
                  <a:buNone/>
                </a:pPr>
                <a:r>
                  <a:rPr lang="pl-PL" b="0" i="1" u="none" strike="noStrike" baseline="0" dirty="0">
                    <a:latin typeface="Palatino-Italic"/>
                  </a:rPr>
                  <a:t>y</a:t>
                </a:r>
                <a:r>
                  <a:rPr lang="pl-PL" b="0" i="1" u="none" strike="noStrike" baseline="0" dirty="0">
                    <a:latin typeface="Palatino-Italic"/>
                    <a:ea typeface="Verdana" panose="020B0604030504040204" pitchFamily="34" charset="0"/>
                  </a:rPr>
                  <a:t>Ꞌ</a:t>
                </a:r>
                <a:r>
                  <a:rPr lang="pl-PL" b="0" i="0" u="none" strike="noStrike" baseline="0" dirty="0">
                    <a:latin typeface="Palatino-Italic"/>
                  </a:rPr>
                  <a:t> = </a:t>
                </a:r>
                <a:r>
                  <a:rPr lang="pl-PL" b="0" i="1" u="none" strike="noStrike" baseline="0" dirty="0">
                    <a:latin typeface="Palatino-Italic"/>
                  </a:rPr>
                  <a:t>y </a:t>
                </a:r>
                <a:r>
                  <a:rPr lang="pl-PL" b="0" i="0" u="none" strike="noStrike" baseline="0" dirty="0">
                    <a:latin typeface="Palatino-Italic"/>
                  </a:rPr>
                  <a:t>+ </a:t>
                </a:r>
                <a:r>
                  <a:rPr lang="pl-PL" b="0" i="1" u="none" strike="noStrike" baseline="0" dirty="0">
                    <a:latin typeface="Palatino-Italic"/>
                  </a:rPr>
                  <a:t>t</a:t>
                </a:r>
                <a:r>
                  <a:rPr lang="pl-PL" b="0" i="1" u="none" strike="noStrike" baseline="-25000" dirty="0">
                    <a:latin typeface="Palatino-Italic"/>
                  </a:rPr>
                  <a:t>y</a:t>
                </a:r>
                <a:r>
                  <a:rPr lang="pl-PL" b="0" i="0" u="none" strike="noStrike" baseline="0" dirty="0">
                    <a:latin typeface="Palatino-Italic"/>
                  </a:rPr>
                  <a:t>, </a:t>
                </a:r>
                <a:endParaRPr lang="en-US" b="0" i="0" u="none" strike="noStrike" baseline="0" dirty="0">
                  <a:latin typeface="Palatino-Italic"/>
                </a:endParaRPr>
              </a:p>
              <a:p>
                <a:pPr marL="457200" lvl="1" indent="0">
                  <a:buNone/>
                </a:pPr>
                <a:r>
                  <a:rPr lang="pl-PL" b="0" i="1" u="none" strike="noStrike" baseline="0" dirty="0">
                    <a:latin typeface="Palatino-Italic"/>
                  </a:rPr>
                  <a:t>z</a:t>
                </a:r>
                <a:r>
                  <a:rPr lang="pl-PL" b="0" i="1" u="none" strike="noStrike" baseline="0" dirty="0">
                    <a:latin typeface="Palatino-Italic"/>
                    <a:ea typeface="Verdana" panose="020B0604030504040204" pitchFamily="34" charset="0"/>
                  </a:rPr>
                  <a:t>Ꞌ</a:t>
                </a:r>
                <a:r>
                  <a:rPr lang="pl-PL" b="0" i="0" u="none" strike="noStrike" baseline="0" dirty="0">
                    <a:latin typeface="Palatino-Italic"/>
                  </a:rPr>
                  <a:t> = </a:t>
                </a:r>
                <a:r>
                  <a:rPr lang="pl-PL" b="0" i="1" u="none" strike="noStrike" baseline="0" dirty="0">
                    <a:latin typeface="Palatino-Italic"/>
                  </a:rPr>
                  <a:t>z </a:t>
                </a:r>
                <a:r>
                  <a:rPr lang="pl-PL" b="0" i="0" u="none" strike="noStrike" baseline="0" dirty="0">
                    <a:latin typeface="Palatino-Italic"/>
                  </a:rPr>
                  <a:t>+ </a:t>
                </a:r>
                <a:r>
                  <a:rPr lang="pl-PL" b="0" i="1" u="none" strike="noStrike" baseline="0" dirty="0">
                    <a:latin typeface="Palatino-Italic"/>
                  </a:rPr>
                  <a:t>t</a:t>
                </a:r>
                <a:r>
                  <a:rPr lang="pl-PL" b="0" i="1" u="none" strike="noStrike" baseline="-25000" dirty="0">
                    <a:latin typeface="Palatino-Italic"/>
                  </a:rPr>
                  <a:t>z</a:t>
                </a:r>
                <a:endParaRPr lang="en-US" b="0" i="1" u="none" strike="noStrike" baseline="-25000" dirty="0">
                  <a:latin typeface="Palatino-Italic"/>
                </a:endParaRPr>
              </a:p>
              <a:p>
                <a:pPr algn="l">
                  <a:buFont typeface="Wingdings" panose="05000000000000000000" pitchFamily="2" charset="2"/>
                  <a:buChar char="v"/>
                </a:pPr>
                <a:r>
                  <a:rPr lang="en-GB" sz="2000" b="0" i="0" u="none" strike="noStrike" baseline="0" dirty="0"/>
                  <a:t>We can express these three-dimensional translation operations in homogeneous matrix form. </a:t>
                </a:r>
              </a:p>
              <a:p>
                <a:pPr marL="0" indent="0" algn="ctr">
                  <a:buNone/>
                </a:pP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1"/>
                                  <m:mcJc m:val="center"/>
                                </m:mcPr>
                              </m:mc>
                            </m:mcs>
                            <m:ctrlPr>
                              <a:rPr lang="en-US" sz="2400" b="0" i="1" u="none" strike="noStrike" baseline="0" smtClean="0">
                                <a:latin typeface="Cambria Math" panose="02040503050406030204" pitchFamily="18" charset="0"/>
                              </a:rPr>
                            </m:ctrlPr>
                          </m:mPr>
                          <m:mr>
                            <m:e>
                              <m:r>
                                <m:rPr>
                                  <m:nor/>
                                </m:rPr>
                                <a:rPr lang="pl-PL" sz="2400" b="0" i="1" u="none" strike="noStrike" baseline="0" dirty="0" smtClean="0">
                                  <a:latin typeface="Palatino-Italic"/>
                                </a:rPr>
                                <m:t>x</m:t>
                              </m:r>
                              <m:r>
                                <m:rPr>
                                  <m:nor/>
                                </m:rPr>
                                <a:rPr lang="pl-PL" sz="2400" b="0" i="1" u="none" strike="noStrike" baseline="0" dirty="0" smtClean="0">
                                  <a:latin typeface="Palatino-Italic"/>
                                  <a:ea typeface="Verdana" panose="020B0604030504040204" pitchFamily="34" charset="0"/>
                                </a:rPr>
                                <m:t>Ꞌ</m:t>
                              </m:r>
                            </m:e>
                          </m:mr>
                          <m:mr>
                            <m:e>
                              <m:r>
                                <m:rPr>
                                  <m:nor/>
                                </m:rPr>
                                <a:rPr lang="pl-PL" sz="2400" b="0" i="1" u="none" strike="noStrike" baseline="0" dirty="0" smtClean="0">
                                  <a:latin typeface="Palatino-Italic"/>
                                </a:rPr>
                                <m:t>y</m:t>
                              </m:r>
                              <m:r>
                                <m:rPr>
                                  <m:nor/>
                                </m:rPr>
                                <a:rPr lang="pl-PL" sz="2400" b="0" i="1" u="none" strike="noStrike" baseline="0" dirty="0" smtClean="0">
                                  <a:latin typeface="Palatino-Italic"/>
                                  <a:ea typeface="Verdana" panose="020B0604030504040204" pitchFamily="34" charset="0"/>
                                </a:rPr>
                                <m:t>Ꞌ</m:t>
                              </m:r>
                            </m:e>
                          </m:mr>
                          <m:mr>
                            <m:e>
                              <m:r>
                                <m:rPr>
                                  <m:nor/>
                                </m:rPr>
                                <a:rPr lang="pl-PL" sz="2400" b="0" i="1" u="none" strike="noStrike" baseline="0" dirty="0" smtClean="0">
                                  <a:latin typeface="Palatino-Italic"/>
                                </a:rPr>
                                <m:t>z</m:t>
                              </m:r>
                              <m:r>
                                <m:rPr>
                                  <m:nor/>
                                </m:rPr>
                                <a:rPr lang="pl-PL" sz="2400" b="0" i="1" u="none" strike="noStrike" baseline="0" dirty="0" smtClean="0">
                                  <a:latin typeface="Palatino-Italic"/>
                                  <a:ea typeface="Verdana" panose="020B0604030504040204" pitchFamily="34" charset="0"/>
                                </a:rPr>
                                <m:t>Ꞌ</m:t>
                              </m:r>
                            </m:e>
                          </m:mr>
                          <m:mr>
                            <m:e>
                              <m:r>
                                <a:rPr lang="en-US" sz="2400" b="0" i="1" u="none" strike="noStrike" baseline="0" smtClean="0">
                                  <a:latin typeface="Cambria Math" panose="02040503050406030204" pitchFamily="18" charset="0"/>
                                </a:rPr>
                                <m:t>1</m:t>
                              </m:r>
                            </m:e>
                          </m:mr>
                        </m:m>
                      </m:e>
                    </m:d>
                  </m:oMath>
                </a14:m>
                <a:r>
                  <a:rPr lang="en-US" sz="2400" b="0" u="none" strike="noStrike" baseline="0" dirty="0">
                    <a:latin typeface="Palatino-Italic"/>
                  </a:rPr>
                  <a:t> = </a:t>
                </a: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4"/>
                                  <m:mcJc m:val="center"/>
                                </m:mcPr>
                              </m:mc>
                            </m:mcs>
                            <m:ctrlPr>
                              <a:rPr lang="en-US" sz="2400" b="0" i="1" u="none" strike="noStrike" baseline="0" smtClean="0">
                                <a:latin typeface="Cambria Math" panose="02040503050406030204" pitchFamily="18" charset="0"/>
                              </a:rPr>
                            </m:ctrlPr>
                          </m:mPr>
                          <m:mr>
                            <m:e>
                              <m:r>
                                <m:rPr>
                                  <m:brk m:alnAt="7"/>
                                </m:rPr>
                                <a:rPr lang="en-US" sz="2400" b="0" i="1" u="none" strike="noStrike" baseline="0" smtClean="0">
                                  <a:latin typeface="Cambria Math" panose="02040503050406030204" pitchFamily="18" charset="0"/>
                                </a:rPr>
                                <m:t>1</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m:rPr>
                                  <m:nor/>
                                </m:rPr>
                                <a:rPr lang="pl-PL" sz="2400" b="0" i="1" u="none" strike="noStrike" baseline="0" dirty="0" smtClean="0">
                                  <a:latin typeface="Palatino-Italic"/>
                                </a:rPr>
                                <m:t>t</m:t>
                              </m:r>
                              <m:r>
                                <m:rPr>
                                  <m:nor/>
                                </m:rPr>
                                <a:rPr lang="pl-PL" sz="2400" b="0" i="1" u="none" strike="noStrike" baseline="-25000" dirty="0" smtClean="0">
                                  <a:latin typeface="Palatino-Italic"/>
                                </a:rPr>
                                <m:t>x</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e>
                              <m:r>
                                <a:rPr lang="en-US" sz="2400" b="0" i="1" u="none" strike="noStrike" baseline="0" smtClean="0">
                                  <a:latin typeface="Cambria Math" panose="02040503050406030204" pitchFamily="18" charset="0"/>
                                </a:rPr>
                                <m:t>0</m:t>
                              </m:r>
                            </m:e>
                            <m:e>
                              <m:r>
                                <m:rPr>
                                  <m:nor/>
                                </m:rPr>
                                <a:rPr lang="pl-PL" sz="2400" b="0" i="1" u="none" strike="noStrike" baseline="0" dirty="0" smtClean="0">
                                  <a:latin typeface="Palatino-Italic"/>
                                </a:rPr>
                                <m:t>t</m:t>
                              </m:r>
                              <m:r>
                                <m:rPr>
                                  <m:nor/>
                                </m:rPr>
                                <a:rPr lang="en-US" sz="2400" b="0" i="1" u="none" strike="noStrike" baseline="-25000" dirty="0" smtClean="0">
                                  <a:latin typeface="Palatino-Italic"/>
                                </a:rPr>
                                <m:t>y</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e>
                              <m:r>
                                <m:rPr>
                                  <m:nor/>
                                </m:rPr>
                                <a:rPr lang="pl-PL" sz="2400" b="0" i="1" u="none" strike="noStrike" baseline="0" dirty="0" smtClean="0">
                                  <a:latin typeface="Palatino-Italic"/>
                                </a:rPr>
                                <m:t>t</m:t>
                              </m:r>
                              <m:r>
                                <m:rPr>
                                  <m:nor/>
                                </m:rPr>
                                <a:rPr lang="en-US" sz="2400" b="0" i="1" u="none" strike="noStrike" baseline="-25000" dirty="0" smtClean="0">
                                  <a:latin typeface="Palatino-Italic"/>
                                </a:rPr>
                                <m:t>z</m:t>
                              </m:r>
                            </m:e>
                          </m:mr>
                          <m:mr>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0</m:t>
                              </m:r>
                            </m:e>
                            <m:e>
                              <m:r>
                                <a:rPr lang="en-US" sz="2400" b="0" i="1" u="none" strike="noStrike" baseline="0" smtClean="0">
                                  <a:latin typeface="Cambria Math" panose="02040503050406030204" pitchFamily="18" charset="0"/>
                                </a:rPr>
                                <m:t>1</m:t>
                              </m:r>
                            </m:e>
                          </m:mr>
                        </m:m>
                      </m:e>
                    </m:d>
                  </m:oMath>
                </a14:m>
                <a:r>
                  <a:rPr lang="en-US" sz="2400" b="0" i="0" u="none" strike="noStrike" baseline="0" dirty="0">
                    <a:latin typeface="Palatino-Italic"/>
                  </a:rPr>
                  <a:t> .</a:t>
                </a:r>
                <a14:m>
                  <m:oMath xmlns:m="http://schemas.openxmlformats.org/officeDocument/2006/math">
                    <m:d>
                      <m:dPr>
                        <m:begChr m:val="["/>
                        <m:endChr m:val="]"/>
                        <m:ctrlPr>
                          <a:rPr lang="en-US" sz="2400" b="0" i="1" u="none" strike="noStrike" baseline="0" smtClean="0">
                            <a:latin typeface="Cambria Math" panose="02040503050406030204" pitchFamily="18" charset="0"/>
                          </a:rPr>
                        </m:ctrlPr>
                      </m:dPr>
                      <m:e>
                        <m:m>
                          <m:mPr>
                            <m:mcs>
                              <m:mc>
                                <m:mcPr>
                                  <m:count m:val="1"/>
                                  <m:mcJc m:val="center"/>
                                </m:mcPr>
                              </m:mc>
                            </m:mcs>
                            <m:ctrlPr>
                              <a:rPr lang="en-US" sz="2400" b="0" i="1" u="none" strike="noStrike" baseline="0" smtClean="0">
                                <a:latin typeface="Cambria Math" panose="02040503050406030204" pitchFamily="18" charset="0"/>
                              </a:rPr>
                            </m:ctrlPr>
                          </m:mPr>
                          <m:mr>
                            <m:e>
                              <m:r>
                                <m:rPr>
                                  <m:nor/>
                                </m:rPr>
                                <a:rPr lang="pl-PL" sz="2400" b="0" i="1" u="none" strike="noStrike" baseline="0" dirty="0" smtClean="0">
                                  <a:latin typeface="Palatino-Italic"/>
                                </a:rPr>
                                <m:t>x</m:t>
                              </m:r>
                            </m:e>
                          </m:mr>
                          <m:mr>
                            <m:e>
                              <m:r>
                                <m:rPr>
                                  <m:nor/>
                                </m:rPr>
                                <a:rPr lang="pl-PL" sz="2400" b="0" i="1" u="none" strike="noStrike" baseline="0" dirty="0" smtClean="0">
                                  <a:latin typeface="Palatino-Italic"/>
                                </a:rPr>
                                <m:t>y</m:t>
                              </m:r>
                            </m:e>
                          </m:mr>
                          <m:mr>
                            <m:e>
                              <m:r>
                                <m:rPr>
                                  <m:nor/>
                                </m:rPr>
                                <a:rPr lang="pl-PL" sz="2400" b="0" i="1" u="none" strike="noStrike" baseline="0" dirty="0" smtClean="0">
                                  <a:latin typeface="Palatino-Italic"/>
                                </a:rPr>
                                <m:t>z</m:t>
                              </m:r>
                            </m:e>
                          </m:mr>
                          <m:mr>
                            <m:e>
                              <m:r>
                                <m:rPr>
                                  <m:nor/>
                                </m:rPr>
                                <a:rPr lang="en-US" sz="2400" b="0" i="0" u="none" strike="noStrike" baseline="0" smtClean="0">
                                  <a:latin typeface="Palatino-Italic"/>
                                </a:rPr>
                                <m:t>1</m:t>
                              </m:r>
                            </m:e>
                          </m:mr>
                        </m:m>
                      </m:e>
                    </m:d>
                  </m:oMath>
                </a14:m>
                <a:endParaRPr lang="en-US" sz="2000" b="0" i="0" u="none" strike="noStrike" baseline="0" dirty="0">
                  <a:latin typeface="Palatino-Italic"/>
                </a:endParaRPr>
              </a:p>
              <a:p>
                <a:pPr marL="0" indent="0" algn="ctr">
                  <a:buNone/>
                </a:pPr>
                <a:r>
                  <a:rPr lang="en-US" sz="2000" dirty="0"/>
                  <a:t>Or, </a:t>
                </a:r>
                <a:r>
                  <a:rPr lang="en-US" sz="2000" b="1" dirty="0"/>
                  <a:t>P</a:t>
                </a:r>
                <a:r>
                  <a:rPr lang="pl-PL" sz="2000" b="1" kern="1200" baseline="0" dirty="0">
                    <a:solidFill>
                      <a:srgbClr val="000000"/>
                    </a:solidFill>
                    <a:effectLst/>
                    <a:ea typeface="Verdana" panose="020B0604030504040204" pitchFamily="34" charset="0"/>
                    <a:cs typeface="+mn-cs"/>
                  </a:rPr>
                  <a:t>Ꞌ</a:t>
                </a:r>
                <a:r>
                  <a:rPr lang="en-US" sz="2000" kern="1200" baseline="0" dirty="0">
                    <a:solidFill>
                      <a:srgbClr val="000000"/>
                    </a:solidFill>
                    <a:effectLst/>
                    <a:ea typeface="Verdana" panose="020B0604030504040204" pitchFamily="34" charset="0"/>
                    <a:cs typeface="+mn-cs"/>
                  </a:rPr>
                  <a:t> =  </a:t>
                </a:r>
                <a:r>
                  <a:rPr lang="en-US" sz="2000" b="1" kern="1200" baseline="0" dirty="0">
                    <a:solidFill>
                      <a:srgbClr val="000000"/>
                    </a:solidFill>
                    <a:effectLst/>
                    <a:ea typeface="Verdana" panose="020B0604030504040204" pitchFamily="34" charset="0"/>
                    <a:cs typeface="+mn-cs"/>
                  </a:rPr>
                  <a:t>T . P</a:t>
                </a:r>
              </a:p>
              <a:p>
                <a:pPr>
                  <a:buFont typeface="Wingdings" panose="05000000000000000000" pitchFamily="2" charset="2"/>
                  <a:buChar char="v"/>
                </a:pPr>
                <a:r>
                  <a:rPr lang="en-GB" sz="2000" u="none" strike="noStrike" baseline="0" dirty="0"/>
                  <a:t>An object is translated in three dimensions by transforming each of the defining coordinate positions for the object, then reconstructing the object at the new location.</a:t>
                </a:r>
                <a:endParaRPr lang="en-US" sz="2000" u="none" strike="noStrike" baseline="0" dirty="0"/>
              </a:p>
            </p:txBody>
          </p:sp>
        </mc:Choice>
        <mc:Fallback xmlns="">
          <p:sp>
            <p:nvSpPr>
              <p:cNvPr id="3" name="Content Placeholder 2">
                <a:extLst>
                  <a:ext uri="{FF2B5EF4-FFF2-40B4-BE49-F238E27FC236}">
                    <a16:creationId xmlns:a16="http://schemas.microsoft.com/office/drawing/2014/main" id="{B544556D-4254-8266-4F99-C20A3CC36BB9}"/>
                  </a:ext>
                </a:extLst>
              </p:cNvPr>
              <p:cNvSpPr>
                <a:spLocks noGrp="1" noRot="1" noChangeAspect="1" noMove="1" noResize="1" noEditPoints="1" noAdjustHandles="1" noChangeArrowheads="1" noChangeShapeType="1" noTextEdit="1"/>
              </p:cNvSpPr>
              <p:nvPr>
                <p:ph idx="1"/>
              </p:nvPr>
            </p:nvSpPr>
            <p:spPr>
              <a:xfrm>
                <a:off x="838200" y="1690689"/>
                <a:ext cx="10515600" cy="5167312"/>
              </a:xfrm>
              <a:blipFill>
                <a:blip r:embed="rId2"/>
                <a:stretch>
                  <a:fillRect l="-522" t="-1769" r="-406"/>
                </a:stretch>
              </a:blipFill>
            </p:spPr>
            <p:txBody>
              <a:bodyPr/>
              <a:lstStyle/>
              <a:p>
                <a:r>
                  <a:rPr lang="en-US">
                    <a:noFill/>
                  </a:rPr>
                  <a:t> </a:t>
                </a:r>
              </a:p>
            </p:txBody>
          </p:sp>
        </mc:Fallback>
      </mc:AlternateContent>
    </p:spTree>
    <p:extLst>
      <p:ext uri="{BB962C8B-B14F-4D97-AF65-F5344CB8AC3E}">
        <p14:creationId xmlns:p14="http://schemas.microsoft.com/office/powerpoint/2010/main" val="14198734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9A913-8951-34A9-9796-1760C41BF4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5E7B2B-2037-8D7B-C919-60D8B766B018}"/>
              </a:ext>
            </a:extLst>
          </p:cNvPr>
          <p:cNvSpPr>
            <a:spLocks noGrp="1"/>
          </p:cNvSpPr>
          <p:nvPr>
            <p:ph type="title"/>
          </p:nvPr>
        </p:nvSpPr>
        <p:spPr/>
        <p:txBody>
          <a:bodyPr/>
          <a:lstStyle/>
          <a:p>
            <a:r>
              <a:rPr lang="en-US" b="1" dirty="0"/>
              <a:t>Perspective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E9776-9BB5-63B3-6B20-F918C328BCB7}"/>
                  </a:ext>
                </a:extLst>
              </p:cNvPr>
              <p:cNvSpPr>
                <a:spLocks noGrp="1"/>
              </p:cNvSpPr>
              <p:nvPr>
                <p:ph idx="1"/>
              </p:nvPr>
            </p:nvSpPr>
            <p:spPr>
              <a:xfrm>
                <a:off x="838200" y="1690688"/>
                <a:ext cx="10515600" cy="4351338"/>
              </a:xfrm>
            </p:spPr>
            <p:txBody>
              <a:bodyPr>
                <a:normAutofit/>
              </a:bodyPr>
              <a:lstStyle/>
              <a:p>
                <a:pPr>
                  <a:buFont typeface="Wingdings" panose="05000000000000000000" pitchFamily="2" charset="2"/>
                  <a:buChar char="v"/>
                </a:pPr>
                <a:r>
                  <a:rPr lang="en-GB" sz="2000" dirty="0"/>
                  <a:t>We have to find the value of 𝑃’(𝑥’, 𝑦’, 𝑧’) from similar </a:t>
                </a:r>
                <a:r>
                  <a:rPr lang="el-GR" sz="2000" dirty="0"/>
                  <a:t>Δ</a:t>
                </a:r>
                <a:r>
                  <a:rPr lang="en-GB" sz="2000" dirty="0"/>
                  <a:t>NMY &amp; </a:t>
                </a:r>
                <a:r>
                  <a:rPr lang="el-GR" sz="2000" dirty="0"/>
                  <a:t>Δ</a:t>
                </a:r>
                <a:r>
                  <a:rPr lang="en-GB" sz="2000" dirty="0"/>
                  <a:t>COY.</a:t>
                </a:r>
              </a:p>
              <a:p>
                <a:pPr marL="0" indent="0" algn="ctr">
                  <a:buNone/>
                </a:pPr>
                <a14:m>
                  <m:oMath xmlns:m="http://schemas.openxmlformats.org/officeDocument/2006/math">
                    <m:f>
                      <m:fPr>
                        <m:ctrlPr>
                          <a:rPr lang="en-GB" sz="2000" i="1" smtClean="0">
                            <a:latin typeface="Cambria Math" panose="02040503050406030204" pitchFamily="18" charset="0"/>
                          </a:rPr>
                        </m:ctrlPr>
                      </m:fPr>
                      <m:num>
                        <m:r>
                          <m:rPr>
                            <m:nor/>
                          </m:rPr>
                          <a:rPr lang="en-GB" sz="2000"/>
                          <m:t>𝑁𝑀</m:t>
                        </m:r>
                      </m:num>
                      <m:den>
                        <m:r>
                          <m:rPr>
                            <m:nor/>
                          </m:rPr>
                          <a:rPr lang="en-GB" sz="2000" dirty="0"/>
                          <m:t>𝑀𝑌</m:t>
                        </m:r>
                      </m:den>
                    </m:f>
                  </m:oMath>
                </a14:m>
                <a:r>
                  <a:rPr lang="en-GB" sz="2000" dirty="0"/>
                  <a:t> = </a:t>
                </a:r>
                <a14:m>
                  <m:oMath xmlns:m="http://schemas.openxmlformats.org/officeDocument/2006/math">
                    <m:f>
                      <m:fPr>
                        <m:ctrlPr>
                          <a:rPr lang="en-GB" sz="2000" i="1" smtClean="0">
                            <a:latin typeface="Cambria Math" panose="02040503050406030204" pitchFamily="18" charset="0"/>
                          </a:rPr>
                        </m:ctrlPr>
                      </m:fPr>
                      <m:num>
                        <m:r>
                          <m:rPr>
                            <m:nor/>
                          </m:rPr>
                          <a:rPr lang="en-GB" sz="2000" dirty="0"/>
                          <m:t>𝐶𝑂</m:t>
                        </m:r>
                      </m:num>
                      <m:den>
                        <m:r>
                          <m:rPr>
                            <m:nor/>
                          </m:rPr>
                          <a:rPr lang="en-GB" sz="2000" dirty="0"/>
                          <m:t>𝑂𝑌</m:t>
                        </m:r>
                      </m:den>
                    </m:f>
                  </m:oMath>
                </a14:m>
                <a:endParaRPr lang="en-GB" sz="2000" dirty="0"/>
              </a:p>
              <a:p>
                <a:pPr marL="0" indent="0" algn="ctr">
                  <a:buNone/>
                </a:pPr>
                <a14:m>
                  <m:oMath xmlns:m="http://schemas.openxmlformats.org/officeDocument/2006/math">
                    <m:f>
                      <m:fPr>
                        <m:ctrlPr>
                          <a:rPr lang="en-GB" sz="2000" i="1" smtClean="0">
                            <a:latin typeface="Cambria Math" panose="02040503050406030204" pitchFamily="18" charset="0"/>
                          </a:rPr>
                        </m:ctrlPr>
                      </m:fPr>
                      <m:num>
                        <m:r>
                          <m:rPr>
                            <m:nor/>
                          </m:rPr>
                          <a:rPr lang="en-GB" sz="2000" dirty="0"/>
                          <m:t>𝑥</m:t>
                        </m:r>
                      </m:num>
                      <m:den>
                        <m:r>
                          <m:rPr>
                            <m:nor/>
                          </m:rPr>
                          <a:rPr lang="en-GB" sz="2000" dirty="0"/>
                          <m:t>𝑧</m:t>
                        </m:r>
                        <m:r>
                          <m:rPr>
                            <m:nor/>
                          </m:rPr>
                          <a:rPr lang="en-GB" sz="2000" dirty="0"/>
                          <m:t> + </m:t>
                        </m:r>
                        <m:r>
                          <m:rPr>
                            <m:nor/>
                          </m:rPr>
                          <a:rPr lang="en-GB" sz="2000" dirty="0"/>
                          <m:t>𝑑</m:t>
                        </m:r>
                      </m:den>
                    </m:f>
                  </m:oMath>
                </a14:m>
                <a:r>
                  <a:rPr lang="en-GB" sz="2000" dirty="0"/>
                  <a:t> = </a:t>
                </a:r>
                <a14:m>
                  <m:oMath xmlns:m="http://schemas.openxmlformats.org/officeDocument/2006/math">
                    <m:f>
                      <m:fPr>
                        <m:ctrlPr>
                          <a:rPr lang="en-GB" sz="2000" i="1" smtClean="0">
                            <a:latin typeface="Cambria Math" panose="02040503050406030204" pitchFamily="18" charset="0"/>
                          </a:rPr>
                        </m:ctrlPr>
                      </m:fPr>
                      <m:num>
                        <m:r>
                          <m:rPr>
                            <m:nor/>
                          </m:rPr>
                          <a:rPr lang="en-GB" sz="2000" dirty="0"/>
                          <m:t>𝑥</m:t>
                        </m:r>
                        <m:r>
                          <m:rPr>
                            <m:nor/>
                          </m:rPr>
                          <a:rPr lang="en-GB" sz="2000" dirty="0"/>
                          <m:t>′</m:t>
                        </m:r>
                      </m:num>
                      <m:den>
                        <m:r>
                          <m:rPr>
                            <m:nor/>
                          </m:rPr>
                          <a:rPr lang="en-GB" sz="2000" dirty="0"/>
                          <m:t>𝑑</m:t>
                        </m:r>
                      </m:den>
                    </m:f>
                  </m:oMath>
                </a14:m>
                <a:endParaRPr lang="en-GB" sz="2000" dirty="0"/>
              </a:p>
              <a:p>
                <a:pPr marL="0" indent="0" algn="ctr">
                  <a:buNone/>
                </a:pPr>
                <a:r>
                  <a:rPr lang="en-GB" sz="2000" dirty="0"/>
                  <a:t>∴ 𝑥′ = 𝑥 </a:t>
                </a:r>
                <a14:m>
                  <m:oMath xmlns:m="http://schemas.openxmlformats.org/officeDocument/2006/math">
                    <m:f>
                      <m:fPr>
                        <m:ctrlPr>
                          <a:rPr lang="en-GB" sz="2000" i="1" smtClean="0">
                            <a:latin typeface="Cambria Math" panose="02040503050406030204" pitchFamily="18" charset="0"/>
                          </a:rPr>
                        </m:ctrlPr>
                      </m:fPr>
                      <m:num>
                        <m:r>
                          <m:rPr>
                            <m:nor/>
                          </m:rPr>
                          <a:rPr lang="en-GB" sz="2000" dirty="0"/>
                          <m:t>𝑑</m:t>
                        </m:r>
                      </m:num>
                      <m:den>
                        <m:r>
                          <m:rPr>
                            <m:nor/>
                          </m:rPr>
                          <a:rPr lang="en-GB" sz="2000" dirty="0"/>
                          <m:t>𝑧</m:t>
                        </m:r>
                        <m:r>
                          <m:rPr>
                            <m:nor/>
                          </m:rPr>
                          <a:rPr lang="en-GB" sz="2000" dirty="0"/>
                          <m:t> + </m:t>
                        </m:r>
                        <m:r>
                          <m:rPr>
                            <m:nor/>
                          </m:rPr>
                          <a:rPr lang="en-GB" sz="2000" dirty="0"/>
                          <m:t>𝑑</m:t>
                        </m:r>
                      </m:den>
                    </m:f>
                  </m:oMath>
                </a14:m>
                <a:endParaRPr lang="en-GB" sz="2000" dirty="0"/>
              </a:p>
              <a:p>
                <a:pPr>
                  <a:buFont typeface="Wingdings" panose="05000000000000000000" pitchFamily="2" charset="2"/>
                  <a:buChar char="v"/>
                </a:pPr>
                <a:r>
                  <a:rPr lang="en-GB" sz="2000" dirty="0"/>
                  <a:t>Similarly, from similar </a:t>
                </a:r>
                <a:r>
                  <a:rPr lang="el-GR" sz="2000" dirty="0"/>
                  <a:t>Δ</a:t>
                </a:r>
                <a:r>
                  <a:rPr lang="en-GB" sz="2000" dirty="0"/>
                  <a:t>AMY &amp; </a:t>
                </a:r>
                <a:r>
                  <a:rPr lang="el-GR" sz="2000" dirty="0"/>
                  <a:t>Δ</a:t>
                </a:r>
                <a:r>
                  <a:rPr lang="en-GB" sz="2000" dirty="0"/>
                  <a:t>BOY</a:t>
                </a:r>
              </a:p>
              <a:p>
                <a:pPr marL="0" indent="0" algn="ctr">
                  <a:buNone/>
                </a:pPr>
                <a14:m>
                  <m:oMath xmlns:m="http://schemas.openxmlformats.org/officeDocument/2006/math">
                    <m:f>
                      <m:fPr>
                        <m:ctrlPr>
                          <a:rPr lang="en-GB" sz="2000" i="1" smtClean="0">
                            <a:latin typeface="Cambria Math" panose="02040503050406030204" pitchFamily="18" charset="0"/>
                          </a:rPr>
                        </m:ctrlPr>
                      </m:fPr>
                      <m:num>
                        <m:r>
                          <m:rPr>
                            <m:nor/>
                          </m:rPr>
                          <a:rPr lang="en-GB" sz="2000" dirty="0"/>
                          <m:t>𝐴𝑀</m:t>
                        </m:r>
                      </m:num>
                      <m:den>
                        <m:r>
                          <m:rPr>
                            <m:nor/>
                          </m:rPr>
                          <a:rPr lang="en-GB" sz="2000" dirty="0"/>
                          <m:t>𝑀𝑌</m:t>
                        </m:r>
                      </m:den>
                    </m:f>
                  </m:oMath>
                </a14:m>
                <a:r>
                  <a:rPr lang="en-GB" sz="2000" dirty="0"/>
                  <a:t> = </a:t>
                </a:r>
                <a14:m>
                  <m:oMath xmlns:m="http://schemas.openxmlformats.org/officeDocument/2006/math">
                    <m:f>
                      <m:fPr>
                        <m:ctrlPr>
                          <a:rPr lang="en-GB" sz="2000" i="1" smtClean="0">
                            <a:latin typeface="Cambria Math" panose="02040503050406030204" pitchFamily="18" charset="0"/>
                          </a:rPr>
                        </m:ctrlPr>
                      </m:fPr>
                      <m:num>
                        <m:r>
                          <m:rPr>
                            <m:nor/>
                          </m:rPr>
                          <a:rPr lang="en-GB" sz="2000" dirty="0"/>
                          <m:t>𝐵𝑂</m:t>
                        </m:r>
                      </m:num>
                      <m:den>
                        <m:r>
                          <m:rPr>
                            <m:nor/>
                          </m:rPr>
                          <a:rPr lang="en-GB" sz="2000" dirty="0"/>
                          <m:t>𝐵𝑌</m:t>
                        </m:r>
                      </m:den>
                    </m:f>
                  </m:oMath>
                </a14:m>
                <a:endParaRPr lang="en-GB" sz="2000" dirty="0"/>
              </a:p>
              <a:p>
                <a:pPr marL="0" indent="0" algn="ctr">
                  <a:buNone/>
                </a:pPr>
                <a14:m>
                  <m:oMath xmlns:m="http://schemas.openxmlformats.org/officeDocument/2006/math">
                    <m:f>
                      <m:fPr>
                        <m:ctrlPr>
                          <a:rPr lang="en-GB" sz="2000" i="1" smtClean="0">
                            <a:latin typeface="Cambria Math" panose="02040503050406030204" pitchFamily="18" charset="0"/>
                          </a:rPr>
                        </m:ctrlPr>
                      </m:fPr>
                      <m:num>
                        <m:r>
                          <m:rPr>
                            <m:nor/>
                          </m:rPr>
                          <a:rPr lang="en-US" sz="2000" b="0" i="0" smtClean="0">
                            <a:latin typeface="Cambria Math" panose="02040503050406030204" pitchFamily="18" charset="0"/>
                          </a:rPr>
                          <m:t>y</m:t>
                        </m:r>
                      </m:num>
                      <m:den>
                        <m:r>
                          <m:rPr>
                            <m:nor/>
                          </m:rPr>
                          <a:rPr lang="en-GB" sz="2000" dirty="0"/>
                          <m:t>𝑧</m:t>
                        </m:r>
                        <m:r>
                          <m:rPr>
                            <m:nor/>
                          </m:rPr>
                          <a:rPr lang="en-GB" sz="2000" dirty="0"/>
                          <m:t> + </m:t>
                        </m:r>
                        <m:r>
                          <m:rPr>
                            <m:nor/>
                          </m:rPr>
                          <a:rPr lang="en-GB" sz="2000" dirty="0"/>
                          <m:t>𝑑</m:t>
                        </m:r>
                      </m:den>
                    </m:f>
                  </m:oMath>
                </a14:m>
                <a:r>
                  <a:rPr lang="en-GB" sz="2000" dirty="0"/>
                  <a:t> = </a:t>
                </a:r>
                <a14:m>
                  <m:oMath xmlns:m="http://schemas.openxmlformats.org/officeDocument/2006/math">
                    <m:f>
                      <m:fPr>
                        <m:ctrlPr>
                          <a:rPr lang="en-GB" sz="2000" i="1" smtClean="0">
                            <a:latin typeface="Cambria Math" panose="02040503050406030204" pitchFamily="18" charset="0"/>
                          </a:rPr>
                        </m:ctrlPr>
                      </m:fPr>
                      <m:num>
                        <m:r>
                          <m:rPr>
                            <m:nor/>
                          </m:rPr>
                          <a:rPr lang="en-US" sz="2000" b="0" i="0" smtClean="0">
                            <a:latin typeface="Cambria Math" panose="02040503050406030204" pitchFamily="18" charset="0"/>
                          </a:rPr>
                          <m:t>y</m:t>
                        </m:r>
                        <m:r>
                          <m:rPr>
                            <m:nor/>
                          </m:rPr>
                          <a:rPr lang="en-GB" sz="2000" dirty="0"/>
                          <m:t>′</m:t>
                        </m:r>
                      </m:num>
                      <m:den>
                        <m:r>
                          <m:rPr>
                            <m:nor/>
                          </m:rPr>
                          <a:rPr lang="en-GB" sz="2000" dirty="0"/>
                          <m:t>𝑑</m:t>
                        </m:r>
                      </m:den>
                    </m:f>
                  </m:oMath>
                </a14:m>
                <a:endParaRPr lang="en-GB" sz="2000" dirty="0"/>
              </a:p>
              <a:p>
                <a:pPr marL="0" indent="0" algn="ctr">
                  <a:buNone/>
                </a:pPr>
                <a:r>
                  <a:rPr lang="en-GB" sz="2000" dirty="0"/>
                  <a:t>∴ 𝑦′ = 𝑥 </a:t>
                </a:r>
                <a14:m>
                  <m:oMath xmlns:m="http://schemas.openxmlformats.org/officeDocument/2006/math">
                    <m:f>
                      <m:fPr>
                        <m:ctrlPr>
                          <a:rPr lang="en-GB" sz="2000" i="1" smtClean="0">
                            <a:latin typeface="Cambria Math" panose="02040503050406030204" pitchFamily="18" charset="0"/>
                          </a:rPr>
                        </m:ctrlPr>
                      </m:fPr>
                      <m:num>
                        <m:r>
                          <m:rPr>
                            <m:nor/>
                          </m:rPr>
                          <a:rPr lang="en-GB" sz="2000" dirty="0"/>
                          <m:t>𝑑</m:t>
                        </m:r>
                      </m:num>
                      <m:den>
                        <m:r>
                          <m:rPr>
                            <m:nor/>
                          </m:rPr>
                          <a:rPr lang="en-GB" sz="2000" dirty="0"/>
                          <m:t>𝑧</m:t>
                        </m:r>
                        <m:r>
                          <m:rPr>
                            <m:nor/>
                          </m:rPr>
                          <a:rPr lang="en-GB" sz="2000" dirty="0"/>
                          <m:t> + </m:t>
                        </m:r>
                        <m:r>
                          <m:rPr>
                            <m:nor/>
                          </m:rPr>
                          <a:rPr lang="en-GB" sz="2000" dirty="0"/>
                          <m:t>𝑑</m:t>
                        </m:r>
                      </m:den>
                    </m:f>
                  </m:oMath>
                </a14:m>
                <a:endParaRPr lang="en-GB" sz="2000" dirty="0"/>
              </a:p>
            </p:txBody>
          </p:sp>
        </mc:Choice>
        <mc:Fallback xmlns="">
          <p:sp>
            <p:nvSpPr>
              <p:cNvPr id="3" name="Content Placeholder 2">
                <a:extLst>
                  <a:ext uri="{FF2B5EF4-FFF2-40B4-BE49-F238E27FC236}">
                    <a16:creationId xmlns:a16="http://schemas.microsoft.com/office/drawing/2014/main" id="{0ADE9776-9BB5-63B3-6B20-F918C328BCB7}"/>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4018917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3469C-B2A6-B31A-E481-490E21AE4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B0BED8-EB7E-ADD0-C84C-FD3EF8B55A9C}"/>
              </a:ext>
            </a:extLst>
          </p:cNvPr>
          <p:cNvSpPr>
            <a:spLocks noGrp="1"/>
          </p:cNvSpPr>
          <p:nvPr>
            <p:ph type="title"/>
          </p:nvPr>
        </p:nvSpPr>
        <p:spPr/>
        <p:txBody>
          <a:bodyPr>
            <a:normAutofit/>
          </a:bodyPr>
          <a:lstStyle/>
          <a:p>
            <a:r>
              <a:rPr lang="en-GB" b="1" dirty="0"/>
              <a:t>Parallel Projection vs. Perspective Projection</a:t>
            </a:r>
          </a:p>
        </p:txBody>
      </p:sp>
      <p:graphicFrame>
        <p:nvGraphicFramePr>
          <p:cNvPr id="6" name="Table 5">
            <a:extLst>
              <a:ext uri="{FF2B5EF4-FFF2-40B4-BE49-F238E27FC236}">
                <a16:creationId xmlns:a16="http://schemas.microsoft.com/office/drawing/2014/main" id="{247E90F4-6775-5AF7-706E-A5507CD6747C}"/>
              </a:ext>
            </a:extLst>
          </p:cNvPr>
          <p:cNvGraphicFramePr>
            <a:graphicFrameLocks noGrp="1"/>
          </p:cNvGraphicFramePr>
          <p:nvPr>
            <p:extLst>
              <p:ext uri="{D42A27DB-BD31-4B8C-83A1-F6EECF244321}">
                <p14:modId xmlns:p14="http://schemas.microsoft.com/office/powerpoint/2010/main" val="2663744286"/>
              </p:ext>
            </p:extLst>
          </p:nvPr>
        </p:nvGraphicFramePr>
        <p:xfrm>
          <a:off x="0" y="1734360"/>
          <a:ext cx="12192000" cy="4946553"/>
        </p:xfrm>
        <a:graphic>
          <a:graphicData uri="http://schemas.openxmlformats.org/drawingml/2006/table">
            <a:tbl>
              <a:tblPr>
                <a:tableStyleId>{2D5ABB26-0587-4C30-8999-92F81FD0307C}</a:tableStyleId>
              </a:tblPr>
              <a:tblGrid>
                <a:gridCol w="1085850">
                  <a:extLst>
                    <a:ext uri="{9D8B030D-6E8A-4147-A177-3AD203B41FA5}">
                      <a16:colId xmlns:a16="http://schemas.microsoft.com/office/drawing/2014/main" val="338375025"/>
                    </a:ext>
                  </a:extLst>
                </a:gridCol>
                <a:gridCol w="5257800">
                  <a:extLst>
                    <a:ext uri="{9D8B030D-6E8A-4147-A177-3AD203B41FA5}">
                      <a16:colId xmlns:a16="http://schemas.microsoft.com/office/drawing/2014/main" val="188156337"/>
                    </a:ext>
                  </a:extLst>
                </a:gridCol>
                <a:gridCol w="5848350">
                  <a:extLst>
                    <a:ext uri="{9D8B030D-6E8A-4147-A177-3AD203B41FA5}">
                      <a16:colId xmlns:a16="http://schemas.microsoft.com/office/drawing/2014/main" val="75684337"/>
                    </a:ext>
                  </a:extLst>
                </a:gridCol>
              </a:tblGrid>
              <a:tr h="153292">
                <a:tc>
                  <a:txBody>
                    <a:bodyPr/>
                    <a:lstStyle/>
                    <a:p>
                      <a:r>
                        <a:rPr lang="en-US" sz="1200" b="1" dirty="0">
                          <a:effectLst/>
                        </a:rPr>
                        <a:t>Basis</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effectLst/>
                        </a:rPr>
                        <a:t>PARALLEL PROJECTION</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effectLst/>
                        </a:rPr>
                        <a:t>PERSPECTIVE PROJECTION</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036033"/>
                  </a:ext>
                </a:extLst>
              </a:tr>
              <a:tr h="408429">
                <a:tc>
                  <a:txBody>
                    <a:bodyPr/>
                    <a:lstStyle/>
                    <a:p>
                      <a:r>
                        <a:rPr lang="en-US" sz="1200">
                          <a:effectLst/>
                        </a:rPr>
                        <a:t>Definition</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It is a projection where coordinates of the given object are transformed by forming parallel lines to a view plane</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It is a projection where coordinates of the given object are transformed by forming converging lines also known as a centre of projection to view plane</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3730629"/>
                  </a:ext>
                </a:extLst>
              </a:tr>
              <a:tr h="371220">
                <a:tc>
                  <a:txBody>
                    <a:bodyPr/>
                    <a:lstStyle/>
                    <a:p>
                      <a:r>
                        <a:rPr lang="en-GB" sz="1200">
                          <a:effectLst/>
                        </a:rPr>
                        <a:t>Distance of object from Centre of Projection</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Distance of the object from the centre of projection is infinite</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Distance of the object from the centre of projection is finite</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61871"/>
                  </a:ext>
                </a:extLst>
              </a:tr>
              <a:tr h="408429">
                <a:tc>
                  <a:txBody>
                    <a:bodyPr/>
                    <a:lstStyle/>
                    <a:p>
                      <a:r>
                        <a:rPr lang="en-US" sz="1200">
                          <a:effectLst/>
                        </a:rPr>
                        <a:t>Accurate view of Object</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It produces an accurate view of various side of an object to the view plane</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It doesn’t produce an accurate view of various side of an object. In other words, Object size varies based on distance from the view plane after transformation</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259087"/>
                  </a:ext>
                </a:extLst>
              </a:tr>
              <a:tr h="408429">
                <a:tc>
                  <a:txBody>
                    <a:bodyPr/>
                    <a:lstStyle/>
                    <a:p>
                      <a:r>
                        <a:rPr lang="en-US" sz="1200">
                          <a:effectLst/>
                        </a:rPr>
                        <a:t>Realistic Representation of Object</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It doesn’t provide a realistic representation of an object</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It gives a realistic representation of an object</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367050"/>
                  </a:ext>
                </a:extLst>
              </a:tr>
              <a:tr h="535998">
                <a:tc>
                  <a:txBody>
                    <a:bodyPr/>
                    <a:lstStyle/>
                    <a:p>
                      <a:r>
                        <a:rPr lang="en-GB" sz="1200">
                          <a:effectLst/>
                        </a:rPr>
                        <a:t>Preservation of Relative Proportion of Object</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It preserves relative proportion of an object</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It does not preserve the relative proportion of an object</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1176"/>
                  </a:ext>
                </a:extLst>
              </a:tr>
              <a:tr h="280860">
                <a:tc>
                  <a:txBody>
                    <a:bodyPr/>
                    <a:lstStyle/>
                    <a:p>
                      <a:r>
                        <a:rPr lang="en-US" sz="1200">
                          <a:effectLst/>
                        </a:rPr>
                        <a:t>Types</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There are two types of Parallel projections: orthographic and oblique parallel Projection</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Perspective projection can be one-point, two-point and three-point perspective projection</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3343685"/>
                  </a:ext>
                </a:extLst>
              </a:tr>
              <a:tr h="408429">
                <a:tc>
                  <a:txBody>
                    <a:bodyPr/>
                    <a:lstStyle/>
                    <a:p>
                      <a:r>
                        <a:rPr lang="en-US" sz="1200">
                          <a:effectLst/>
                        </a:rPr>
                        <a:t>Line of Projection</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Object’s projection lines are drawn without converging over the view plan. In other words, they are parallel</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Object’s projection lines are converged over the view plan. In other words, they are not parallel</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2647981"/>
                  </a:ext>
                </a:extLst>
              </a:tr>
              <a:tr h="153292">
                <a:tc>
                  <a:txBody>
                    <a:bodyPr/>
                    <a:lstStyle/>
                    <a:p>
                      <a:r>
                        <a:rPr lang="en-US" sz="1200">
                          <a:effectLst/>
                        </a:rPr>
                        <a:t>Projector</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In case of parallel projection, projector is parallel</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In case of perspective projection, projector is not parallel</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6270825"/>
                  </a:ext>
                </a:extLst>
              </a:tr>
              <a:tr h="280860">
                <a:tc>
                  <a:txBody>
                    <a:bodyPr/>
                    <a:lstStyle/>
                    <a:p>
                      <a:r>
                        <a:rPr lang="en-US" sz="1200">
                          <a:effectLst/>
                        </a:rPr>
                        <a:t>Application</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It is used by drafters and engineers use this principle to draw objects</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It is used by artists to produce images which look natural</a:t>
                      </a:r>
                    </a:p>
                  </a:txBody>
                  <a:tcPr marL="36876" marR="36876" marT="18438" marB="184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9750431"/>
                  </a:ext>
                </a:extLst>
              </a:tr>
            </a:tbl>
          </a:graphicData>
        </a:graphic>
      </p:graphicFrame>
    </p:spTree>
    <p:extLst>
      <p:ext uri="{BB962C8B-B14F-4D97-AF65-F5344CB8AC3E}">
        <p14:creationId xmlns:p14="http://schemas.microsoft.com/office/powerpoint/2010/main" val="3842034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4070-2C1A-D4A6-97B6-C391B0836BD6}"/>
              </a:ext>
            </a:extLst>
          </p:cNvPr>
          <p:cNvSpPr>
            <a:spLocks noGrp="1"/>
          </p:cNvSpPr>
          <p:nvPr>
            <p:ph type="title"/>
          </p:nvPr>
        </p:nvSpPr>
        <p:spPr/>
        <p:txBody>
          <a:bodyPr/>
          <a:lstStyle/>
          <a:p>
            <a:r>
              <a:rPr lang="en-US" b="1" dirty="0"/>
              <a:t>Three Dimensional Viewing Pipeline</a:t>
            </a:r>
          </a:p>
        </p:txBody>
      </p:sp>
      <p:pic>
        <p:nvPicPr>
          <p:cNvPr id="5" name="Content Placeholder 4">
            <a:extLst>
              <a:ext uri="{FF2B5EF4-FFF2-40B4-BE49-F238E27FC236}">
                <a16:creationId xmlns:a16="http://schemas.microsoft.com/office/drawing/2014/main" id="{90A21D73-94BE-B462-D15A-32BF3B064794}"/>
              </a:ext>
            </a:extLst>
          </p:cNvPr>
          <p:cNvPicPr>
            <a:picLocks noGrp="1" noChangeAspect="1"/>
          </p:cNvPicPr>
          <p:nvPr>
            <p:ph idx="1"/>
          </p:nvPr>
        </p:nvPicPr>
        <p:blipFill>
          <a:blip r:embed="rId2"/>
          <a:stretch>
            <a:fillRect/>
          </a:stretch>
        </p:blipFill>
        <p:spPr>
          <a:xfrm>
            <a:off x="2579512" y="1690688"/>
            <a:ext cx="7032976" cy="4351338"/>
          </a:xfrm>
        </p:spPr>
      </p:pic>
      <p:sp>
        <p:nvSpPr>
          <p:cNvPr id="9" name="TextBox 8">
            <a:extLst>
              <a:ext uri="{FF2B5EF4-FFF2-40B4-BE49-F238E27FC236}">
                <a16:creationId xmlns:a16="http://schemas.microsoft.com/office/drawing/2014/main" id="{B501EF07-967B-EE84-1A5D-B4EC0BBAB143}"/>
              </a:ext>
            </a:extLst>
          </p:cNvPr>
          <p:cNvSpPr txBox="1"/>
          <p:nvPr/>
        </p:nvSpPr>
        <p:spPr>
          <a:xfrm>
            <a:off x="3232548" y="6042026"/>
            <a:ext cx="6093618" cy="646331"/>
          </a:xfrm>
          <a:prstGeom prst="rect">
            <a:avLst/>
          </a:prstGeom>
          <a:noFill/>
        </p:spPr>
        <p:txBody>
          <a:bodyPr wrap="square">
            <a:spAutoFit/>
          </a:bodyPr>
          <a:lstStyle/>
          <a:p>
            <a:r>
              <a:rPr lang="en-GB" b="1" dirty="0"/>
              <a:t>FIGURE: </a:t>
            </a:r>
            <a:r>
              <a:rPr lang="en-GB" dirty="0"/>
              <a:t>Photographing a scene involves selection of the camera position and orientation.</a:t>
            </a:r>
            <a:endParaRPr lang="en-US" dirty="0"/>
          </a:p>
        </p:txBody>
      </p:sp>
    </p:spTree>
    <p:extLst>
      <p:ext uri="{BB962C8B-B14F-4D97-AF65-F5344CB8AC3E}">
        <p14:creationId xmlns:p14="http://schemas.microsoft.com/office/powerpoint/2010/main" val="3439055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2B682-FE22-C2C8-A7B3-841C1E844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98EA9-02E0-2383-18B9-FACD4EBA5A24}"/>
              </a:ext>
            </a:extLst>
          </p:cNvPr>
          <p:cNvSpPr>
            <a:spLocks noGrp="1"/>
          </p:cNvSpPr>
          <p:nvPr>
            <p:ph type="title"/>
          </p:nvPr>
        </p:nvSpPr>
        <p:spPr/>
        <p:txBody>
          <a:bodyPr/>
          <a:lstStyle/>
          <a:p>
            <a:r>
              <a:rPr lang="en-US" b="1" dirty="0"/>
              <a:t>Three Dimensional Viewing Pipeline</a:t>
            </a:r>
          </a:p>
        </p:txBody>
      </p:sp>
      <p:pic>
        <p:nvPicPr>
          <p:cNvPr id="7" name="Content Placeholder 6">
            <a:extLst>
              <a:ext uri="{FF2B5EF4-FFF2-40B4-BE49-F238E27FC236}">
                <a16:creationId xmlns:a16="http://schemas.microsoft.com/office/drawing/2014/main" id="{CBD79861-DEEB-C39D-13C0-E369B9018D75}"/>
              </a:ext>
            </a:extLst>
          </p:cNvPr>
          <p:cNvPicPr>
            <a:picLocks noGrp="1" noChangeAspect="1"/>
          </p:cNvPicPr>
          <p:nvPr>
            <p:ph idx="1"/>
          </p:nvPr>
        </p:nvPicPr>
        <p:blipFill>
          <a:blip r:embed="rId2"/>
          <a:stretch>
            <a:fillRect/>
          </a:stretch>
        </p:blipFill>
        <p:spPr>
          <a:xfrm>
            <a:off x="78249" y="2143125"/>
            <a:ext cx="12001257" cy="3234043"/>
          </a:xfrm>
        </p:spPr>
      </p:pic>
      <p:sp>
        <p:nvSpPr>
          <p:cNvPr id="11" name="TextBox 10">
            <a:extLst>
              <a:ext uri="{FF2B5EF4-FFF2-40B4-BE49-F238E27FC236}">
                <a16:creationId xmlns:a16="http://schemas.microsoft.com/office/drawing/2014/main" id="{3DA03B13-5C41-1886-0CA9-1B4F63973B0F}"/>
              </a:ext>
            </a:extLst>
          </p:cNvPr>
          <p:cNvSpPr txBox="1"/>
          <p:nvPr/>
        </p:nvSpPr>
        <p:spPr>
          <a:xfrm>
            <a:off x="838201" y="5569545"/>
            <a:ext cx="10515599" cy="923330"/>
          </a:xfrm>
          <a:prstGeom prst="rect">
            <a:avLst/>
          </a:prstGeom>
          <a:noFill/>
        </p:spPr>
        <p:txBody>
          <a:bodyPr wrap="square">
            <a:spAutoFit/>
          </a:bodyPr>
          <a:lstStyle/>
          <a:p>
            <a:r>
              <a:rPr lang="en-GB" b="1" dirty="0"/>
              <a:t>FIGURE:</a:t>
            </a:r>
            <a:r>
              <a:rPr lang="en-GB" dirty="0"/>
              <a:t> General three-dimensional transformation pipeline, from </a:t>
            </a:r>
            <a:r>
              <a:rPr lang="en-GB" dirty="0" err="1"/>
              <a:t>modeling</a:t>
            </a:r>
            <a:r>
              <a:rPr lang="en-GB" dirty="0"/>
              <a:t> coordinates (MC) to world coordinates (WC) to viewing coordinates (VC) to projection coordinates (PC) to normalized coordinates (NC) and, ultimately, to device coordinates (DC).</a:t>
            </a:r>
            <a:endParaRPr lang="en-US" dirty="0"/>
          </a:p>
        </p:txBody>
      </p:sp>
    </p:spTree>
    <p:extLst>
      <p:ext uri="{BB962C8B-B14F-4D97-AF65-F5344CB8AC3E}">
        <p14:creationId xmlns:p14="http://schemas.microsoft.com/office/powerpoint/2010/main" val="8894224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9171-E895-29BE-4DEC-D296A521DFB8}"/>
              </a:ext>
            </a:extLst>
          </p:cNvPr>
          <p:cNvSpPr>
            <a:spLocks noGrp="1"/>
          </p:cNvSpPr>
          <p:nvPr>
            <p:ph type="title"/>
          </p:nvPr>
        </p:nvSpPr>
        <p:spPr/>
        <p:txBody>
          <a:bodyPr/>
          <a:lstStyle/>
          <a:p>
            <a:r>
              <a:rPr lang="en-US" b="1" dirty="0"/>
              <a:t>Three Dimensional Viewing</a:t>
            </a:r>
          </a:p>
        </p:txBody>
      </p:sp>
      <p:sp>
        <p:nvSpPr>
          <p:cNvPr id="3" name="Content Placeholder 2">
            <a:extLst>
              <a:ext uri="{FF2B5EF4-FFF2-40B4-BE49-F238E27FC236}">
                <a16:creationId xmlns:a16="http://schemas.microsoft.com/office/drawing/2014/main" id="{469943EA-4F3B-0137-6622-7A1CF6B27E18}"/>
              </a:ext>
            </a:extLst>
          </p:cNvPr>
          <p:cNvSpPr>
            <a:spLocks noGrp="1"/>
          </p:cNvSpPr>
          <p:nvPr>
            <p:ph idx="1"/>
          </p:nvPr>
        </p:nvSpPr>
        <p:spPr/>
        <p:txBody>
          <a:bodyPr>
            <a:normAutofit fontScale="62500" lnSpcReduction="20000"/>
          </a:bodyPr>
          <a:lstStyle/>
          <a:p>
            <a:r>
              <a:rPr lang="en-GB" dirty="0"/>
              <a:t>In 3D viewing, we specify a view volume in the world, a projection onto a projection plane,</a:t>
            </a:r>
          </a:p>
          <a:p>
            <a:r>
              <a:rPr lang="en-GB" dirty="0"/>
              <a:t>and a viewport on the view surface. Conceptually, objects in 3D world are clipped against the</a:t>
            </a:r>
          </a:p>
          <a:p>
            <a:r>
              <a:rPr lang="en-GB" dirty="0"/>
              <a:t>3D view volume and are then projected. The contents of the projection of the view volume</a:t>
            </a:r>
          </a:p>
          <a:p>
            <a:r>
              <a:rPr lang="en-GB" dirty="0"/>
              <a:t>onto the projection plane, called the window, are then transformed (mapped) into the</a:t>
            </a:r>
          </a:p>
          <a:p>
            <a:r>
              <a:rPr lang="en-GB" dirty="0"/>
              <a:t>viewport for display.</a:t>
            </a:r>
          </a:p>
          <a:p>
            <a:r>
              <a:rPr lang="en-GB" dirty="0"/>
              <a:t>Viewing in 3D involves the following considerations:</a:t>
            </a:r>
          </a:p>
          <a:p>
            <a:r>
              <a:rPr lang="en-GB" dirty="0"/>
              <a:t>- We can view an object from any spatial position. E.g. In front of an object, Behind</a:t>
            </a:r>
          </a:p>
          <a:p>
            <a:r>
              <a:rPr lang="en-GB" dirty="0"/>
              <a:t>the object, In the middle of a group of the objects, Inside an object.</a:t>
            </a:r>
          </a:p>
          <a:p>
            <a:r>
              <a:rPr lang="en-GB" dirty="0"/>
              <a:t>- 3D descriptions of objects must be projected onto the flat viewing surface of the</a:t>
            </a:r>
          </a:p>
          <a:p>
            <a:r>
              <a:rPr lang="en-GB" dirty="0"/>
              <a:t>output device.</a:t>
            </a:r>
          </a:p>
          <a:p>
            <a:r>
              <a:rPr lang="en-GB" dirty="0"/>
              <a:t>- The clipping boundaries enclose a volume of space.</a:t>
            </a:r>
            <a:endParaRPr lang="en-US" dirty="0"/>
          </a:p>
        </p:txBody>
      </p:sp>
    </p:spTree>
    <p:extLst>
      <p:ext uri="{BB962C8B-B14F-4D97-AF65-F5344CB8AC3E}">
        <p14:creationId xmlns:p14="http://schemas.microsoft.com/office/powerpoint/2010/main" val="19964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B547-DE96-00B2-A6B1-2AFDDC09FCE7}"/>
              </a:ext>
            </a:extLst>
          </p:cNvPr>
          <p:cNvSpPr>
            <a:spLocks noGrp="1"/>
          </p:cNvSpPr>
          <p:nvPr>
            <p:ph type="title"/>
          </p:nvPr>
        </p:nvSpPr>
        <p:spPr/>
        <p:txBody>
          <a:bodyPr/>
          <a:lstStyle/>
          <a:p>
            <a:r>
              <a:rPr lang="en-US" b="1" dirty="0"/>
              <a:t>Three-Dimensional Translation</a:t>
            </a:r>
          </a:p>
        </p:txBody>
      </p:sp>
      <p:pic>
        <p:nvPicPr>
          <p:cNvPr id="5" name="Content Placeholder 4">
            <a:extLst>
              <a:ext uri="{FF2B5EF4-FFF2-40B4-BE49-F238E27FC236}">
                <a16:creationId xmlns:a16="http://schemas.microsoft.com/office/drawing/2014/main" id="{6250C776-2248-3564-86EF-CD8AEA82A0FC}"/>
              </a:ext>
            </a:extLst>
          </p:cNvPr>
          <p:cNvPicPr>
            <a:picLocks noGrp="1" noChangeAspect="1"/>
          </p:cNvPicPr>
          <p:nvPr>
            <p:ph idx="1"/>
          </p:nvPr>
        </p:nvPicPr>
        <p:blipFill>
          <a:blip r:embed="rId2"/>
          <a:stretch>
            <a:fillRect/>
          </a:stretch>
        </p:blipFill>
        <p:spPr>
          <a:xfrm>
            <a:off x="6096000" y="1579953"/>
            <a:ext cx="6022688" cy="4505957"/>
          </a:xfrm>
        </p:spPr>
      </p:pic>
      <p:sp>
        <p:nvSpPr>
          <p:cNvPr id="9" name="TextBox 8">
            <a:extLst>
              <a:ext uri="{FF2B5EF4-FFF2-40B4-BE49-F238E27FC236}">
                <a16:creationId xmlns:a16="http://schemas.microsoft.com/office/drawing/2014/main" id="{DD21E565-39FC-08AB-8582-89FA742CCC83}"/>
              </a:ext>
            </a:extLst>
          </p:cNvPr>
          <p:cNvSpPr txBox="1"/>
          <p:nvPr/>
        </p:nvSpPr>
        <p:spPr>
          <a:xfrm>
            <a:off x="6595253" y="6147465"/>
            <a:ext cx="5596747" cy="646331"/>
          </a:xfrm>
          <a:prstGeom prst="rect">
            <a:avLst/>
          </a:prstGeom>
          <a:noFill/>
        </p:spPr>
        <p:txBody>
          <a:bodyPr wrap="square">
            <a:spAutoFit/>
          </a:bodyPr>
          <a:lstStyle/>
          <a:p>
            <a:pPr algn="l"/>
            <a:r>
              <a:rPr lang="pt-BR" sz="1800" b="1" i="0" u="none" strike="noStrike" baseline="0" dirty="0">
                <a:solidFill>
                  <a:srgbClr val="5B5B5B"/>
                </a:solidFill>
              </a:rPr>
              <a:t>FIGURE: </a:t>
            </a:r>
            <a:r>
              <a:rPr lang="en-GB" sz="1800" b="0" i="0" u="none" strike="noStrike" baseline="0" dirty="0">
                <a:solidFill>
                  <a:srgbClr val="000000"/>
                </a:solidFill>
              </a:rPr>
              <a:t>Shifting the position of a three-dimensional object </a:t>
            </a:r>
            <a:r>
              <a:rPr lang="en-US" sz="1800" b="0" i="0" u="none" strike="noStrike" baseline="0" dirty="0">
                <a:solidFill>
                  <a:srgbClr val="000000"/>
                </a:solidFill>
              </a:rPr>
              <a:t>using translation vector </a:t>
            </a:r>
            <a:r>
              <a:rPr lang="en-US" sz="1800" b="1" i="0" u="none" strike="noStrike" baseline="0" dirty="0">
                <a:solidFill>
                  <a:srgbClr val="000000"/>
                </a:solidFill>
              </a:rPr>
              <a:t>T</a:t>
            </a:r>
            <a:r>
              <a:rPr lang="en-US" sz="1800" b="0" i="0" u="none" strike="noStrike" baseline="0" dirty="0">
                <a:solidFill>
                  <a:srgbClr val="000000"/>
                </a:solidFill>
              </a:rPr>
              <a:t>.</a:t>
            </a:r>
            <a:endParaRPr lang="en-US" dirty="0"/>
          </a:p>
        </p:txBody>
      </p:sp>
      <p:sp>
        <p:nvSpPr>
          <p:cNvPr id="11" name="TextBox 10">
            <a:extLst>
              <a:ext uri="{FF2B5EF4-FFF2-40B4-BE49-F238E27FC236}">
                <a16:creationId xmlns:a16="http://schemas.microsoft.com/office/drawing/2014/main" id="{F9A0AC53-D517-9EF2-C811-1580614D58A8}"/>
              </a:ext>
            </a:extLst>
          </p:cNvPr>
          <p:cNvSpPr txBox="1"/>
          <p:nvPr/>
        </p:nvSpPr>
        <p:spPr>
          <a:xfrm>
            <a:off x="645166" y="6085910"/>
            <a:ext cx="5768732" cy="707886"/>
          </a:xfrm>
          <a:prstGeom prst="rect">
            <a:avLst/>
          </a:prstGeom>
          <a:noFill/>
        </p:spPr>
        <p:txBody>
          <a:bodyPr wrap="square">
            <a:spAutoFit/>
          </a:bodyPr>
          <a:lstStyle/>
          <a:p>
            <a:pPr algn="l"/>
            <a:r>
              <a:rPr lang="pt-BR" sz="2000" b="1" i="0" u="none" strike="noStrike" baseline="0" dirty="0">
                <a:solidFill>
                  <a:srgbClr val="5B5B5B"/>
                </a:solidFill>
              </a:rPr>
              <a:t>FIGURE</a:t>
            </a:r>
            <a:r>
              <a:rPr lang="pt-BR" sz="2000" b="1" dirty="0">
                <a:solidFill>
                  <a:srgbClr val="5B5B5B"/>
                </a:solidFill>
              </a:rPr>
              <a:t>: </a:t>
            </a:r>
            <a:r>
              <a:rPr lang="en-GB" sz="2000" b="0" i="0" u="none" strike="noStrike" baseline="0" dirty="0">
                <a:solidFill>
                  <a:srgbClr val="000000"/>
                </a:solidFill>
              </a:rPr>
              <a:t>Moving a coordinate position with translation vector </a:t>
            </a:r>
            <a:r>
              <a:rPr lang="en-US" sz="2000" b="0" i="0" u="none" strike="noStrike" baseline="0" dirty="0">
                <a:solidFill>
                  <a:srgbClr val="000000"/>
                </a:solidFill>
              </a:rPr>
              <a:t>T = (</a:t>
            </a:r>
            <a:r>
              <a:rPr lang="en-US" sz="2000" b="0" i="0" u="none" strike="noStrike" baseline="0" dirty="0" err="1">
                <a:solidFill>
                  <a:srgbClr val="000000"/>
                </a:solidFill>
              </a:rPr>
              <a:t>t</a:t>
            </a:r>
            <a:r>
              <a:rPr lang="en-US" sz="2000" b="0" i="0" u="none" strike="noStrike" baseline="-25000" dirty="0" err="1">
                <a:solidFill>
                  <a:srgbClr val="000000"/>
                </a:solidFill>
              </a:rPr>
              <a:t>x</a:t>
            </a:r>
            <a:r>
              <a:rPr lang="en-US" sz="2000" b="0" i="0" u="none" strike="noStrike" baseline="0" dirty="0">
                <a:solidFill>
                  <a:srgbClr val="000000"/>
                </a:solidFill>
              </a:rPr>
              <a:t> ,t</a:t>
            </a:r>
            <a:r>
              <a:rPr lang="en-US" sz="2000" b="0" i="0" u="none" strike="noStrike" baseline="-25000" dirty="0">
                <a:solidFill>
                  <a:srgbClr val="000000"/>
                </a:solidFill>
              </a:rPr>
              <a:t>y </a:t>
            </a:r>
            <a:r>
              <a:rPr lang="en-US" sz="2000" b="0" i="0" u="none" strike="noStrike" baseline="0" dirty="0">
                <a:solidFill>
                  <a:srgbClr val="000000"/>
                </a:solidFill>
              </a:rPr>
              <a:t>,</a:t>
            </a:r>
            <a:r>
              <a:rPr lang="en-US" sz="2000" b="0" i="0" u="none" strike="noStrike" baseline="0" dirty="0" err="1">
                <a:solidFill>
                  <a:srgbClr val="000000"/>
                </a:solidFill>
              </a:rPr>
              <a:t>t</a:t>
            </a:r>
            <a:r>
              <a:rPr lang="en-US" sz="2000" b="0" i="0" u="none" strike="noStrike" baseline="-25000" dirty="0" err="1">
                <a:solidFill>
                  <a:srgbClr val="000000"/>
                </a:solidFill>
              </a:rPr>
              <a:t>z</a:t>
            </a:r>
            <a:r>
              <a:rPr lang="en-US" sz="2000" b="0" i="0" u="none" strike="noStrike" baseline="0" dirty="0">
                <a:solidFill>
                  <a:srgbClr val="000000"/>
                </a:solidFill>
              </a:rPr>
              <a:t>) .</a:t>
            </a:r>
            <a:endParaRPr lang="en-US" sz="2000" dirty="0"/>
          </a:p>
        </p:txBody>
      </p:sp>
      <p:pic>
        <p:nvPicPr>
          <p:cNvPr id="13" name="Picture 12">
            <a:extLst>
              <a:ext uri="{FF2B5EF4-FFF2-40B4-BE49-F238E27FC236}">
                <a16:creationId xmlns:a16="http://schemas.microsoft.com/office/drawing/2014/main" id="{9A18EE61-D161-CEC6-AA67-0747B08F164D}"/>
              </a:ext>
            </a:extLst>
          </p:cNvPr>
          <p:cNvPicPr>
            <a:picLocks noChangeAspect="1"/>
          </p:cNvPicPr>
          <p:nvPr/>
        </p:nvPicPr>
        <p:blipFill>
          <a:blip r:embed="rId3"/>
          <a:stretch>
            <a:fillRect/>
          </a:stretch>
        </p:blipFill>
        <p:spPr>
          <a:xfrm>
            <a:off x="0" y="1690688"/>
            <a:ext cx="6595253" cy="4287500"/>
          </a:xfrm>
          <a:prstGeom prst="rect">
            <a:avLst/>
          </a:prstGeom>
        </p:spPr>
      </p:pic>
    </p:spTree>
    <p:extLst>
      <p:ext uri="{BB962C8B-B14F-4D97-AF65-F5344CB8AC3E}">
        <p14:creationId xmlns:p14="http://schemas.microsoft.com/office/powerpoint/2010/main" val="947655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ahhoma+ Verdana">
      <a:majorFont>
        <a:latin typeface="Tahom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5007</Words>
  <Application>Microsoft Office PowerPoint</Application>
  <PresentationFormat>Widescreen</PresentationFormat>
  <Paragraphs>480</Paragraphs>
  <Slides>84</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84</vt:i4>
      </vt:variant>
    </vt:vector>
  </HeadingPairs>
  <TitlesOfParts>
    <vt:vector size="99" baseType="lpstr">
      <vt:lpstr>Arial</vt:lpstr>
      <vt:lpstr>Calibri</vt:lpstr>
      <vt:lpstr>Cambria Math</vt:lpstr>
      <vt:lpstr>MTSY</vt:lpstr>
      <vt:lpstr>Palatino-Bold</vt:lpstr>
      <vt:lpstr>Palatino-Italic</vt:lpstr>
      <vt:lpstr>Palatino-Roman</vt:lpstr>
      <vt:lpstr>RMTMI</vt:lpstr>
      <vt:lpstr>Symbol</vt:lpstr>
      <vt:lpstr>Tahoma</vt:lpstr>
      <vt:lpstr>Times New Roman</vt:lpstr>
      <vt:lpstr>TimesNewRomanPSMT</vt:lpstr>
      <vt:lpstr>Verdana</vt:lpstr>
      <vt:lpstr>Wingdings</vt:lpstr>
      <vt:lpstr>Office Theme</vt:lpstr>
      <vt:lpstr>Unit 4</vt:lpstr>
      <vt:lpstr>Syllabus</vt:lpstr>
      <vt:lpstr>Three-Dimensional Geometric Transformation</vt:lpstr>
      <vt:lpstr>Three-Dimensional Coordinate</vt:lpstr>
      <vt:lpstr>Three-Dimensional Coordinate</vt:lpstr>
      <vt:lpstr>Three-Dimensional Coordinate</vt:lpstr>
      <vt:lpstr>Three-Dimensional Geometric Transformation</vt:lpstr>
      <vt:lpstr>Three-Dimensional Translation</vt:lpstr>
      <vt:lpstr>Three-Dimensional Translation</vt:lpstr>
      <vt:lpstr>Three-Dimensional Rotation</vt:lpstr>
      <vt:lpstr>Three-Dimensional Coordinate-Axis Rotations</vt:lpstr>
      <vt:lpstr>Three-Dimensional Coordinate-Axis Rotations</vt:lpstr>
      <vt:lpstr>Three-Dimensional Coordinate-Axis Rotations</vt:lpstr>
      <vt:lpstr>Three-Dimensional Coordinate-Axis Rotations</vt:lpstr>
      <vt:lpstr>Three-Dimensional Coordinate-Axis Rotations</vt:lpstr>
      <vt:lpstr>Three-Dimensional Coordinate-Axis Rotations</vt:lpstr>
      <vt:lpstr>Three-Dimensional Coordinate-Axis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General Three-Dimensional Rotations</vt:lpstr>
      <vt:lpstr>Numerical Problem</vt:lpstr>
      <vt:lpstr>Numerical Problem</vt:lpstr>
      <vt:lpstr>Numerical Problem</vt:lpstr>
      <vt:lpstr>Numerical Problem</vt:lpstr>
      <vt:lpstr>Numerical Problem</vt:lpstr>
      <vt:lpstr>Three-Dimensional Scaling</vt:lpstr>
      <vt:lpstr>Three-Dimensional Scaling</vt:lpstr>
      <vt:lpstr>Three-Dimensional Scaling</vt:lpstr>
      <vt:lpstr>Three-Dimensional Fixed-Point Scaling</vt:lpstr>
      <vt:lpstr>Three-Dimensional Fixed-Point Scaling</vt:lpstr>
      <vt:lpstr>Three-Dimensional Fixed-Point Scaling</vt:lpstr>
      <vt:lpstr>Three-Dimensional Fixed-Point Scaling</vt:lpstr>
      <vt:lpstr>Three-Dimensional Fixed-Point Scaling</vt:lpstr>
      <vt:lpstr>Three-Dimensional Reflections</vt:lpstr>
      <vt:lpstr>Three-Dimensional Reflections</vt:lpstr>
      <vt:lpstr>Three-Dimensional Reflections</vt:lpstr>
      <vt:lpstr>Three-Dimensional Reflections</vt:lpstr>
      <vt:lpstr>Three-Dimensional Reflections</vt:lpstr>
      <vt:lpstr>Three-Dimensional Reflections</vt:lpstr>
      <vt:lpstr>3D Reflection About any plane</vt:lpstr>
      <vt:lpstr>3D Reflection About any plane</vt:lpstr>
      <vt:lpstr>Three-Dimensional Shears</vt:lpstr>
      <vt:lpstr>Three-Dimensional Shears</vt:lpstr>
      <vt:lpstr>Three-Dimensional Shears</vt:lpstr>
      <vt:lpstr>Three-Dimensional Shears</vt:lpstr>
      <vt:lpstr>Three-Dimensional Composite Transformations</vt:lpstr>
      <vt:lpstr>Numerical Problems</vt:lpstr>
      <vt:lpstr>Overview of Three-Dimensional Viewing Concepts</vt:lpstr>
      <vt:lpstr>Projection</vt:lpstr>
      <vt:lpstr>Types of Projection</vt:lpstr>
      <vt:lpstr>Parallel Projection</vt:lpstr>
      <vt:lpstr>Parallel Projection</vt:lpstr>
      <vt:lpstr>Parallel Projection</vt:lpstr>
      <vt:lpstr>Oblique Parallel Projection</vt:lpstr>
      <vt:lpstr>Orthographic Parallel Projection</vt:lpstr>
      <vt:lpstr>Oblique Parallel Projection</vt:lpstr>
      <vt:lpstr>Oblique Parallel Projection</vt:lpstr>
      <vt:lpstr>Oblique Parallel Projection</vt:lpstr>
      <vt:lpstr>Orthographic Parallel Projection</vt:lpstr>
      <vt:lpstr>Perspective Projection</vt:lpstr>
      <vt:lpstr>Perspective Projection</vt:lpstr>
      <vt:lpstr>Perspective Projection</vt:lpstr>
      <vt:lpstr>Perspective Projection</vt:lpstr>
      <vt:lpstr>Perspective Projection</vt:lpstr>
      <vt:lpstr>Parallel Projection vs. Perspective Projection</vt:lpstr>
      <vt:lpstr>Three Dimensional Viewing Pipeline</vt:lpstr>
      <vt:lpstr>Three Dimensional Viewing Pipeline</vt:lpstr>
      <vt:lpstr>Three Dimensional Viewing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Yatru Harsha Hiski</dc:creator>
  <cp:lastModifiedBy>Yatru Harsha Hiski</cp:lastModifiedBy>
  <cp:revision>47</cp:revision>
  <dcterms:created xsi:type="dcterms:W3CDTF">2024-02-01T00:12:42Z</dcterms:created>
  <dcterms:modified xsi:type="dcterms:W3CDTF">2024-02-12T07:30:49Z</dcterms:modified>
</cp:coreProperties>
</file>