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59" r:id="rId7"/>
    <p:sldId id="265" r:id="rId8"/>
    <p:sldId id="299" r:id="rId9"/>
    <p:sldId id="300" r:id="rId10"/>
    <p:sldId id="301" r:id="rId11"/>
    <p:sldId id="302" r:id="rId12"/>
    <p:sldId id="261" r:id="rId13"/>
    <p:sldId id="303" r:id="rId14"/>
    <p:sldId id="354" r:id="rId15"/>
    <p:sldId id="266" r:id="rId16"/>
    <p:sldId id="267" r:id="rId17"/>
    <p:sldId id="272" r:id="rId18"/>
    <p:sldId id="273" r:id="rId19"/>
    <p:sldId id="274" r:id="rId20"/>
    <p:sldId id="275" r:id="rId21"/>
    <p:sldId id="292" r:id="rId22"/>
    <p:sldId id="293" r:id="rId23"/>
    <p:sldId id="294" r:id="rId24"/>
    <p:sldId id="271" r:id="rId25"/>
    <p:sldId id="355" r:id="rId26"/>
    <p:sldId id="356" r:id="rId27"/>
    <p:sldId id="357" r:id="rId28"/>
    <p:sldId id="278" r:id="rId29"/>
    <p:sldId id="280" r:id="rId30"/>
    <p:sldId id="281" r:id="rId31"/>
    <p:sldId id="282" r:id="rId32"/>
    <p:sldId id="283" r:id="rId33"/>
    <p:sldId id="277" r:id="rId34"/>
    <p:sldId id="284" r:id="rId35"/>
    <p:sldId id="285" r:id="rId36"/>
    <p:sldId id="286" r:id="rId37"/>
    <p:sldId id="287" r:id="rId38"/>
    <p:sldId id="304" r:id="rId39"/>
    <p:sldId id="305" r:id="rId40"/>
    <p:sldId id="306" r:id="rId41"/>
    <p:sldId id="307" r:id="rId42"/>
    <p:sldId id="308" r:id="rId43"/>
    <p:sldId id="310" r:id="rId44"/>
    <p:sldId id="309" r:id="rId45"/>
    <p:sldId id="311" r:id="rId46"/>
    <p:sldId id="332" r:id="rId47"/>
    <p:sldId id="358" r:id="rId48"/>
    <p:sldId id="359" r:id="rId49"/>
    <p:sldId id="360" r:id="rId50"/>
    <p:sldId id="361" r:id="rId51"/>
    <p:sldId id="362" r:id="rId52"/>
    <p:sldId id="363" r:id="rId53"/>
    <p:sldId id="331" r:id="rId54"/>
    <p:sldId id="338" r:id="rId55"/>
    <p:sldId id="340" r:id="rId56"/>
    <p:sldId id="339" r:id="rId57"/>
    <p:sldId id="341" r:id="rId58"/>
    <p:sldId id="343" r:id="rId59"/>
    <p:sldId id="351" r:id="rId60"/>
    <p:sldId id="352" r:id="rId61"/>
    <p:sldId id="353" r:id="rId62"/>
    <p:sldId id="327" r:id="rId63"/>
    <p:sldId id="329" r:id="rId64"/>
    <p:sldId id="330" r:id="rId65"/>
    <p:sldId id="344" r:id="rId66"/>
    <p:sldId id="349" r:id="rId67"/>
    <p:sldId id="350" r:id="rId68"/>
    <p:sldId id="312" r:id="rId69"/>
    <p:sldId id="313" r:id="rId70"/>
    <p:sldId id="314" r:id="rId71"/>
    <p:sldId id="315" r:id="rId72"/>
    <p:sldId id="317" r:id="rId73"/>
    <p:sldId id="318" r:id="rId74"/>
    <p:sldId id="325" r:id="rId75"/>
    <p:sldId id="316" r:id="rId76"/>
    <p:sldId id="324" r:id="rId77"/>
    <p:sldId id="364" r:id="rId78"/>
    <p:sldId id="326" r:id="rId79"/>
    <p:sldId id="365" r:id="rId80"/>
    <p:sldId id="379" r:id="rId81"/>
    <p:sldId id="380" r:id="rId82"/>
    <p:sldId id="378" r:id="rId83"/>
    <p:sldId id="366" r:id="rId84"/>
    <p:sldId id="386" r:id="rId85"/>
    <p:sldId id="387" r:id="rId86"/>
    <p:sldId id="381" r:id="rId87"/>
    <p:sldId id="382" r:id="rId88"/>
    <p:sldId id="383" r:id="rId89"/>
    <p:sldId id="367" r:id="rId90"/>
    <p:sldId id="368" r:id="rId91"/>
    <p:sldId id="384" r:id="rId92"/>
    <p:sldId id="385" r:id="rId93"/>
    <p:sldId id="372" r:id="rId94"/>
    <p:sldId id="369" r:id="rId95"/>
    <p:sldId id="370" r:id="rId96"/>
    <p:sldId id="373" r:id="rId97"/>
    <p:sldId id="374" r:id="rId98"/>
    <p:sldId id="371" r:id="rId99"/>
    <p:sldId id="375" r:id="rId100"/>
    <p:sldId id="376" r:id="rId101"/>
    <p:sldId id="377"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C8BE-C650-884B-DC06-8427BD563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FE2877-76BC-E864-875A-4B4F25CA7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1DBDD-2B3C-8768-3A55-1D52538F6BB3}"/>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B0A29919-9D77-148C-F148-88F329EC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9319A-BEE9-BC10-6129-F13E002265E9}"/>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3285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AC6C-8F0C-CB96-EB15-258C48C8FC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C69FA-2A8C-1D1C-284E-E35E41DAC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34808-2AAA-5A7D-32A9-D66C37B17AAC}"/>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45369FD0-4A12-E976-454C-82A8D8D4D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1AF32-D753-72D4-2976-3513382791CC}"/>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92883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DAC3F-5E0C-EC94-358A-CF74B150DE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CC71C-6644-DE62-17CA-25D2EED3A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3458B-3469-D319-E7EA-2370569841B4}"/>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196108B3-C4BF-9DB2-2918-EF40C6BE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CD898-C29A-4A5A-9433-BC1B5CB6A543}"/>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2535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484F-D599-289A-8346-AD6931710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C0BDA-077C-6B20-FE8B-C5F29AAF3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8841A-2F87-7921-E05E-E918845D0F6B}"/>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8A62F793-3BD9-67DA-90E1-26443C0E1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2E27-F622-7865-59F3-0C17411F8888}"/>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81795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F0C-AE55-BA10-BA7C-62ABA1F065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B967A-F4D5-DB1A-4E8E-F8764DB1A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FBDDE-9FFC-C7D1-3F66-2ABAA1B71388}"/>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F3561A4F-14B9-7CFC-3202-03830D54F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AE19E-374A-08E5-05A6-61C88C1C08F4}"/>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32467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52CB-5C79-2223-592C-80A9210AD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9C1DF-2024-7175-5A1D-DB10D1B7E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C633E-5CCD-5E5C-B929-9DF201734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864FB5-21D5-62C4-DAA8-0990A961A10B}"/>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6" name="Footer Placeholder 5">
            <a:extLst>
              <a:ext uri="{FF2B5EF4-FFF2-40B4-BE49-F238E27FC236}">
                <a16:creationId xmlns:a16="http://schemas.microsoft.com/office/drawing/2014/main" id="{9F5998C9-9C27-D936-C033-04863A5DC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C5CC5-8262-8AF2-81F3-080C1AD7E5F0}"/>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10402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583-1394-1AF8-B704-BC3F5AE6B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67F12-21EF-5FAA-803F-3D30BDB2E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E5776-DDCB-B969-E975-554E40C37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6A89A6-D5E3-9D0C-F210-D7A41C7F8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56B7F-0C2D-0505-0F60-2E8AEF2AF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967DAB-1FFF-CFD6-5C64-588E8204EAC9}"/>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8" name="Footer Placeholder 7">
            <a:extLst>
              <a:ext uri="{FF2B5EF4-FFF2-40B4-BE49-F238E27FC236}">
                <a16:creationId xmlns:a16="http://schemas.microsoft.com/office/drawing/2014/main" id="{8F8C22C8-5F6A-38E7-CC91-DC85342049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04D624-2706-C18B-9EC8-06C738038D27}"/>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41660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75E-64BF-FF12-8DA0-A45725A5B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68493-319E-5872-1A0B-E77886F93366}"/>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4" name="Footer Placeholder 3">
            <a:extLst>
              <a:ext uri="{FF2B5EF4-FFF2-40B4-BE49-F238E27FC236}">
                <a16:creationId xmlns:a16="http://schemas.microsoft.com/office/drawing/2014/main" id="{11F37263-645D-F182-2777-C8BC44E67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FD5514-68FF-CD74-94D9-CA861669FBFA}"/>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5003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B7014-E1FD-A8CE-28FD-E49D295FD1EE}"/>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3" name="Footer Placeholder 2">
            <a:extLst>
              <a:ext uri="{FF2B5EF4-FFF2-40B4-BE49-F238E27FC236}">
                <a16:creationId xmlns:a16="http://schemas.microsoft.com/office/drawing/2014/main" id="{D489E1A3-E59A-DECF-836F-D3E71D28F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A847D-D95B-5D7A-C610-3EF312C40ED3}"/>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64430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20B3-C5CC-3573-A453-FF93A200E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3CAC41-75F9-F27C-3953-F0856D0F7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E4B41-09FC-0052-D5CC-1F35C7023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2453-8BE7-4BA1-262B-9037417620B1}"/>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6" name="Footer Placeholder 5">
            <a:extLst>
              <a:ext uri="{FF2B5EF4-FFF2-40B4-BE49-F238E27FC236}">
                <a16:creationId xmlns:a16="http://schemas.microsoft.com/office/drawing/2014/main" id="{4B4F3D63-C01A-1122-A58E-CC451D5FB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6CB02-092A-63B7-F111-E1E394E9F8E8}"/>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66523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3AD-E558-E1B5-26B0-422CCC00C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BF3BA-3804-B308-32F6-5036D30F5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3E606-D01A-29FA-529C-111CAD1D4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27FFC-ED8B-A074-4C54-849FEF5DEB5D}"/>
              </a:ext>
            </a:extLst>
          </p:cNvPr>
          <p:cNvSpPr>
            <a:spLocks noGrp="1"/>
          </p:cNvSpPr>
          <p:nvPr>
            <p:ph type="dt" sz="half" idx="10"/>
          </p:nvPr>
        </p:nvSpPr>
        <p:spPr/>
        <p:txBody>
          <a:bodyPr/>
          <a:lstStyle/>
          <a:p>
            <a:fld id="{8BC7E401-1183-4E5C-8D1C-1BA7E0C1ADB0}" type="datetimeFigureOut">
              <a:rPr lang="en-US" smtClean="0"/>
              <a:t>1/29/2024</a:t>
            </a:fld>
            <a:endParaRPr lang="en-US"/>
          </a:p>
        </p:txBody>
      </p:sp>
      <p:sp>
        <p:nvSpPr>
          <p:cNvPr id="6" name="Footer Placeholder 5">
            <a:extLst>
              <a:ext uri="{FF2B5EF4-FFF2-40B4-BE49-F238E27FC236}">
                <a16:creationId xmlns:a16="http://schemas.microsoft.com/office/drawing/2014/main" id="{27138C37-FA51-0A80-35B6-ED3F75954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BF459-00BD-1623-B3FA-7AF2F113E7A9}"/>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9229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FDF3C-E335-08B9-5222-497129D68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3D41C-A55D-20A9-6E65-380D0D186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756C0-B967-7661-03BF-288AA334C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7E401-1183-4E5C-8D1C-1BA7E0C1ADB0}" type="datetimeFigureOut">
              <a:rPr lang="en-US" smtClean="0"/>
              <a:t>1/29/2024</a:t>
            </a:fld>
            <a:endParaRPr lang="en-US"/>
          </a:p>
        </p:txBody>
      </p:sp>
      <p:sp>
        <p:nvSpPr>
          <p:cNvPr id="5" name="Footer Placeholder 4">
            <a:extLst>
              <a:ext uri="{FF2B5EF4-FFF2-40B4-BE49-F238E27FC236}">
                <a16:creationId xmlns:a16="http://schemas.microsoft.com/office/drawing/2014/main" id="{28AC4407-CC51-B42F-9A89-CC7292CE5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09F2BA-F4E4-9BE2-E024-FD032DC16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E584E-72D4-48A5-9B01-F29BA7CEDD0C}" type="slidenum">
              <a:rPr lang="en-US" smtClean="0"/>
              <a:t>‹#›</a:t>
            </a:fld>
            <a:endParaRPr lang="en-US"/>
          </a:p>
        </p:txBody>
      </p:sp>
    </p:spTree>
    <p:extLst>
      <p:ext uri="{BB962C8B-B14F-4D97-AF65-F5344CB8AC3E}">
        <p14:creationId xmlns:p14="http://schemas.microsoft.com/office/powerpoint/2010/main" val="23946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91C0-8822-DB21-9F47-B1A48032157C}"/>
              </a:ext>
            </a:extLst>
          </p:cNvPr>
          <p:cNvSpPr>
            <a:spLocks noGrp="1"/>
          </p:cNvSpPr>
          <p:nvPr>
            <p:ph type="ctrTitle"/>
          </p:nvPr>
        </p:nvSpPr>
        <p:spPr/>
        <p:txBody>
          <a:bodyPr/>
          <a:lstStyle/>
          <a:p>
            <a:r>
              <a:rPr lang="en-US" b="1" dirty="0"/>
              <a:t>Unit 3</a:t>
            </a:r>
          </a:p>
        </p:txBody>
      </p:sp>
      <p:sp>
        <p:nvSpPr>
          <p:cNvPr id="3" name="Subtitle 2">
            <a:extLst>
              <a:ext uri="{FF2B5EF4-FFF2-40B4-BE49-F238E27FC236}">
                <a16:creationId xmlns:a16="http://schemas.microsoft.com/office/drawing/2014/main" id="{7BD59C1C-890E-63D9-C93F-3CC5885BEB0B}"/>
              </a:ext>
            </a:extLst>
          </p:cNvPr>
          <p:cNvSpPr>
            <a:spLocks noGrp="1"/>
          </p:cNvSpPr>
          <p:nvPr>
            <p:ph type="subTitle" idx="1"/>
          </p:nvPr>
        </p:nvSpPr>
        <p:spPr/>
        <p:txBody>
          <a:bodyPr>
            <a:normAutofit/>
          </a:bodyPr>
          <a:lstStyle/>
          <a:p>
            <a:r>
              <a:rPr lang="en-US" sz="4000" dirty="0"/>
              <a:t>Two-Dimensional Geometric Transformations</a:t>
            </a:r>
          </a:p>
        </p:txBody>
      </p:sp>
    </p:spTree>
    <p:extLst>
      <p:ext uri="{BB962C8B-B14F-4D97-AF65-F5344CB8AC3E}">
        <p14:creationId xmlns:p14="http://schemas.microsoft.com/office/powerpoint/2010/main" val="320840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3712-8361-7E21-8AA8-8DA45B2C916C}"/>
              </a:ext>
            </a:extLst>
          </p:cNvPr>
          <p:cNvSpPr>
            <a:spLocks noGrp="1"/>
          </p:cNvSpPr>
          <p:nvPr>
            <p:ph type="title"/>
          </p:nvPr>
        </p:nvSpPr>
        <p:spPr>
          <a:xfrm>
            <a:off x="838200" y="107951"/>
            <a:ext cx="10515600" cy="1092200"/>
          </a:xfrm>
        </p:spPr>
        <p:txBody>
          <a:bodyPr/>
          <a:lstStyle/>
          <a:p>
            <a:r>
              <a:rPr lang="en-US" b="1" dirty="0"/>
              <a:t>2D 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A8F93-EC07-C1B8-87CF-75FC86A17B85}"/>
                  </a:ext>
                </a:extLst>
              </p:cNvPr>
              <p:cNvSpPr>
                <a:spLocks noGrp="1"/>
              </p:cNvSpPr>
              <p:nvPr>
                <p:ph idx="1"/>
              </p:nvPr>
            </p:nvSpPr>
            <p:spPr>
              <a:xfrm>
                <a:off x="838200" y="1200151"/>
                <a:ext cx="10515600" cy="5657849"/>
              </a:xfrm>
            </p:spPr>
            <p:txBody>
              <a:bodyPr>
                <a:normAutofit/>
              </a:bodyPr>
              <a:lstStyle/>
              <a:p>
                <a:pPr>
                  <a:lnSpc>
                    <a:spcPct val="110000"/>
                  </a:lnSpc>
                  <a:buFont typeface="Wingdings" panose="05000000000000000000" pitchFamily="2" charset="2"/>
                  <a:buChar char="v"/>
                </a:pPr>
                <a:r>
                  <a:rPr lang="en-US" sz="1800" dirty="0"/>
                  <a:t>Scaling transformation alters the size of object. A simple two dimensional scaling operation is performed by multiplying object position (x, y) with scaling factors 𝑠𝑥 &amp; 𝑠𝑦 along x &amp; y direction to produce (𝑥′, 𝑦′).</a:t>
                </a:r>
              </a:p>
              <a:p>
                <a:pPr marL="0" indent="0">
                  <a:lnSpc>
                    <a:spcPct val="110000"/>
                  </a:lnSpc>
                  <a:buNone/>
                </a:pPr>
                <a:r>
                  <a:rPr lang="en-US" sz="1800" dirty="0"/>
                  <a:t>x’ = </a:t>
                </a:r>
                <a:r>
                  <a:rPr lang="en-US" sz="1800" dirty="0" err="1"/>
                  <a:t>S</a:t>
                </a:r>
                <a:r>
                  <a:rPr lang="en-US" sz="1800" baseline="-25000" dirty="0" err="1"/>
                  <a:t>x</a:t>
                </a:r>
                <a:r>
                  <a:rPr lang="en-US" sz="1800" dirty="0"/>
                  <a:t>. x &amp; y’ = S</a:t>
                </a:r>
                <a:r>
                  <a:rPr lang="en-US" sz="1800" baseline="-25000" dirty="0"/>
                  <a:t>y</a:t>
                </a:r>
                <a:r>
                  <a:rPr lang="en-US" sz="1800" dirty="0"/>
                  <a:t>. y</a:t>
                </a:r>
              </a:p>
              <a:p>
                <a:pPr>
                  <a:lnSpc>
                    <a:spcPct val="110000"/>
                  </a:lnSpc>
                  <a:buFont typeface="Wingdings" panose="05000000000000000000" pitchFamily="2" charset="2"/>
                  <a:buChar char="v"/>
                </a:pPr>
                <a:r>
                  <a:rPr lang="en-US" sz="1800" b="1" dirty="0"/>
                  <a:t>In matrix form,</a:t>
                </a:r>
              </a:p>
              <a:p>
                <a:pPr marL="0" indent="0">
                  <a:lnSpc>
                    <a:spcPct val="110000"/>
                  </a:lnSpc>
                  <a:buNone/>
                </a:pPr>
                <a:r>
                  <a:rPr lang="en-US" sz="1800" b="1" dirty="0"/>
                  <a:t>P’ = S. P</a:t>
                </a:r>
              </a:p>
              <a:p>
                <a:pPr marL="0" indent="0">
                  <a:lnSpc>
                    <a:spcPct val="110000"/>
                  </a:lnSpc>
                  <a:buNone/>
                </a:pP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𝑆</m:t>
                              </m:r>
                              <m:r>
                                <a:rPr lang="en-US" sz="1800" b="0" i="1" baseline="-25000" smtClean="0">
                                  <a:latin typeface="Cambria Math" panose="02040503050406030204" pitchFamily="18" charset="0"/>
                                </a:rPr>
                                <m:t>𝑥</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𝑦</m:t>
                              </m:r>
                            </m:e>
                          </m:mr>
                        </m:m>
                      </m:e>
                    </m:d>
                  </m:oMath>
                </a14:m>
                <a:r>
                  <a:rPr lang="en-US" sz="1800" dirty="0"/>
                  <a:t>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
                      </m:e>
                    </m:d>
                  </m:oMath>
                </a14:m>
                <a:endParaRPr lang="en-US" sz="1800" dirty="0"/>
              </a:p>
              <a:p>
                <a:pPr>
                  <a:lnSpc>
                    <a:spcPct val="110000"/>
                  </a:lnSpc>
                  <a:buFont typeface="Wingdings" panose="05000000000000000000" pitchFamily="2" charset="2"/>
                  <a:buChar char="v"/>
                </a:pPr>
                <a:r>
                  <a:rPr lang="en-GB" sz="1800" dirty="0"/>
                  <a:t>If the scaling factor is </a:t>
                </a:r>
                <a:r>
                  <a:rPr lang="en-GB" sz="1800" b="1" dirty="0"/>
                  <a:t>less than 1</a:t>
                </a:r>
                <a:r>
                  <a:rPr lang="en-GB" sz="1800" dirty="0"/>
                  <a:t>, the size of object is </a:t>
                </a:r>
                <a:r>
                  <a:rPr lang="en-GB" sz="1800" b="1" dirty="0"/>
                  <a:t>decreased</a:t>
                </a:r>
                <a:r>
                  <a:rPr lang="en-GB" sz="1800" dirty="0"/>
                  <a:t> and if it is </a:t>
                </a:r>
                <a:r>
                  <a:rPr lang="en-GB" sz="1800" b="1" dirty="0"/>
                  <a:t>greater than 1</a:t>
                </a:r>
                <a:r>
                  <a:rPr lang="en-GB" sz="1800" dirty="0"/>
                  <a:t> the size of object is </a:t>
                </a:r>
                <a:r>
                  <a:rPr lang="en-GB" sz="1800" b="1" dirty="0"/>
                  <a:t>increased</a:t>
                </a:r>
                <a:r>
                  <a:rPr lang="en-GB" sz="1800" dirty="0"/>
                  <a:t>. The scaling </a:t>
                </a:r>
                <a:r>
                  <a:rPr lang="en-GB" sz="1800" b="1" dirty="0"/>
                  <a:t>factor = 1</a:t>
                </a:r>
                <a:r>
                  <a:rPr lang="en-GB" sz="1800" dirty="0"/>
                  <a:t> for both direction </a:t>
                </a:r>
                <a:r>
                  <a:rPr lang="en-GB" sz="1800" b="1" dirty="0"/>
                  <a:t>does not change</a:t>
                </a:r>
                <a:r>
                  <a:rPr lang="en-GB" sz="1800" dirty="0"/>
                  <a:t> the size of the object.</a:t>
                </a:r>
              </a:p>
              <a:p>
                <a:pPr lvl="1">
                  <a:lnSpc>
                    <a:spcPct val="110000"/>
                  </a:lnSpc>
                  <a:buFont typeface="Wingdings" panose="05000000000000000000" pitchFamily="2" charset="2"/>
                  <a:buChar char="q"/>
                </a:pPr>
                <a:r>
                  <a:rPr lang="en-GB" sz="1800" dirty="0"/>
                  <a:t>If both scaling factors have </a:t>
                </a:r>
                <a:r>
                  <a:rPr lang="en-GB" sz="1800" b="1" dirty="0"/>
                  <a:t>same</a:t>
                </a:r>
                <a:r>
                  <a:rPr lang="en-GB" sz="1800" dirty="0"/>
                  <a:t> value then the scaling is known as </a:t>
                </a:r>
                <a:r>
                  <a:rPr lang="en-GB" sz="1800" b="1" dirty="0"/>
                  <a:t>uniform scaling</a:t>
                </a:r>
                <a:r>
                  <a:rPr lang="en-GB" sz="1800" dirty="0"/>
                  <a:t>.</a:t>
                </a:r>
              </a:p>
              <a:p>
                <a:pPr lvl="1">
                  <a:lnSpc>
                    <a:spcPct val="110000"/>
                  </a:lnSpc>
                  <a:buFont typeface="Wingdings" panose="05000000000000000000" pitchFamily="2" charset="2"/>
                  <a:buChar char="q"/>
                </a:pPr>
                <a:r>
                  <a:rPr lang="en-GB" sz="1800" dirty="0"/>
                  <a:t>If the value of 𝑠𝑥 and 𝑠𝑦 are </a:t>
                </a:r>
                <a:r>
                  <a:rPr lang="en-GB" sz="1800" b="1" dirty="0"/>
                  <a:t>different</a:t>
                </a:r>
                <a:r>
                  <a:rPr lang="en-GB" sz="1800" dirty="0"/>
                  <a:t>, then the scaling is known as </a:t>
                </a:r>
                <a:r>
                  <a:rPr lang="en-GB" sz="1800" b="1" dirty="0"/>
                  <a:t>differential scaling</a:t>
                </a:r>
                <a:r>
                  <a:rPr lang="en-GB" sz="1800" dirty="0"/>
                  <a:t>. The differential scaling is mostly used in the graphical package to change the shape of the object.</a:t>
                </a:r>
              </a:p>
            </p:txBody>
          </p:sp>
        </mc:Choice>
        <mc:Fallback xmlns="">
          <p:sp>
            <p:nvSpPr>
              <p:cNvPr id="3" name="Content Placeholder 2">
                <a:extLst>
                  <a:ext uri="{FF2B5EF4-FFF2-40B4-BE49-F238E27FC236}">
                    <a16:creationId xmlns:a16="http://schemas.microsoft.com/office/drawing/2014/main" id="{347A8F93-EC07-C1B8-87CF-75FC86A17B85}"/>
                  </a:ext>
                </a:extLst>
              </p:cNvPr>
              <p:cNvSpPr>
                <a:spLocks noGrp="1" noRot="1" noChangeAspect="1" noMove="1" noResize="1" noEditPoints="1" noAdjustHandles="1" noChangeArrowheads="1" noChangeShapeType="1" noTextEdit="1"/>
              </p:cNvSpPr>
              <p:nvPr>
                <p:ph idx="1"/>
              </p:nvPr>
            </p:nvSpPr>
            <p:spPr>
              <a:xfrm>
                <a:off x="838200" y="1200151"/>
                <a:ext cx="10515600" cy="5657849"/>
              </a:xfrm>
              <a:blipFill>
                <a:blip r:embed="rId2"/>
                <a:stretch>
                  <a:fillRect l="-522" t="-647" r="-754" b="-118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BF9AE0F-2B36-7839-F7F4-5439227AD625}"/>
              </a:ext>
            </a:extLst>
          </p:cNvPr>
          <p:cNvGrpSpPr>
            <a:grpSpLocks/>
          </p:cNvGrpSpPr>
          <p:nvPr/>
        </p:nvGrpSpPr>
        <p:grpSpPr>
          <a:xfrm>
            <a:off x="6705599" y="2292351"/>
            <a:ext cx="2709863" cy="1924050"/>
            <a:chOff x="0" y="0"/>
            <a:chExt cx="809625" cy="819150"/>
          </a:xfrm>
        </p:grpSpPr>
        <p:sp>
          <p:nvSpPr>
            <p:cNvPr id="5" name="Graphic 25">
              <a:extLst>
                <a:ext uri="{FF2B5EF4-FFF2-40B4-BE49-F238E27FC236}">
                  <a16:creationId xmlns:a16="http://schemas.microsoft.com/office/drawing/2014/main" id="{6993F497-88F9-268F-57D1-BE9E86B1E945}"/>
                </a:ext>
              </a:extLst>
            </p:cNvPr>
            <p:cNvSpPr/>
            <p:nvPr/>
          </p:nvSpPr>
          <p:spPr>
            <a:xfrm>
              <a:off x="0" y="0"/>
              <a:ext cx="809625" cy="819150"/>
            </a:xfrm>
            <a:custGeom>
              <a:avLst/>
              <a:gdLst/>
              <a:ahLst/>
              <a:cxnLst/>
              <a:rect l="l" t="t" r="r" b="b"/>
              <a:pathLst>
                <a:path w="809625" h="819150">
                  <a:moveTo>
                    <a:pt x="809625" y="781024"/>
                  </a:moveTo>
                  <a:lnTo>
                    <a:pt x="803275" y="777849"/>
                  </a:lnTo>
                  <a:lnTo>
                    <a:pt x="733425" y="742924"/>
                  </a:lnTo>
                  <a:lnTo>
                    <a:pt x="733425" y="777849"/>
                  </a:lnTo>
                  <a:lnTo>
                    <a:pt x="41275" y="777849"/>
                  </a:lnTo>
                  <a:lnTo>
                    <a:pt x="41275" y="76200"/>
                  </a:lnTo>
                  <a:lnTo>
                    <a:pt x="76200" y="76200"/>
                  </a:lnTo>
                  <a:lnTo>
                    <a:pt x="69850" y="63500"/>
                  </a:lnTo>
                  <a:lnTo>
                    <a:pt x="38100" y="0"/>
                  </a:lnTo>
                  <a:lnTo>
                    <a:pt x="0" y="76200"/>
                  </a:lnTo>
                  <a:lnTo>
                    <a:pt x="34925" y="76200"/>
                  </a:lnTo>
                  <a:lnTo>
                    <a:pt x="34925" y="790562"/>
                  </a:lnTo>
                  <a:lnTo>
                    <a:pt x="41275" y="790562"/>
                  </a:lnTo>
                  <a:lnTo>
                    <a:pt x="41275" y="784199"/>
                  </a:lnTo>
                  <a:lnTo>
                    <a:pt x="733425" y="784199"/>
                  </a:lnTo>
                  <a:lnTo>
                    <a:pt x="733425" y="819124"/>
                  </a:lnTo>
                  <a:lnTo>
                    <a:pt x="803275" y="784199"/>
                  </a:lnTo>
                  <a:lnTo>
                    <a:pt x="809625" y="781024"/>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6" name="Graphic 26">
              <a:extLst>
                <a:ext uri="{FF2B5EF4-FFF2-40B4-BE49-F238E27FC236}">
                  <a16:creationId xmlns:a16="http://schemas.microsoft.com/office/drawing/2014/main" id="{FAD556A7-F8B6-BEB1-F859-DDA8478073E7}"/>
                </a:ext>
              </a:extLst>
            </p:cNvPr>
            <p:cNvSpPr/>
            <p:nvPr/>
          </p:nvSpPr>
          <p:spPr>
            <a:xfrm>
              <a:off x="266700" y="457200"/>
              <a:ext cx="1270" cy="247650"/>
            </a:xfrm>
            <a:custGeom>
              <a:avLst/>
              <a:gdLst/>
              <a:ahLst/>
              <a:cxnLst/>
              <a:rect l="l" t="t" r="r" b="b"/>
              <a:pathLst>
                <a:path h="247650">
                  <a:moveTo>
                    <a:pt x="0" y="0"/>
                  </a:moveTo>
                  <a:lnTo>
                    <a:pt x="0" y="247637"/>
                  </a:lnTo>
                </a:path>
              </a:pathLst>
            </a:custGeom>
            <a:ln w="19050">
              <a:solidFill>
                <a:srgbClr val="000000"/>
              </a:solidFill>
              <a:prstDash val="solid"/>
            </a:ln>
          </p:spPr>
          <p:txBody>
            <a:bodyPr wrap="square" lIns="0" tIns="0" rIns="0" bIns="0" rtlCol="0">
              <a:prstTxWarp prst="textNoShape">
                <a:avLst/>
              </a:prstTxWarp>
              <a:noAutofit/>
            </a:bodyPr>
            <a:lstStyle/>
            <a:p>
              <a:endParaRPr lang="en-US"/>
            </a:p>
          </p:txBody>
        </p:sp>
        <p:sp>
          <p:nvSpPr>
            <p:cNvPr id="7" name="Graphic 27">
              <a:extLst>
                <a:ext uri="{FF2B5EF4-FFF2-40B4-BE49-F238E27FC236}">
                  <a16:creationId xmlns:a16="http://schemas.microsoft.com/office/drawing/2014/main" id="{305A5AA6-6D50-91D9-338D-EBA11E182439}"/>
                </a:ext>
              </a:extLst>
            </p:cNvPr>
            <p:cNvSpPr/>
            <p:nvPr/>
          </p:nvSpPr>
          <p:spPr>
            <a:xfrm>
              <a:off x="514350" y="266700"/>
              <a:ext cx="1270" cy="438150"/>
            </a:xfrm>
            <a:custGeom>
              <a:avLst/>
              <a:gdLst/>
              <a:ahLst/>
              <a:cxnLst/>
              <a:rect l="l" t="t" r="r" b="b"/>
              <a:pathLst>
                <a:path h="438150">
                  <a:moveTo>
                    <a:pt x="0" y="0"/>
                  </a:moveTo>
                  <a:lnTo>
                    <a:pt x="0" y="438137"/>
                  </a:lnTo>
                </a:path>
              </a:pathLst>
            </a:custGeom>
            <a:ln w="19050">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26508842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3E7D-C6D6-E2C8-951F-5F3283C21A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ABA7AB-5623-BF30-8D14-D4A047EF6B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9155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6BAF-33D9-47B5-6B6B-8DA22BE51C72}"/>
              </a:ext>
            </a:extLst>
          </p:cNvPr>
          <p:cNvSpPr>
            <a:spLocks noGrp="1"/>
          </p:cNvSpPr>
          <p:nvPr>
            <p:ph type="ctrTitle"/>
          </p:nvPr>
        </p:nvSpPr>
        <p:spPr/>
        <p:txBody>
          <a:bodyPr>
            <a:normAutofit/>
          </a:bodyPr>
          <a:lstStyle/>
          <a:p>
            <a:r>
              <a:rPr lang="en-US" sz="4800" b="1" dirty="0"/>
              <a:t>End of Unit 3</a:t>
            </a:r>
          </a:p>
        </p:txBody>
      </p:sp>
      <p:sp>
        <p:nvSpPr>
          <p:cNvPr id="3" name="Subtitle 2">
            <a:extLst>
              <a:ext uri="{FF2B5EF4-FFF2-40B4-BE49-F238E27FC236}">
                <a16:creationId xmlns:a16="http://schemas.microsoft.com/office/drawing/2014/main" id="{56B5EA7D-8B20-F382-2C09-9CBDD20D79F4}"/>
              </a:ext>
            </a:extLst>
          </p:cNvPr>
          <p:cNvSpPr>
            <a:spLocks noGrp="1"/>
          </p:cNvSpPr>
          <p:nvPr>
            <p:ph type="subTitle" idx="1"/>
          </p:nvPr>
        </p:nvSpPr>
        <p:spPr/>
        <p:txBody>
          <a:bodyPr>
            <a:normAutofit/>
          </a:bodyPr>
          <a:lstStyle/>
          <a:p>
            <a:r>
              <a:rPr lang="en-US" sz="3600" b="1" dirty="0"/>
              <a:t>Thank You</a:t>
            </a:r>
          </a:p>
        </p:txBody>
      </p:sp>
    </p:spTree>
    <p:extLst>
      <p:ext uri="{BB962C8B-B14F-4D97-AF65-F5344CB8AC3E}">
        <p14:creationId xmlns:p14="http://schemas.microsoft.com/office/powerpoint/2010/main" val="250822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3712-8361-7E21-8AA8-8DA45B2C916C}"/>
              </a:ext>
            </a:extLst>
          </p:cNvPr>
          <p:cNvSpPr>
            <a:spLocks noGrp="1"/>
          </p:cNvSpPr>
          <p:nvPr>
            <p:ph type="title"/>
          </p:nvPr>
        </p:nvSpPr>
        <p:spPr>
          <a:xfrm>
            <a:off x="838200" y="107951"/>
            <a:ext cx="10515600" cy="1092200"/>
          </a:xfrm>
        </p:spPr>
        <p:txBody>
          <a:bodyPr/>
          <a:lstStyle/>
          <a:p>
            <a:r>
              <a:rPr lang="en-US" b="1" dirty="0"/>
              <a:t>2D Scaling</a:t>
            </a:r>
          </a:p>
        </p:txBody>
      </p:sp>
      <p:sp>
        <p:nvSpPr>
          <p:cNvPr id="3" name="Content Placeholder 2">
            <a:extLst>
              <a:ext uri="{FF2B5EF4-FFF2-40B4-BE49-F238E27FC236}">
                <a16:creationId xmlns:a16="http://schemas.microsoft.com/office/drawing/2014/main" id="{347A8F93-EC07-C1B8-87CF-75FC86A17B85}"/>
              </a:ext>
            </a:extLst>
          </p:cNvPr>
          <p:cNvSpPr>
            <a:spLocks noGrp="1"/>
          </p:cNvSpPr>
          <p:nvPr>
            <p:ph idx="1"/>
          </p:nvPr>
        </p:nvSpPr>
        <p:spPr>
          <a:xfrm>
            <a:off x="838200" y="1200152"/>
            <a:ext cx="10515600" cy="5057774"/>
          </a:xfrm>
        </p:spPr>
        <p:txBody>
          <a:bodyPr>
            <a:normAutofit/>
          </a:bodyPr>
          <a:lstStyle/>
          <a:p>
            <a:pPr>
              <a:lnSpc>
                <a:spcPct val="110000"/>
              </a:lnSpc>
              <a:buFont typeface="Wingdings" panose="05000000000000000000" pitchFamily="2" charset="2"/>
              <a:buChar char="v"/>
            </a:pPr>
            <a:r>
              <a:rPr lang="en-GB" sz="2000" dirty="0"/>
              <a:t>If </a:t>
            </a:r>
            <a:r>
              <a:rPr lang="en-GB" sz="2000" b="1" dirty="0"/>
              <a:t>fixed point is (𝑥</a:t>
            </a:r>
            <a:r>
              <a:rPr lang="en-GB" sz="2000" b="1" baseline="-25000" dirty="0"/>
              <a:t>𝑓</a:t>
            </a:r>
            <a:r>
              <a:rPr lang="en-GB" sz="2000" b="1" dirty="0"/>
              <a:t>, 𝑦</a:t>
            </a:r>
            <a:r>
              <a:rPr lang="en-GB" sz="2000" b="1" baseline="-25000" dirty="0"/>
              <a:t>𝑓</a:t>
            </a:r>
            <a:r>
              <a:rPr lang="en-GB" sz="2000" b="1" dirty="0"/>
              <a:t>) </a:t>
            </a:r>
            <a:r>
              <a:rPr lang="en-GB" sz="2000" dirty="0"/>
              <a:t>about which rotation is made, then</a:t>
            </a:r>
          </a:p>
          <a:p>
            <a:pPr marL="0" indent="0">
              <a:lnSpc>
                <a:spcPct val="110000"/>
              </a:lnSpc>
              <a:buNone/>
            </a:pPr>
            <a:r>
              <a:rPr lang="en-GB" sz="2000" dirty="0"/>
              <a:t>𝑥′ = 𝑥. 𝑠</a:t>
            </a:r>
            <a:r>
              <a:rPr lang="en-GB" sz="2000" baseline="-25000" dirty="0"/>
              <a:t>𝑥</a:t>
            </a:r>
            <a:r>
              <a:rPr lang="en-GB" sz="2000" dirty="0"/>
              <a:t> + 𝑥</a:t>
            </a:r>
            <a:r>
              <a:rPr lang="en-GB" sz="2000" baseline="-25000" dirty="0"/>
              <a:t>𝑓</a:t>
            </a:r>
            <a:r>
              <a:rPr lang="en-GB" sz="2000" dirty="0"/>
              <a:t>(1 − 𝑠</a:t>
            </a:r>
            <a:r>
              <a:rPr lang="en-GB" sz="2000" baseline="-25000" dirty="0"/>
              <a:t>𝑥</a:t>
            </a:r>
            <a:r>
              <a:rPr lang="en-GB" sz="2000" dirty="0"/>
              <a:t>)</a:t>
            </a:r>
          </a:p>
          <a:p>
            <a:pPr marL="0" indent="0">
              <a:lnSpc>
                <a:spcPct val="110000"/>
              </a:lnSpc>
              <a:buNone/>
            </a:pPr>
            <a:r>
              <a:rPr lang="en-GB" sz="2000" dirty="0"/>
              <a:t>𝑦′ = 𝑦. 𝑠</a:t>
            </a:r>
            <a:r>
              <a:rPr lang="en-GB" sz="2000" baseline="-25000" dirty="0"/>
              <a:t>𝑦</a:t>
            </a:r>
            <a:r>
              <a:rPr lang="en-GB" sz="2000" dirty="0"/>
              <a:t> + 𝑦</a:t>
            </a:r>
            <a:r>
              <a:rPr lang="en-GB" sz="2000" baseline="-25000" dirty="0"/>
              <a:t>𝑓</a:t>
            </a:r>
            <a:r>
              <a:rPr lang="en-GB" sz="2000" dirty="0"/>
              <a:t>(1 − 𝑠</a:t>
            </a:r>
            <a:r>
              <a:rPr lang="en-GB" sz="2000" baseline="-25000" dirty="0"/>
              <a:t>𝑦</a:t>
            </a:r>
            <a:r>
              <a:rPr lang="en-GB" sz="2000" dirty="0"/>
              <a:t>)</a:t>
            </a:r>
          </a:p>
          <a:p>
            <a:pPr marL="0" indent="0">
              <a:lnSpc>
                <a:spcPct val="110000"/>
              </a:lnSpc>
              <a:buNone/>
            </a:pPr>
            <a:endParaRPr lang="en-GB" sz="2000" dirty="0"/>
          </a:p>
        </p:txBody>
      </p:sp>
    </p:spTree>
    <p:extLst>
      <p:ext uri="{BB962C8B-B14F-4D97-AF65-F5344CB8AC3E}">
        <p14:creationId xmlns:p14="http://schemas.microsoft.com/office/powerpoint/2010/main" val="67200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B1C6-B715-39D3-8C87-7866AD7294BE}"/>
              </a:ext>
            </a:extLst>
          </p:cNvPr>
          <p:cNvSpPr>
            <a:spLocks noGrp="1"/>
          </p:cNvSpPr>
          <p:nvPr>
            <p:ph type="title"/>
          </p:nvPr>
        </p:nvSpPr>
        <p:spPr/>
        <p:txBody>
          <a:bodyPr/>
          <a:lstStyle/>
          <a:p>
            <a:r>
              <a:rPr lang="en-US" b="1" dirty="0"/>
              <a:t>Homogeneous Coordinate Form</a:t>
            </a:r>
          </a:p>
        </p:txBody>
      </p:sp>
      <p:sp>
        <p:nvSpPr>
          <p:cNvPr id="3" name="Content Placeholder 2">
            <a:extLst>
              <a:ext uri="{FF2B5EF4-FFF2-40B4-BE49-F238E27FC236}">
                <a16:creationId xmlns:a16="http://schemas.microsoft.com/office/drawing/2014/main" id="{AABAF966-FCE8-F2E4-9A4D-9E10FFB5AD3E}"/>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Expressing position in homogeneous coordinates allows us to represent all geometric transformations equation as matrix multiplications.</a:t>
            </a:r>
          </a:p>
          <a:p>
            <a:pPr marL="0" indent="0" algn="ctr">
              <a:buNone/>
            </a:pPr>
            <a:r>
              <a:rPr lang="en-GB" sz="2000" dirty="0"/>
              <a:t>(x, y) -------------------- (</a:t>
            </a:r>
            <a:r>
              <a:rPr lang="en-GB" sz="2000" dirty="0" err="1"/>
              <a:t>x</a:t>
            </a:r>
            <a:r>
              <a:rPr lang="en-GB" sz="2000" baseline="-25000" dirty="0" err="1"/>
              <a:t>h</a:t>
            </a:r>
            <a:r>
              <a:rPr lang="en-GB" sz="2000" dirty="0"/>
              <a:t>, </a:t>
            </a:r>
            <a:r>
              <a:rPr lang="en-GB" sz="2000" dirty="0" err="1"/>
              <a:t>y</a:t>
            </a:r>
            <a:r>
              <a:rPr lang="en-GB" sz="2000" baseline="-25000" dirty="0" err="1"/>
              <a:t>h</a:t>
            </a:r>
            <a:r>
              <a:rPr lang="en-GB" sz="2000" dirty="0"/>
              <a:t> ,h)</a:t>
            </a:r>
          </a:p>
          <a:p>
            <a:pPr marL="0" indent="0">
              <a:buNone/>
            </a:pPr>
            <a:r>
              <a:rPr lang="en-GB" sz="2000" dirty="0"/>
              <a:t>	x= </a:t>
            </a:r>
            <a:r>
              <a:rPr lang="en-GB" sz="2000" dirty="0" err="1"/>
              <a:t>x</a:t>
            </a:r>
            <a:r>
              <a:rPr lang="en-GB" sz="2000" baseline="-25000" dirty="0" err="1"/>
              <a:t>h</a:t>
            </a:r>
            <a:r>
              <a:rPr lang="en-GB" sz="2000" dirty="0"/>
              <a:t> /h y= </a:t>
            </a:r>
            <a:r>
              <a:rPr lang="en-GB" sz="2000" dirty="0" err="1"/>
              <a:t>y</a:t>
            </a:r>
            <a:r>
              <a:rPr lang="en-GB" sz="2000" baseline="-25000" dirty="0" err="1"/>
              <a:t>h</a:t>
            </a:r>
            <a:r>
              <a:rPr lang="en-GB" sz="2000" dirty="0"/>
              <a:t> /h</a:t>
            </a:r>
          </a:p>
          <a:p>
            <a:pPr marL="0" indent="0">
              <a:buNone/>
            </a:pPr>
            <a:r>
              <a:rPr lang="en-GB" sz="2000" dirty="0"/>
              <a:t>	where </a:t>
            </a:r>
            <a:r>
              <a:rPr lang="en-GB" sz="2000" b="1" dirty="0"/>
              <a:t>h </a:t>
            </a:r>
            <a:r>
              <a:rPr lang="en-GB" sz="2000" dirty="0"/>
              <a:t>is any non zero value</a:t>
            </a:r>
          </a:p>
          <a:p>
            <a:pPr>
              <a:buFont typeface="Wingdings" panose="05000000000000000000" pitchFamily="2" charset="2"/>
              <a:buChar char="v"/>
            </a:pPr>
            <a:r>
              <a:rPr lang="en-GB" sz="2000" dirty="0"/>
              <a:t>For convenient, we take h=1</a:t>
            </a:r>
          </a:p>
          <a:p>
            <a:pPr marL="0" indent="0" algn="ctr">
              <a:buNone/>
            </a:pPr>
            <a:r>
              <a:rPr lang="en-GB" sz="2000" dirty="0"/>
              <a:t>(x, y)-------------------------(x, y, 1).</a:t>
            </a:r>
            <a:endParaRPr lang="en-US" sz="2000" dirty="0"/>
          </a:p>
        </p:txBody>
      </p:sp>
    </p:spTree>
    <p:extLst>
      <p:ext uri="{BB962C8B-B14F-4D97-AF65-F5344CB8AC3E}">
        <p14:creationId xmlns:p14="http://schemas.microsoft.com/office/powerpoint/2010/main" val="103802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p:txBody>
          <a:bodyPr>
            <a:normAutofit/>
          </a:bodyPr>
          <a:lstStyle/>
          <a:p>
            <a:r>
              <a:rPr lang="en-US" sz="4000" b="1" dirty="0"/>
              <a:t>Matrix representation &amp; Homogenous coordinate</a:t>
            </a:r>
          </a:p>
        </p:txBody>
      </p:sp>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p:txBody>
          <a:bodyPr>
            <a:normAutofit/>
          </a:bodyPr>
          <a:lstStyle/>
          <a:p>
            <a:pPr>
              <a:buFont typeface="Wingdings" panose="05000000000000000000" pitchFamily="2" charset="2"/>
              <a:buChar char="v"/>
            </a:pPr>
            <a:r>
              <a:rPr lang="en-GB" sz="2000" dirty="0"/>
              <a:t>The homogeneous co-ordinate system provides a uniform framework for handling different geometric transformations, simply as multiplication of matrices.</a:t>
            </a:r>
          </a:p>
          <a:p>
            <a:pPr>
              <a:buFont typeface="Wingdings" panose="05000000000000000000" pitchFamily="2" charset="2"/>
              <a:buChar char="v"/>
            </a:pPr>
            <a:r>
              <a:rPr lang="en-GB" sz="2000" dirty="0"/>
              <a:t>To perform more than one transformation at a time, homogeneous coordinates are used. They reduce unwanted calculations, intermediate steps, saves time and memory and produce a sequence of transformations.</a:t>
            </a:r>
          </a:p>
          <a:p>
            <a:pPr>
              <a:buFont typeface="Wingdings" panose="05000000000000000000" pitchFamily="2" charset="2"/>
              <a:buChar char="v"/>
            </a:pPr>
            <a:r>
              <a:rPr lang="en-GB" sz="2000" dirty="0"/>
              <a:t>We represent each Cartesian coordinate position (x, y) with the homogeneous coordinate triple(𝑥</a:t>
            </a:r>
            <a:r>
              <a:rPr lang="en-GB" sz="2000" baseline="-25000" dirty="0"/>
              <a:t>ℎ</a:t>
            </a:r>
            <a:r>
              <a:rPr lang="en-GB" sz="2000" dirty="0"/>
              <a:t>, 𝑦</a:t>
            </a:r>
            <a:r>
              <a:rPr lang="en-GB" sz="2000" baseline="-25000" dirty="0"/>
              <a:t>ℎ</a:t>
            </a:r>
            <a:r>
              <a:rPr lang="en-GB" sz="2000" dirty="0"/>
              <a:t>, ℎ), where, 𝑥 = 𝑥</a:t>
            </a:r>
            <a:r>
              <a:rPr lang="en-GB" sz="2000" baseline="-25000" dirty="0"/>
              <a:t>ℎ</a:t>
            </a:r>
            <a:r>
              <a:rPr lang="en-GB" sz="2000" dirty="0"/>
              <a:t>/ℎ, 𝑦 = 𝑦</a:t>
            </a:r>
            <a:r>
              <a:rPr lang="en-GB" sz="2000" baseline="-25000" dirty="0"/>
              <a:t>ℎ</a:t>
            </a:r>
            <a:r>
              <a:rPr lang="en-GB" sz="2000" dirty="0"/>
              <a:t>/ℎ. (h is 1 usually for 2D case).</a:t>
            </a:r>
          </a:p>
          <a:p>
            <a:pPr>
              <a:buFont typeface="Wingdings" panose="05000000000000000000" pitchFamily="2" charset="2"/>
              <a:buChar char="v"/>
            </a:pPr>
            <a:r>
              <a:rPr lang="en-GB" sz="2000" dirty="0"/>
              <a:t>Therefore, (x, y) in Cartesian system is represented as (x, y, 1) in homogeneous co-ordinate system.</a:t>
            </a:r>
          </a:p>
        </p:txBody>
      </p:sp>
    </p:spTree>
    <p:extLst>
      <p:ext uri="{BB962C8B-B14F-4D97-AF65-F5344CB8AC3E}">
        <p14:creationId xmlns:p14="http://schemas.microsoft.com/office/powerpoint/2010/main" val="264246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7A5D-5A76-8B89-14C2-2E8FC79EF176}"/>
              </a:ext>
            </a:extLst>
          </p:cNvPr>
          <p:cNvSpPr>
            <a:spLocks noGrp="1"/>
          </p:cNvSpPr>
          <p:nvPr>
            <p:ph type="title"/>
          </p:nvPr>
        </p:nvSpPr>
        <p:spPr/>
        <p:txBody>
          <a:bodyPr>
            <a:normAutofit/>
          </a:bodyPr>
          <a:lstStyle/>
          <a:p>
            <a:r>
              <a:rPr lang="en-US" b="1" dirty="0"/>
              <a:t>Need for the Homogeneous Co-ordinates</a:t>
            </a:r>
          </a:p>
        </p:txBody>
      </p:sp>
      <p:sp>
        <p:nvSpPr>
          <p:cNvPr id="3" name="Content Placeholder 2">
            <a:extLst>
              <a:ext uri="{FF2B5EF4-FFF2-40B4-BE49-F238E27FC236}">
                <a16:creationId xmlns:a16="http://schemas.microsoft.com/office/drawing/2014/main" id="{0DCEE648-7B5B-41E8-3330-2B02115DFED2}"/>
              </a:ext>
            </a:extLst>
          </p:cNvPr>
          <p:cNvSpPr>
            <a:spLocks noGrp="1"/>
          </p:cNvSpPr>
          <p:nvPr>
            <p:ph idx="1"/>
          </p:nvPr>
        </p:nvSpPr>
        <p:spPr>
          <a:xfrm>
            <a:off x="838200" y="1690688"/>
            <a:ext cx="10515600" cy="4486275"/>
          </a:xfrm>
        </p:spPr>
        <p:txBody>
          <a:bodyPr>
            <a:normAutofit/>
          </a:bodyPr>
          <a:lstStyle/>
          <a:p>
            <a:pPr marL="0" indent="0">
              <a:lnSpc>
                <a:spcPct val="100000"/>
              </a:lnSpc>
              <a:buNone/>
            </a:pPr>
            <a:r>
              <a:rPr lang="en-US" sz="2000" dirty="0"/>
              <a:t>The homogeneous co-ordinate system provides a uniform framework for handling different geometric transformations, simply as multiplication of matrices.</a:t>
            </a:r>
          </a:p>
          <a:p>
            <a:pPr>
              <a:lnSpc>
                <a:spcPct val="100000"/>
              </a:lnSpc>
              <a:buFont typeface="Wingdings" panose="05000000000000000000" pitchFamily="2" charset="2"/>
              <a:buChar char="q"/>
            </a:pPr>
            <a:r>
              <a:rPr lang="en-US" sz="2000" dirty="0"/>
              <a:t>To express any two-dimensional transformation as a matrix multiplication.</a:t>
            </a:r>
          </a:p>
          <a:p>
            <a:pPr>
              <a:lnSpc>
                <a:spcPct val="100000"/>
              </a:lnSpc>
              <a:buFont typeface="Wingdings" panose="05000000000000000000" pitchFamily="2" charset="2"/>
              <a:buChar char="q"/>
            </a:pPr>
            <a:r>
              <a:rPr lang="en-US" sz="2000" dirty="0"/>
              <a:t>To represent all the transformation equations as matrix multiplication.</a:t>
            </a:r>
          </a:p>
          <a:p>
            <a:pPr>
              <a:lnSpc>
                <a:spcPct val="100000"/>
              </a:lnSpc>
              <a:buFont typeface="Wingdings" panose="05000000000000000000" pitchFamily="2" charset="2"/>
              <a:buChar char="q"/>
            </a:pPr>
            <a:r>
              <a:rPr lang="en-US" sz="2000" dirty="0"/>
              <a:t>To perform more than one transformation at a time.</a:t>
            </a:r>
          </a:p>
          <a:p>
            <a:pPr>
              <a:lnSpc>
                <a:spcPct val="100000"/>
              </a:lnSpc>
              <a:buFont typeface="Wingdings" panose="05000000000000000000" pitchFamily="2" charset="2"/>
              <a:buChar char="q"/>
            </a:pPr>
            <a:r>
              <a:rPr lang="en-US" sz="2000" dirty="0"/>
              <a:t>To reduce unwanted calculations of intermediate steps, to save time and memory and produce a sequence of transformations.</a:t>
            </a:r>
          </a:p>
        </p:txBody>
      </p:sp>
    </p:spTree>
    <p:extLst>
      <p:ext uri="{BB962C8B-B14F-4D97-AF65-F5344CB8AC3E}">
        <p14:creationId xmlns:p14="http://schemas.microsoft.com/office/powerpoint/2010/main" val="278896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a:xfrm>
            <a:off x="838200" y="0"/>
            <a:ext cx="10515600" cy="1325563"/>
          </a:xfrm>
        </p:spPr>
        <p:txBody>
          <a:bodyPr>
            <a:normAutofit/>
          </a:bodyPr>
          <a:lstStyle/>
          <a:p>
            <a:r>
              <a:rPr lang="en-US" sz="4000" b="1" dirty="0"/>
              <a:t>Matrix representation &amp; Homogenous coordinate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a:xfrm>
                <a:off x="838200" y="1325563"/>
                <a:ext cx="10515600" cy="5532437"/>
              </a:xfrm>
            </p:spPr>
            <p:txBody>
              <a:bodyPr>
                <a:normAutofit/>
              </a:bodyPr>
              <a:lstStyle/>
              <a:p>
                <a:pPr>
                  <a:buFont typeface="Wingdings" panose="05000000000000000000" pitchFamily="2" charset="2"/>
                  <a:buChar char="v"/>
                </a:pPr>
                <a:r>
                  <a:rPr lang="en-GB" sz="1800" b="1" u="sng" dirty="0"/>
                  <a:t>For Translation: 𝑻(𝒕</a:t>
                </a:r>
                <a:r>
                  <a:rPr lang="en-GB" sz="1800" b="1" u="sng" baseline="-25000" dirty="0"/>
                  <a:t>𝒙</a:t>
                </a:r>
                <a:r>
                  <a:rPr lang="en-GB" sz="1800" b="1" u="sng" dirty="0"/>
                  <a:t>, 𝒕</a:t>
                </a:r>
                <a:r>
                  <a:rPr lang="en-GB" sz="1800" b="1" u="sng" baseline="-25000" dirty="0"/>
                  <a:t>𝒚</a:t>
                </a:r>
                <a:r>
                  <a:rPr lang="en-GB" sz="1800" b="1" u="sng" dirty="0"/>
                  <a:t>)</a:t>
                </a:r>
              </a:p>
              <a:p>
                <a:pPr marL="0" indent="0">
                  <a:buNone/>
                </a:pPr>
                <a:r>
                  <a:rPr lang="en-GB" sz="1800" b="1" dirty="0"/>
                  <a:t>P’ = T.P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𝑥</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𝑦</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𝑥′=𝑥 + 𝑡𝑥</a:t>
                </a:r>
              </a:p>
              <a:p>
                <a:pPr marL="0" indent="0">
                  <a:buNone/>
                </a:pPr>
                <a:r>
                  <a:rPr lang="en-GB" sz="1800" dirty="0"/>
                  <a:t>𝑦′=𝑦 + 𝑡𝑦</a:t>
                </a:r>
              </a:p>
              <a:p>
                <a:pPr>
                  <a:buFont typeface="Wingdings" panose="05000000000000000000" pitchFamily="2" charset="2"/>
                  <a:buChar char="v"/>
                </a:pPr>
                <a:r>
                  <a:rPr lang="en-GB" sz="1800" b="1" u="sng" dirty="0"/>
                  <a:t>For Rotation: R(𝜽 )</a:t>
                </a:r>
              </a:p>
              <a:p>
                <a:pPr marL="0" indent="0">
                  <a:buNone/>
                </a:pPr>
                <a:r>
                  <a:rPr lang="en-GB" sz="1800" b="1" dirty="0"/>
                  <a:t>P’ = T.P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𝑐</m:t>
                              </m:r>
                              <m:r>
                                <a:rPr lang="en-US" sz="1800" b="0" i="1" smtClean="0">
                                  <a:latin typeface="Cambria Math" panose="02040503050406030204" pitchFamily="18" charset="0"/>
                                </a:rPr>
                                <m:t>𝑜𝑠</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𝑐𝑜𝑠</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x’ = </a:t>
                </a:r>
                <a:r>
                  <a:rPr lang="en-GB" sz="1800" dirty="0" err="1"/>
                  <a:t>xcos</a:t>
                </a:r>
                <a:r>
                  <a:rPr lang="el-GR" sz="1800" dirty="0">
                    <a:latin typeface="Verdana" panose="020B0604030504040204" pitchFamily="34" charset="0"/>
                    <a:ea typeface="Verdana" panose="020B0604030504040204" pitchFamily="34" charset="0"/>
                  </a:rPr>
                  <a:t>θ</a:t>
                </a:r>
                <a:r>
                  <a:rPr lang="en-US" sz="1800" dirty="0">
                    <a:latin typeface="Verdana" panose="020B0604030504040204" pitchFamily="34" charset="0"/>
                    <a:ea typeface="Verdana" panose="020B0604030504040204" pitchFamily="34" charset="0"/>
                  </a:rPr>
                  <a:t>  - y</a:t>
                </a:r>
                <a:r>
                  <a:rPr lang="en-GB" sz="1800" dirty="0">
                    <a:latin typeface="Verdana" panose="020B0604030504040204" pitchFamily="34" charset="0"/>
                    <a:ea typeface="Verdana" panose="020B0604030504040204" pitchFamily="34" charset="0"/>
                  </a:rPr>
                  <a:t>sin</a:t>
                </a:r>
                <a:r>
                  <a:rPr lang="el-GR" sz="1800" dirty="0">
                    <a:latin typeface="Verdana" panose="020B0604030504040204" pitchFamily="34" charset="0"/>
                    <a:ea typeface="Verdana" panose="020B0604030504040204" pitchFamily="34" charset="0"/>
                  </a:rPr>
                  <a:t>θ</a:t>
                </a:r>
                <a:endParaRPr lang="en-GB" sz="1800" dirty="0"/>
              </a:p>
              <a:p>
                <a:pPr marL="0" indent="0">
                  <a:buNone/>
                </a:pPr>
                <a:r>
                  <a:rPr lang="en-GB" sz="1800" dirty="0"/>
                  <a:t>y’ = </a:t>
                </a:r>
                <a:r>
                  <a:rPr lang="en-GB" sz="1800" dirty="0" err="1"/>
                  <a:t>xcos</a:t>
                </a:r>
                <a:r>
                  <a:rPr lang="el-GR" sz="1800" dirty="0">
                    <a:latin typeface="Verdana" panose="020B0604030504040204" pitchFamily="34" charset="0"/>
                    <a:ea typeface="Verdana" panose="020B0604030504040204" pitchFamily="34" charset="0"/>
                  </a:rPr>
                  <a:t>θ</a:t>
                </a:r>
                <a:r>
                  <a:rPr lang="en-US" sz="1800" dirty="0">
                    <a:latin typeface="Verdana" panose="020B0604030504040204" pitchFamily="34" charset="0"/>
                    <a:ea typeface="Verdana" panose="020B0604030504040204" pitchFamily="34" charset="0"/>
                  </a:rPr>
                  <a:t> + y</a:t>
                </a:r>
                <a:r>
                  <a:rPr lang="en-GB" sz="1800" dirty="0"/>
                  <a:t>cos</a:t>
                </a:r>
                <a:r>
                  <a:rPr lang="el-GR" sz="1800" dirty="0">
                    <a:latin typeface="Verdana" panose="020B0604030504040204" pitchFamily="34" charset="0"/>
                    <a:ea typeface="Verdana" panose="020B0604030504040204" pitchFamily="34" charset="0"/>
                  </a:rPr>
                  <a:t>θ</a:t>
                </a:r>
                <a:endParaRPr lang="en-GB" sz="1800" dirty="0"/>
              </a:p>
            </p:txBody>
          </p:sp>
        </mc:Choice>
        <mc:Fallback xmlns="">
          <p:sp>
            <p:nvSpPr>
              <p:cNvPr id="3" name="Content Placeholder 2">
                <a:extLst>
                  <a:ext uri="{FF2B5EF4-FFF2-40B4-BE49-F238E27FC236}">
                    <a16:creationId xmlns:a16="http://schemas.microsoft.com/office/drawing/2014/main" id="{AFA19361-5909-F15C-089F-F7D112C6A765}"/>
                  </a:ext>
                </a:extLst>
              </p:cNvPr>
              <p:cNvSpPr>
                <a:spLocks noGrp="1" noRot="1" noChangeAspect="1" noMove="1" noResize="1" noEditPoints="1" noAdjustHandles="1" noChangeArrowheads="1" noChangeShapeType="1" noTextEdit="1"/>
              </p:cNvSpPr>
              <p:nvPr>
                <p:ph idx="1"/>
              </p:nvPr>
            </p:nvSpPr>
            <p:spPr>
              <a:xfrm>
                <a:off x="838200" y="1325563"/>
                <a:ext cx="10515600" cy="5532437"/>
              </a:xfrm>
              <a:blipFill>
                <a:blip r:embed="rId2"/>
                <a:stretch>
                  <a:fillRect l="-522" t="-1101"/>
                </a:stretch>
              </a:blipFill>
            </p:spPr>
            <p:txBody>
              <a:bodyPr/>
              <a:lstStyle/>
              <a:p>
                <a:r>
                  <a:rPr lang="en-US">
                    <a:noFill/>
                  </a:rPr>
                  <a:t> </a:t>
                </a:r>
              </a:p>
            </p:txBody>
          </p:sp>
        </mc:Fallback>
      </mc:AlternateContent>
    </p:spTree>
    <p:extLst>
      <p:ext uri="{BB962C8B-B14F-4D97-AF65-F5344CB8AC3E}">
        <p14:creationId xmlns:p14="http://schemas.microsoft.com/office/powerpoint/2010/main" val="97325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a:xfrm>
            <a:off x="838200" y="314325"/>
            <a:ext cx="10515600" cy="1414463"/>
          </a:xfrm>
        </p:spPr>
        <p:txBody>
          <a:bodyPr>
            <a:normAutofit/>
          </a:bodyPr>
          <a:lstStyle/>
          <a:p>
            <a:r>
              <a:rPr lang="en-US" sz="4000" b="1" dirty="0"/>
              <a:t>Matrix representation &amp; Homogenous coordinate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a:xfrm>
                <a:off x="838200" y="1728788"/>
                <a:ext cx="10515600" cy="4400550"/>
              </a:xfrm>
            </p:spPr>
            <p:txBody>
              <a:bodyPr>
                <a:normAutofit/>
              </a:bodyPr>
              <a:lstStyle/>
              <a:p>
                <a:pPr>
                  <a:buFont typeface="Wingdings" panose="05000000000000000000" pitchFamily="2" charset="2"/>
                  <a:buChar char="v"/>
                </a:pPr>
                <a:r>
                  <a:rPr lang="en-GB" sz="1800" b="1" u="sng" dirty="0"/>
                  <a:t>For Scaling with scaling factors (𝒔𝒙, 𝒔𝒚)</a:t>
                </a:r>
              </a:p>
              <a:p>
                <a:pPr marL="0" indent="0">
                  <a:buNone/>
                </a:pPr>
                <a:r>
                  <a:rPr lang="en-GB" sz="1800" b="1" dirty="0"/>
                  <a:t>P’ = S.P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𝑥</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𝑦</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x’ = </a:t>
                </a:r>
                <a:r>
                  <a:rPr lang="en-US" sz="1800" dirty="0" err="1"/>
                  <a:t>x.s</a:t>
                </a:r>
                <a:r>
                  <a:rPr lang="en-US" sz="1800" baseline="-25000" dirty="0" err="1"/>
                  <a:t>x</a:t>
                </a:r>
                <a:endParaRPr lang="en-GB" sz="1800" baseline="-25000" dirty="0"/>
              </a:p>
              <a:p>
                <a:pPr marL="0" indent="0">
                  <a:buNone/>
                </a:pPr>
                <a:r>
                  <a:rPr lang="en-GB" sz="1800" dirty="0"/>
                  <a:t>y’ = </a:t>
                </a:r>
                <a:r>
                  <a:rPr lang="en-US" sz="1800" dirty="0"/>
                  <a:t>y.s</a:t>
                </a:r>
                <a:r>
                  <a:rPr lang="en-US" sz="1800" baseline="-25000" dirty="0"/>
                  <a:t>y</a:t>
                </a:r>
                <a:endParaRPr lang="en-GB" sz="1800" baseline="-25000" dirty="0"/>
              </a:p>
              <a:p>
                <a:pPr marL="0" indent="0">
                  <a:buNone/>
                </a:pPr>
                <a:endParaRPr lang="en-GB" sz="1800" dirty="0"/>
              </a:p>
            </p:txBody>
          </p:sp>
        </mc:Choice>
        <mc:Fallback xmlns="">
          <p:sp>
            <p:nvSpPr>
              <p:cNvPr id="3" name="Content Placeholder 2">
                <a:extLst>
                  <a:ext uri="{FF2B5EF4-FFF2-40B4-BE49-F238E27FC236}">
                    <a16:creationId xmlns:a16="http://schemas.microsoft.com/office/drawing/2014/main" id="{AFA19361-5909-F15C-089F-F7D112C6A765}"/>
                  </a:ext>
                </a:extLst>
              </p:cNvPr>
              <p:cNvSpPr>
                <a:spLocks noGrp="1" noRot="1" noChangeAspect="1" noMove="1" noResize="1" noEditPoints="1" noAdjustHandles="1" noChangeArrowheads="1" noChangeShapeType="1" noTextEdit="1"/>
              </p:cNvSpPr>
              <p:nvPr>
                <p:ph idx="1"/>
              </p:nvPr>
            </p:nvSpPr>
            <p:spPr>
              <a:xfrm>
                <a:off x="838200" y="1728788"/>
                <a:ext cx="10515600" cy="4400550"/>
              </a:xfrm>
              <a:blipFill>
                <a:blip r:embed="rId2"/>
                <a:stretch>
                  <a:fillRect l="-522" t="-1526"/>
                </a:stretch>
              </a:blipFill>
            </p:spPr>
            <p:txBody>
              <a:bodyPr/>
              <a:lstStyle/>
              <a:p>
                <a:r>
                  <a:rPr lang="en-US">
                    <a:noFill/>
                  </a:rPr>
                  <a:t> </a:t>
                </a:r>
              </a:p>
            </p:txBody>
          </p:sp>
        </mc:Fallback>
      </mc:AlternateContent>
    </p:spTree>
    <p:extLst>
      <p:ext uri="{BB962C8B-B14F-4D97-AF65-F5344CB8AC3E}">
        <p14:creationId xmlns:p14="http://schemas.microsoft.com/office/powerpoint/2010/main" val="343559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0144-5171-B8FB-63E1-B352D620B68D}"/>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F8613D70-AE9B-0D3A-4110-485F2B370DAD}"/>
              </a:ext>
            </a:extLst>
          </p:cNvPr>
          <p:cNvSpPr>
            <a:spLocks noGrp="1"/>
          </p:cNvSpPr>
          <p:nvPr>
            <p:ph idx="1"/>
          </p:nvPr>
        </p:nvSpPr>
        <p:spPr>
          <a:xfrm>
            <a:off x="838200" y="1690688"/>
            <a:ext cx="10515600" cy="4486275"/>
          </a:xfrm>
        </p:spPr>
        <p:txBody>
          <a:bodyPr>
            <a:normAutofit lnSpcReduction="10000"/>
          </a:bodyPr>
          <a:lstStyle/>
          <a:p>
            <a:pPr>
              <a:lnSpc>
                <a:spcPct val="100000"/>
              </a:lnSpc>
              <a:buFont typeface="Wingdings" panose="05000000000000000000" pitchFamily="2" charset="2"/>
              <a:buChar char="v"/>
            </a:pPr>
            <a:r>
              <a:rPr lang="en-GB" sz="2000" dirty="0"/>
              <a:t>A number of transformations or sequence of transformations can be combined into single one called as </a:t>
            </a:r>
            <a:r>
              <a:rPr lang="en-GB" sz="2000" b="1" dirty="0"/>
              <a:t>composition</a:t>
            </a:r>
            <a:r>
              <a:rPr lang="en-GB" sz="2000" dirty="0"/>
              <a:t>. The resulting matrix is called as </a:t>
            </a:r>
            <a:r>
              <a:rPr lang="en-GB" sz="2000" b="1" dirty="0"/>
              <a:t>composite matrix</a:t>
            </a:r>
            <a:r>
              <a:rPr lang="en-GB" sz="2000" dirty="0"/>
              <a:t>. The process of combining is called as </a:t>
            </a:r>
            <a:r>
              <a:rPr lang="en-GB" sz="2000" b="1" dirty="0"/>
              <a:t>concatenation</a:t>
            </a:r>
            <a:r>
              <a:rPr lang="en-GB" sz="2000" dirty="0"/>
              <a:t>.</a:t>
            </a:r>
          </a:p>
          <a:p>
            <a:pPr>
              <a:lnSpc>
                <a:spcPct val="100000"/>
              </a:lnSpc>
              <a:buFont typeface="Wingdings" panose="05000000000000000000" pitchFamily="2" charset="2"/>
              <a:buChar char="v"/>
            </a:pPr>
            <a:r>
              <a:rPr lang="en-GB" sz="2000" dirty="0"/>
              <a:t>Suppose we want to perform rotation about an </a:t>
            </a:r>
            <a:r>
              <a:rPr lang="en-GB" sz="2000" b="1" dirty="0"/>
              <a:t>arbitrary point</a:t>
            </a:r>
            <a:r>
              <a:rPr lang="en-GB" sz="2000" dirty="0"/>
              <a:t>, then we can perform it by the sequence of three transformations</a:t>
            </a:r>
          </a:p>
          <a:p>
            <a:pPr marL="800100" lvl="1" indent="-342900">
              <a:lnSpc>
                <a:spcPct val="100000"/>
              </a:lnSpc>
              <a:buFont typeface="+mj-lt"/>
              <a:buAutoNum type="arabicPeriod"/>
            </a:pPr>
            <a:r>
              <a:rPr lang="en-GB" sz="2000" dirty="0"/>
              <a:t>Translation</a:t>
            </a:r>
          </a:p>
          <a:p>
            <a:pPr marL="800100" lvl="1" indent="-342900">
              <a:lnSpc>
                <a:spcPct val="100000"/>
              </a:lnSpc>
              <a:buFont typeface="+mj-lt"/>
              <a:buAutoNum type="arabicPeriod"/>
            </a:pPr>
            <a:r>
              <a:rPr lang="en-GB" sz="2000" dirty="0"/>
              <a:t>Rotation</a:t>
            </a:r>
          </a:p>
          <a:p>
            <a:pPr marL="800100" lvl="1" indent="-342900">
              <a:lnSpc>
                <a:spcPct val="100000"/>
              </a:lnSpc>
              <a:buFont typeface="+mj-lt"/>
              <a:buAutoNum type="arabicPeriod"/>
            </a:pPr>
            <a:r>
              <a:rPr lang="en-GB" sz="2000" dirty="0"/>
              <a:t>Reverse Translation</a:t>
            </a:r>
          </a:p>
          <a:p>
            <a:pPr>
              <a:lnSpc>
                <a:spcPct val="100000"/>
              </a:lnSpc>
              <a:buFont typeface="Wingdings" panose="05000000000000000000" pitchFamily="2" charset="2"/>
              <a:buChar char="v"/>
            </a:pPr>
            <a:r>
              <a:rPr lang="en-GB" sz="2000" dirty="0"/>
              <a:t>The ordering sequence of these numbers of transformations must not be changed. If a matrix is represented in column form, then the composite transformation is performed by multiplying matrix in order from right to left side. The output obtained from the previous matrix is multiplied with the new coming matrix</a:t>
            </a:r>
            <a:endParaRPr lang="en-US" sz="2000" dirty="0"/>
          </a:p>
        </p:txBody>
      </p:sp>
    </p:spTree>
    <p:extLst>
      <p:ext uri="{BB962C8B-B14F-4D97-AF65-F5344CB8AC3E}">
        <p14:creationId xmlns:p14="http://schemas.microsoft.com/office/powerpoint/2010/main" val="117415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838200" y="365125"/>
            <a:ext cx="10515600" cy="1325563"/>
          </a:xfrm>
        </p:spPr>
        <p:txBody>
          <a:bodyPr>
            <a:normAutofit/>
          </a:bodyPr>
          <a:lstStyle/>
          <a:p>
            <a:r>
              <a:rPr lang="en-US" sz="4000" b="1" dirty="0"/>
              <a:t>Example showing Composite Transformations</a:t>
            </a:r>
          </a:p>
        </p:txBody>
      </p:sp>
      <p:sp>
        <p:nvSpPr>
          <p:cNvPr id="3" name="Content Placeholder 2">
            <a:extLst>
              <a:ext uri="{FF2B5EF4-FFF2-40B4-BE49-F238E27FC236}">
                <a16:creationId xmlns:a16="http://schemas.microsoft.com/office/drawing/2014/main" id="{79F4D54B-84C9-6806-268B-BAB36E3A764C}"/>
              </a:ext>
            </a:extLst>
          </p:cNvPr>
          <p:cNvSpPr>
            <a:spLocks noGrp="1"/>
          </p:cNvSpPr>
          <p:nvPr>
            <p:ph idx="1"/>
          </p:nvPr>
        </p:nvSpPr>
        <p:spPr/>
        <p:txBody>
          <a:bodyPr>
            <a:normAutofit/>
          </a:bodyPr>
          <a:lstStyle/>
          <a:p>
            <a:pPr>
              <a:buFont typeface="Wingdings" panose="05000000000000000000" pitchFamily="2" charset="2"/>
              <a:buChar char="v"/>
            </a:pPr>
            <a:r>
              <a:rPr lang="en-GB" sz="2000" dirty="0"/>
              <a:t>The enlargement is with respect to </a:t>
            </a:r>
            <a:r>
              <a:rPr lang="en-GB" sz="2000" dirty="0" err="1"/>
              <a:t>center</a:t>
            </a:r>
            <a:r>
              <a:rPr lang="en-GB" sz="2000" dirty="0"/>
              <a:t>. For this following sequence of transformations will be performed and all will be combined to a single one</a:t>
            </a:r>
          </a:p>
          <a:p>
            <a:pPr marL="457200" lvl="1" indent="0">
              <a:buNone/>
            </a:pPr>
            <a:r>
              <a:rPr lang="en-GB" sz="2000" b="1" dirty="0"/>
              <a:t>Step1:</a:t>
            </a:r>
            <a:r>
              <a:rPr lang="en-GB" sz="2000" dirty="0"/>
              <a:t> The object is kept at its position as in </a:t>
            </a:r>
            <a:r>
              <a:rPr lang="en-GB" sz="2000" b="1" dirty="0"/>
              <a:t>fig (a)</a:t>
            </a:r>
          </a:p>
          <a:p>
            <a:pPr marL="457200" lvl="1" indent="0">
              <a:buNone/>
            </a:pPr>
            <a:r>
              <a:rPr lang="en-GB" sz="2000" b="1" dirty="0"/>
              <a:t>Step2:</a:t>
            </a:r>
            <a:r>
              <a:rPr lang="en-GB" sz="2000" dirty="0"/>
              <a:t> The object is translated so that its </a:t>
            </a:r>
            <a:r>
              <a:rPr lang="en-GB" sz="2000" dirty="0" err="1"/>
              <a:t>center</a:t>
            </a:r>
            <a:r>
              <a:rPr lang="en-GB" sz="2000" dirty="0"/>
              <a:t> coincides with the origin as in </a:t>
            </a:r>
            <a:r>
              <a:rPr lang="en-GB" sz="2000" b="1" dirty="0"/>
              <a:t>fig (b)</a:t>
            </a:r>
          </a:p>
          <a:p>
            <a:pPr marL="457200" lvl="1" indent="0">
              <a:buNone/>
            </a:pPr>
            <a:r>
              <a:rPr lang="en-GB" sz="2000" b="1" dirty="0"/>
              <a:t>Step3:</a:t>
            </a:r>
            <a:r>
              <a:rPr lang="en-GB" sz="2000" dirty="0"/>
              <a:t> Scaling of an object by keeping the object at origin is done in </a:t>
            </a:r>
            <a:r>
              <a:rPr lang="en-GB" sz="2000" b="1" dirty="0"/>
              <a:t>fig (c)</a:t>
            </a:r>
          </a:p>
          <a:p>
            <a:pPr marL="457200" lvl="1" indent="0">
              <a:buNone/>
            </a:pPr>
            <a:r>
              <a:rPr lang="en-GB" sz="2000" b="1" dirty="0"/>
              <a:t>Step4:</a:t>
            </a:r>
            <a:r>
              <a:rPr lang="en-GB" sz="2000" dirty="0"/>
              <a:t> Again translation is done. This second translation is called a reverse translation. It will position the object at the origin location.</a:t>
            </a:r>
          </a:p>
          <a:p>
            <a:pPr>
              <a:buFont typeface="Wingdings" panose="05000000000000000000" pitchFamily="2" charset="2"/>
              <a:buChar char="v"/>
            </a:pPr>
            <a:r>
              <a:rPr lang="en-GB" sz="2000" dirty="0"/>
              <a:t>Above transformation can be represented as T</a:t>
            </a:r>
            <a:r>
              <a:rPr lang="en-GB" sz="2000" baseline="-25000" dirty="0"/>
              <a:t>V</a:t>
            </a:r>
            <a:r>
              <a:rPr lang="en-GB" sz="2000" dirty="0"/>
              <a:t>.S.T</a:t>
            </a:r>
            <a:r>
              <a:rPr lang="en-GB" sz="2000" baseline="-25000" dirty="0"/>
              <a:t>V</a:t>
            </a:r>
            <a:r>
              <a:rPr lang="en-GB" sz="2000" baseline="30000" dirty="0"/>
              <a:t>-1</a:t>
            </a:r>
            <a:r>
              <a:rPr lang="en-GB" sz="2000" dirty="0"/>
              <a:t>.</a:t>
            </a:r>
            <a:endParaRPr lang="en-US" sz="2000" dirty="0"/>
          </a:p>
        </p:txBody>
      </p:sp>
    </p:spTree>
    <p:extLst>
      <p:ext uri="{BB962C8B-B14F-4D97-AF65-F5344CB8AC3E}">
        <p14:creationId xmlns:p14="http://schemas.microsoft.com/office/powerpoint/2010/main" val="342678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0" y="0"/>
            <a:ext cx="12192000" cy="1349375"/>
          </a:xfrm>
        </p:spPr>
        <p:txBody>
          <a:bodyPr>
            <a:normAutofit/>
          </a:bodyPr>
          <a:lstStyle/>
          <a:p>
            <a:r>
              <a:rPr lang="en-US" sz="4000" b="1" dirty="0"/>
              <a:t>Example showing Composite Transformations</a:t>
            </a:r>
          </a:p>
        </p:txBody>
      </p:sp>
      <p:grpSp>
        <p:nvGrpSpPr>
          <p:cNvPr id="4" name="Group 3">
            <a:extLst>
              <a:ext uri="{FF2B5EF4-FFF2-40B4-BE49-F238E27FC236}">
                <a16:creationId xmlns:a16="http://schemas.microsoft.com/office/drawing/2014/main" id="{3BAAD4A6-6F6C-1B09-E6A6-068D6EC96A3B}"/>
              </a:ext>
            </a:extLst>
          </p:cNvPr>
          <p:cNvGrpSpPr/>
          <p:nvPr/>
        </p:nvGrpSpPr>
        <p:grpSpPr>
          <a:xfrm>
            <a:off x="3031331" y="945753"/>
            <a:ext cx="6129337" cy="5812233"/>
            <a:chOff x="4357337" y="1027906"/>
            <a:chExt cx="5759801" cy="5829300"/>
          </a:xfrm>
        </p:grpSpPr>
        <p:pic>
          <p:nvPicPr>
            <p:cNvPr id="1026" name="Picture 2" descr="Composite Transformation">
              <a:extLst>
                <a:ext uri="{FF2B5EF4-FFF2-40B4-BE49-F238E27FC236}">
                  <a16:creationId xmlns:a16="http://schemas.microsoft.com/office/drawing/2014/main" id="{5EDD0D4D-94D2-B126-169D-AB08F92C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337" y="1027906"/>
              <a:ext cx="5759801" cy="5829300"/>
            </a:xfrm>
            <a:prstGeom prst="rect">
              <a:avLst/>
            </a:prstGeom>
            <a:noFill/>
            <a:extLst>
              <a:ext uri="{909E8E84-426E-40DD-AFC4-6F175D3DCCD1}">
                <a14:hiddenFill xmlns:a14="http://schemas.microsoft.com/office/drawing/2010/main">
                  <a:solidFill>
                    <a:srgbClr val="FFFFFF"/>
                  </a:solidFill>
                </a14:hiddenFill>
              </a:ext>
            </a:extLst>
          </p:spPr>
        </p:pic>
        <p:sp>
          <p:nvSpPr>
            <p:cNvPr id="3" name="Isosceles Triangle 2">
              <a:extLst>
                <a:ext uri="{FF2B5EF4-FFF2-40B4-BE49-F238E27FC236}">
                  <a16:creationId xmlns:a16="http://schemas.microsoft.com/office/drawing/2014/main" id="{E9A08357-E9DF-8850-E65C-87333EB25298}"/>
                </a:ext>
              </a:extLst>
            </p:cNvPr>
            <p:cNvSpPr/>
            <p:nvPr/>
          </p:nvSpPr>
          <p:spPr>
            <a:xfrm>
              <a:off x="8583922" y="4274344"/>
              <a:ext cx="871228" cy="716756"/>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65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67D7-B207-2368-268C-6D7A32563055}"/>
              </a:ext>
            </a:extLst>
          </p:cNvPr>
          <p:cNvSpPr>
            <a:spLocks noGrp="1"/>
          </p:cNvSpPr>
          <p:nvPr>
            <p:ph type="title"/>
          </p:nvPr>
        </p:nvSpPr>
        <p:spPr/>
        <p:txBody>
          <a:bodyPr/>
          <a:lstStyle/>
          <a:p>
            <a:r>
              <a:rPr lang="en-US" b="1" dirty="0"/>
              <a:t>Syllabus</a:t>
            </a:r>
          </a:p>
        </p:txBody>
      </p:sp>
      <p:sp>
        <p:nvSpPr>
          <p:cNvPr id="3" name="Content Placeholder 2">
            <a:extLst>
              <a:ext uri="{FF2B5EF4-FFF2-40B4-BE49-F238E27FC236}">
                <a16:creationId xmlns:a16="http://schemas.microsoft.com/office/drawing/2014/main" id="{9AAEE2D8-EB78-7C6B-0A7F-767CDABC51E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400" dirty="0"/>
              <a:t>Two-Dimensional translation, Rotation, Scaling, Reflection and Shearing</a:t>
            </a:r>
          </a:p>
          <a:p>
            <a:pPr>
              <a:buFont typeface="Wingdings" panose="05000000000000000000" pitchFamily="2" charset="2"/>
              <a:buChar char="v"/>
            </a:pPr>
            <a:r>
              <a:rPr lang="en-US" sz="2400" dirty="0"/>
              <a:t>Homogeneous Coordinate and 2D Composite Transformations.</a:t>
            </a:r>
          </a:p>
          <a:p>
            <a:pPr>
              <a:buFont typeface="Wingdings" panose="05000000000000000000" pitchFamily="2" charset="2"/>
              <a:buChar char="v"/>
            </a:pPr>
            <a:r>
              <a:rPr lang="en-US" sz="2400" dirty="0"/>
              <a:t>Transformation between Co-ordinate Systems</a:t>
            </a:r>
          </a:p>
          <a:p>
            <a:pPr>
              <a:buFont typeface="Wingdings" panose="05000000000000000000" pitchFamily="2" charset="2"/>
              <a:buChar char="v"/>
            </a:pPr>
            <a:r>
              <a:rPr lang="en-US" sz="2400" dirty="0"/>
              <a:t>Two Dimensional Viewing: Viewing pipeline, Window to viewport coordinate transformation</a:t>
            </a:r>
          </a:p>
          <a:p>
            <a:pPr>
              <a:buFont typeface="Wingdings" panose="05000000000000000000" pitchFamily="2" charset="2"/>
              <a:buChar char="v"/>
            </a:pPr>
            <a:r>
              <a:rPr lang="en-US" sz="2400" dirty="0"/>
              <a:t>Clipping: Point, Lines(Cohen-Sutherland line clipping, Liang-Barsky Line Clipping), Polygon Clipping(Sutherland Hodgeman polygon clipping)</a:t>
            </a:r>
          </a:p>
        </p:txBody>
      </p:sp>
    </p:spTree>
    <p:extLst>
      <p:ext uri="{BB962C8B-B14F-4D97-AF65-F5344CB8AC3E}">
        <p14:creationId xmlns:p14="http://schemas.microsoft.com/office/powerpoint/2010/main" val="2936135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100013" y="365126"/>
            <a:ext cx="11944349" cy="1215342"/>
          </a:xfrm>
        </p:spPr>
        <p:txBody>
          <a:bodyPr>
            <a:normAutofit/>
          </a:bodyPr>
          <a:lstStyle/>
          <a:p>
            <a:r>
              <a:rPr lang="en-US" sz="4000" b="1" dirty="0"/>
              <a:t>Example showing Composite Transformations</a:t>
            </a:r>
          </a:p>
        </p:txBody>
      </p:sp>
      <p:pic>
        <p:nvPicPr>
          <p:cNvPr id="2050" name="Picture 2" descr="Composite Transformation">
            <a:extLst>
              <a:ext uri="{FF2B5EF4-FFF2-40B4-BE49-F238E27FC236}">
                <a16:creationId xmlns:a16="http://schemas.microsoft.com/office/drawing/2014/main" id="{50000ACE-E798-FC40-CACD-7B9EE6DFC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50" y="1580468"/>
            <a:ext cx="9064097" cy="4240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536428-2581-D125-DDD4-C0F21AF9E090}"/>
              </a:ext>
            </a:extLst>
          </p:cNvPr>
          <p:cNvSpPr txBox="1"/>
          <p:nvPr/>
        </p:nvSpPr>
        <p:spPr>
          <a:xfrm>
            <a:off x="814387" y="5846543"/>
            <a:ext cx="10515600" cy="646331"/>
          </a:xfrm>
          <a:prstGeom prst="rect">
            <a:avLst/>
          </a:prstGeom>
          <a:noFill/>
        </p:spPr>
        <p:txBody>
          <a:bodyPr wrap="square">
            <a:spAutoFit/>
          </a:bodyPr>
          <a:lstStyle/>
          <a:p>
            <a:r>
              <a:rPr lang="en-US" b="1" i="1" dirty="0"/>
              <a:t>Note:</a:t>
            </a:r>
            <a:r>
              <a:rPr lang="en-US" dirty="0"/>
              <a:t> Two types of rotations are used for representing matrices one is column method. Another is the row method.</a:t>
            </a:r>
          </a:p>
        </p:txBody>
      </p:sp>
    </p:spTree>
    <p:extLst>
      <p:ext uri="{BB962C8B-B14F-4D97-AF65-F5344CB8AC3E}">
        <p14:creationId xmlns:p14="http://schemas.microsoft.com/office/powerpoint/2010/main" val="178242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fr-FR" b="1" i="0" dirty="0">
                <a:solidFill>
                  <a:srgbClr val="000000"/>
                </a:solidFill>
                <a:effectLst/>
              </a:rPr>
              <a:t>Translation</a:t>
            </a:r>
          </a:p>
          <a:p>
            <a:pPr marL="0" indent="0" algn="l">
              <a:buNone/>
            </a:pPr>
            <a:r>
              <a:rPr lang="fr-FR" sz="2400" b="0" i="0" dirty="0">
                <a:solidFill>
                  <a:srgbClr val="000000"/>
                </a:solidFill>
                <a:effectLst/>
              </a:rPr>
              <a:t>P' = T</a:t>
            </a:r>
            <a:r>
              <a:rPr lang="fr-FR" sz="2400" b="0" i="0" baseline="-25000" dirty="0">
                <a:solidFill>
                  <a:srgbClr val="000000"/>
                </a:solidFill>
                <a:effectLst/>
              </a:rPr>
              <a:t>2</a:t>
            </a:r>
            <a:r>
              <a:rPr lang="fr-FR" sz="2400" b="0" i="0" baseline="30000" dirty="0">
                <a:solidFill>
                  <a:srgbClr val="000000"/>
                </a:solidFill>
                <a:effectLst/>
              </a:rPr>
              <a:t>.</a:t>
            </a:r>
            <a:r>
              <a:rPr lang="fr-FR" sz="2400" b="0" i="0" dirty="0">
                <a:solidFill>
                  <a:srgbClr val="000000"/>
                </a:solidFill>
                <a:effectLst/>
              </a:rPr>
              <a:t>T</a:t>
            </a:r>
            <a:r>
              <a:rPr lang="fr-FR" sz="2400" b="0" i="0" baseline="-25000" dirty="0">
                <a:solidFill>
                  <a:srgbClr val="000000"/>
                </a:solidFill>
                <a:effectLst/>
              </a:rPr>
              <a:t>1</a:t>
            </a:r>
            <a:r>
              <a:rPr lang="fr-FR" sz="2400" b="0" i="0" baseline="30000" dirty="0">
                <a:solidFill>
                  <a:srgbClr val="000000"/>
                </a:solidFill>
                <a:effectLst/>
              </a:rPr>
              <a:t>.</a:t>
            </a:r>
            <a:r>
              <a:rPr lang="fr-FR" sz="2400" b="0" i="0" dirty="0">
                <a:solidFill>
                  <a:srgbClr val="000000"/>
                </a:solidFill>
                <a:effectLst/>
              </a:rPr>
              <a:t>P = T(tx</a:t>
            </a:r>
            <a:r>
              <a:rPr lang="fr-FR" sz="2400" b="0" i="0" baseline="-25000" dirty="0">
                <a:solidFill>
                  <a:srgbClr val="000000"/>
                </a:solidFill>
                <a:effectLst/>
              </a:rPr>
              <a:t>2</a:t>
            </a:r>
            <a:r>
              <a:rPr lang="fr-FR" sz="2400" b="0" i="0" dirty="0">
                <a:solidFill>
                  <a:srgbClr val="000000"/>
                </a:solidFill>
                <a:effectLst/>
              </a:rPr>
              <a:t>, ty</a:t>
            </a:r>
            <a:r>
              <a:rPr lang="fr-FR" sz="2400" b="0" i="0" baseline="-25000" dirty="0">
                <a:solidFill>
                  <a:srgbClr val="000000"/>
                </a:solidFill>
                <a:effectLst/>
              </a:rPr>
              <a:t>2</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T(tx</a:t>
            </a:r>
            <a:r>
              <a:rPr lang="fr-FR" sz="2400" b="0" i="0" baseline="-25000" dirty="0">
                <a:solidFill>
                  <a:srgbClr val="000000"/>
                </a:solidFill>
                <a:effectLst/>
              </a:rPr>
              <a:t>1</a:t>
            </a:r>
            <a:r>
              <a:rPr lang="fr-FR" sz="2400" b="0" i="0" dirty="0">
                <a:solidFill>
                  <a:srgbClr val="000000"/>
                </a:solidFill>
                <a:effectLst/>
              </a:rPr>
              <a:t>, ty</a:t>
            </a:r>
            <a:r>
              <a:rPr lang="fr-FR" sz="2400" b="0" i="0" baseline="-25000" dirty="0">
                <a:solidFill>
                  <a:srgbClr val="000000"/>
                </a:solidFill>
                <a:effectLst/>
              </a:rPr>
              <a:t>1</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P</a:t>
            </a:r>
            <a:br>
              <a:rPr lang="fr-FR" sz="2400" b="0" i="0" dirty="0">
                <a:solidFill>
                  <a:srgbClr val="000000"/>
                </a:solidFill>
                <a:effectLst/>
              </a:rPr>
            </a:br>
            <a:r>
              <a:rPr lang="fr-FR" sz="2400" b="0" i="0" dirty="0">
                <a:solidFill>
                  <a:srgbClr val="000000"/>
                </a:solidFill>
                <a:effectLst/>
              </a:rPr>
              <a:t>	         = T(tx</a:t>
            </a:r>
            <a:r>
              <a:rPr lang="fr-FR" sz="2400" b="0" i="0" baseline="-25000" dirty="0">
                <a:solidFill>
                  <a:srgbClr val="000000"/>
                </a:solidFill>
                <a:effectLst/>
              </a:rPr>
              <a:t>2</a:t>
            </a:r>
            <a:r>
              <a:rPr lang="fr-FR" sz="2400" b="0" i="0" dirty="0">
                <a:solidFill>
                  <a:srgbClr val="000000"/>
                </a:solidFill>
                <a:effectLst/>
              </a:rPr>
              <a:t> + tx</a:t>
            </a:r>
            <a:r>
              <a:rPr lang="fr-FR" sz="2400" b="0" i="0" baseline="-25000" dirty="0">
                <a:solidFill>
                  <a:srgbClr val="000000"/>
                </a:solidFill>
                <a:effectLst/>
              </a:rPr>
              <a:t>1</a:t>
            </a:r>
            <a:r>
              <a:rPr lang="fr-FR" sz="2400" b="0" i="0" dirty="0">
                <a:solidFill>
                  <a:srgbClr val="000000"/>
                </a:solidFill>
                <a:effectLst/>
              </a:rPr>
              <a:t>, ty</a:t>
            </a:r>
            <a:r>
              <a:rPr lang="fr-FR" sz="2400" b="0" i="0" baseline="-25000" dirty="0">
                <a:solidFill>
                  <a:srgbClr val="000000"/>
                </a:solidFill>
                <a:effectLst/>
              </a:rPr>
              <a:t>2</a:t>
            </a:r>
            <a:r>
              <a:rPr lang="fr-FR" sz="2400" b="0" i="0" dirty="0">
                <a:solidFill>
                  <a:srgbClr val="000000"/>
                </a:solidFill>
                <a:effectLst/>
              </a:rPr>
              <a:t> + ty</a:t>
            </a:r>
            <a:r>
              <a:rPr lang="fr-FR" sz="2400" b="0" i="0" baseline="-25000" dirty="0">
                <a:solidFill>
                  <a:srgbClr val="000000"/>
                </a:solidFill>
                <a:effectLst/>
              </a:rPr>
              <a:t>1</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P</a:t>
            </a:r>
          </a:p>
          <a:p>
            <a:pPr>
              <a:buFont typeface="Wingdings" panose="05000000000000000000" pitchFamily="2" charset="2"/>
              <a:buChar char="v"/>
            </a:pPr>
            <a:endParaRPr lang="en-US" dirty="0"/>
          </a:p>
        </p:txBody>
      </p:sp>
      <p:pic>
        <p:nvPicPr>
          <p:cNvPr id="1026" name="Picture 2">
            <a:extLst>
              <a:ext uri="{FF2B5EF4-FFF2-40B4-BE49-F238E27FC236}">
                <a16:creationId xmlns:a16="http://schemas.microsoft.com/office/drawing/2014/main" id="{1E254703-8396-CE7A-E4F8-8248687CA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4" y="2509837"/>
            <a:ext cx="4562476" cy="380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31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sv-SE" b="1" i="0" dirty="0">
                <a:solidFill>
                  <a:srgbClr val="000000"/>
                </a:solidFill>
                <a:effectLst/>
              </a:rPr>
              <a:t>Rotation</a:t>
            </a:r>
          </a:p>
          <a:p>
            <a:pPr marL="0" indent="0" algn="l">
              <a:buNone/>
            </a:pPr>
            <a:r>
              <a:rPr lang="sv-SE" b="0" i="0" dirty="0">
                <a:solidFill>
                  <a:srgbClr val="000000"/>
                </a:solidFill>
                <a:effectLst/>
              </a:rPr>
              <a:t>P' = 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2</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1</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P </a:t>
            </a:r>
          </a:p>
          <a:p>
            <a:pPr marL="0" indent="0" algn="l">
              <a:buNone/>
            </a:pPr>
            <a:r>
              <a:rPr lang="sv-SE" dirty="0">
                <a:solidFill>
                  <a:srgbClr val="000000"/>
                </a:solidFill>
              </a:rPr>
              <a:t>   </a:t>
            </a:r>
            <a:r>
              <a:rPr lang="sv-SE" b="0" i="0" dirty="0">
                <a:solidFill>
                  <a:srgbClr val="000000"/>
                </a:solidFill>
                <a:effectLst/>
              </a:rPr>
              <a:t>= 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2</a:t>
            </a:r>
            <a:r>
              <a:rPr lang="sv-SE" b="0" i="0" dirty="0">
                <a:solidFill>
                  <a:srgbClr val="000000"/>
                </a:solidFill>
                <a:effectLst/>
              </a:rPr>
              <a:t> + </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1</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P</a:t>
            </a:r>
          </a:p>
        </p:txBody>
      </p:sp>
      <p:pic>
        <p:nvPicPr>
          <p:cNvPr id="17410" name="Picture 2">
            <a:extLst>
              <a:ext uri="{FF2B5EF4-FFF2-40B4-BE49-F238E27FC236}">
                <a16:creationId xmlns:a16="http://schemas.microsoft.com/office/drawing/2014/main" id="{3C00F5A8-D3D6-36F7-5F00-A9416AB5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1" y="2107406"/>
            <a:ext cx="5262563" cy="438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2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en-GB" b="1" i="0" dirty="0">
                <a:solidFill>
                  <a:srgbClr val="000000"/>
                </a:solidFill>
                <a:effectLst/>
              </a:rPr>
              <a:t>Scaling</a:t>
            </a:r>
          </a:p>
          <a:p>
            <a:pPr marL="0" indent="0" algn="l">
              <a:buNone/>
            </a:pPr>
            <a:r>
              <a:rPr lang="en-GB" b="0" i="0" dirty="0">
                <a:solidFill>
                  <a:srgbClr val="000000"/>
                </a:solidFill>
                <a:effectLst/>
              </a:rPr>
              <a:t>P' = S(sx</a:t>
            </a:r>
            <a:r>
              <a:rPr lang="en-GB" b="0" i="0" baseline="-25000" dirty="0">
                <a:solidFill>
                  <a:srgbClr val="000000"/>
                </a:solidFill>
                <a:effectLst/>
              </a:rPr>
              <a:t>2</a:t>
            </a:r>
            <a:r>
              <a:rPr lang="en-GB" b="0" i="0" dirty="0">
                <a:solidFill>
                  <a:srgbClr val="000000"/>
                </a:solidFill>
                <a:effectLst/>
              </a:rPr>
              <a:t>, sy</a:t>
            </a:r>
            <a:r>
              <a:rPr lang="en-GB" b="0" i="0" baseline="-25000" dirty="0">
                <a:solidFill>
                  <a:srgbClr val="000000"/>
                </a:solidFill>
                <a:effectLst/>
              </a:rPr>
              <a:t>2</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S(sx</a:t>
            </a:r>
            <a:r>
              <a:rPr lang="en-GB" b="0" i="0" baseline="-25000" dirty="0">
                <a:solidFill>
                  <a:srgbClr val="000000"/>
                </a:solidFill>
                <a:effectLst/>
              </a:rPr>
              <a:t>1</a:t>
            </a:r>
            <a:r>
              <a:rPr lang="en-GB" b="0" i="0" dirty="0">
                <a:solidFill>
                  <a:srgbClr val="000000"/>
                </a:solidFill>
                <a:effectLst/>
              </a:rPr>
              <a:t>, sy</a:t>
            </a:r>
            <a:r>
              <a:rPr lang="en-GB" b="0" i="0" baseline="-25000" dirty="0">
                <a:solidFill>
                  <a:srgbClr val="000000"/>
                </a:solidFill>
                <a:effectLst/>
              </a:rPr>
              <a:t>1</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P</a:t>
            </a:r>
            <a:br>
              <a:rPr lang="en-GB" b="0" i="0" dirty="0">
                <a:solidFill>
                  <a:srgbClr val="000000"/>
                </a:solidFill>
                <a:effectLst/>
              </a:rPr>
            </a:br>
            <a:r>
              <a:rPr lang="en-GB" b="0" i="0" dirty="0">
                <a:solidFill>
                  <a:srgbClr val="000000"/>
                </a:solidFill>
                <a:effectLst/>
              </a:rPr>
              <a:t>   = S(sx</a:t>
            </a:r>
            <a:r>
              <a:rPr lang="en-GB" b="0" i="0" baseline="-25000" dirty="0">
                <a:solidFill>
                  <a:srgbClr val="000000"/>
                </a:solidFill>
                <a:effectLst/>
              </a:rPr>
              <a:t>2</a:t>
            </a:r>
            <a:r>
              <a:rPr lang="en-GB" dirty="0">
                <a:solidFill>
                  <a:srgbClr val="000000"/>
                </a:solidFill>
              </a:rPr>
              <a:t>.</a:t>
            </a:r>
            <a:r>
              <a:rPr lang="en-GB" b="0" i="0" dirty="0">
                <a:solidFill>
                  <a:srgbClr val="000000"/>
                </a:solidFill>
                <a:effectLst/>
              </a:rPr>
              <a:t>sx</a:t>
            </a:r>
            <a:r>
              <a:rPr lang="en-GB" b="0" i="0" baseline="-25000" dirty="0">
                <a:solidFill>
                  <a:srgbClr val="000000"/>
                </a:solidFill>
                <a:effectLst/>
              </a:rPr>
              <a:t>1</a:t>
            </a:r>
            <a:r>
              <a:rPr lang="en-GB" b="0" i="0" dirty="0">
                <a:solidFill>
                  <a:srgbClr val="000000"/>
                </a:solidFill>
                <a:effectLst/>
              </a:rPr>
              <a:t>, sy</a:t>
            </a:r>
            <a:r>
              <a:rPr lang="en-GB" b="0" i="0" baseline="-25000" dirty="0">
                <a:solidFill>
                  <a:srgbClr val="000000"/>
                </a:solidFill>
                <a:effectLst/>
              </a:rPr>
              <a:t>2</a:t>
            </a:r>
            <a:r>
              <a:rPr lang="en-GB" dirty="0">
                <a:solidFill>
                  <a:srgbClr val="000000"/>
                </a:solidFill>
              </a:rPr>
              <a:t>.</a:t>
            </a:r>
            <a:r>
              <a:rPr lang="en-GB" b="0" i="0" dirty="0">
                <a:solidFill>
                  <a:srgbClr val="000000"/>
                </a:solidFill>
                <a:effectLst/>
              </a:rPr>
              <a:t>sy</a:t>
            </a:r>
            <a:r>
              <a:rPr lang="en-GB" b="0" i="0" baseline="-25000" dirty="0">
                <a:solidFill>
                  <a:srgbClr val="000000"/>
                </a:solidFill>
                <a:effectLst/>
              </a:rPr>
              <a:t>1</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P</a:t>
            </a:r>
          </a:p>
        </p:txBody>
      </p:sp>
      <p:pic>
        <p:nvPicPr>
          <p:cNvPr id="18434" name="Picture 2">
            <a:extLst>
              <a:ext uri="{FF2B5EF4-FFF2-40B4-BE49-F238E27FC236}">
                <a16:creationId xmlns:a16="http://schemas.microsoft.com/office/drawing/2014/main" id="{69EFA9E0-EEC4-1147-628F-80161383C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486" y="1825625"/>
            <a:ext cx="4786313" cy="398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3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Assignments</a:t>
            </a:r>
          </a:p>
        </p:txBody>
      </p:sp>
      <p:sp>
        <p:nvSpPr>
          <p:cNvPr id="3" name="Content Placeholder 2">
            <a:extLst>
              <a:ext uri="{FF2B5EF4-FFF2-40B4-BE49-F238E27FC236}">
                <a16:creationId xmlns:a16="http://schemas.microsoft.com/office/drawing/2014/main" id="{38288EAE-3038-5348-B1E1-625042AF1D42}"/>
              </a:ext>
            </a:extLst>
          </p:cNvPr>
          <p:cNvSpPr>
            <a:spLocks noGrp="1"/>
          </p:cNvSpPr>
          <p:nvPr>
            <p:ph idx="1"/>
          </p:nvPr>
        </p:nvSpPr>
        <p:spPr/>
        <p:txBody>
          <a:bodyPr>
            <a:normAutofit/>
          </a:bodyPr>
          <a:lstStyle/>
          <a:p>
            <a:pPr marL="0" indent="0">
              <a:buNone/>
            </a:pPr>
            <a:r>
              <a:rPr lang="en-GB" sz="2000" dirty="0">
                <a:highlight>
                  <a:srgbClr val="FFFF00"/>
                </a:highlight>
              </a:rPr>
              <a:t>Q1. Prove that two successive translations are additive.</a:t>
            </a:r>
          </a:p>
          <a:p>
            <a:pPr marL="0" indent="0">
              <a:buNone/>
            </a:pPr>
            <a:r>
              <a:rPr lang="en-GB" sz="2000" dirty="0">
                <a:highlight>
                  <a:srgbClr val="FFFF00"/>
                </a:highlight>
              </a:rPr>
              <a:t>Q2. Prove that two successive scaling are multiplicative.</a:t>
            </a:r>
          </a:p>
          <a:p>
            <a:pPr marL="0" indent="0">
              <a:buNone/>
            </a:pPr>
            <a:r>
              <a:rPr lang="en-GB" sz="2000" dirty="0">
                <a:highlight>
                  <a:srgbClr val="FFFF00"/>
                </a:highlight>
              </a:rPr>
              <a:t>Q3. Prove that two successive rotation are additive.</a:t>
            </a:r>
            <a:endParaRPr lang="en-US" sz="2000" dirty="0">
              <a:highlight>
                <a:srgbClr val="FFFF00"/>
              </a:highlight>
            </a:endParaRPr>
          </a:p>
        </p:txBody>
      </p:sp>
    </p:spTree>
    <p:extLst>
      <p:ext uri="{BB962C8B-B14F-4D97-AF65-F5344CB8AC3E}">
        <p14:creationId xmlns:p14="http://schemas.microsoft.com/office/powerpoint/2010/main" val="68972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7" name="Picture 6">
            <a:extLst>
              <a:ext uri="{FF2B5EF4-FFF2-40B4-BE49-F238E27FC236}">
                <a16:creationId xmlns:a16="http://schemas.microsoft.com/office/drawing/2014/main" id="{957530E0-9826-AA4C-BFF6-7FAA6404CBFD}"/>
              </a:ext>
            </a:extLst>
          </p:cNvPr>
          <p:cNvPicPr>
            <a:picLocks noChangeAspect="1"/>
          </p:cNvPicPr>
          <p:nvPr/>
        </p:nvPicPr>
        <p:blipFill>
          <a:blip r:embed="rId2"/>
          <a:stretch>
            <a:fillRect/>
          </a:stretch>
        </p:blipFill>
        <p:spPr>
          <a:xfrm>
            <a:off x="838200" y="1690688"/>
            <a:ext cx="10515600" cy="4128272"/>
          </a:xfrm>
          <a:prstGeom prst="rect">
            <a:avLst/>
          </a:prstGeom>
        </p:spPr>
      </p:pic>
    </p:spTree>
    <p:extLst>
      <p:ext uri="{BB962C8B-B14F-4D97-AF65-F5344CB8AC3E}">
        <p14:creationId xmlns:p14="http://schemas.microsoft.com/office/powerpoint/2010/main" val="75672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5" name="Picture 4">
            <a:extLst>
              <a:ext uri="{FF2B5EF4-FFF2-40B4-BE49-F238E27FC236}">
                <a16:creationId xmlns:a16="http://schemas.microsoft.com/office/drawing/2014/main" id="{296D4BCC-FB38-43AD-4BEF-A4F6402F4574}"/>
              </a:ext>
            </a:extLst>
          </p:cNvPr>
          <p:cNvPicPr>
            <a:picLocks noChangeAspect="1"/>
          </p:cNvPicPr>
          <p:nvPr/>
        </p:nvPicPr>
        <p:blipFill>
          <a:blip r:embed="rId2"/>
          <a:stretch>
            <a:fillRect/>
          </a:stretch>
        </p:blipFill>
        <p:spPr>
          <a:xfrm>
            <a:off x="947737" y="1690688"/>
            <a:ext cx="10039350" cy="4857750"/>
          </a:xfrm>
          <a:prstGeom prst="rect">
            <a:avLst/>
          </a:prstGeom>
        </p:spPr>
      </p:pic>
    </p:spTree>
    <p:extLst>
      <p:ext uri="{BB962C8B-B14F-4D97-AF65-F5344CB8AC3E}">
        <p14:creationId xmlns:p14="http://schemas.microsoft.com/office/powerpoint/2010/main" val="150208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4" name="Picture 3">
            <a:extLst>
              <a:ext uri="{FF2B5EF4-FFF2-40B4-BE49-F238E27FC236}">
                <a16:creationId xmlns:a16="http://schemas.microsoft.com/office/drawing/2014/main" id="{09085252-1C61-B915-7784-2FB8ABD0ECA6}"/>
              </a:ext>
            </a:extLst>
          </p:cNvPr>
          <p:cNvPicPr>
            <a:picLocks noChangeAspect="1"/>
          </p:cNvPicPr>
          <p:nvPr/>
        </p:nvPicPr>
        <p:blipFill>
          <a:blip r:embed="rId2"/>
          <a:stretch>
            <a:fillRect/>
          </a:stretch>
        </p:blipFill>
        <p:spPr>
          <a:xfrm>
            <a:off x="838200" y="1390650"/>
            <a:ext cx="10096500" cy="5467350"/>
          </a:xfrm>
          <a:prstGeom prst="rect">
            <a:avLst/>
          </a:prstGeom>
        </p:spPr>
      </p:pic>
    </p:spTree>
    <p:extLst>
      <p:ext uri="{BB962C8B-B14F-4D97-AF65-F5344CB8AC3E}">
        <p14:creationId xmlns:p14="http://schemas.microsoft.com/office/powerpoint/2010/main" val="2336205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DC4F-A7EA-5243-44D2-0BFA6EF4A3EF}"/>
              </a:ext>
            </a:extLst>
          </p:cNvPr>
          <p:cNvSpPr>
            <a:spLocks noGrp="1"/>
          </p:cNvSpPr>
          <p:nvPr>
            <p:ph type="title"/>
          </p:nvPr>
        </p:nvSpPr>
        <p:spPr/>
        <p:txBody>
          <a:bodyPr/>
          <a:lstStyle/>
          <a:p>
            <a:r>
              <a:rPr lang="en-US" b="1" dirty="0"/>
              <a:t>General 2D Pivot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A15670-324C-8323-24FF-FB5311C31263}"/>
                  </a:ext>
                </a:extLst>
              </p:cNvPr>
              <p:cNvSpPr>
                <a:spLocks noGrp="1"/>
              </p:cNvSpPr>
              <p:nvPr>
                <p:ph idx="1"/>
              </p:nvPr>
            </p:nvSpPr>
            <p:spPr>
              <a:xfrm>
                <a:off x="838199" y="1690688"/>
                <a:ext cx="10515599" cy="5167312"/>
              </a:xfrm>
            </p:spPr>
            <p:txBody>
              <a:bodyPr>
                <a:normAutofit/>
              </a:bodyPr>
              <a:lstStyle/>
              <a:p>
                <a:pPr>
                  <a:buFont typeface="Wingdings" panose="05000000000000000000" pitchFamily="2" charset="2"/>
                  <a:buChar char="v"/>
                </a:pPr>
                <a:r>
                  <a:rPr lang="en-GB" sz="2000" dirty="0"/>
                  <a:t>Suppose the pivot point is located at (𝑥</a:t>
                </a:r>
                <a:r>
                  <a:rPr lang="en-GB" sz="2000" baseline="-25000" dirty="0"/>
                  <a:t>𝑟</a:t>
                </a:r>
                <a:r>
                  <a:rPr lang="en-GB" sz="2000" dirty="0"/>
                  <a:t> , 𝑦</a:t>
                </a:r>
                <a:r>
                  <a:rPr lang="en-GB" sz="2000" baseline="-25000" dirty="0"/>
                  <a:t>𝑟</a:t>
                </a:r>
                <a:r>
                  <a:rPr lang="en-GB" sz="2000" dirty="0"/>
                  <a:t>).</a:t>
                </a:r>
              </a:p>
              <a:p>
                <a:pPr>
                  <a:buFont typeface="Wingdings" panose="05000000000000000000" pitchFamily="2" charset="2"/>
                  <a:buChar char="v"/>
                </a:pPr>
                <a:r>
                  <a:rPr lang="en-GB" sz="2000" dirty="0"/>
                  <a:t>To rotate about arbitrary point, we have to perform the following transformation:</a:t>
                </a:r>
              </a:p>
              <a:p>
                <a:pPr marL="857250" lvl="1" indent="-400050">
                  <a:buFont typeface="+mj-lt"/>
                  <a:buAutoNum type="romanLcPeriod"/>
                </a:pPr>
                <a:r>
                  <a:rPr lang="en-GB" sz="1800" dirty="0"/>
                  <a:t>Translate the object so that pivot point position is moved to coordinate origin.</a:t>
                </a:r>
              </a:p>
              <a:p>
                <a:pPr marL="857250" lvl="1" indent="-400050">
                  <a:buFont typeface="+mj-lt"/>
                  <a:buAutoNum type="romanLcPeriod"/>
                </a:pPr>
                <a:r>
                  <a:rPr lang="en-GB" sz="1800" dirty="0"/>
                  <a:t>Rotate the object about coordinate origin.</a:t>
                </a:r>
              </a:p>
              <a:p>
                <a:pPr marL="857250" lvl="1" indent="-400050">
                  <a:buFont typeface="+mj-lt"/>
                  <a:buAutoNum type="romanLcPeriod"/>
                </a:pPr>
                <a:r>
                  <a:rPr lang="en-GB" sz="1800" dirty="0"/>
                  <a:t>Translate the object so that pivot point is returned to original position.</a:t>
                </a:r>
              </a:p>
              <a:p>
                <a:pPr>
                  <a:buFont typeface="Wingdings" panose="05000000000000000000" pitchFamily="2" charset="2"/>
                  <a:buChar char="v"/>
                </a:pPr>
                <a:r>
                  <a:rPr lang="en-GB" sz="2000" b="1" dirty="0"/>
                  <a:t>Matrix Representation:</a:t>
                </a:r>
              </a:p>
              <a:p>
                <a:pPr marL="0" indent="0">
                  <a:buNone/>
                </a:pPr>
                <a:r>
                  <a:rPr lang="en-GB" sz="1800" b="1" dirty="0"/>
                  <a:t>Composite Matrix(CM)/Transformation Matrix(TM) </a:t>
                </a:r>
                <a:r>
                  <a:rPr lang="en-GB" sz="1800" dirty="0"/>
                  <a:t>= T(</a:t>
                </a:r>
                <a:r>
                  <a:rPr lang="en-GB" sz="1800" dirty="0" err="1"/>
                  <a:t>x</a:t>
                </a:r>
                <a:r>
                  <a:rPr lang="en-GB" sz="1800" baseline="-25000" dirty="0" err="1"/>
                  <a:t>r</a:t>
                </a:r>
                <a:r>
                  <a:rPr lang="en-GB" sz="1800" dirty="0"/>
                  <a:t>, </a:t>
                </a:r>
                <a:r>
                  <a:rPr lang="en-GB" sz="1800" dirty="0" err="1"/>
                  <a:t>y</a:t>
                </a:r>
                <a:r>
                  <a:rPr lang="en-GB" sz="1800" baseline="-25000" dirty="0" err="1"/>
                  <a:t>r</a:t>
                </a:r>
                <a:r>
                  <a:rPr lang="en-GB" sz="1800" dirty="0"/>
                  <a:t>).R(</a:t>
                </a:r>
                <a:r>
                  <a:rPr lang="el-GR" sz="1800" dirty="0">
                    <a:ea typeface="Verdana" panose="020B0604030504040204" pitchFamily="34" charset="0"/>
                  </a:rPr>
                  <a:t>θ</a:t>
                </a:r>
                <a:r>
                  <a:rPr lang="en-GB" sz="1800" dirty="0"/>
                  <a:t>).T(-</a:t>
                </a:r>
                <a:r>
                  <a:rPr lang="en-GB" sz="1800" dirty="0" err="1"/>
                  <a:t>x</a:t>
                </a:r>
                <a:r>
                  <a:rPr lang="en-GB" sz="1800" baseline="-25000" dirty="0" err="1"/>
                  <a:t>r</a:t>
                </a:r>
                <a:r>
                  <a:rPr lang="en-GB" sz="1800" dirty="0"/>
                  <a:t>, -</a:t>
                </a:r>
                <a:r>
                  <a:rPr lang="en-GB" sz="1800" dirty="0" err="1"/>
                  <a:t>y</a:t>
                </a:r>
                <a:r>
                  <a:rPr lang="en-GB" sz="1800" baseline="-25000" dirty="0" err="1"/>
                  <a:t>r</a:t>
                </a:r>
                <a:r>
                  <a:rPr lang="en-GB" sz="1800" dirty="0"/>
                  <a:t>)</a:t>
                </a:r>
              </a:p>
              <a:p>
                <a:pPr marL="0" indent="0">
                  <a:buNone/>
                </a:pPr>
                <a:r>
                  <a:rPr lang="en-GB" sz="1800" dirty="0"/>
                  <a:t>					</a:t>
                </a:r>
                <a:r>
                  <a:rPr lang="en-GB" sz="2000" dirty="0"/>
                  <a:t>=</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𝑥</m:t>
                              </m:r>
                              <m:r>
                                <a:rPr lang="en-US" sz="2000" b="0" i="1" baseline="-25000" smtClean="0">
                                  <a:latin typeface="Cambria Math" panose="02040503050406030204" pitchFamily="18" charset="0"/>
                                </a:rPr>
                                <m:t>𝑟</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𝑦</m:t>
                              </m:r>
                              <m:r>
                                <a:rPr lang="en-US" sz="2000" b="0" i="1" baseline="-25000" smtClean="0">
                                  <a:latin typeface="Cambria Math" panose="02040503050406030204" pitchFamily="18" charset="0"/>
                                </a:rPr>
                                <m:t>𝑟</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𝑐</m:t>
                              </m:r>
                              <m:r>
                                <a:rPr lang="en-US" sz="2000" b="0" i="1" smtClean="0">
                                  <a:latin typeface="Cambria Math" panose="02040503050406030204" pitchFamily="18" charset="0"/>
                                </a:rPr>
                                <m:t>𝑜𝑠</m:t>
                              </m:r>
                              <m:r>
                                <m:rPr>
                                  <m:sty m:val="p"/>
                                  <m:brk m:alnAt="7"/>
                                </m:rPr>
                                <a:rPr lang="el-GR" sz="2000" b="0" i="1" smtClean="0">
                                  <a:latin typeface="Cambria Math" panose="02040503050406030204" pitchFamily="18" charset="0"/>
                                </a:rPr>
                                <m:t>θ</m:t>
                              </m:r>
                            </m:e>
                            <m:e>
                              <m:r>
                                <a:rPr lang="en-US" sz="2000" b="0" i="1" smtClean="0">
                                  <a:latin typeface="Cambria Math" panose="02040503050406030204" pitchFamily="18" charset="0"/>
                                </a:rPr>
                                <m:t>−</m:t>
                              </m:r>
                              <m:r>
                                <a:rPr lang="en-US" sz="2000" b="0" i="1" smtClean="0">
                                  <a:latin typeface="Cambria Math" panose="02040503050406030204" pitchFamily="18" charset="0"/>
                                </a:rPr>
                                <m:t>𝑠𝑖𝑛</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𝑠𝑖𝑛</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𝑐𝑜𝑠</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0</m:t>
                              </m:r>
                            </m:e>
                            <m:e>
                              <m:r>
                                <a:rPr lang="en-US" sz="2000" b="0" i="1" smtClean="0">
                                  <a:latin typeface="Cambria Math" panose="02040503050406030204" pitchFamily="18" charset="0"/>
                                </a:rPr>
                                <m:t>−</m:t>
                              </m:r>
                              <m:r>
                                <a:rPr lang="en-US" sz="2000" i="1">
                                  <a:latin typeface="Cambria Math" panose="02040503050406030204" pitchFamily="18" charset="0"/>
                                </a:rPr>
                                <m:t>𝑥</m:t>
                              </m:r>
                              <m:r>
                                <a:rPr lang="en-US" sz="2000" i="1" baseline="-25000">
                                  <a:latin typeface="Cambria Math" panose="02040503050406030204" pitchFamily="18" charset="0"/>
                                </a:rPr>
                                <m:t>𝑟</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b="0" i="1" smtClean="0">
                                  <a:latin typeface="Cambria Math" panose="02040503050406030204" pitchFamily="18" charset="0"/>
                                </a:rPr>
                                <m:t>−</m:t>
                              </m:r>
                              <m:r>
                                <a:rPr lang="en-US" sz="2000" i="1">
                                  <a:latin typeface="Cambria Math" panose="02040503050406030204" pitchFamily="18" charset="0"/>
                                </a:rPr>
                                <m:t>𝑦</m:t>
                              </m:r>
                              <m:r>
                                <a:rPr lang="en-US" sz="2000" i="1" baseline="-25000">
                                  <a:latin typeface="Cambria Math" panose="02040503050406030204" pitchFamily="18" charset="0"/>
                                </a:rPr>
                                <m:t>𝑟</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GB" sz="2000" dirty="0"/>
              </a:p>
              <a:p>
                <a:pPr marL="0" indent="0">
                  <a:buNone/>
                </a:pPr>
                <a:r>
                  <a:rPr lang="en-US" sz="2000" dirty="0"/>
                  <a:t>				</a:t>
                </a:r>
                <a:r>
                  <a:rPr lang="en-US" sz="200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i="1">
                                  <a:latin typeface="Cambria Math" panose="02040503050406030204" pitchFamily="18" charset="0"/>
                                </a:rPr>
                                <m:t>𝑐</m:t>
                              </m:r>
                              <m:r>
                                <a:rPr lang="en-US" sz="2000" i="1">
                                  <a:latin typeface="Cambria Math" panose="02040503050406030204" pitchFamily="18" charset="0"/>
                                </a:rPr>
                                <m:t>𝑜𝑠</m:t>
                              </m:r>
                              <m:r>
                                <m:rPr>
                                  <m:sty m:val="p"/>
                                  <m:brk m:alnAt="7"/>
                                </m:rPr>
                                <a:rPr lang="el-GR" sz="2000" i="1">
                                  <a:latin typeface="Cambria Math" panose="02040503050406030204" pitchFamily="18" charset="0"/>
                                </a:rPr>
                                <m:t>θ</m:t>
                              </m:r>
                            </m:e>
                            <m:e>
                              <m:r>
                                <a:rPr lang="en-US" sz="2000" i="1">
                                  <a:latin typeface="Cambria Math" panose="02040503050406030204" pitchFamily="18" charset="0"/>
                                </a:rPr>
                                <m:t>−</m:t>
                              </m:r>
                              <m:r>
                                <a:rPr lang="en-US" sz="2000" i="1">
                                  <a:latin typeface="Cambria Math" panose="02040503050406030204" pitchFamily="18" charset="0"/>
                                </a:rPr>
                                <m:t>𝑠𝑖𝑛</m:t>
                              </m:r>
                              <m:r>
                                <m:rPr>
                                  <m:sty m:val="p"/>
                                </m:rPr>
                                <a:rPr lang="el-GR" sz="2000" i="1">
                                  <a:latin typeface="Cambria Math" panose="02040503050406030204" pitchFamily="18" charset="0"/>
                                </a:rPr>
                                <m:t>θ</m:t>
                              </m:r>
                            </m:e>
                            <m:e>
                              <m:r>
                                <a:rPr lang="en-US" sz="2000" i="1">
                                  <a:latin typeface="Cambria Math" panose="02040503050406030204" pitchFamily="18" charset="0"/>
                                </a:rPr>
                                <m:t>𝑥</m:t>
                              </m:r>
                              <m:r>
                                <a:rPr lang="en-US" sz="2000" i="1" baseline="-25000">
                                  <a:latin typeface="Cambria Math" panose="02040503050406030204" pitchFamily="18" charset="0"/>
                                </a:rPr>
                                <m:t>𝑟</m:t>
                              </m:r>
                              <m:r>
                                <a:rPr lang="en-US" sz="2000" i="1">
                                  <a:latin typeface="Cambria Math" panose="02040503050406030204" pitchFamily="18" charset="0"/>
                                </a:rPr>
                                <m:t>(1 − </m:t>
                              </m:r>
                              <m:r>
                                <a:rPr lang="en-US" sz="2000" i="1">
                                  <a:latin typeface="Cambria Math" panose="02040503050406030204" pitchFamily="18" charset="0"/>
                                </a:rPr>
                                <m:t>𝑐𝑜𝑠</m:t>
                              </m:r>
                              <m:r>
                                <a:rPr lang="en-US" sz="2000" i="1">
                                  <a:latin typeface="Cambria Math" panose="02040503050406030204" pitchFamily="18" charset="0"/>
                                </a:rPr>
                                <m:t>𝜃</m:t>
                              </m:r>
                              <m:r>
                                <a:rPr lang="en-US" sz="2000" i="1">
                                  <a:latin typeface="Cambria Math" panose="02040503050406030204" pitchFamily="18" charset="0"/>
                                </a:rPr>
                                <m:t>) + </m:t>
                              </m:r>
                              <m:r>
                                <a:rPr lang="en-US" sz="2000" i="1">
                                  <a:latin typeface="Cambria Math" panose="02040503050406030204" pitchFamily="18" charset="0"/>
                                </a:rPr>
                                <m:t>𝑦𝑟𝑠𝑖𝑛</m:t>
                              </m:r>
                              <m:r>
                                <a:rPr lang="en-US" sz="2000" i="1">
                                  <a:latin typeface="Cambria Math" panose="02040503050406030204" pitchFamily="18" charset="0"/>
                                </a:rPr>
                                <m:t>𝜃</m:t>
                              </m:r>
                            </m:e>
                          </m:mr>
                          <m:mr>
                            <m:e>
                              <m:r>
                                <a:rPr lang="en-US" sz="2000" i="1">
                                  <a:latin typeface="Cambria Math" panose="02040503050406030204" pitchFamily="18" charset="0"/>
                                </a:rPr>
                                <m:t>𝑠𝑖𝑛</m:t>
                              </m:r>
                              <m:r>
                                <m:rPr>
                                  <m:sty m:val="p"/>
                                </m:rPr>
                                <a:rPr lang="el-GR" sz="2000" i="1">
                                  <a:latin typeface="Cambria Math" panose="02040503050406030204" pitchFamily="18" charset="0"/>
                                </a:rPr>
                                <m:t>θ</m:t>
                              </m:r>
                            </m:e>
                            <m:e>
                              <m:r>
                                <a:rPr lang="en-US" sz="2000" i="1">
                                  <a:latin typeface="Cambria Math" panose="02040503050406030204" pitchFamily="18" charset="0"/>
                                </a:rPr>
                                <m:t>𝑐𝑜𝑠</m:t>
                              </m:r>
                              <m:r>
                                <m:rPr>
                                  <m:sty m:val="p"/>
                                </m:rPr>
                                <a:rPr lang="el-GR" sz="2000" i="1">
                                  <a:latin typeface="Cambria Math" panose="02040503050406030204" pitchFamily="18" charset="0"/>
                                </a:rPr>
                                <m:t>θ</m:t>
                              </m:r>
                            </m:e>
                            <m:e>
                              <m:r>
                                <a:rPr lang="el-GR" sz="2000" i="1">
                                  <a:latin typeface="Cambria Math" panose="02040503050406030204" pitchFamily="18" charset="0"/>
                                </a:rPr>
                                <m:t>𝑦</m:t>
                              </m:r>
                              <m:r>
                                <a:rPr lang="el-GR" sz="2000" i="1" baseline="-25000">
                                  <a:latin typeface="Cambria Math" panose="02040503050406030204" pitchFamily="18" charset="0"/>
                                </a:rPr>
                                <m:t>𝑟</m:t>
                              </m:r>
                              <m:r>
                                <a:rPr lang="el-GR" sz="2000" i="1">
                                  <a:latin typeface="Cambria Math" panose="02040503050406030204" pitchFamily="18" charset="0"/>
                                </a:rPr>
                                <m:t> (1 − </m:t>
                              </m:r>
                              <m:r>
                                <a:rPr lang="el-GR" sz="2000" i="1">
                                  <a:latin typeface="Cambria Math" panose="02040503050406030204" pitchFamily="18" charset="0"/>
                                </a:rPr>
                                <m:t>𝑐𝑜𝑠</m:t>
                              </m:r>
                              <m:r>
                                <a:rPr lang="el-GR" sz="2000" i="1">
                                  <a:latin typeface="Cambria Math" panose="02040503050406030204" pitchFamily="18" charset="0"/>
                                </a:rPr>
                                <m:t>𝜃</m:t>
                              </m:r>
                              <m:r>
                                <a:rPr lang="el-GR" sz="2000" i="1">
                                  <a:latin typeface="Cambria Math" panose="02040503050406030204" pitchFamily="18" charset="0"/>
                                </a:rPr>
                                <m:t>) − </m:t>
                              </m:r>
                              <m:r>
                                <a:rPr lang="el-GR" sz="2000" i="1">
                                  <a:latin typeface="Cambria Math" panose="02040503050406030204" pitchFamily="18" charset="0"/>
                                </a:rPr>
                                <m:t>𝑥𝑟𝑠𝑖𝑛</m:t>
                              </m:r>
                              <m:r>
                                <a:rPr lang="el-GR" sz="2000" i="1">
                                  <a:latin typeface="Cambria Math" panose="02040503050406030204" pitchFamily="18" charset="0"/>
                                </a:rPr>
                                <m:t>𝜃</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GB" sz="2000" dirty="0"/>
              </a:p>
              <a:p>
                <a:pPr marL="0" indent="0">
                  <a:buNone/>
                </a:pPr>
                <a:endParaRPr lang="en-GB" sz="2000" b="1" dirty="0"/>
              </a:p>
            </p:txBody>
          </p:sp>
        </mc:Choice>
        <mc:Fallback xmlns="">
          <p:sp>
            <p:nvSpPr>
              <p:cNvPr id="3" name="Content Placeholder 2">
                <a:extLst>
                  <a:ext uri="{FF2B5EF4-FFF2-40B4-BE49-F238E27FC236}">
                    <a16:creationId xmlns:a16="http://schemas.microsoft.com/office/drawing/2014/main" id="{AAA15670-324C-8323-24FF-FB5311C31263}"/>
                  </a:ext>
                </a:extLst>
              </p:cNvPr>
              <p:cNvSpPr>
                <a:spLocks noGrp="1" noRot="1" noChangeAspect="1" noMove="1" noResize="1" noEditPoints="1" noAdjustHandles="1" noChangeArrowheads="1" noChangeShapeType="1" noTextEdit="1"/>
              </p:cNvSpPr>
              <p:nvPr>
                <p:ph idx="1"/>
              </p:nvPr>
            </p:nvSpPr>
            <p:spPr>
              <a:xfrm>
                <a:off x="838199" y="1690688"/>
                <a:ext cx="10515599" cy="5167312"/>
              </a:xfrm>
              <a:blipFill>
                <a:blip r:embed="rId2"/>
                <a:stretch>
                  <a:fillRect l="-464" t="-1179"/>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A2880CDB-F88B-B7C2-D62F-4380FCC82446}"/>
              </a:ext>
            </a:extLst>
          </p:cNvPr>
          <p:cNvSpPr/>
          <p:nvPr/>
        </p:nvSpPr>
        <p:spPr>
          <a:xfrm>
            <a:off x="7705165" y="4033324"/>
            <a:ext cx="3334871" cy="417652"/>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367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sp>
        <p:nvSpPr>
          <p:cNvPr id="3" name="Content Placeholder 2">
            <a:extLst>
              <a:ext uri="{FF2B5EF4-FFF2-40B4-BE49-F238E27FC236}">
                <a16:creationId xmlns:a16="http://schemas.microsoft.com/office/drawing/2014/main" id="{55ED53B8-93DB-8876-5DBA-21BD0A79FD89}"/>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A transformation sequence for rotating an object about a specified pivot point using the rotation matrix.</a:t>
            </a:r>
          </a:p>
          <a:p>
            <a:pPr>
              <a:buFont typeface="Wingdings" panose="05000000000000000000" pitchFamily="2" charset="2"/>
              <a:buChar char="v"/>
            </a:pPr>
            <a:endParaRPr lang="en-US" sz="2000" dirty="0"/>
          </a:p>
        </p:txBody>
      </p:sp>
      <p:pic>
        <p:nvPicPr>
          <p:cNvPr id="4098" name="Picture 2">
            <a:extLst>
              <a:ext uri="{FF2B5EF4-FFF2-40B4-BE49-F238E27FC236}">
                <a16:creationId xmlns:a16="http://schemas.microsoft.com/office/drawing/2014/main" id="{D9397B3A-09CC-EA55-8C75-7BBA6BA30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15431"/>
            <a:ext cx="4421983" cy="34624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DDA59E-40C8-5270-C742-692535D7E7FD}"/>
              </a:ext>
            </a:extLst>
          </p:cNvPr>
          <p:cNvSpPr txBox="1"/>
          <p:nvPr/>
        </p:nvSpPr>
        <p:spPr>
          <a:xfrm>
            <a:off x="5532835" y="4496197"/>
            <a:ext cx="6093618" cy="400110"/>
          </a:xfrm>
          <a:prstGeom prst="rect">
            <a:avLst/>
          </a:prstGeom>
          <a:noFill/>
        </p:spPr>
        <p:txBody>
          <a:bodyPr wrap="square">
            <a:spAutoFit/>
          </a:bodyPr>
          <a:lstStyle/>
          <a:p>
            <a:r>
              <a:rPr lang="en-GB" sz="2000" b="0" i="0" dirty="0">
                <a:solidFill>
                  <a:srgbClr val="000000"/>
                </a:solidFill>
                <a:effectLst/>
              </a:rPr>
              <a:t>Original Position of Object and Pivot Point</a:t>
            </a:r>
            <a:endParaRPr lang="en-US" sz="2000" dirty="0"/>
          </a:p>
        </p:txBody>
      </p:sp>
    </p:spTree>
    <p:extLst>
      <p:ext uri="{BB962C8B-B14F-4D97-AF65-F5344CB8AC3E}">
        <p14:creationId xmlns:p14="http://schemas.microsoft.com/office/powerpoint/2010/main" val="290856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1A82-F92E-455B-5B37-73B2C03CAD6D}"/>
              </a:ext>
            </a:extLst>
          </p:cNvPr>
          <p:cNvSpPr>
            <a:spLocks noGrp="1"/>
          </p:cNvSpPr>
          <p:nvPr>
            <p:ph type="title"/>
          </p:nvPr>
        </p:nvSpPr>
        <p:spPr/>
        <p:txBody>
          <a:bodyPr/>
          <a:lstStyle/>
          <a:p>
            <a:r>
              <a:rPr lang="en-US" sz="4400" b="1" dirty="0"/>
              <a:t>Two-Dimensional Transformations</a:t>
            </a:r>
            <a:endParaRPr lang="en-US" b="1" dirty="0"/>
          </a:p>
        </p:txBody>
      </p:sp>
      <p:sp>
        <p:nvSpPr>
          <p:cNvPr id="3" name="Content Placeholder 2">
            <a:extLst>
              <a:ext uri="{FF2B5EF4-FFF2-40B4-BE49-F238E27FC236}">
                <a16:creationId xmlns:a16="http://schemas.microsoft.com/office/drawing/2014/main" id="{8B7AA4BA-3B23-A776-75F5-80C122CFF2B3}"/>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Changing co-ordinate description of an object is called transformation.</a:t>
            </a:r>
          </a:p>
          <a:p>
            <a:pPr>
              <a:buFont typeface="Wingdings" panose="05000000000000000000" pitchFamily="2" charset="2"/>
              <a:buChar char="v"/>
            </a:pPr>
            <a:r>
              <a:rPr lang="en-GB" sz="2000" b="1" dirty="0"/>
              <a:t>Types:</a:t>
            </a:r>
          </a:p>
          <a:p>
            <a:pPr lvl="1">
              <a:buFont typeface="Wingdings" panose="05000000000000000000" pitchFamily="2" charset="2"/>
              <a:buChar char="q"/>
            </a:pPr>
            <a:r>
              <a:rPr lang="en-GB" sz="2000" b="1" dirty="0"/>
              <a:t>Rigid </a:t>
            </a:r>
            <a:r>
              <a:rPr lang="en-GB" sz="2000" dirty="0"/>
              <a:t>body transformation (transformation without change in shape.)</a:t>
            </a:r>
          </a:p>
          <a:p>
            <a:pPr lvl="1">
              <a:buFont typeface="Wingdings" panose="05000000000000000000" pitchFamily="2" charset="2"/>
              <a:buChar char="q"/>
            </a:pPr>
            <a:r>
              <a:rPr lang="en-GB" sz="2000" b="1" dirty="0"/>
              <a:t>Non rigid</a:t>
            </a:r>
            <a:r>
              <a:rPr lang="en-GB" sz="2000" dirty="0"/>
              <a:t> body transformation (transformation with change in shape.)</a:t>
            </a:r>
          </a:p>
          <a:p>
            <a:pPr lvl="1">
              <a:buFont typeface="Wingdings" panose="05000000000000000000" pitchFamily="2" charset="2"/>
              <a:buChar char="q"/>
            </a:pPr>
            <a:r>
              <a:rPr lang="en-GB" sz="2000" dirty="0"/>
              <a:t>When a transformation takes place on a </a:t>
            </a:r>
            <a:r>
              <a:rPr lang="en-GB" sz="2000" b="1" dirty="0"/>
              <a:t>2D plane</a:t>
            </a:r>
            <a:r>
              <a:rPr lang="en-GB" sz="2000" dirty="0"/>
              <a:t>, it is called </a:t>
            </a:r>
            <a:r>
              <a:rPr lang="en-GB" sz="2000" b="1" dirty="0"/>
              <a:t>2D transformation</a:t>
            </a:r>
            <a:r>
              <a:rPr lang="en-GB" sz="2000" dirty="0"/>
              <a:t>.</a:t>
            </a:r>
          </a:p>
          <a:p>
            <a:pPr>
              <a:buFont typeface="Wingdings" panose="05000000000000000000" pitchFamily="2" charset="2"/>
              <a:buChar char="v"/>
            </a:pPr>
            <a:r>
              <a:rPr lang="en-GB" sz="2000" dirty="0"/>
              <a:t>The </a:t>
            </a:r>
            <a:r>
              <a:rPr lang="en-GB" sz="2000" b="1" dirty="0"/>
              <a:t>three</a:t>
            </a:r>
            <a:r>
              <a:rPr lang="en-GB" sz="2000" dirty="0"/>
              <a:t> basic transformations are</a:t>
            </a:r>
          </a:p>
          <a:p>
            <a:pPr lvl="1">
              <a:buFont typeface="Wingdings" panose="05000000000000000000" pitchFamily="2" charset="2"/>
              <a:buChar char="v"/>
            </a:pPr>
            <a:r>
              <a:rPr lang="en-GB" sz="2000" b="1" dirty="0"/>
              <a:t>Translation</a:t>
            </a:r>
          </a:p>
          <a:p>
            <a:pPr lvl="1">
              <a:buFont typeface="Wingdings" panose="05000000000000000000" pitchFamily="2" charset="2"/>
              <a:buChar char="v"/>
            </a:pPr>
            <a:r>
              <a:rPr lang="en-GB" sz="2000" b="1" dirty="0"/>
              <a:t>Rotation</a:t>
            </a:r>
          </a:p>
          <a:p>
            <a:pPr lvl="1">
              <a:buFont typeface="Wingdings" panose="05000000000000000000" pitchFamily="2" charset="2"/>
              <a:buChar char="v"/>
            </a:pPr>
            <a:r>
              <a:rPr lang="en-GB" sz="2000" b="1" dirty="0"/>
              <a:t>Scaling</a:t>
            </a:r>
          </a:p>
          <a:p>
            <a:pPr>
              <a:buFont typeface="Wingdings" panose="05000000000000000000" pitchFamily="2" charset="2"/>
              <a:buChar char="v"/>
            </a:pPr>
            <a:r>
              <a:rPr lang="en-GB" sz="2000" dirty="0"/>
              <a:t>Other transformation includes </a:t>
            </a:r>
            <a:r>
              <a:rPr lang="en-GB" sz="2000" b="1" dirty="0"/>
              <a:t>reflection</a:t>
            </a:r>
            <a:r>
              <a:rPr lang="en-GB" sz="2000" dirty="0"/>
              <a:t> and </a:t>
            </a:r>
            <a:r>
              <a:rPr lang="en-GB" sz="2000" b="1" dirty="0"/>
              <a:t>shear</a:t>
            </a:r>
            <a:r>
              <a:rPr lang="en-GB" sz="2000" dirty="0"/>
              <a:t>.</a:t>
            </a:r>
          </a:p>
          <a:p>
            <a:pPr marL="0" indent="0">
              <a:buNone/>
            </a:pPr>
            <a:r>
              <a:rPr lang="en-GB" sz="2000" dirty="0"/>
              <a:t>[</a:t>
            </a:r>
            <a:r>
              <a:rPr lang="en-GB" sz="2000" b="1" i="1" dirty="0">
                <a:latin typeface="Andalus" panose="02020603050405020304" pitchFamily="18" charset="-78"/>
                <a:cs typeface="Andalus" panose="02020603050405020304" pitchFamily="18" charset="-78"/>
              </a:rPr>
              <a:t>Note: </a:t>
            </a:r>
            <a:r>
              <a:rPr lang="en-GB" sz="2000" i="1" dirty="0">
                <a:latin typeface="Andalus" panose="02020603050405020304" pitchFamily="18" charset="-78"/>
                <a:cs typeface="Andalus" panose="02020603050405020304" pitchFamily="18" charset="-78"/>
              </a:rPr>
              <a:t>2D or two-dimensional are same terms</a:t>
            </a:r>
            <a:r>
              <a:rPr lang="en-GB" sz="2000" dirty="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3317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5122" name="Picture 2">
            <a:extLst>
              <a:ext uri="{FF2B5EF4-FFF2-40B4-BE49-F238E27FC236}">
                <a16:creationId xmlns:a16="http://schemas.microsoft.com/office/drawing/2014/main" id="{293A4CDA-5239-24D9-ABE3-226B20439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86012"/>
            <a:ext cx="4980385" cy="38997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A1EE1B-513D-4741-2DB0-B6059EBC040C}"/>
              </a:ext>
            </a:extLst>
          </p:cNvPr>
          <p:cNvSpPr txBox="1"/>
          <p:nvPr/>
        </p:nvSpPr>
        <p:spPr>
          <a:xfrm>
            <a:off x="5818585" y="5044559"/>
            <a:ext cx="6093618" cy="369332"/>
          </a:xfrm>
          <a:prstGeom prst="rect">
            <a:avLst/>
          </a:prstGeom>
          <a:noFill/>
        </p:spPr>
        <p:txBody>
          <a:bodyPr wrap="square">
            <a:spAutoFit/>
          </a:bodyPr>
          <a:lstStyle/>
          <a:p>
            <a:r>
              <a:rPr lang="en-US" dirty="0"/>
              <a:t>Translation of Object so that Pivot Point is at Origin</a:t>
            </a:r>
          </a:p>
        </p:txBody>
      </p:sp>
      <p:sp>
        <p:nvSpPr>
          <p:cNvPr id="3" name="TextBox 2">
            <a:extLst>
              <a:ext uri="{FF2B5EF4-FFF2-40B4-BE49-F238E27FC236}">
                <a16:creationId xmlns:a16="http://schemas.microsoft.com/office/drawing/2014/main" id="{69C98DE4-F0BE-36EF-5483-B4AEAB13CEBB}"/>
              </a:ext>
            </a:extLst>
          </p:cNvPr>
          <p:cNvSpPr txBox="1"/>
          <p:nvPr/>
        </p:nvSpPr>
        <p:spPr>
          <a:xfrm>
            <a:off x="4957763" y="3244334"/>
            <a:ext cx="314325" cy="369332"/>
          </a:xfrm>
          <a:prstGeom prst="rect">
            <a:avLst/>
          </a:prstGeom>
          <a:noFill/>
        </p:spPr>
        <p:txBody>
          <a:bodyPr wrap="square" rtlCol="0">
            <a:spAutoFit/>
          </a:bodyPr>
          <a:lstStyle/>
          <a:p>
            <a:r>
              <a:rPr lang="en-US" b="1" dirty="0"/>
              <a:t>1</a:t>
            </a:r>
          </a:p>
        </p:txBody>
      </p:sp>
    </p:spTree>
    <p:extLst>
      <p:ext uri="{BB962C8B-B14F-4D97-AF65-F5344CB8AC3E}">
        <p14:creationId xmlns:p14="http://schemas.microsoft.com/office/powerpoint/2010/main" val="340098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6146" name="Picture 2">
            <a:extLst>
              <a:ext uri="{FF2B5EF4-FFF2-40B4-BE49-F238E27FC236}">
                <a16:creationId xmlns:a16="http://schemas.microsoft.com/office/drawing/2014/main" id="{E00DBD68-087F-B250-8F3E-454AC295C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314574"/>
            <a:ext cx="4902508" cy="38147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02BFA7-ED39-8C97-9320-8FF5ABD84331}"/>
              </a:ext>
            </a:extLst>
          </p:cNvPr>
          <p:cNvSpPr txBox="1"/>
          <p:nvPr/>
        </p:nvSpPr>
        <p:spPr>
          <a:xfrm>
            <a:off x="6096000" y="4615934"/>
            <a:ext cx="3211115" cy="369332"/>
          </a:xfrm>
          <a:prstGeom prst="rect">
            <a:avLst/>
          </a:prstGeom>
          <a:noFill/>
        </p:spPr>
        <p:txBody>
          <a:bodyPr wrap="square">
            <a:spAutoFit/>
          </a:bodyPr>
          <a:lstStyle/>
          <a:p>
            <a:r>
              <a:rPr lang="en-US" dirty="0"/>
              <a:t>Rotation about Origin</a:t>
            </a:r>
          </a:p>
        </p:txBody>
      </p:sp>
    </p:spTree>
    <p:extLst>
      <p:ext uri="{BB962C8B-B14F-4D97-AF65-F5344CB8AC3E}">
        <p14:creationId xmlns:p14="http://schemas.microsoft.com/office/powerpoint/2010/main" val="3160077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7170" name="Picture 2">
            <a:extLst>
              <a:ext uri="{FF2B5EF4-FFF2-40B4-BE49-F238E27FC236}">
                <a16:creationId xmlns:a16="http://schemas.microsoft.com/office/drawing/2014/main" id="{684C6D3C-57E4-1B9D-F26F-942BE89CB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14551"/>
            <a:ext cx="5257800" cy="41169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A9757C-DC68-A67B-A834-358ED008CF1A}"/>
              </a:ext>
            </a:extLst>
          </p:cNvPr>
          <p:cNvSpPr txBox="1"/>
          <p:nvPr/>
        </p:nvSpPr>
        <p:spPr>
          <a:xfrm>
            <a:off x="6098382" y="4791760"/>
            <a:ext cx="6093618" cy="646331"/>
          </a:xfrm>
          <a:prstGeom prst="rect">
            <a:avLst/>
          </a:prstGeom>
          <a:noFill/>
        </p:spPr>
        <p:txBody>
          <a:bodyPr wrap="square">
            <a:spAutoFit/>
          </a:bodyPr>
          <a:lstStyle/>
          <a:p>
            <a:r>
              <a:rPr lang="en-US" dirty="0"/>
              <a:t>Translation of Object so that Pivot Point is Returned to original Position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78A9FA-B187-F285-C1B8-F36150D075B7}"/>
                  </a:ext>
                </a:extLst>
              </p:cNvPr>
              <p:cNvSpPr txBox="1"/>
              <p:nvPr/>
            </p:nvSpPr>
            <p:spPr>
              <a:xfrm>
                <a:off x="2786063" y="5753297"/>
                <a:ext cx="9405937" cy="874920"/>
              </a:xfrm>
              <a:prstGeom prst="rect">
                <a:avLst/>
              </a:prstGeom>
              <a:noFill/>
            </p:spPr>
            <p:txBody>
              <a:bodyPr wrap="square">
                <a:spAutoFit/>
              </a:bodyPr>
              <a:lstStyle/>
              <a:p>
                <a:r>
                  <a:rPr lang="en-US" b="1" i="0" dirty="0">
                    <a:solidFill>
                      <a:srgbClr val="000000"/>
                    </a:solidFill>
                    <a:effectLst/>
                  </a:rPr>
                  <a:t>P' = T(</a:t>
                </a:r>
                <a:r>
                  <a:rPr lang="en-US" b="1" i="0" dirty="0" err="1">
                    <a:solidFill>
                      <a:srgbClr val="000000"/>
                    </a:solidFill>
                    <a:effectLst/>
                  </a:rPr>
                  <a:t>x</a:t>
                </a:r>
                <a:r>
                  <a:rPr lang="en-US" b="1" i="0" baseline="-25000" dirty="0" err="1">
                    <a:solidFill>
                      <a:srgbClr val="000000"/>
                    </a:solidFill>
                    <a:effectLst/>
                  </a:rPr>
                  <a:t>r</a:t>
                </a:r>
                <a:r>
                  <a:rPr lang="en-US" b="1" i="0" dirty="0">
                    <a:solidFill>
                      <a:srgbClr val="000000"/>
                    </a:solidFill>
                    <a:effectLst/>
                  </a:rPr>
                  <a:t>, </a:t>
                </a:r>
                <a:r>
                  <a:rPr lang="en-US" b="1" i="0" dirty="0" err="1">
                    <a:solidFill>
                      <a:srgbClr val="000000"/>
                    </a:solidFill>
                    <a:effectLst/>
                  </a:rPr>
                  <a:t>y</a:t>
                </a:r>
                <a:r>
                  <a:rPr lang="en-US" b="1" i="0" baseline="-25000" dirty="0" err="1">
                    <a:solidFill>
                      <a:srgbClr val="000000"/>
                    </a:solidFill>
                    <a:effectLst/>
                  </a:rPr>
                  <a:t>r</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R(</a:t>
                </a:r>
                <a:r>
                  <a:rPr lang="el-GR" b="1" i="0" dirty="0">
                    <a:solidFill>
                      <a:srgbClr val="000000"/>
                    </a:solidFill>
                    <a:effectLst/>
                    <a:ea typeface="Verdana" panose="020B0604030504040204" pitchFamily="34" charset="0"/>
                  </a:rPr>
                  <a:t>θ</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T(-</a:t>
                </a:r>
                <a:r>
                  <a:rPr lang="en-US" b="1" i="0" dirty="0" err="1">
                    <a:solidFill>
                      <a:srgbClr val="000000"/>
                    </a:solidFill>
                    <a:effectLst/>
                  </a:rPr>
                  <a:t>x</a:t>
                </a:r>
                <a:r>
                  <a:rPr lang="en-US" b="1" i="0" baseline="-25000" dirty="0" err="1">
                    <a:solidFill>
                      <a:srgbClr val="000000"/>
                    </a:solidFill>
                    <a:effectLst/>
                  </a:rPr>
                  <a:t>r</a:t>
                </a:r>
                <a:r>
                  <a:rPr lang="en-US" b="1" i="0" dirty="0">
                    <a:solidFill>
                      <a:srgbClr val="000000"/>
                    </a:solidFill>
                    <a:effectLst/>
                  </a:rPr>
                  <a:t>, -</a:t>
                </a:r>
                <a:r>
                  <a:rPr lang="en-US" b="1" i="0" dirty="0" err="1">
                    <a:solidFill>
                      <a:srgbClr val="000000"/>
                    </a:solidFill>
                    <a:effectLst/>
                  </a:rPr>
                  <a:t>y</a:t>
                </a:r>
                <a:r>
                  <a:rPr lang="en-US" b="1" i="0" baseline="-25000" dirty="0" err="1">
                    <a:solidFill>
                      <a:srgbClr val="000000"/>
                    </a:solidFill>
                    <a:effectLst/>
                  </a:rPr>
                  <a:t>r</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P = </a:t>
                </a:r>
                <a14:m>
                  <m:oMath xmlns:m="http://schemas.openxmlformats.org/officeDocument/2006/math">
                    <m:d>
                      <m:dPr>
                        <m:begChr m:val="["/>
                        <m:endChr m:val="]"/>
                        <m:ctrlPr>
                          <a:rPr lang="en-US" b="1" i="1" smtClean="0">
                            <a:solidFill>
                              <a:srgbClr val="000000"/>
                            </a:solidFill>
                            <a:effectLst/>
                            <a:latin typeface="Cambria Math" panose="02040503050406030204" pitchFamily="18" charset="0"/>
                          </a:rPr>
                        </m:ctrlPr>
                      </m:dPr>
                      <m:e>
                        <m:m>
                          <m:mPr>
                            <m:mcs>
                              <m:mc>
                                <m:mcPr>
                                  <m:count m:val="3"/>
                                  <m:mcJc m:val="center"/>
                                </m:mcPr>
                              </m:mc>
                            </m:mcs>
                            <m:ctrlPr>
                              <a:rPr lang="en-US"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𝒄</m:t>
                              </m:r>
                              <m:r>
                                <a:rPr lang="en-US" b="1" i="1" smtClean="0">
                                  <a:solidFill>
                                    <a:srgbClr val="000000"/>
                                  </a:solidFill>
                                  <a:effectLst/>
                                  <a:latin typeface="Cambria Math" panose="02040503050406030204" pitchFamily="18" charset="0"/>
                                </a:rPr>
                                <m:t>𝒐𝒔</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𝒔𝒊𝒏</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d>
                                <m:dPr>
                                  <m:ctrlPr>
                                    <a:rPr lang="en-US" b="1" i="1" smtClean="0">
                                      <a:solidFill>
                                        <a:srgbClr val="000000"/>
                                      </a:solidFill>
                                      <a:effectLst/>
                                      <a:latin typeface="Cambria Math" panose="02040503050406030204" pitchFamily="18" charset="0"/>
                                    </a:rPr>
                                  </m:ctrlPr>
                                </m:dPr>
                                <m:e>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𝒄𝒐𝒔</m:t>
                                  </m:r>
                                  <m:r>
                                    <m:rPr>
                                      <m:sty m:val="p"/>
                                    </m:rPr>
                                    <a:rPr lang="el-GR" b="1" i="1">
                                      <a:solidFill>
                                        <a:srgbClr val="000000"/>
                                      </a:solidFill>
                                      <a:latin typeface="Cambria Math" panose="02040503050406030204" pitchFamily="18" charset="0"/>
                                    </a:rPr>
                                    <m:t>θ</m:t>
                                  </m:r>
                                </m:e>
                              </m:d>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𝒚𝒓𝒔𝒊𝒏</m:t>
                              </m:r>
                              <m:r>
                                <m:rPr>
                                  <m:sty m:val="p"/>
                                </m:rPr>
                                <a:rPr lang="el-GR" b="1" i="1">
                                  <a:solidFill>
                                    <a:srgbClr val="000000"/>
                                  </a:solidFill>
                                  <a:latin typeface="Cambria Math" panose="02040503050406030204" pitchFamily="18" charset="0"/>
                                </a:rPr>
                                <m:t>θ</m:t>
                              </m:r>
                            </m:e>
                          </m:mr>
                          <m:mr>
                            <m:e>
                              <m:r>
                                <a:rPr lang="en-US" b="1" i="1" smtClean="0">
                                  <a:solidFill>
                                    <a:srgbClr val="000000"/>
                                  </a:solidFill>
                                  <a:effectLst/>
                                  <a:latin typeface="Cambria Math" panose="02040503050406030204" pitchFamily="18" charset="0"/>
                                </a:rPr>
                                <m:t>𝒔𝒊𝒏</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𝒄𝒐𝒔</m:t>
                              </m:r>
                              <m:r>
                                <m:rPr>
                                  <m:sty m:val="p"/>
                                </m:rPr>
                                <a:rPr lang="el-GR" b="1" i="1">
                                  <a:latin typeface="Cambria Math" panose="02040503050406030204" pitchFamily="18" charset="0"/>
                                </a:rPr>
                                <m:t>θ</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d>
                                <m:dPr>
                                  <m:ctrlPr>
                                    <a:rPr lang="en-US" b="1" i="1" smtClean="0">
                                      <a:solidFill>
                                        <a:srgbClr val="000000"/>
                                      </a:solidFill>
                                      <a:effectLst/>
                                      <a:latin typeface="Cambria Math" panose="02040503050406030204" pitchFamily="18" charset="0"/>
                                    </a:rPr>
                                  </m:ctrlPr>
                                </m:dPr>
                                <m:e>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𝒄𝒐𝒔</m:t>
                                  </m:r>
                                  <m:r>
                                    <m:rPr>
                                      <m:sty m:val="p"/>
                                    </m:rPr>
                                    <a:rPr lang="el-GR" b="1" i="1">
                                      <a:solidFill>
                                        <a:srgbClr val="000000"/>
                                      </a:solidFill>
                                      <a:latin typeface="Cambria Math" panose="02040503050406030204" pitchFamily="18" charset="0"/>
                                    </a:rPr>
                                    <m:t>θ</m:t>
                                  </m:r>
                                </m:e>
                              </m:d>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𝒙𝒓𝒔𝒊𝒏</m:t>
                              </m:r>
                              <m:r>
                                <m:rPr>
                                  <m:sty m:val="p"/>
                                </m:rPr>
                                <a:rPr lang="el-GR" b="1" i="1" smtClean="0">
                                  <a:solidFill>
                                    <a:srgbClr val="000000"/>
                                  </a:solidFill>
                                  <a:effectLst/>
                                  <a:latin typeface="Cambria Math" panose="02040503050406030204" pitchFamily="18" charset="0"/>
                                </a:rPr>
                                <m:t>θ</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r>
                  <a:rPr lang="en-US" b="1" dirty="0"/>
                  <a:t>.P</a:t>
                </a:r>
              </a:p>
            </p:txBody>
          </p:sp>
        </mc:Choice>
        <mc:Fallback xmlns="">
          <p:sp>
            <p:nvSpPr>
              <p:cNvPr id="7" name="TextBox 6">
                <a:extLst>
                  <a:ext uri="{FF2B5EF4-FFF2-40B4-BE49-F238E27FC236}">
                    <a16:creationId xmlns:a16="http://schemas.microsoft.com/office/drawing/2014/main" id="{9978A9FA-B187-F285-C1B8-F36150D075B7}"/>
                  </a:ext>
                </a:extLst>
              </p:cNvPr>
              <p:cNvSpPr txBox="1">
                <a:spLocks noRot="1" noChangeAspect="1" noMove="1" noResize="1" noEditPoints="1" noAdjustHandles="1" noChangeArrowheads="1" noChangeShapeType="1" noTextEdit="1"/>
              </p:cNvSpPr>
              <p:nvPr/>
            </p:nvSpPr>
            <p:spPr>
              <a:xfrm>
                <a:off x="2786063" y="5753297"/>
                <a:ext cx="9405937" cy="874920"/>
              </a:xfrm>
              <a:prstGeom prst="rect">
                <a:avLst/>
              </a:prstGeom>
              <a:blipFill>
                <a:blip r:embed="rId3"/>
                <a:stretch>
                  <a:fillRect l="-51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AED7A9-4A22-B630-4D38-126CFF81320A}"/>
              </a:ext>
            </a:extLst>
          </p:cNvPr>
          <p:cNvSpPr txBox="1"/>
          <p:nvPr/>
        </p:nvSpPr>
        <p:spPr>
          <a:xfrm>
            <a:off x="5190004" y="3084840"/>
            <a:ext cx="314325" cy="369332"/>
          </a:xfrm>
          <a:prstGeom prst="rect">
            <a:avLst/>
          </a:prstGeom>
          <a:noFill/>
        </p:spPr>
        <p:txBody>
          <a:bodyPr wrap="square" rtlCol="0">
            <a:spAutoFit/>
          </a:bodyPr>
          <a:lstStyle/>
          <a:p>
            <a:r>
              <a:rPr lang="en-US" b="1" dirty="0"/>
              <a:t>1</a:t>
            </a:r>
          </a:p>
        </p:txBody>
      </p:sp>
      <p:sp>
        <p:nvSpPr>
          <p:cNvPr id="4" name="Flowchart: Alternate Process 3">
            <a:extLst>
              <a:ext uri="{FF2B5EF4-FFF2-40B4-BE49-F238E27FC236}">
                <a16:creationId xmlns:a16="http://schemas.microsoft.com/office/drawing/2014/main" id="{052FD9E4-A49F-52C3-E2C5-B4AEAD0001CC}"/>
              </a:ext>
            </a:extLst>
          </p:cNvPr>
          <p:cNvSpPr/>
          <p:nvPr/>
        </p:nvSpPr>
        <p:spPr>
          <a:xfrm>
            <a:off x="3442447" y="5970494"/>
            <a:ext cx="3334871" cy="482040"/>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727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741A-859A-7CE1-1770-BA266E3DB95D}"/>
              </a:ext>
            </a:extLst>
          </p:cNvPr>
          <p:cNvSpPr>
            <a:spLocks noGrp="1"/>
          </p:cNvSpPr>
          <p:nvPr>
            <p:ph type="title"/>
          </p:nvPr>
        </p:nvSpPr>
        <p:spPr/>
        <p:txBody>
          <a:bodyPr/>
          <a:lstStyle/>
          <a:p>
            <a:r>
              <a:rPr lang="en-US" b="1" dirty="0"/>
              <a:t>General Fixed point scaling</a:t>
            </a:r>
          </a:p>
        </p:txBody>
      </p:sp>
      <p:sp>
        <p:nvSpPr>
          <p:cNvPr id="3" name="Content Placeholder 2">
            <a:extLst>
              <a:ext uri="{FF2B5EF4-FFF2-40B4-BE49-F238E27FC236}">
                <a16:creationId xmlns:a16="http://schemas.microsoft.com/office/drawing/2014/main" id="{273E3A84-A31B-3BBE-5043-DC49988FC61C}"/>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1800" dirty="0"/>
              <a:t>To represent fixed point scaling using matrix equations in homogeneous co-ordinate system, we can use composite transformation as in fixed point rotation.</a:t>
            </a:r>
          </a:p>
          <a:p>
            <a:pPr marL="800100" lvl="1" indent="-342900">
              <a:buFont typeface="+mj-lt"/>
              <a:buAutoNum type="arabicPeriod"/>
            </a:pPr>
            <a:r>
              <a:rPr lang="en-GB" sz="1800" dirty="0"/>
              <a:t>Translate object to the origin so that (</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 lies at origin by T(-</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a:t>
            </a:r>
          </a:p>
          <a:p>
            <a:pPr marL="800100" lvl="1" indent="-342900">
              <a:buFont typeface="+mj-lt"/>
              <a:buAutoNum type="arabicPeriod"/>
            </a:pPr>
            <a:r>
              <a:rPr lang="en-GB" sz="1800" dirty="0"/>
              <a:t>Scale the object with (</a:t>
            </a:r>
            <a:r>
              <a:rPr lang="en-GB" sz="1800" dirty="0" err="1"/>
              <a:t>s</a:t>
            </a:r>
            <a:r>
              <a:rPr lang="en-GB" sz="1800" baseline="-25000" dirty="0" err="1"/>
              <a:t>x</a:t>
            </a:r>
            <a:r>
              <a:rPr lang="en-GB" sz="1800" dirty="0"/>
              <a:t>, </a:t>
            </a:r>
            <a:r>
              <a:rPr lang="en-GB" sz="1800" dirty="0" err="1"/>
              <a:t>s</a:t>
            </a:r>
            <a:r>
              <a:rPr lang="en-GB" sz="1800" baseline="-25000" dirty="0" err="1"/>
              <a:t>y</a:t>
            </a:r>
            <a:r>
              <a:rPr lang="en-GB" sz="1800" dirty="0"/>
              <a:t>)</a:t>
            </a:r>
          </a:p>
          <a:p>
            <a:pPr marL="800100" lvl="1" indent="-342900">
              <a:buFont typeface="+mj-lt"/>
              <a:buAutoNum type="arabicPeriod"/>
            </a:pPr>
            <a:r>
              <a:rPr lang="en-GB" sz="1800" dirty="0"/>
              <a:t>Re-translate the object back to its original position so that fixed point (</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 moves to its original position. In this case translation vector is T(</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a:t>
            </a:r>
          </a:p>
          <a:p>
            <a:pPr algn="l">
              <a:buFont typeface="Wingdings" panose="05000000000000000000" pitchFamily="2" charset="2"/>
              <a:buChar char="v"/>
            </a:pPr>
            <a:r>
              <a:rPr lang="en-GB" sz="1800" b="1" dirty="0"/>
              <a:t>Matrix Representation:</a:t>
            </a:r>
          </a:p>
          <a:p>
            <a:pPr marL="0" indent="0" algn="l">
              <a:buNone/>
            </a:pPr>
            <a:endParaRPr lang="en-US" sz="1800" b="1" dirty="0"/>
          </a:p>
        </p:txBody>
      </p:sp>
      <p:pic>
        <p:nvPicPr>
          <p:cNvPr id="5" name="Picture 4">
            <a:extLst>
              <a:ext uri="{FF2B5EF4-FFF2-40B4-BE49-F238E27FC236}">
                <a16:creationId xmlns:a16="http://schemas.microsoft.com/office/drawing/2014/main" id="{D960A251-84A2-DB8F-305B-A513DE97802B}"/>
              </a:ext>
            </a:extLst>
          </p:cNvPr>
          <p:cNvPicPr>
            <a:picLocks noChangeAspect="1"/>
          </p:cNvPicPr>
          <p:nvPr/>
        </p:nvPicPr>
        <p:blipFill>
          <a:blip r:embed="rId2"/>
          <a:stretch>
            <a:fillRect/>
          </a:stretch>
        </p:blipFill>
        <p:spPr>
          <a:xfrm>
            <a:off x="2978666" y="3933825"/>
            <a:ext cx="6234668" cy="2728912"/>
          </a:xfrm>
          <a:prstGeom prst="rect">
            <a:avLst/>
          </a:prstGeom>
        </p:spPr>
      </p:pic>
    </p:spTree>
    <p:extLst>
      <p:ext uri="{BB962C8B-B14F-4D97-AF65-F5344CB8AC3E}">
        <p14:creationId xmlns:p14="http://schemas.microsoft.com/office/powerpoint/2010/main" val="4113393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sp>
        <p:nvSpPr>
          <p:cNvPr id="3" name="Content Placeholder 2">
            <a:extLst>
              <a:ext uri="{FF2B5EF4-FFF2-40B4-BE49-F238E27FC236}">
                <a16:creationId xmlns:a16="http://schemas.microsoft.com/office/drawing/2014/main" id="{458A960A-51CD-B84F-C928-3064CDA97A8C}"/>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A transformation sequence for scaling an object with respect to a specified </a:t>
            </a:r>
            <a:r>
              <a:rPr lang="en-GB" sz="2000" b="1" dirty="0"/>
              <a:t>fixed position</a:t>
            </a:r>
            <a:r>
              <a:rPr lang="en-GB" sz="2000" dirty="0"/>
              <a:t> using the scaling matrix.</a:t>
            </a:r>
            <a:endParaRPr lang="en-US" sz="2000" dirty="0"/>
          </a:p>
        </p:txBody>
      </p:sp>
      <p:pic>
        <p:nvPicPr>
          <p:cNvPr id="8194" name="Picture 2">
            <a:extLst>
              <a:ext uri="{FF2B5EF4-FFF2-40B4-BE49-F238E27FC236}">
                <a16:creationId xmlns:a16="http://schemas.microsoft.com/office/drawing/2014/main" id="{5EC5EBAA-E3CF-B3F6-9E75-968515CD5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528888"/>
            <a:ext cx="4658987" cy="3648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104FFF-8352-5097-2F61-114779DFD609}"/>
              </a:ext>
            </a:extLst>
          </p:cNvPr>
          <p:cNvSpPr txBox="1"/>
          <p:nvPr/>
        </p:nvSpPr>
        <p:spPr>
          <a:xfrm>
            <a:off x="5168435" y="4352925"/>
            <a:ext cx="5161428" cy="369332"/>
          </a:xfrm>
          <a:prstGeom prst="rect">
            <a:avLst/>
          </a:prstGeom>
          <a:noFill/>
        </p:spPr>
        <p:txBody>
          <a:bodyPr wrap="square">
            <a:spAutoFit/>
          </a:bodyPr>
          <a:lstStyle/>
          <a:p>
            <a:r>
              <a:rPr lang="en-US" dirty="0"/>
              <a:t>Original Position of Object and Fixed Point</a:t>
            </a:r>
          </a:p>
        </p:txBody>
      </p:sp>
    </p:spTree>
    <p:extLst>
      <p:ext uri="{BB962C8B-B14F-4D97-AF65-F5344CB8AC3E}">
        <p14:creationId xmlns:p14="http://schemas.microsoft.com/office/powerpoint/2010/main" val="1142084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pic>
        <p:nvPicPr>
          <p:cNvPr id="9218" name="Picture 2">
            <a:extLst>
              <a:ext uri="{FF2B5EF4-FFF2-40B4-BE49-F238E27FC236}">
                <a16:creationId xmlns:a16="http://schemas.microsoft.com/office/drawing/2014/main" id="{843330B0-067D-66C9-B05A-E7361ABC4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6548"/>
            <a:ext cx="4970550" cy="38920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3D17DE-6357-D61F-A4A0-58E0D6D835BC}"/>
              </a:ext>
            </a:extLst>
          </p:cNvPr>
          <p:cNvSpPr txBox="1"/>
          <p:nvPr/>
        </p:nvSpPr>
        <p:spPr>
          <a:xfrm>
            <a:off x="5951935" y="4577447"/>
            <a:ext cx="6240065" cy="369332"/>
          </a:xfrm>
          <a:prstGeom prst="rect">
            <a:avLst/>
          </a:prstGeom>
          <a:noFill/>
        </p:spPr>
        <p:txBody>
          <a:bodyPr wrap="square">
            <a:spAutoFit/>
          </a:bodyPr>
          <a:lstStyle/>
          <a:p>
            <a:r>
              <a:rPr lang="en-US" dirty="0"/>
              <a:t>Translation of Object so that Fixed Point is at Origin</a:t>
            </a:r>
          </a:p>
        </p:txBody>
      </p:sp>
      <p:sp>
        <p:nvSpPr>
          <p:cNvPr id="3" name="TextBox 2">
            <a:extLst>
              <a:ext uri="{FF2B5EF4-FFF2-40B4-BE49-F238E27FC236}">
                <a16:creationId xmlns:a16="http://schemas.microsoft.com/office/drawing/2014/main" id="{DD0D91CE-DAEB-2AEC-507B-842ADBEB0F1D}"/>
              </a:ext>
            </a:extLst>
          </p:cNvPr>
          <p:cNvSpPr txBox="1"/>
          <p:nvPr/>
        </p:nvSpPr>
        <p:spPr>
          <a:xfrm>
            <a:off x="4859433" y="3244334"/>
            <a:ext cx="290792" cy="369332"/>
          </a:xfrm>
          <a:prstGeom prst="rect">
            <a:avLst/>
          </a:prstGeom>
          <a:noFill/>
        </p:spPr>
        <p:txBody>
          <a:bodyPr wrap="square" rtlCol="0">
            <a:spAutoFit/>
          </a:bodyPr>
          <a:lstStyle/>
          <a:p>
            <a:r>
              <a:rPr lang="en-US" b="1" dirty="0"/>
              <a:t>1</a:t>
            </a:r>
          </a:p>
        </p:txBody>
      </p:sp>
    </p:spTree>
    <p:extLst>
      <p:ext uri="{BB962C8B-B14F-4D97-AF65-F5344CB8AC3E}">
        <p14:creationId xmlns:p14="http://schemas.microsoft.com/office/powerpoint/2010/main" val="2621225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pic>
        <p:nvPicPr>
          <p:cNvPr id="10242" name="Picture 2">
            <a:extLst>
              <a:ext uri="{FF2B5EF4-FFF2-40B4-BE49-F238E27FC236}">
                <a16:creationId xmlns:a16="http://schemas.microsoft.com/office/drawing/2014/main" id="{579C237B-6664-EE99-80F4-B481F909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90388"/>
            <a:ext cx="4856930" cy="3767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0B3BEF-5E97-7CF7-6808-7890BE3142AD}"/>
              </a:ext>
            </a:extLst>
          </p:cNvPr>
          <p:cNvSpPr txBox="1"/>
          <p:nvPr/>
        </p:nvSpPr>
        <p:spPr>
          <a:xfrm>
            <a:off x="5260182" y="4474175"/>
            <a:ext cx="4341018" cy="369332"/>
          </a:xfrm>
          <a:prstGeom prst="rect">
            <a:avLst/>
          </a:prstGeom>
          <a:noFill/>
        </p:spPr>
        <p:txBody>
          <a:bodyPr wrap="square">
            <a:spAutoFit/>
          </a:bodyPr>
          <a:lstStyle/>
          <a:p>
            <a:r>
              <a:rPr lang="en-US" dirty="0"/>
              <a:t>Scale Object with Respect to Origin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FDAE9E-8971-5A61-939D-9D1E8D4E378F}"/>
                  </a:ext>
                </a:extLst>
              </p:cNvPr>
              <p:cNvSpPr txBox="1"/>
              <p:nvPr/>
            </p:nvSpPr>
            <p:spPr>
              <a:xfrm>
                <a:off x="3603812" y="5543207"/>
                <a:ext cx="7897625" cy="858505"/>
              </a:xfrm>
              <a:prstGeom prst="rect">
                <a:avLst/>
              </a:prstGeom>
              <a:noFill/>
            </p:spPr>
            <p:txBody>
              <a:bodyPr wrap="square">
                <a:spAutoFit/>
              </a:bodyPr>
              <a:lstStyle/>
              <a:p>
                <a:r>
                  <a:rPr lang="fr-FR" i="0" dirty="0">
                    <a:solidFill>
                      <a:srgbClr val="000000"/>
                    </a:solidFill>
                    <a:effectLst/>
                    <a:sym typeface="Symbol" panose="05050102010706020507" pitchFamily="18" charset="2"/>
                  </a:rPr>
                  <a:t></a:t>
                </a:r>
                <a:r>
                  <a:rPr lang="fr-FR" b="1" dirty="0">
                    <a:solidFill>
                      <a:srgbClr val="000000"/>
                    </a:solidFill>
                    <a:sym typeface="Symbol" panose="05050102010706020507" pitchFamily="18" charset="2"/>
                  </a:rPr>
                  <a:t>C.M./T.M.</a:t>
                </a:r>
                <a:r>
                  <a:rPr lang="fr-FR" b="1" i="0" dirty="0">
                    <a:solidFill>
                      <a:srgbClr val="000000"/>
                    </a:solidFill>
                    <a:effectLst/>
                  </a:rPr>
                  <a:t>= T(</a:t>
                </a:r>
                <a:r>
                  <a:rPr lang="fr-FR" b="1" i="0" dirty="0" err="1">
                    <a:solidFill>
                      <a:srgbClr val="000000"/>
                    </a:solidFill>
                    <a:effectLst/>
                  </a:rPr>
                  <a:t>x</a:t>
                </a:r>
                <a:r>
                  <a:rPr lang="fr-FR" b="1" i="0" baseline="-25000" dirty="0" err="1">
                    <a:solidFill>
                      <a:srgbClr val="000000"/>
                    </a:solidFill>
                    <a:effectLst/>
                  </a:rPr>
                  <a:t>r</a:t>
                </a:r>
                <a:r>
                  <a:rPr lang="fr-FR" b="1" i="0" dirty="0">
                    <a:solidFill>
                      <a:srgbClr val="000000"/>
                    </a:solidFill>
                    <a:effectLst/>
                  </a:rPr>
                  <a:t>, </a:t>
                </a:r>
                <a:r>
                  <a:rPr lang="fr-FR" b="1" i="0" dirty="0" err="1">
                    <a:solidFill>
                      <a:srgbClr val="000000"/>
                    </a:solidFill>
                    <a:effectLst/>
                  </a:rPr>
                  <a:t>y</a:t>
                </a:r>
                <a:r>
                  <a:rPr lang="fr-FR" b="1" i="0" baseline="-25000" dirty="0" err="1">
                    <a:solidFill>
                      <a:srgbClr val="000000"/>
                    </a:solidFill>
                    <a:effectLst/>
                  </a:rPr>
                  <a:t>r</a:t>
                </a:r>
                <a:r>
                  <a:rPr lang="fr-FR" b="1" i="0" dirty="0">
                    <a:solidFill>
                      <a:srgbClr val="000000"/>
                    </a:solidFill>
                    <a:effectLst/>
                  </a:rPr>
                  <a:t>) </a:t>
                </a:r>
                <a:r>
                  <a:rPr lang="fr-FR" b="1" i="0" baseline="30000" dirty="0">
                    <a:solidFill>
                      <a:srgbClr val="000000"/>
                    </a:solidFill>
                    <a:effectLst/>
                  </a:rPr>
                  <a:t>.</a:t>
                </a:r>
                <a:r>
                  <a:rPr lang="fr-FR" b="1" i="0" dirty="0">
                    <a:solidFill>
                      <a:srgbClr val="000000"/>
                    </a:solidFill>
                    <a:effectLst/>
                  </a:rPr>
                  <a:t> S </a:t>
                </a:r>
                <a:r>
                  <a:rPr lang="fr-FR" b="1" i="0" baseline="30000" dirty="0">
                    <a:solidFill>
                      <a:srgbClr val="000000"/>
                    </a:solidFill>
                    <a:effectLst/>
                  </a:rPr>
                  <a:t>.</a:t>
                </a:r>
                <a:r>
                  <a:rPr lang="fr-FR" b="1" i="0" dirty="0">
                    <a:solidFill>
                      <a:srgbClr val="000000"/>
                    </a:solidFill>
                    <a:effectLst/>
                  </a:rPr>
                  <a:t> T(-</a:t>
                </a:r>
                <a:r>
                  <a:rPr lang="fr-FR" b="1" i="0" dirty="0" err="1">
                    <a:solidFill>
                      <a:srgbClr val="000000"/>
                    </a:solidFill>
                    <a:effectLst/>
                  </a:rPr>
                  <a:t>x</a:t>
                </a:r>
                <a:r>
                  <a:rPr lang="fr-FR" b="1" i="0" baseline="-25000" dirty="0" err="1">
                    <a:solidFill>
                      <a:srgbClr val="000000"/>
                    </a:solidFill>
                    <a:effectLst/>
                  </a:rPr>
                  <a:t>r</a:t>
                </a:r>
                <a:r>
                  <a:rPr lang="fr-FR" b="1" i="0" dirty="0">
                    <a:solidFill>
                      <a:srgbClr val="000000"/>
                    </a:solidFill>
                    <a:effectLst/>
                  </a:rPr>
                  <a:t>, -</a:t>
                </a:r>
                <a:r>
                  <a:rPr lang="fr-FR" b="1" i="0" dirty="0" err="1">
                    <a:solidFill>
                      <a:srgbClr val="000000"/>
                    </a:solidFill>
                    <a:effectLst/>
                  </a:rPr>
                  <a:t>y</a:t>
                </a:r>
                <a:r>
                  <a:rPr lang="fr-FR" b="1" i="0" baseline="-25000" dirty="0" err="1">
                    <a:solidFill>
                      <a:srgbClr val="000000"/>
                    </a:solidFill>
                    <a:effectLst/>
                  </a:rPr>
                  <a:t>r</a:t>
                </a:r>
                <a:r>
                  <a:rPr lang="fr-FR" b="1" i="0" dirty="0">
                    <a:solidFill>
                      <a:srgbClr val="000000"/>
                    </a:solidFill>
                    <a:effectLst/>
                  </a:rPr>
                  <a:t>) = </a:t>
                </a:r>
                <a14:m>
                  <m:oMath xmlns:m="http://schemas.openxmlformats.org/officeDocument/2006/math">
                    <m:d>
                      <m:dPr>
                        <m:begChr m:val="["/>
                        <m:endChr m:val="]"/>
                        <m:ctrlPr>
                          <a:rPr lang="fr-FR" b="1" i="1" smtClean="0">
                            <a:solidFill>
                              <a:srgbClr val="000000"/>
                            </a:solidFill>
                            <a:effectLst/>
                            <a:latin typeface="Cambria Math" panose="02040503050406030204" pitchFamily="18" charset="0"/>
                          </a:rPr>
                        </m:ctrlPr>
                      </m:dPr>
                      <m:e>
                        <m:m>
                          <m:mPr>
                            <m:mcs>
                              <m:mc>
                                <m:mcPr>
                                  <m:count m:val="3"/>
                                  <m:mcJc m:val="center"/>
                                </m:mcPr>
                              </m:mc>
                            </m:mcs>
                            <m:ctrlPr>
                              <a:rPr lang="fr-FR"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𝑺</m:t>
                              </m:r>
                              <m:r>
                                <a:rPr lang="en-US" b="1" i="1" smtClean="0">
                                  <a:solidFill>
                                    <a:srgbClr val="000000"/>
                                  </a:solidFill>
                                  <a:effectLst/>
                                  <a:latin typeface="Cambria Math" panose="02040503050406030204" pitchFamily="18" charset="0"/>
                                </a:rPr>
                                <m:t>𝒙</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𝑺𝒙</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𝑺𝒚</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𝑺𝒚</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endParaRPr lang="en-US" b="1" dirty="0"/>
              </a:p>
            </p:txBody>
          </p:sp>
        </mc:Choice>
        <mc:Fallback xmlns="">
          <p:sp>
            <p:nvSpPr>
              <p:cNvPr id="6" name="TextBox 5">
                <a:extLst>
                  <a:ext uri="{FF2B5EF4-FFF2-40B4-BE49-F238E27FC236}">
                    <a16:creationId xmlns:a16="http://schemas.microsoft.com/office/drawing/2014/main" id="{8EFDAE9E-8971-5A61-939D-9D1E8D4E378F}"/>
                  </a:ext>
                </a:extLst>
              </p:cNvPr>
              <p:cNvSpPr txBox="1">
                <a:spLocks noRot="1" noChangeAspect="1" noMove="1" noResize="1" noEditPoints="1" noAdjustHandles="1" noChangeArrowheads="1" noChangeShapeType="1" noTextEdit="1"/>
              </p:cNvSpPr>
              <p:nvPr/>
            </p:nvSpPr>
            <p:spPr>
              <a:xfrm>
                <a:off x="3603812" y="5543207"/>
                <a:ext cx="7897625" cy="858505"/>
              </a:xfrm>
              <a:prstGeom prst="rect">
                <a:avLst/>
              </a:prstGeom>
              <a:blipFill>
                <a:blip r:embed="rId3"/>
                <a:stretch>
                  <a:fillRect l="-61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AB4763-F472-D0EA-15D9-3C3DA5460F13}"/>
              </a:ext>
            </a:extLst>
          </p:cNvPr>
          <p:cNvSpPr txBox="1"/>
          <p:nvPr/>
        </p:nvSpPr>
        <p:spPr>
          <a:xfrm>
            <a:off x="4757737" y="3366633"/>
            <a:ext cx="314325" cy="400110"/>
          </a:xfrm>
          <a:prstGeom prst="rect">
            <a:avLst/>
          </a:prstGeom>
          <a:noFill/>
        </p:spPr>
        <p:txBody>
          <a:bodyPr wrap="square" rtlCol="0">
            <a:spAutoFit/>
          </a:bodyPr>
          <a:lstStyle/>
          <a:p>
            <a:r>
              <a:rPr lang="en-US" sz="2000" b="1" dirty="0"/>
              <a:t>1</a:t>
            </a:r>
          </a:p>
        </p:txBody>
      </p:sp>
      <p:sp>
        <p:nvSpPr>
          <p:cNvPr id="5" name="Flowchart: Alternate Process 4">
            <a:extLst>
              <a:ext uri="{FF2B5EF4-FFF2-40B4-BE49-F238E27FC236}">
                <a16:creationId xmlns:a16="http://schemas.microsoft.com/office/drawing/2014/main" id="{2175BDA5-BB01-3DAB-2A8F-41FBD6391522}"/>
              </a:ext>
            </a:extLst>
          </p:cNvPr>
          <p:cNvSpPr/>
          <p:nvPr/>
        </p:nvSpPr>
        <p:spPr>
          <a:xfrm>
            <a:off x="5365378" y="5731439"/>
            <a:ext cx="2931458" cy="482040"/>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97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a:xfrm>
            <a:off x="838200" y="322262"/>
            <a:ext cx="10515600" cy="1325563"/>
          </a:xfrm>
        </p:spPr>
        <p:txBody>
          <a:bodyPr/>
          <a:lstStyle/>
          <a:p>
            <a:r>
              <a:rPr lang="en-US" b="1" dirty="0"/>
              <a:t>General Fixed Point Scaling</a:t>
            </a:r>
          </a:p>
        </p:txBody>
      </p:sp>
      <p:sp>
        <p:nvSpPr>
          <p:cNvPr id="5" name="TextBox 4">
            <a:extLst>
              <a:ext uri="{FF2B5EF4-FFF2-40B4-BE49-F238E27FC236}">
                <a16:creationId xmlns:a16="http://schemas.microsoft.com/office/drawing/2014/main" id="{733DF8F8-EE72-C8A1-D3FC-997EDDE1C981}"/>
              </a:ext>
            </a:extLst>
          </p:cNvPr>
          <p:cNvSpPr txBox="1"/>
          <p:nvPr/>
        </p:nvSpPr>
        <p:spPr>
          <a:xfrm>
            <a:off x="5986463" y="4400859"/>
            <a:ext cx="6205537" cy="646331"/>
          </a:xfrm>
          <a:prstGeom prst="rect">
            <a:avLst/>
          </a:prstGeom>
          <a:noFill/>
        </p:spPr>
        <p:txBody>
          <a:bodyPr wrap="square">
            <a:spAutoFit/>
          </a:bodyPr>
          <a:lstStyle/>
          <a:p>
            <a:r>
              <a:rPr lang="en-US" dirty="0"/>
              <a:t>Translation of Object so that Fixed Point is Returned to original Position</a:t>
            </a:r>
          </a:p>
        </p:txBody>
      </p:sp>
      <p:grpSp>
        <p:nvGrpSpPr>
          <p:cNvPr id="4" name="Group 3">
            <a:extLst>
              <a:ext uri="{FF2B5EF4-FFF2-40B4-BE49-F238E27FC236}">
                <a16:creationId xmlns:a16="http://schemas.microsoft.com/office/drawing/2014/main" id="{F69EA544-EF7C-86FE-8DAC-645AB88F55CE}"/>
              </a:ext>
            </a:extLst>
          </p:cNvPr>
          <p:cNvGrpSpPr/>
          <p:nvPr/>
        </p:nvGrpSpPr>
        <p:grpSpPr>
          <a:xfrm>
            <a:off x="719137" y="2357746"/>
            <a:ext cx="4795838" cy="3757613"/>
            <a:chOff x="719137" y="2357746"/>
            <a:chExt cx="4795838" cy="3757613"/>
          </a:xfrm>
        </p:grpSpPr>
        <p:cxnSp>
          <p:nvCxnSpPr>
            <p:cNvPr id="9" name="Straight Arrow Connector 8">
              <a:extLst>
                <a:ext uri="{FF2B5EF4-FFF2-40B4-BE49-F238E27FC236}">
                  <a16:creationId xmlns:a16="http://schemas.microsoft.com/office/drawing/2014/main" id="{6B3E3226-5291-1334-76CB-5EBFA0EB8478}"/>
                </a:ext>
              </a:extLst>
            </p:cNvPr>
            <p:cNvCxnSpPr/>
            <p:nvPr/>
          </p:nvCxnSpPr>
          <p:spPr>
            <a:xfrm flipV="1">
              <a:off x="1581149" y="2357746"/>
              <a:ext cx="0" cy="37576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8BF5F85-4DD9-EA3B-3144-0A12FE55A322}"/>
                </a:ext>
              </a:extLst>
            </p:cNvPr>
            <p:cNvCxnSpPr>
              <a:cxnSpLocks/>
            </p:cNvCxnSpPr>
            <p:nvPr/>
          </p:nvCxnSpPr>
          <p:spPr>
            <a:xfrm>
              <a:off x="719137" y="5181600"/>
              <a:ext cx="479583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AC6DCFAF-431D-D539-17BC-636707EC2A11}"/>
                </a:ext>
              </a:extLst>
            </p:cNvPr>
            <p:cNvSpPr/>
            <p:nvPr/>
          </p:nvSpPr>
          <p:spPr>
            <a:xfrm>
              <a:off x="1871671" y="2892535"/>
              <a:ext cx="2871780" cy="2154656"/>
            </a:xfrm>
            <a:prstGeom prst="triangle">
              <a:avLst>
                <a:gd name="adj" fmla="val 22375"/>
              </a:avLst>
            </a:prstGeom>
            <a:solidFill>
              <a:srgbClr val="2DC8FF"/>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4" name="Oval 13">
              <a:extLst>
                <a:ext uri="{FF2B5EF4-FFF2-40B4-BE49-F238E27FC236}">
                  <a16:creationId xmlns:a16="http://schemas.microsoft.com/office/drawing/2014/main" id="{55304ED8-A2A2-4507-18E4-2CC401BB038C}"/>
                </a:ext>
              </a:extLst>
            </p:cNvPr>
            <p:cNvSpPr/>
            <p:nvPr/>
          </p:nvSpPr>
          <p:spPr>
            <a:xfrm>
              <a:off x="3000375" y="4543425"/>
              <a:ext cx="85725" cy="8572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F063BAF-2CD4-C4D9-3FDE-948C7CB6F5C5}"/>
                  </a:ext>
                </a:extLst>
              </p:cNvPr>
              <p:cNvSpPr txBox="1"/>
              <p:nvPr/>
            </p:nvSpPr>
            <p:spPr>
              <a:xfrm>
                <a:off x="4033839" y="2892534"/>
                <a:ext cx="2062161" cy="824906"/>
              </a:xfrm>
              <a:prstGeom prst="rect">
                <a:avLst/>
              </a:prstGeom>
              <a:noFill/>
            </p:spPr>
            <p:txBody>
              <a:bodyPr wrap="square">
                <a:spAutoFit/>
              </a:bodyPr>
              <a:lstStyle/>
              <a:p>
                <a:r>
                  <a:rPr lang="en-GB" sz="1800" dirty="0"/>
                  <a:t>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𝑥</m:t>
                              </m:r>
                              <m:r>
                                <a:rPr lang="en-US" sz="1800" b="0" i="1" baseline="-25000" smtClean="0">
                                  <a:latin typeface="Cambria Math" panose="02040503050406030204" pitchFamily="18" charset="0"/>
                                </a:rPr>
                                <m:t>𝑟</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𝑦</m:t>
                              </m:r>
                              <m:r>
                                <a:rPr lang="en-US" sz="1800" b="0" i="1" baseline="-25000" smtClean="0">
                                  <a:latin typeface="Cambria Math" panose="02040503050406030204" pitchFamily="18" charset="0"/>
                                </a:rPr>
                                <m:t>𝑟</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endParaRPr lang="en-US" dirty="0"/>
              </a:p>
            </p:txBody>
          </p:sp>
        </mc:Choice>
        <mc:Fallback xmlns="">
          <p:sp>
            <p:nvSpPr>
              <p:cNvPr id="17" name="TextBox 16">
                <a:extLst>
                  <a:ext uri="{FF2B5EF4-FFF2-40B4-BE49-F238E27FC236}">
                    <a16:creationId xmlns:a16="http://schemas.microsoft.com/office/drawing/2014/main" id="{AF063BAF-2CD4-C4D9-3FDE-948C7CB6F5C5}"/>
                  </a:ext>
                </a:extLst>
              </p:cNvPr>
              <p:cNvSpPr txBox="1">
                <a:spLocks noRot="1" noChangeAspect="1" noMove="1" noResize="1" noEditPoints="1" noAdjustHandles="1" noChangeArrowheads="1" noChangeShapeType="1" noTextEdit="1"/>
              </p:cNvSpPr>
              <p:nvPr/>
            </p:nvSpPr>
            <p:spPr>
              <a:xfrm>
                <a:off x="4033839" y="2892534"/>
                <a:ext cx="2062161" cy="824906"/>
              </a:xfrm>
              <a:prstGeom prst="rect">
                <a:avLst/>
              </a:prstGeom>
              <a:blipFill>
                <a:blip r:embed="rId2"/>
                <a:stretch>
                  <a:fillRect l="-2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BD030C-8D3B-0EEC-634F-BD4CF4BAA8E7}"/>
                  </a:ext>
                </a:extLst>
              </p:cNvPr>
              <p:cNvSpPr txBox="1"/>
              <p:nvPr/>
            </p:nvSpPr>
            <p:spPr>
              <a:xfrm>
                <a:off x="3983236" y="5543207"/>
                <a:ext cx="7518201" cy="858505"/>
              </a:xfrm>
              <a:prstGeom prst="rect">
                <a:avLst/>
              </a:prstGeom>
              <a:noFill/>
            </p:spPr>
            <p:txBody>
              <a:bodyPr wrap="square">
                <a:spAutoFit/>
              </a:bodyPr>
              <a:lstStyle/>
              <a:p>
                <a:r>
                  <a:rPr lang="fr-FR" i="0" dirty="0">
                    <a:solidFill>
                      <a:srgbClr val="000000"/>
                    </a:solidFill>
                    <a:effectLst/>
                    <a:sym typeface="Symbol" panose="05050102010706020507" pitchFamily="18" charset="2"/>
                  </a:rPr>
                  <a:t></a:t>
                </a:r>
                <a:r>
                  <a:rPr lang="fr-FR" b="1" i="0" dirty="0">
                    <a:solidFill>
                      <a:srgbClr val="000000"/>
                    </a:solidFill>
                    <a:effectLst/>
                  </a:rPr>
                  <a:t>P’ = C.M. x P = </a:t>
                </a:r>
                <a14:m>
                  <m:oMath xmlns:m="http://schemas.openxmlformats.org/officeDocument/2006/math">
                    <m:d>
                      <m:dPr>
                        <m:begChr m:val="["/>
                        <m:endChr m:val="]"/>
                        <m:ctrlPr>
                          <a:rPr lang="fr-FR" b="1" i="1" smtClean="0">
                            <a:solidFill>
                              <a:srgbClr val="000000"/>
                            </a:solidFill>
                            <a:effectLst/>
                            <a:latin typeface="Cambria Math" panose="02040503050406030204" pitchFamily="18" charset="0"/>
                          </a:rPr>
                        </m:ctrlPr>
                      </m:dPr>
                      <m:e>
                        <m:m>
                          <m:mPr>
                            <m:mcs>
                              <m:mc>
                                <m:mcPr>
                                  <m:count m:val="3"/>
                                  <m:mcJc m:val="center"/>
                                </m:mcPr>
                              </m:mc>
                            </m:mcs>
                            <m:ctrlPr>
                              <a:rPr lang="fr-FR"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𝑺</m:t>
                              </m:r>
                              <m:r>
                                <a:rPr lang="en-US" b="1" i="1" smtClean="0">
                                  <a:solidFill>
                                    <a:srgbClr val="000000"/>
                                  </a:solidFill>
                                  <a:effectLst/>
                                  <a:latin typeface="Cambria Math" panose="02040503050406030204" pitchFamily="18" charset="0"/>
                                </a:rPr>
                                <m:t>𝒙</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𝑺𝒙</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𝑺𝒚</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𝑺𝒚</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r>
                  <a:rPr lang="en-US" b="1" dirty="0"/>
                  <a:t> . P</a:t>
                </a:r>
              </a:p>
            </p:txBody>
          </p:sp>
        </mc:Choice>
        <mc:Fallback xmlns="">
          <p:sp>
            <p:nvSpPr>
              <p:cNvPr id="18" name="TextBox 17">
                <a:extLst>
                  <a:ext uri="{FF2B5EF4-FFF2-40B4-BE49-F238E27FC236}">
                    <a16:creationId xmlns:a16="http://schemas.microsoft.com/office/drawing/2014/main" id="{F7BD030C-8D3B-0EEC-634F-BD4CF4BAA8E7}"/>
                  </a:ext>
                </a:extLst>
              </p:cNvPr>
              <p:cNvSpPr txBox="1">
                <a:spLocks noRot="1" noChangeAspect="1" noMove="1" noResize="1" noEditPoints="1" noAdjustHandles="1" noChangeArrowheads="1" noChangeShapeType="1" noTextEdit="1"/>
              </p:cNvSpPr>
              <p:nvPr/>
            </p:nvSpPr>
            <p:spPr>
              <a:xfrm>
                <a:off x="3983236" y="5543207"/>
                <a:ext cx="7518201" cy="858505"/>
              </a:xfrm>
              <a:prstGeom prst="rect">
                <a:avLst/>
              </a:prstGeom>
              <a:blipFill>
                <a:blip r:embed="rId3"/>
                <a:stretch>
                  <a:fillRect l="-648"/>
                </a:stretch>
              </a:blipFill>
            </p:spPr>
            <p:txBody>
              <a:bodyPr/>
              <a:lstStyle/>
              <a:p>
                <a:r>
                  <a:rPr lang="en-US">
                    <a:noFill/>
                  </a:rPr>
                  <a:t> </a:t>
                </a:r>
              </a:p>
            </p:txBody>
          </p:sp>
        </mc:Fallback>
      </mc:AlternateContent>
    </p:spTree>
    <p:extLst>
      <p:ext uri="{BB962C8B-B14F-4D97-AF65-F5344CB8AC3E}">
        <p14:creationId xmlns:p14="http://schemas.microsoft.com/office/powerpoint/2010/main" val="1368023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B02-AC0D-550C-23D0-D887EA52B9DB}"/>
              </a:ext>
            </a:extLst>
          </p:cNvPr>
          <p:cNvSpPr>
            <a:spLocks noGrp="1"/>
          </p:cNvSpPr>
          <p:nvPr>
            <p:ph type="title"/>
          </p:nvPr>
        </p:nvSpPr>
        <p:spPr/>
        <p:txBody>
          <a:bodyPr/>
          <a:lstStyle/>
          <a:p>
            <a:r>
              <a:rPr lang="en-US" b="1" dirty="0"/>
              <a:t>2D Reflection</a:t>
            </a:r>
          </a:p>
        </p:txBody>
      </p:sp>
      <p:sp>
        <p:nvSpPr>
          <p:cNvPr id="3" name="Content Placeholder 2">
            <a:extLst>
              <a:ext uri="{FF2B5EF4-FFF2-40B4-BE49-F238E27FC236}">
                <a16:creationId xmlns:a16="http://schemas.microsoft.com/office/drawing/2014/main" id="{1596B7FA-243B-AF8A-CA89-D6D3CC945D0B}"/>
              </a:ext>
            </a:extLst>
          </p:cNvPr>
          <p:cNvSpPr>
            <a:spLocks noGrp="1"/>
          </p:cNvSpPr>
          <p:nvPr>
            <p:ph idx="1"/>
          </p:nvPr>
        </p:nvSpPr>
        <p:spPr/>
        <p:txBody>
          <a:bodyPr>
            <a:normAutofit/>
          </a:bodyPr>
          <a:lstStyle/>
          <a:p>
            <a:pPr>
              <a:buFont typeface="Wingdings" panose="05000000000000000000" pitchFamily="2" charset="2"/>
              <a:buChar char="v"/>
            </a:pPr>
            <a:r>
              <a:rPr lang="en-GB" sz="2400" dirty="0"/>
              <a:t>Providing a mirror image about an axis of an object is called reflection.</a:t>
            </a:r>
          </a:p>
          <a:p>
            <a:pPr>
              <a:buFont typeface="Wingdings" panose="05000000000000000000" pitchFamily="2" charset="2"/>
              <a:buChar char="v"/>
            </a:pPr>
            <a:r>
              <a:rPr lang="en-GB" sz="2400" dirty="0"/>
              <a:t>It is a transformation which produces a </a:t>
            </a:r>
            <a:r>
              <a:rPr lang="en-GB" sz="2400" b="1" dirty="0"/>
              <a:t>mirror image</a:t>
            </a:r>
            <a:r>
              <a:rPr lang="en-GB" sz="2400" dirty="0"/>
              <a:t> of </a:t>
            </a:r>
            <a:r>
              <a:rPr lang="en-GB" sz="2400" b="1" dirty="0"/>
              <a:t>an object</a:t>
            </a:r>
            <a:r>
              <a:rPr lang="en-GB" sz="2400" dirty="0"/>
              <a:t>. The mirror image can be either about x-axis or y-axis. The object is rotated by 180°.</a:t>
            </a:r>
          </a:p>
        </p:txBody>
      </p:sp>
    </p:spTree>
    <p:extLst>
      <p:ext uri="{BB962C8B-B14F-4D97-AF65-F5344CB8AC3E}">
        <p14:creationId xmlns:p14="http://schemas.microsoft.com/office/powerpoint/2010/main" val="2017368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A6C-4CF6-5588-C0E5-CA3A358739F3}"/>
              </a:ext>
            </a:extLst>
          </p:cNvPr>
          <p:cNvSpPr>
            <a:spLocks noGrp="1"/>
          </p:cNvSpPr>
          <p:nvPr>
            <p:ph type="title"/>
          </p:nvPr>
        </p:nvSpPr>
        <p:spPr/>
        <p:txBody>
          <a:bodyPr/>
          <a:lstStyle/>
          <a:p>
            <a:r>
              <a:rPr lang="en-US" b="1" dirty="0"/>
              <a:t>Types of 2D Reflection</a:t>
            </a:r>
          </a:p>
        </p:txBody>
      </p:sp>
      <p:sp>
        <p:nvSpPr>
          <p:cNvPr id="3" name="Content Placeholder 2">
            <a:extLst>
              <a:ext uri="{FF2B5EF4-FFF2-40B4-BE49-F238E27FC236}">
                <a16:creationId xmlns:a16="http://schemas.microsoft.com/office/drawing/2014/main" id="{76C3156C-7C30-B03C-38DA-74C6BE7C8069}"/>
              </a:ext>
            </a:extLst>
          </p:cNvPr>
          <p:cNvSpPr>
            <a:spLocks noGrp="1"/>
          </p:cNvSpPr>
          <p:nvPr>
            <p:ph idx="1"/>
          </p:nvPr>
        </p:nvSpPr>
        <p:spPr/>
        <p:txBody>
          <a:bodyPr/>
          <a:lstStyle/>
          <a:p>
            <a:pPr marL="514350" indent="-514350">
              <a:buFont typeface="+mj-lt"/>
              <a:buAutoNum type="arabicPeriod"/>
            </a:pPr>
            <a:r>
              <a:rPr lang="en-GB" dirty="0"/>
              <a:t>Reflection about the x-axis</a:t>
            </a:r>
          </a:p>
          <a:p>
            <a:pPr marL="514350" indent="-514350">
              <a:buFont typeface="+mj-lt"/>
              <a:buAutoNum type="arabicPeriod"/>
            </a:pPr>
            <a:r>
              <a:rPr lang="en-GB" dirty="0"/>
              <a:t>Reflection about the y-axis</a:t>
            </a:r>
          </a:p>
          <a:p>
            <a:pPr marL="514350" indent="-514350">
              <a:buFont typeface="+mj-lt"/>
              <a:buAutoNum type="arabicPeriod"/>
            </a:pPr>
            <a:r>
              <a:rPr lang="en-GB" dirty="0"/>
              <a:t>Reflection about an axis perpendicular to </a:t>
            </a:r>
            <a:r>
              <a:rPr lang="en-GB" dirty="0" err="1"/>
              <a:t>xy</a:t>
            </a:r>
            <a:r>
              <a:rPr lang="en-GB" dirty="0"/>
              <a:t> plane and passing through the origin</a:t>
            </a:r>
          </a:p>
          <a:p>
            <a:pPr marL="514350" indent="-514350">
              <a:buFont typeface="+mj-lt"/>
              <a:buAutoNum type="arabicPeriod"/>
            </a:pPr>
            <a:r>
              <a:rPr lang="en-GB" dirty="0"/>
              <a:t>Reflection about line y=x</a:t>
            </a:r>
          </a:p>
          <a:p>
            <a:pPr marL="514350" indent="-514350">
              <a:buFont typeface="+mj-lt"/>
              <a:buAutoNum type="arabicPeriod"/>
            </a:pPr>
            <a:r>
              <a:rPr lang="en-GB" dirty="0"/>
              <a:t>Reflection about line y=-x</a:t>
            </a:r>
          </a:p>
          <a:p>
            <a:pPr marL="514350" indent="-514350">
              <a:buFont typeface="+mj-lt"/>
              <a:buAutoNum type="arabicPeriod"/>
            </a:pPr>
            <a:r>
              <a:rPr lang="en-GB" dirty="0"/>
              <a:t>Reflection about line y=mx + c </a:t>
            </a:r>
            <a:endParaRPr lang="en-US" dirty="0"/>
          </a:p>
        </p:txBody>
      </p:sp>
    </p:spTree>
    <p:extLst>
      <p:ext uri="{BB962C8B-B14F-4D97-AF65-F5344CB8AC3E}">
        <p14:creationId xmlns:p14="http://schemas.microsoft.com/office/powerpoint/2010/main" val="33053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3B7-CBE2-C6CD-C7C3-6976AFF70B96}"/>
              </a:ext>
            </a:extLst>
          </p:cNvPr>
          <p:cNvSpPr>
            <a:spLocks noGrp="1"/>
          </p:cNvSpPr>
          <p:nvPr>
            <p:ph type="title"/>
          </p:nvPr>
        </p:nvSpPr>
        <p:spPr/>
        <p:txBody>
          <a:bodyPr/>
          <a:lstStyle/>
          <a:p>
            <a:r>
              <a:rPr lang="en-US" b="1" dirty="0"/>
              <a:t>Basic Transformations</a:t>
            </a:r>
          </a:p>
        </p:txBody>
      </p:sp>
      <p:sp>
        <p:nvSpPr>
          <p:cNvPr id="3" name="Content Placeholder 2">
            <a:extLst>
              <a:ext uri="{FF2B5EF4-FFF2-40B4-BE49-F238E27FC236}">
                <a16:creationId xmlns:a16="http://schemas.microsoft.com/office/drawing/2014/main" id="{DCA17BA3-9FE2-AED8-F973-1AC29ADD7608}"/>
              </a:ext>
            </a:extLst>
          </p:cNvPr>
          <p:cNvSpPr>
            <a:spLocks noGrp="1"/>
          </p:cNvSpPr>
          <p:nvPr>
            <p:ph idx="1"/>
          </p:nvPr>
        </p:nvSpPr>
        <p:spPr/>
        <p:txBody>
          <a:bodyPr>
            <a:normAutofit/>
          </a:bodyPr>
          <a:lstStyle/>
          <a:p>
            <a:pPr>
              <a:buFont typeface="Wingdings" panose="05000000000000000000" pitchFamily="2" charset="2"/>
              <a:buChar char="v"/>
            </a:pPr>
            <a:r>
              <a:rPr lang="en-GB" sz="2000" dirty="0"/>
              <a:t>The orientation, size, and shape of the output primitives are accomplished with geometric transformations that alter the coordinate descriptions of objects. </a:t>
            </a:r>
          </a:p>
          <a:p>
            <a:pPr>
              <a:buFont typeface="Wingdings" panose="05000000000000000000" pitchFamily="2" charset="2"/>
              <a:buChar char="v"/>
            </a:pPr>
            <a:r>
              <a:rPr lang="en-GB" sz="2000" dirty="0"/>
              <a:t>The basic geometric transformations are </a:t>
            </a:r>
            <a:r>
              <a:rPr lang="en-GB" sz="2000" b="1" dirty="0"/>
              <a:t>translation, rotation, and scaling</a:t>
            </a:r>
            <a:r>
              <a:rPr lang="en-GB" sz="2000" dirty="0"/>
              <a:t>. </a:t>
            </a:r>
          </a:p>
          <a:p>
            <a:pPr>
              <a:buFont typeface="Wingdings" panose="05000000000000000000" pitchFamily="2" charset="2"/>
              <a:buChar char="v"/>
            </a:pPr>
            <a:r>
              <a:rPr lang="en-GB" sz="2000" dirty="0"/>
              <a:t>Other transformations that are often applied to objects include </a:t>
            </a:r>
            <a:r>
              <a:rPr lang="en-GB" sz="2000" b="1" dirty="0"/>
              <a:t>reflection and shear</a:t>
            </a:r>
            <a:r>
              <a:rPr lang="en-GB" sz="2000" dirty="0"/>
              <a:t>. In these all cases we consider the reference point is origin so if we have to do these transformations about any point then we have to shift these point to the origin first and then perform required operation and then again shift to that position.</a:t>
            </a:r>
          </a:p>
          <a:p>
            <a:endParaRPr lang="en-US" sz="2000" dirty="0"/>
          </a:p>
        </p:txBody>
      </p:sp>
    </p:spTree>
    <p:extLst>
      <p:ext uri="{BB962C8B-B14F-4D97-AF65-F5344CB8AC3E}">
        <p14:creationId xmlns:p14="http://schemas.microsoft.com/office/powerpoint/2010/main" val="2787325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lstStyle/>
          <a:p>
            <a:r>
              <a:rPr lang="en-GB" b="1" dirty="0"/>
              <a:t>Reflection about the x-axis(y=0)</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In this transformation value of x will remain same whereas the value of y will become negative. The object will lie another side of the x-axis.</a:t>
                </a:r>
              </a:p>
              <a:p>
                <a:pPr>
                  <a:buFont typeface="Wingdings" panose="05000000000000000000" pitchFamily="2" charset="2"/>
                  <a:buChar char="v"/>
                </a:pPr>
                <a:r>
                  <a:rPr lang="en-GB" sz="2000" dirty="0"/>
                  <a:t>The reflection of a point P(x, y) on x-axis, changes the y-coordinate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a:p>
                <a:pPr marL="0" indent="0">
                  <a:buNone/>
                </a:pPr>
                <a:r>
                  <a:rPr lang="en-GB" sz="2000" b="1" i="1" dirty="0"/>
                  <a:t>P’ = </a:t>
                </a:r>
                <a:r>
                  <a:rPr lang="en-GB" sz="2000" b="1" i="1" dirty="0" err="1"/>
                  <a:t>R</a:t>
                </a:r>
                <a:r>
                  <a:rPr lang="en-GB" sz="2000" b="1" i="1" baseline="-25000" dirty="0" err="1"/>
                  <a:t>fx</a:t>
                </a:r>
                <a:r>
                  <a:rPr lang="en-GB" sz="2000" b="1" i="1" dirty="0" err="1"/>
                  <a:t>.P</a:t>
                </a:r>
                <a:endParaRPr lang="en-GB" sz="2000" b="1" i="1" dirty="0"/>
              </a:p>
              <a:p>
                <a:pPr marL="0" indent="0">
                  <a:buNone/>
                </a:pPr>
                <a:r>
                  <a:rPr lang="en-GB" sz="2000" dirty="0" err="1"/>
                  <a:t>R</a:t>
                </a:r>
                <a:r>
                  <a:rPr lang="en-GB" sz="2000" baseline="-25000" dirty="0" err="1"/>
                  <a:t>fx</a:t>
                </a:r>
                <a:r>
                  <a:rPr lang="en-GB" sz="2000" baseline="-25000" dirty="0"/>
                  <a:t> </a:t>
                </a:r>
                <a:r>
                  <a:rPr lang="en-GB" sz="2000" dirty="0"/>
                  <a:t>= Reflection matrix about x-axis.</a:t>
                </a:r>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359"/>
                </a:stretch>
              </a:blipFill>
            </p:spPr>
            <p:txBody>
              <a:bodyPr/>
              <a:lstStyle/>
              <a:p>
                <a:r>
                  <a:rPr lang="en-US">
                    <a:noFill/>
                  </a:rPr>
                  <a:t> </a:t>
                </a:r>
              </a:p>
            </p:txBody>
          </p:sp>
        </mc:Fallback>
      </mc:AlternateContent>
      <p:pic>
        <p:nvPicPr>
          <p:cNvPr id="1026" name="Picture 2" descr="Reflection">
            <a:extLst>
              <a:ext uri="{FF2B5EF4-FFF2-40B4-BE49-F238E27FC236}">
                <a16:creationId xmlns:a16="http://schemas.microsoft.com/office/drawing/2014/main" id="{DA41CB27-32DC-DDCC-612B-496E65D64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87663"/>
            <a:ext cx="4868523" cy="384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9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lstStyle/>
          <a:p>
            <a:r>
              <a:rPr lang="en-GB" b="1" dirty="0"/>
              <a:t>Reflection about the y-axis(x=0)</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The values of x will be reversed, whereas the value of y will remain the same. The object will lie another side of the y-axis. </a:t>
                </a:r>
              </a:p>
              <a:p>
                <a:pPr>
                  <a:buFont typeface="Wingdings" panose="05000000000000000000" pitchFamily="2" charset="2"/>
                  <a:buChar char="v"/>
                </a:pPr>
                <a:r>
                  <a:rPr lang="en-GB" sz="2000" dirty="0"/>
                  <a:t>The reflection of a point P(x, y) on y-axis, changes the x-coordinate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a:p>
                <a:pPr marL="0" indent="0">
                  <a:buNone/>
                </a:pPr>
                <a:r>
                  <a:rPr lang="en-GB" sz="2000" b="1" i="1" dirty="0"/>
                  <a:t>P’ = </a:t>
                </a:r>
                <a:r>
                  <a:rPr lang="en-GB" sz="2000" b="1" i="1" dirty="0" err="1"/>
                  <a:t>R</a:t>
                </a:r>
                <a:r>
                  <a:rPr lang="en-GB" sz="2000" b="1" i="1" baseline="-25000" dirty="0" err="1"/>
                  <a:t>fy</a:t>
                </a:r>
                <a:r>
                  <a:rPr lang="en-GB" sz="2000" b="1" i="1" dirty="0" err="1"/>
                  <a:t>.P</a:t>
                </a:r>
                <a:endParaRPr lang="en-GB" sz="2000" b="1" i="1" dirty="0"/>
              </a:p>
              <a:p>
                <a:pPr marL="0" indent="0">
                  <a:buNone/>
                </a:pPr>
                <a:r>
                  <a:rPr lang="en-GB" sz="2000" dirty="0" err="1"/>
                  <a:t>R</a:t>
                </a:r>
                <a:r>
                  <a:rPr lang="en-GB" sz="2000" baseline="-25000" dirty="0" err="1"/>
                  <a:t>fy</a:t>
                </a:r>
                <a:r>
                  <a:rPr lang="en-GB" sz="2000" baseline="-25000" dirty="0"/>
                  <a:t> </a:t>
                </a:r>
                <a:r>
                  <a:rPr lang="en-GB" sz="2000" dirty="0"/>
                  <a:t>= Reflection matrix about y-axis.</a:t>
                </a:r>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359" r="-174"/>
                </a:stretch>
              </a:blipFill>
            </p:spPr>
            <p:txBody>
              <a:bodyPr/>
              <a:lstStyle/>
              <a:p>
                <a:r>
                  <a:rPr lang="en-US">
                    <a:noFill/>
                  </a:rPr>
                  <a:t> </a:t>
                </a:r>
              </a:p>
            </p:txBody>
          </p:sp>
        </mc:Fallback>
      </mc:AlternateContent>
      <p:pic>
        <p:nvPicPr>
          <p:cNvPr id="2050" name="Picture 2" descr="Reflection">
            <a:extLst>
              <a:ext uri="{FF2B5EF4-FFF2-40B4-BE49-F238E27FC236}">
                <a16:creationId xmlns:a16="http://schemas.microsoft.com/office/drawing/2014/main" id="{EF3EB022-038D-BDAF-4DBE-FBEDD1231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063" y="2890838"/>
            <a:ext cx="4986737" cy="385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9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noAutofit/>
          </a:bodyPr>
          <a:lstStyle/>
          <a:p>
            <a:r>
              <a:rPr lang="en-GB" sz="3600" b="1" dirty="0"/>
              <a:t>Reflection about an axis perpendicular to </a:t>
            </a:r>
            <a:r>
              <a:rPr lang="en-GB" sz="3600" b="1" dirty="0" err="1"/>
              <a:t>xy</a:t>
            </a:r>
            <a:r>
              <a:rPr lang="en-GB" sz="3600" b="1" dirty="0"/>
              <a:t> plane and passing through the origin</a:t>
            </a:r>
            <a:br>
              <a:rPr lang="en-GB" sz="3600" b="1" dirty="0"/>
            </a:br>
            <a:r>
              <a:rPr lang="en-GB" sz="3600" b="1" dirty="0"/>
              <a:t>(Reflection about origin)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871663"/>
                <a:ext cx="10515600" cy="4305300"/>
              </a:xfrm>
            </p:spPr>
            <p:txBody>
              <a:bodyPr>
                <a:normAutofit/>
              </a:bodyPr>
              <a:lstStyle/>
              <a:p>
                <a:pPr>
                  <a:buFont typeface="Wingdings" panose="05000000000000000000" pitchFamily="2" charset="2"/>
                  <a:buChar char="v"/>
                </a:pPr>
                <a:r>
                  <a:rPr lang="en-GB" sz="2000" dirty="0"/>
                  <a:t>In this value of x and y both will be reversed. This is also called as half revolution about the origin.</a:t>
                </a:r>
              </a:p>
              <a:p>
                <a:pPr>
                  <a:buFont typeface="Wingdings" panose="05000000000000000000" pitchFamily="2" charset="2"/>
                  <a:buChar char="v"/>
                </a:pPr>
                <a:r>
                  <a:rPr lang="en-GB" sz="2000" dirty="0"/>
                  <a:t>The reflection of a point P(x, y) about origin, changes the x and y-coordinate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871663"/>
                <a:ext cx="10515600" cy="4305300"/>
              </a:xfrm>
              <a:blipFill>
                <a:blip r:embed="rId2"/>
                <a:stretch>
                  <a:fillRect l="-522" t="-1416"/>
                </a:stretch>
              </a:blipFill>
            </p:spPr>
            <p:txBody>
              <a:bodyPr/>
              <a:lstStyle/>
              <a:p>
                <a:r>
                  <a:rPr lang="en-US">
                    <a:noFill/>
                  </a:rPr>
                  <a:t> </a:t>
                </a:r>
              </a:p>
            </p:txBody>
          </p:sp>
        </mc:Fallback>
      </mc:AlternateContent>
      <p:pic>
        <p:nvPicPr>
          <p:cNvPr id="3074" name="Picture 2" descr="Reflection">
            <a:extLst>
              <a:ext uri="{FF2B5EF4-FFF2-40B4-BE49-F238E27FC236}">
                <a16:creationId xmlns:a16="http://schemas.microsoft.com/office/drawing/2014/main" id="{86E5E04B-8282-E1AB-EEE0-4441180B6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52775"/>
            <a:ext cx="5721520" cy="351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74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1B875B9A-FA0F-BB29-1EE4-6FB5E8B2E820}"/>
              </a:ext>
            </a:extLst>
          </p:cNvPr>
          <p:cNvGrpSpPr/>
          <p:nvPr/>
        </p:nvGrpSpPr>
        <p:grpSpPr>
          <a:xfrm>
            <a:off x="5283991" y="1690688"/>
            <a:ext cx="4510089" cy="4651029"/>
            <a:chOff x="5655466" y="1690688"/>
            <a:chExt cx="4510089" cy="4651029"/>
          </a:xfrm>
        </p:grpSpPr>
        <p:pic>
          <p:nvPicPr>
            <p:cNvPr id="4100" name="Picture 4">
              <a:extLst>
                <a:ext uri="{FF2B5EF4-FFF2-40B4-BE49-F238E27FC236}">
                  <a16:creationId xmlns:a16="http://schemas.microsoft.com/office/drawing/2014/main" id="{99F10C2C-C9E2-9E36-9D46-C398ECD70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466" y="1690688"/>
              <a:ext cx="4510089" cy="4651029"/>
            </a:xfrm>
            <a:prstGeom prst="rect">
              <a:avLst/>
            </a:prstGeom>
            <a:noFill/>
            <a:extLst>
              <a:ext uri="{909E8E84-426E-40DD-AFC4-6F175D3DCCD1}">
                <a14:hiddenFill xmlns:a14="http://schemas.microsoft.com/office/drawing/2010/main">
                  <a:solidFill>
                    <a:srgbClr val="FFFFFF"/>
                  </a:solidFill>
                </a14:hiddenFill>
              </a:ext>
            </a:extLst>
          </p:spPr>
        </p:pic>
        <p:sp>
          <p:nvSpPr>
            <p:cNvPr id="6" name="Arc 5">
              <a:extLst>
                <a:ext uri="{FF2B5EF4-FFF2-40B4-BE49-F238E27FC236}">
                  <a16:creationId xmlns:a16="http://schemas.microsoft.com/office/drawing/2014/main" id="{6D0C426C-361C-067F-169E-4088820121E6}"/>
                </a:ext>
              </a:extLst>
            </p:cNvPr>
            <p:cNvSpPr/>
            <p:nvPr/>
          </p:nvSpPr>
          <p:spPr>
            <a:xfrm>
              <a:off x="5991220" y="5519738"/>
              <a:ext cx="714375" cy="657225"/>
            </a:xfrm>
            <a:prstGeom prst="arc">
              <a:avLst>
                <a:gd name="adj1" fmla="val 16817521"/>
                <a:gd name="adj2" fmla="val 1244441"/>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80A8A1A-B30B-1DEB-D0F0-20F01522C794}"/>
                </a:ext>
              </a:extLst>
            </p:cNvPr>
            <p:cNvSpPr txBox="1"/>
            <p:nvPr/>
          </p:nvSpPr>
          <p:spPr>
            <a:xfrm>
              <a:off x="6585342" y="5479018"/>
              <a:ext cx="714375" cy="369332"/>
            </a:xfrm>
            <a:prstGeom prst="rect">
              <a:avLst/>
            </a:prstGeom>
            <a:noFill/>
          </p:spPr>
          <p:txBody>
            <a:bodyPr wrap="square" rtlCol="0">
              <a:spAutoFit/>
            </a:bodyPr>
            <a:lstStyle/>
            <a:p>
              <a:r>
                <a:rPr lang="en-GB" sz="1800" b="1" dirty="0"/>
                <a:t>45°</a:t>
              </a:r>
              <a:endParaRPr lang="en-US" b="1" dirty="0"/>
            </a:p>
          </p:txBody>
        </p:sp>
        <p:sp>
          <p:nvSpPr>
            <p:cNvPr id="4" name="TextBox 3">
              <a:extLst>
                <a:ext uri="{FF2B5EF4-FFF2-40B4-BE49-F238E27FC236}">
                  <a16:creationId xmlns:a16="http://schemas.microsoft.com/office/drawing/2014/main" id="{A6285C8D-5074-BE66-2A86-9444C60B5334}"/>
                </a:ext>
              </a:extLst>
            </p:cNvPr>
            <p:cNvSpPr txBox="1"/>
            <p:nvPr/>
          </p:nvSpPr>
          <p:spPr>
            <a:xfrm>
              <a:off x="8865392" y="2160628"/>
              <a:ext cx="1300163" cy="369332"/>
            </a:xfrm>
            <a:prstGeom prst="rect">
              <a:avLst/>
            </a:prstGeom>
            <a:noFill/>
          </p:spPr>
          <p:txBody>
            <a:bodyPr wrap="square" rtlCol="0">
              <a:spAutoFit/>
            </a:bodyPr>
            <a:lstStyle/>
            <a:p>
              <a:r>
                <a:rPr lang="en-US" dirty="0"/>
                <a:t>y = x line</a:t>
              </a:r>
            </a:p>
          </p:txBody>
        </p:sp>
      </p:grpSp>
    </p:spTree>
    <p:extLst>
      <p:ext uri="{BB962C8B-B14F-4D97-AF65-F5344CB8AC3E}">
        <p14:creationId xmlns:p14="http://schemas.microsoft.com/office/powerpoint/2010/main" val="3937320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p:txBody>
          <a:bodyPr/>
          <a:lstStyle/>
          <a:p>
            <a:r>
              <a:rPr lang="en-GB" b="1" dirty="0"/>
              <a:t>Reflection about line y=x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814513"/>
                <a:ext cx="10515600" cy="4362450"/>
              </a:xfrm>
            </p:spPr>
            <p:txBody>
              <a:bodyPr>
                <a:normAutofit/>
              </a:bodyPr>
              <a:lstStyle/>
              <a:p>
                <a:pPr>
                  <a:buFont typeface="Wingdings" panose="05000000000000000000" pitchFamily="2" charset="2"/>
                  <a:buChar char="v"/>
                </a:pPr>
                <a:r>
                  <a:rPr lang="en-GB" sz="2000" dirty="0"/>
                  <a:t>First of all, the object is </a:t>
                </a:r>
                <a:r>
                  <a:rPr lang="en-GB" sz="2000" b="1" dirty="0"/>
                  <a:t>rotated at 45°</a:t>
                </a:r>
                <a:r>
                  <a:rPr lang="en-GB" sz="2000" dirty="0"/>
                  <a:t>. The direction of rotation is </a:t>
                </a:r>
                <a:r>
                  <a:rPr lang="en-GB" sz="2000" b="1" dirty="0"/>
                  <a:t>clockwise</a:t>
                </a:r>
                <a:r>
                  <a:rPr lang="en-GB" sz="2000" dirty="0"/>
                  <a:t>. After it </a:t>
                </a:r>
                <a:r>
                  <a:rPr lang="en-GB" sz="2000" b="1" dirty="0"/>
                  <a:t>reflection</a:t>
                </a:r>
                <a:r>
                  <a:rPr lang="en-GB" sz="2000" dirty="0"/>
                  <a:t> is done </a:t>
                </a:r>
                <a:r>
                  <a:rPr lang="en-GB" sz="2000" b="1" dirty="0"/>
                  <a:t>concerning x-axis</a:t>
                </a:r>
                <a:r>
                  <a:rPr lang="en-GB" sz="2000" dirty="0"/>
                  <a:t>. The last step is the </a:t>
                </a:r>
                <a:r>
                  <a:rPr lang="en-GB" sz="2000" b="1" dirty="0"/>
                  <a:t>rotation</a:t>
                </a:r>
                <a:r>
                  <a:rPr lang="en-GB" sz="2000" dirty="0"/>
                  <a:t> of y=x back to its </a:t>
                </a:r>
                <a:r>
                  <a:rPr lang="en-GB" sz="2000" b="1" dirty="0"/>
                  <a:t>original position</a:t>
                </a:r>
                <a:r>
                  <a:rPr lang="en-GB" sz="2000" dirty="0"/>
                  <a:t> that is </a:t>
                </a:r>
                <a:r>
                  <a:rPr lang="en-GB" sz="2000" b="1" dirty="0"/>
                  <a:t>counterclockwise at 45°</a:t>
                </a:r>
                <a:r>
                  <a:rPr lang="en-GB" sz="2000" dirty="0"/>
                  <a:t>.</a:t>
                </a:r>
              </a:p>
              <a:p>
                <a:pPr>
                  <a:buFont typeface="Wingdings" panose="05000000000000000000" pitchFamily="2" charset="2"/>
                  <a:buChar char="v"/>
                </a:pPr>
                <a:r>
                  <a:rPr lang="en-GB" sz="2000" b="1" dirty="0"/>
                  <a:t>Composite Matrix(C.M)</a:t>
                </a:r>
                <a:r>
                  <a:rPr lang="en-GB" sz="2000" dirty="0"/>
                  <a:t> = R(45°).</a:t>
                </a:r>
                <a:r>
                  <a:rPr lang="en-GB" sz="2000" dirty="0" err="1"/>
                  <a:t>R</a:t>
                </a:r>
                <a:r>
                  <a:rPr lang="en-GB" sz="2000" baseline="-25000" dirty="0" err="1"/>
                  <a:t>fx</a:t>
                </a:r>
                <a:r>
                  <a:rPr lang="en-GB" sz="2000" dirty="0" err="1"/>
                  <a:t>.R</a:t>
                </a:r>
                <a:r>
                  <a:rPr lang="en-GB" sz="2000" dirty="0"/>
                  <a:t>(-45°)</a:t>
                </a:r>
              </a:p>
              <a:p>
                <a:pPr marL="0" indent="0">
                  <a:buNone/>
                </a:pPr>
                <a:r>
                  <a:rPr lang="en-GB" sz="2000" dirty="0"/>
                  <a:t>		      =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func>
                                <m:funcPr>
                                  <m:ctrlPr>
                                    <a:rPr lang="en-US" sz="2000" b="0" i="1" smtClean="0">
                                      <a:latin typeface="Cambria Math" panose="02040503050406030204" pitchFamily="18" charset="0"/>
                                    </a:rPr>
                                  </m:ctrlPr>
                                </m:funcPr>
                                <m:fName>
                                  <m:r>
                                    <m:rPr>
                                      <m:sty m:val="p"/>
                                      <m:brk m:alnAt="7"/>
                                    </m:rPr>
                                    <a:rPr lang="en-US" sz="2000" b="0" i="0" smtClean="0">
                                      <a:latin typeface="Cambria Math" panose="02040503050406030204" pitchFamily="18" charset="0"/>
                                    </a:rPr>
                                    <m:t>c</m:t>
                                  </m:r>
                                  <m:r>
                                    <m:rPr>
                                      <m:sty m:val="p"/>
                                    </m:rPr>
                                    <a:rPr lang="en-US" sz="2000" b="0" i="0" smtClean="0">
                                      <a:latin typeface="Cambria Math" panose="02040503050406030204" pitchFamily="18" charset="0"/>
                                    </a:rPr>
                                    <m:t>os</m:t>
                                  </m:r>
                                </m:fName>
                                <m:e>
                                  <m:d>
                                    <m:dPr>
                                      <m:ctrlPr>
                                        <a:rPr lang="en-US" sz="2000" b="0" i="1" smtClean="0">
                                          <a:latin typeface="Cambria Math" panose="02040503050406030204" pitchFamily="18" charset="0"/>
                                        </a:rPr>
                                      </m:ctrlPr>
                                    </m:dPr>
                                    <m:e>
                                      <m:r>
                                        <m:rPr>
                                          <m:brk m:alnAt="7"/>
                                        </m:rPr>
                                        <a:rPr lang="en-US" sz="2000" b="0" i="1" smtClean="0">
                                          <a:latin typeface="Cambria Math" panose="02040503050406030204" pitchFamily="18" charset="0"/>
                                        </a:rPr>
                                        <m:t>4</m:t>
                                      </m:r>
                                      <m:r>
                                        <a:rPr lang="en-US" sz="2000" b="0" i="1" smtClean="0">
                                          <a:latin typeface="Cambria Math" panose="02040503050406030204" pitchFamily="18" charset="0"/>
                                        </a:rPr>
                                        <m:t>5</m:t>
                                      </m:r>
                                    </m:e>
                                  </m:d>
                                </m:e>
                              </m:func>
                            </m:e>
                            <m:e>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45</m:t>
                                      </m:r>
                                    </m:e>
                                  </m:d>
                                </m:e>
                              </m:func>
                            </m:e>
                            <m:e>
                              <m:r>
                                <a:rPr lang="en-US" sz="2000" b="0" i="1" smtClean="0">
                                  <a:latin typeface="Cambria Math" panose="02040503050406030204" pitchFamily="18" charset="0"/>
                                </a:rPr>
                                <m:t>0</m:t>
                              </m:r>
                            </m:e>
                          </m:mr>
                          <m:mr>
                            <m:e>
                              <m:r>
                                <m:rPr>
                                  <m:sty m:val="p"/>
                                </m:rPr>
                                <a:rPr lang="en-US" sz="2000" b="0" i="0" smtClean="0">
                                  <a:latin typeface="Cambria Math" panose="02040503050406030204" pitchFamily="18" charset="0"/>
                                </a:rPr>
                                <m:t>sin</m:t>
                              </m:r>
                              <m:r>
                                <a:rPr lang="en-US" sz="2000" b="0" i="1" smtClean="0">
                                  <a:latin typeface="Cambria Math" panose="02040503050406030204" pitchFamily="18" charset="0"/>
                                </a:rPr>
                                <m:t>⁡(45)</m:t>
                              </m:r>
                            </m:e>
                            <m:e>
                              <m:r>
                                <m:rPr>
                                  <m:sty m:val="p"/>
                                </m:rPr>
                                <a:rPr lang="en-US" sz="2000" b="0" i="0" smtClean="0">
                                  <a:latin typeface="Cambria Math" panose="02040503050406030204" pitchFamily="18" charset="0"/>
                                </a:rPr>
                                <m:t>cos</m:t>
                              </m:r>
                              <m:r>
                                <a:rPr lang="en-US" sz="2000" b="0" i="1" smtClean="0">
                                  <a:latin typeface="Cambria Math" panose="02040503050406030204" pitchFamily="18" charset="0"/>
                                </a:rPr>
                                <m:t>⁡(45)</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m:rPr>
                                          <m:brk m:alnAt="7"/>
                                        </m:rPr>
                                        <a:rPr lang="en-US" sz="2000" i="1">
                                          <a:latin typeface="Cambria Math" panose="02040503050406030204" pitchFamily="18" charset="0"/>
                                        </a:rPr>
                                        <m:t>−</m:t>
                                      </m:r>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dirty="0"/>
              </a:p>
              <a:p>
                <a:pPr marL="0" indent="0">
                  <a:buNone/>
                </a:pPr>
                <a:r>
                  <a:rPr lang="en-US" sz="2000"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814513"/>
                <a:ext cx="10515600" cy="4362450"/>
              </a:xfrm>
              <a:blipFill>
                <a:blip r:embed="rId2"/>
                <a:stretch>
                  <a:fillRect l="-522" t="-1538"/>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BE87B571-8CE2-1EA4-3E20-24C585226F85}"/>
              </a:ext>
            </a:extLst>
          </p:cNvPr>
          <p:cNvSpPr/>
          <p:nvPr/>
        </p:nvSpPr>
        <p:spPr>
          <a:xfrm>
            <a:off x="4787153" y="3012141"/>
            <a:ext cx="2554941"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70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7EB1A51-F20E-9875-2CED-271BE4520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888" y="1690688"/>
            <a:ext cx="4710112" cy="5081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325563"/>
          </a:xfrm>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0" y="1690688"/>
                <a:ext cx="11353800" cy="4902199"/>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a:p>
                <a:pPr>
                  <a:buFont typeface="Wingdings" panose="05000000000000000000" pitchFamily="2" charset="2"/>
                  <a:buChar char="v"/>
                </a:pPr>
                <a:r>
                  <a:rPr lang="en-US" sz="2000" b="1" dirty="0"/>
                  <a:t>C.M. = R(-45</a:t>
                </a:r>
                <a:r>
                  <a:rPr lang="en-US" sz="2000" b="1" dirty="0">
                    <a:latin typeface="Verdana" panose="020B0604030504040204" pitchFamily="34" charset="0"/>
                    <a:ea typeface="Verdana" panose="020B0604030504040204" pitchFamily="34" charset="0"/>
                  </a:rPr>
                  <a:t>°</a:t>
                </a:r>
                <a:r>
                  <a:rPr lang="en-US" sz="2000" b="1" dirty="0"/>
                  <a:t>). </a:t>
                </a:r>
                <a:r>
                  <a:rPr lang="en-US" sz="2000" b="1" dirty="0" err="1"/>
                  <a:t>R</a:t>
                </a:r>
                <a:r>
                  <a:rPr lang="en-US" sz="2000" b="1" baseline="-25000" dirty="0" err="1"/>
                  <a:t>fx</a:t>
                </a:r>
                <a:r>
                  <a:rPr lang="en-US" sz="2000" b="1" dirty="0"/>
                  <a:t>. R(45</a:t>
                </a:r>
                <a:r>
                  <a:rPr lang="en-US" sz="2000" b="1" dirty="0">
                    <a:latin typeface="Verdana" panose="020B0604030504040204" pitchFamily="34" charset="0"/>
                    <a:ea typeface="Verdana" panose="020B0604030504040204" pitchFamily="34" charset="0"/>
                  </a:rPr>
                  <a:t>°</a:t>
                </a:r>
                <a:r>
                  <a:rPr lang="en-US" sz="2000" b="1" dirty="0"/>
                  <a:t>)</a:t>
                </a:r>
                <a:endParaRPr lang="en-US" sz="1600" b="1" dirty="0"/>
              </a:p>
              <a:p>
                <a:pPr marL="0" indent="0">
                  <a:buNone/>
                </a:pPr>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brk m:alnAt="7"/>
                                    </m:rPr>
                                    <a:rPr lang="en-US" sz="2000" b="0" i="1">
                                      <a:latin typeface="Cambria Math" panose="02040503050406030204" pitchFamily="18" charset="0"/>
                                    </a:rPr>
                                    <m:t>𝑐</m:t>
                                  </m:r>
                                  <m:r>
                                    <a:rPr lang="en-US" sz="2000" b="0" i="1">
                                      <a:latin typeface="Cambria Math" panose="02040503050406030204" pitchFamily="18" charset="0"/>
                                    </a:rPr>
                                    <m:t>𝑜𝑠</m:t>
                                  </m:r>
                                </m:fName>
                                <m:e>
                                  <m:d>
                                    <m:dPr>
                                      <m:ctrlPr>
                                        <a:rPr lang="en-US" sz="2000" i="1">
                                          <a:latin typeface="Cambria Math" panose="02040503050406030204" pitchFamily="18" charset="0"/>
                                        </a:rPr>
                                      </m:ctrlPr>
                                    </m:dPr>
                                    <m:e>
                                      <m:r>
                                        <m:rPr>
                                          <m:brk m:alnAt="7"/>
                                        </m:rPr>
                                        <a:rPr lang="en-US" sz="2000" b="0" i="1">
                                          <a:latin typeface="Cambria Math" panose="02040503050406030204" pitchFamily="18" charset="0"/>
                                        </a:rPr>
                                        <m:t>−</m:t>
                                      </m:r>
                                      <m:r>
                                        <a:rPr lang="en-US" sz="2000" b="0" i="1">
                                          <a:latin typeface="Cambria Math" panose="02040503050406030204" pitchFamily="18" charset="0"/>
                                        </a:rPr>
                                        <m:t>45</m:t>
                                      </m:r>
                                    </m:e>
                                  </m:d>
                                </m:e>
                              </m:func>
                            </m:e>
                            <m:e>
                              <m:r>
                                <a:rPr lang="en-US" sz="2000" b="0" i="1">
                                  <a:latin typeface="Cambria Math" panose="02040503050406030204" pitchFamily="18" charset="0"/>
                                </a:rPr>
                                <m:t>−</m:t>
                              </m:r>
                              <m:func>
                                <m:funcPr>
                                  <m:ctrlPr>
                                    <a:rPr lang="en-US" sz="2000" i="1">
                                      <a:latin typeface="Cambria Math" panose="02040503050406030204" pitchFamily="18" charset="0"/>
                                    </a:rPr>
                                  </m:ctrlPr>
                                </m:funcPr>
                                <m:fName>
                                  <m:r>
                                    <a:rPr lang="en-US" sz="2000" b="0" i="1">
                                      <a:latin typeface="Cambria Math" panose="02040503050406030204" pitchFamily="18" charset="0"/>
                                    </a:rPr>
                                    <m:t>𝑠𝑖𝑛</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0</m:t>
                              </m:r>
                            </m:e>
                          </m:mr>
                          <m:mr>
                            <m:e>
                              <m:r>
                                <a:rPr lang="en-US" sz="2000" b="0" i="1">
                                  <a:latin typeface="Cambria Math" panose="02040503050406030204" pitchFamily="18" charset="0"/>
                                </a:rPr>
                                <m:t>𝑠𝑖𝑛</m:t>
                              </m:r>
                              <m:r>
                                <a:rPr lang="en-US" sz="2000" b="0" i="1">
                                  <a:latin typeface="Cambria Math" panose="02040503050406030204" pitchFamily="18" charset="0"/>
                                </a:rPr>
                                <m:t>⁡(−45)</m:t>
                              </m:r>
                            </m:e>
                            <m:e>
                              <m:r>
                                <a:rPr lang="en-US" sz="2000" b="0" i="1">
                                  <a:latin typeface="Cambria Math" panose="02040503050406030204" pitchFamily="18" charset="0"/>
                                </a:rPr>
                                <m:t>𝑐𝑜𝑠</m:t>
                              </m:r>
                              <m:r>
                                <a:rPr lang="en-US" sz="2000" b="0" i="1">
                                  <a:latin typeface="Cambria Math" panose="02040503050406030204" pitchFamily="18" charset="0"/>
                                </a:rPr>
                                <m:t>⁡(−45)</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brk m:alnAt="7"/>
                                    </m:rPr>
                                    <a:rPr lang="en-US" sz="2000" b="0" i="1">
                                      <a:latin typeface="Cambria Math" panose="02040503050406030204" pitchFamily="18" charset="0"/>
                                    </a:rPr>
                                    <m:t>𝑐</m:t>
                                  </m:r>
                                  <m:r>
                                    <a:rPr lang="en-US" sz="2000" b="0" i="1">
                                      <a:latin typeface="Cambria Math" panose="02040503050406030204" pitchFamily="18" charset="0"/>
                                    </a:rPr>
                                    <m:t>𝑜𝑠</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m:t>
                              </m:r>
                              <m:func>
                                <m:funcPr>
                                  <m:ctrlPr>
                                    <a:rPr lang="en-US" sz="2000" i="1">
                                      <a:latin typeface="Cambria Math" panose="02040503050406030204" pitchFamily="18" charset="0"/>
                                    </a:rPr>
                                  </m:ctrlPr>
                                </m:funcPr>
                                <m:fName>
                                  <m:r>
                                    <a:rPr lang="en-US" sz="2000" b="0" i="1">
                                      <a:latin typeface="Cambria Math" panose="02040503050406030204" pitchFamily="18" charset="0"/>
                                    </a:rPr>
                                    <m:t>𝑠𝑖𝑛</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0</m:t>
                              </m:r>
                            </m:e>
                          </m:mr>
                          <m:mr>
                            <m:e>
                              <m:r>
                                <a:rPr lang="en-US" sz="2000" b="0" i="1">
                                  <a:latin typeface="Cambria Math" panose="02040503050406030204" pitchFamily="18" charset="0"/>
                                </a:rPr>
                                <m:t>𝑠𝑖𝑛</m:t>
                              </m:r>
                              <m:r>
                                <a:rPr lang="en-US" sz="2000" b="0" i="1">
                                  <a:latin typeface="Cambria Math" panose="02040503050406030204" pitchFamily="18" charset="0"/>
                                </a:rPr>
                                <m:t>⁡(45)</m:t>
                              </m:r>
                            </m:e>
                            <m:e>
                              <m:r>
                                <a:rPr lang="en-US" sz="2000" b="0" i="1">
                                  <a:latin typeface="Cambria Math" panose="02040503050406030204" pitchFamily="18" charset="0"/>
                                </a:rPr>
                                <m:t>𝑐𝑜𝑠</m:t>
                              </m:r>
                              <m:r>
                                <a:rPr lang="en-US" sz="2000" b="0" i="1">
                                  <a:latin typeface="Cambria Math" panose="02040503050406030204" pitchFamily="18" charset="0"/>
                                </a:rPr>
                                <m:t>⁡(45)</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endParaRPr lang="en-US" sz="2000" dirty="0"/>
              </a:p>
              <a:p>
                <a:pPr marL="0" indent="0">
                  <a:buNone/>
                </a:pPr>
                <a:r>
                  <a:rPr lang="en-US" sz="2000" dirty="0"/>
                  <a:t>=</a:t>
                </a:r>
                <a:r>
                  <a:rPr lang="en-GB" sz="2000" b="1"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0" y="1690688"/>
                <a:ext cx="11353800" cy="4902199"/>
              </a:xfrm>
              <a:blipFill>
                <a:blip r:embed="rId3"/>
                <a:stretch>
                  <a:fillRect l="-537" t="-1242"/>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5DAB0C93-FC5A-3273-3717-5EEE6C50BEF8}"/>
              </a:ext>
            </a:extLst>
          </p:cNvPr>
          <p:cNvSpPr/>
          <p:nvPr/>
        </p:nvSpPr>
        <p:spPr>
          <a:xfrm>
            <a:off x="1186003" y="4141787"/>
            <a:ext cx="3063268"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30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325563"/>
          </a:xfrm>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495406" y="1690688"/>
                <a:ext cx="10858393" cy="5074700"/>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a:p>
                <a:pPr>
                  <a:buFont typeface="Wingdings" panose="05000000000000000000" pitchFamily="2" charset="2"/>
                  <a:buChar char="v"/>
                </a:pPr>
                <a:r>
                  <a:rPr lang="en-US" sz="2000" b="1" dirty="0"/>
                  <a:t>C.M. = R(-45</a:t>
                </a:r>
                <a:r>
                  <a:rPr lang="en-US" sz="2000" b="1" dirty="0">
                    <a:latin typeface="Verdana" panose="020B0604030504040204" pitchFamily="34" charset="0"/>
                    <a:ea typeface="Verdana" panose="020B0604030504040204" pitchFamily="34" charset="0"/>
                  </a:rPr>
                  <a:t>°</a:t>
                </a:r>
                <a:r>
                  <a:rPr lang="en-US" sz="2000" b="1" dirty="0"/>
                  <a:t>). </a:t>
                </a:r>
                <a:r>
                  <a:rPr lang="en-US" sz="2000" b="1" dirty="0" err="1"/>
                  <a:t>R</a:t>
                </a:r>
                <a:r>
                  <a:rPr lang="en-US" sz="2000" b="1" baseline="-25000" dirty="0" err="1"/>
                  <a:t>fx</a:t>
                </a:r>
                <a:r>
                  <a:rPr lang="en-US" sz="2000" b="1" dirty="0"/>
                  <a:t>. R(45</a:t>
                </a:r>
                <a:r>
                  <a:rPr lang="en-US" sz="2000" b="1" dirty="0">
                    <a:latin typeface="Verdana" panose="020B0604030504040204" pitchFamily="34" charset="0"/>
                    <a:ea typeface="Verdana" panose="020B0604030504040204" pitchFamily="34" charset="0"/>
                  </a:rPr>
                  <a:t>°</a:t>
                </a:r>
                <a:r>
                  <a:rPr lang="en-US" sz="2000" b="1" dirty="0"/>
                  <a:t>)</a:t>
                </a:r>
                <a:endParaRPr lang="en-US" sz="1600" b="1" dirty="0"/>
              </a:p>
              <a:p>
                <a:pPr marL="0" indent="0">
                  <a:buNone/>
                </a:pPr>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m:rPr>
                                          <m:brk m:alnAt="7"/>
                                        </m:rPr>
                                        <a:rPr lang="en-US" sz="2000" i="1">
                                          <a:latin typeface="Cambria Math" panose="02040503050406030204" pitchFamily="18" charset="0"/>
                                        </a:rPr>
                                        <m:t>−</m:t>
                                      </m:r>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r>
                  <a:rPr lang="en-US" sz="2000" dirty="0"/>
                  <a:t>.</a:t>
                </a:r>
                <a:r>
                  <a:rPr lang="en-GB" sz="2000" b="1"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dirty="0"/>
              </a:p>
              <a:p>
                <a:pPr marL="0" indent="0">
                  <a:buNone/>
                </a:pPr>
                <a:r>
                  <a:rPr lang="en-US" sz="2000" dirty="0"/>
                  <a:t>=</a:t>
                </a:r>
                <a:r>
                  <a:rPr lang="en-GB" sz="2000" b="1"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495406" y="1690688"/>
                <a:ext cx="10858393" cy="5074700"/>
              </a:xfrm>
              <a:blipFill>
                <a:blip r:embed="rId2"/>
                <a:stretch>
                  <a:fillRect l="-561" t="-1200"/>
                </a:stretch>
              </a:blipFill>
            </p:spPr>
            <p:txBody>
              <a:bodyPr/>
              <a:lstStyle/>
              <a:p>
                <a:r>
                  <a:rPr lang="en-US">
                    <a:noFill/>
                  </a:rPr>
                  <a:t> </a:t>
                </a:r>
              </a:p>
            </p:txBody>
          </p:sp>
        </mc:Fallback>
      </mc:AlternateContent>
      <p:grpSp>
        <p:nvGrpSpPr>
          <p:cNvPr id="4113" name="Group 4112">
            <a:extLst>
              <a:ext uri="{FF2B5EF4-FFF2-40B4-BE49-F238E27FC236}">
                <a16:creationId xmlns:a16="http://schemas.microsoft.com/office/drawing/2014/main" id="{2921121C-C1BC-2F37-6743-35394E87A4FA}"/>
              </a:ext>
            </a:extLst>
          </p:cNvPr>
          <p:cNvGrpSpPr/>
          <p:nvPr/>
        </p:nvGrpSpPr>
        <p:grpSpPr>
          <a:xfrm>
            <a:off x="5714893" y="1459916"/>
            <a:ext cx="6477107" cy="5455234"/>
            <a:chOff x="5408196" y="1352828"/>
            <a:chExt cx="6477107" cy="5455234"/>
          </a:xfrm>
        </p:grpSpPr>
        <p:sp>
          <p:nvSpPr>
            <p:cNvPr id="56" name="Isosceles Triangle 55">
              <a:extLst>
                <a:ext uri="{FF2B5EF4-FFF2-40B4-BE49-F238E27FC236}">
                  <a16:creationId xmlns:a16="http://schemas.microsoft.com/office/drawing/2014/main" id="{591112B7-B22A-3BC6-F7C8-D46CCCF797CC}"/>
                </a:ext>
              </a:extLst>
            </p:cNvPr>
            <p:cNvSpPr/>
            <p:nvPr/>
          </p:nvSpPr>
          <p:spPr>
            <a:xfrm rot="13500000">
              <a:off x="7889521" y="5262640"/>
              <a:ext cx="1857359" cy="1233485"/>
            </a:xfrm>
            <a:prstGeom prst="triangl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976BD893-8A53-55B6-8673-13214EC76B4C}"/>
                </a:ext>
              </a:extLst>
            </p:cNvPr>
            <p:cNvGrpSpPr/>
            <p:nvPr/>
          </p:nvGrpSpPr>
          <p:grpSpPr>
            <a:xfrm>
              <a:off x="5408196" y="1352828"/>
              <a:ext cx="6477107" cy="5276295"/>
              <a:chOff x="5372100" y="1321356"/>
              <a:chExt cx="6477107" cy="5276295"/>
            </a:xfrm>
          </p:grpSpPr>
          <p:grpSp>
            <p:nvGrpSpPr>
              <p:cNvPr id="58" name="Group 57">
                <a:extLst>
                  <a:ext uri="{FF2B5EF4-FFF2-40B4-BE49-F238E27FC236}">
                    <a16:creationId xmlns:a16="http://schemas.microsoft.com/office/drawing/2014/main" id="{CC9934AD-17B5-FE05-D358-3EA6CD894250}"/>
                  </a:ext>
                </a:extLst>
              </p:cNvPr>
              <p:cNvGrpSpPr/>
              <p:nvPr/>
            </p:nvGrpSpPr>
            <p:grpSpPr>
              <a:xfrm>
                <a:off x="5372100" y="1321356"/>
                <a:ext cx="6477107" cy="5242923"/>
                <a:chOff x="5372100" y="1321356"/>
                <a:chExt cx="6477107" cy="5242923"/>
              </a:xfrm>
            </p:grpSpPr>
            <p:sp>
              <p:nvSpPr>
                <p:cNvPr id="61" name="TextBox 60">
                  <a:extLst>
                    <a:ext uri="{FF2B5EF4-FFF2-40B4-BE49-F238E27FC236}">
                      <a16:creationId xmlns:a16="http://schemas.microsoft.com/office/drawing/2014/main" id="{50B42877-113D-7C46-2B3A-3FEEA05273F9}"/>
                    </a:ext>
                  </a:extLst>
                </p:cNvPr>
                <p:cNvSpPr txBox="1"/>
                <p:nvPr/>
              </p:nvSpPr>
              <p:spPr>
                <a:xfrm>
                  <a:off x="7520311" y="1321356"/>
                  <a:ext cx="932803" cy="369332"/>
                </a:xfrm>
                <a:prstGeom prst="rect">
                  <a:avLst/>
                </a:prstGeom>
                <a:noFill/>
              </p:spPr>
              <p:txBody>
                <a:bodyPr wrap="square" rtlCol="0">
                  <a:spAutoFit/>
                </a:bodyPr>
                <a:lstStyle/>
                <a:p>
                  <a:r>
                    <a:rPr lang="en-US" dirty="0"/>
                    <a:t>Y-axis</a:t>
                  </a:r>
                </a:p>
              </p:txBody>
            </p:sp>
            <p:grpSp>
              <p:nvGrpSpPr>
                <p:cNvPr id="62" name="Group 61">
                  <a:extLst>
                    <a:ext uri="{FF2B5EF4-FFF2-40B4-BE49-F238E27FC236}">
                      <a16:creationId xmlns:a16="http://schemas.microsoft.com/office/drawing/2014/main" id="{42F21322-E602-2079-9382-BD322F2CAAEA}"/>
                    </a:ext>
                  </a:extLst>
                </p:cNvPr>
                <p:cNvGrpSpPr/>
                <p:nvPr/>
              </p:nvGrpSpPr>
              <p:grpSpPr>
                <a:xfrm>
                  <a:off x="5372100" y="1690688"/>
                  <a:ext cx="6477107" cy="4873591"/>
                  <a:chOff x="5372100" y="1690688"/>
                  <a:chExt cx="6477107" cy="4873591"/>
                </a:xfrm>
              </p:grpSpPr>
              <p:cxnSp>
                <p:nvCxnSpPr>
                  <p:cNvPr id="63" name="Straight Arrow Connector 62">
                    <a:extLst>
                      <a:ext uri="{FF2B5EF4-FFF2-40B4-BE49-F238E27FC236}">
                        <a16:creationId xmlns:a16="http://schemas.microsoft.com/office/drawing/2014/main" id="{FFADAFC4-0147-9E6C-532B-92C31ECB1223}"/>
                      </a:ext>
                    </a:extLst>
                  </p:cNvPr>
                  <p:cNvCxnSpPr/>
                  <p:nvPr/>
                </p:nvCxnSpPr>
                <p:spPr>
                  <a:xfrm>
                    <a:off x="7986713" y="1690688"/>
                    <a:ext cx="0" cy="46815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96" name="Straight Arrow Connector 4095">
                    <a:extLst>
                      <a:ext uri="{FF2B5EF4-FFF2-40B4-BE49-F238E27FC236}">
                        <a16:creationId xmlns:a16="http://schemas.microsoft.com/office/drawing/2014/main" id="{52FE9926-7868-145B-651A-FF81E124DD93}"/>
                      </a:ext>
                    </a:extLst>
                  </p:cNvPr>
                  <p:cNvCxnSpPr/>
                  <p:nvPr/>
                </p:nvCxnSpPr>
                <p:spPr>
                  <a:xfrm>
                    <a:off x="5372100" y="3714750"/>
                    <a:ext cx="5981700" cy="0"/>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097" name="Straight Connector 4096">
                    <a:extLst>
                      <a:ext uri="{FF2B5EF4-FFF2-40B4-BE49-F238E27FC236}">
                        <a16:creationId xmlns:a16="http://schemas.microsoft.com/office/drawing/2014/main" id="{86EF964D-0DEF-328E-33A7-5C120D0B45C9}"/>
                      </a:ext>
                    </a:extLst>
                  </p:cNvPr>
                  <p:cNvCxnSpPr>
                    <a:cxnSpLocks/>
                  </p:cNvCxnSpPr>
                  <p:nvPr/>
                </p:nvCxnSpPr>
                <p:spPr>
                  <a:xfrm>
                    <a:off x="6515100" y="2314575"/>
                    <a:ext cx="4371975" cy="41783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99" name="Isosceles Triangle 4098">
                    <a:extLst>
                      <a:ext uri="{FF2B5EF4-FFF2-40B4-BE49-F238E27FC236}">
                        <a16:creationId xmlns:a16="http://schemas.microsoft.com/office/drawing/2014/main" id="{9AA17CEC-EA7C-7368-04C8-6F701905BBC4}"/>
                      </a:ext>
                    </a:extLst>
                  </p:cNvPr>
                  <p:cNvSpPr/>
                  <p:nvPr/>
                </p:nvSpPr>
                <p:spPr>
                  <a:xfrm rot="2732559">
                    <a:off x="9224288" y="3897565"/>
                    <a:ext cx="1857359" cy="1233485"/>
                  </a:xfrm>
                  <a:prstGeom prst="triangl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0" name="TextBox 4099">
                    <a:extLst>
                      <a:ext uri="{FF2B5EF4-FFF2-40B4-BE49-F238E27FC236}">
                        <a16:creationId xmlns:a16="http://schemas.microsoft.com/office/drawing/2014/main" id="{CD4CDEEF-906D-9C61-1648-6065DC28884A}"/>
                      </a:ext>
                    </a:extLst>
                  </p:cNvPr>
                  <p:cNvSpPr txBox="1"/>
                  <p:nvPr/>
                </p:nvSpPr>
                <p:spPr>
                  <a:xfrm>
                    <a:off x="5950743" y="1945243"/>
                    <a:ext cx="1624072" cy="369332"/>
                  </a:xfrm>
                  <a:prstGeom prst="rect">
                    <a:avLst/>
                  </a:prstGeom>
                  <a:noFill/>
                </p:spPr>
                <p:txBody>
                  <a:bodyPr wrap="square" rtlCol="0">
                    <a:spAutoFit/>
                  </a:bodyPr>
                  <a:lstStyle/>
                  <a:p>
                    <a:r>
                      <a:rPr lang="en-US" dirty="0"/>
                      <a:t>y = -x line</a:t>
                    </a:r>
                  </a:p>
                </p:txBody>
              </p:sp>
              <p:sp>
                <p:nvSpPr>
                  <p:cNvPr id="4101" name="TextBox 4100">
                    <a:extLst>
                      <a:ext uri="{FF2B5EF4-FFF2-40B4-BE49-F238E27FC236}">
                        <a16:creationId xmlns:a16="http://schemas.microsoft.com/office/drawing/2014/main" id="{E0D67D55-9615-8565-B400-DAB74C986B28}"/>
                      </a:ext>
                    </a:extLst>
                  </p:cNvPr>
                  <p:cNvSpPr txBox="1"/>
                  <p:nvPr/>
                </p:nvSpPr>
                <p:spPr>
                  <a:xfrm>
                    <a:off x="10916404" y="3878460"/>
                    <a:ext cx="932803" cy="369332"/>
                  </a:xfrm>
                  <a:prstGeom prst="rect">
                    <a:avLst/>
                  </a:prstGeom>
                  <a:noFill/>
                </p:spPr>
                <p:txBody>
                  <a:bodyPr wrap="square" rtlCol="0">
                    <a:spAutoFit/>
                  </a:bodyPr>
                  <a:lstStyle/>
                  <a:p>
                    <a:r>
                      <a:rPr lang="en-US" dirty="0"/>
                      <a:t>X-axis</a:t>
                    </a:r>
                  </a:p>
                </p:txBody>
              </p:sp>
              <p:sp>
                <p:nvSpPr>
                  <p:cNvPr id="4102" name="Arc 4101">
                    <a:extLst>
                      <a:ext uri="{FF2B5EF4-FFF2-40B4-BE49-F238E27FC236}">
                        <a16:creationId xmlns:a16="http://schemas.microsoft.com/office/drawing/2014/main" id="{9A960E7C-5CB4-0362-BB5D-C24E77F799BF}"/>
                      </a:ext>
                    </a:extLst>
                  </p:cNvPr>
                  <p:cNvSpPr/>
                  <p:nvPr/>
                </p:nvSpPr>
                <p:spPr>
                  <a:xfrm rot="16200000">
                    <a:off x="7310853" y="3263261"/>
                    <a:ext cx="527924" cy="636704"/>
                  </a:xfrm>
                  <a:prstGeom prst="arc">
                    <a:avLst>
                      <a:gd name="adj1" fmla="val 14630083"/>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3" name="TextBox 4102">
                    <a:extLst>
                      <a:ext uri="{FF2B5EF4-FFF2-40B4-BE49-F238E27FC236}">
                        <a16:creationId xmlns:a16="http://schemas.microsoft.com/office/drawing/2014/main" id="{A9AADA4D-D4F2-853D-CB66-4D4D651BECDB}"/>
                      </a:ext>
                    </a:extLst>
                  </p:cNvPr>
                  <p:cNvSpPr txBox="1"/>
                  <p:nvPr/>
                </p:nvSpPr>
                <p:spPr>
                  <a:xfrm>
                    <a:off x="6644996" y="3317650"/>
                    <a:ext cx="614362" cy="369332"/>
                  </a:xfrm>
                  <a:prstGeom prst="rect">
                    <a:avLst/>
                  </a:prstGeom>
                  <a:noFill/>
                </p:spPr>
                <p:txBody>
                  <a:bodyPr wrap="square" rtlCol="0">
                    <a:spAutoFit/>
                  </a:bodyPr>
                  <a:lstStyle/>
                  <a:p>
                    <a:r>
                      <a:rPr lang="en-GB" sz="1800" dirty="0"/>
                      <a:t>45°</a:t>
                    </a:r>
                    <a:endParaRPr lang="en-US" dirty="0"/>
                  </a:p>
                </p:txBody>
              </p:sp>
              <p:sp>
                <p:nvSpPr>
                  <p:cNvPr id="4104" name="TextBox 4103">
                    <a:extLst>
                      <a:ext uri="{FF2B5EF4-FFF2-40B4-BE49-F238E27FC236}">
                        <a16:creationId xmlns:a16="http://schemas.microsoft.com/office/drawing/2014/main" id="{5A25063B-21DC-16D0-439F-B32D3E5AF9DA}"/>
                      </a:ext>
                    </a:extLst>
                  </p:cNvPr>
                  <p:cNvSpPr txBox="1"/>
                  <p:nvPr/>
                </p:nvSpPr>
                <p:spPr>
                  <a:xfrm>
                    <a:off x="8844839" y="3927185"/>
                    <a:ext cx="172126" cy="369332"/>
                  </a:xfrm>
                  <a:prstGeom prst="rect">
                    <a:avLst/>
                  </a:prstGeom>
                  <a:noFill/>
                </p:spPr>
                <p:txBody>
                  <a:bodyPr wrap="square" rtlCol="0">
                    <a:spAutoFit/>
                  </a:bodyPr>
                  <a:lstStyle/>
                  <a:p>
                    <a:r>
                      <a:rPr lang="en-GB" sz="1800" b="1" dirty="0"/>
                      <a:t>a</a:t>
                    </a:r>
                    <a:endParaRPr lang="en-US" b="1" dirty="0"/>
                  </a:p>
                </p:txBody>
              </p:sp>
              <p:sp>
                <p:nvSpPr>
                  <p:cNvPr id="4105" name="TextBox 4104">
                    <a:extLst>
                      <a:ext uri="{FF2B5EF4-FFF2-40B4-BE49-F238E27FC236}">
                        <a16:creationId xmlns:a16="http://schemas.microsoft.com/office/drawing/2014/main" id="{2A87164F-9A31-812C-C886-CEC0B2EED4C1}"/>
                      </a:ext>
                    </a:extLst>
                  </p:cNvPr>
                  <p:cNvSpPr txBox="1"/>
                  <p:nvPr/>
                </p:nvSpPr>
                <p:spPr>
                  <a:xfrm>
                    <a:off x="10573793" y="3749159"/>
                    <a:ext cx="406828" cy="369332"/>
                  </a:xfrm>
                  <a:prstGeom prst="rect">
                    <a:avLst/>
                  </a:prstGeom>
                  <a:noFill/>
                </p:spPr>
                <p:txBody>
                  <a:bodyPr wrap="square" rtlCol="0">
                    <a:spAutoFit/>
                  </a:bodyPr>
                  <a:lstStyle/>
                  <a:p>
                    <a:r>
                      <a:rPr lang="en-GB" b="1" dirty="0"/>
                      <a:t>c</a:t>
                    </a:r>
                    <a:endParaRPr lang="en-US" b="1" dirty="0"/>
                  </a:p>
                </p:txBody>
              </p:sp>
              <p:sp>
                <p:nvSpPr>
                  <p:cNvPr id="4106" name="TextBox 4105">
                    <a:extLst>
                      <a:ext uri="{FF2B5EF4-FFF2-40B4-BE49-F238E27FC236}">
                        <a16:creationId xmlns:a16="http://schemas.microsoft.com/office/drawing/2014/main" id="{7E4E9CEC-55A8-1FA9-FF2F-50AF9A0E5B2E}"/>
                      </a:ext>
                    </a:extLst>
                  </p:cNvPr>
                  <p:cNvSpPr txBox="1"/>
                  <p:nvPr/>
                </p:nvSpPr>
                <p:spPr>
                  <a:xfrm>
                    <a:off x="10322876" y="5497155"/>
                    <a:ext cx="315457" cy="369332"/>
                  </a:xfrm>
                  <a:prstGeom prst="rect">
                    <a:avLst/>
                  </a:prstGeom>
                  <a:noFill/>
                </p:spPr>
                <p:txBody>
                  <a:bodyPr wrap="square" rtlCol="0">
                    <a:spAutoFit/>
                  </a:bodyPr>
                  <a:lstStyle/>
                  <a:p>
                    <a:r>
                      <a:rPr lang="en-GB" sz="1800" b="1" dirty="0"/>
                      <a:t>b</a:t>
                    </a:r>
                    <a:endParaRPr lang="en-US" b="1" dirty="0"/>
                  </a:p>
                </p:txBody>
              </p:sp>
              <p:sp>
                <p:nvSpPr>
                  <p:cNvPr id="4107" name="TextBox 4106">
                    <a:extLst>
                      <a:ext uri="{FF2B5EF4-FFF2-40B4-BE49-F238E27FC236}">
                        <a16:creationId xmlns:a16="http://schemas.microsoft.com/office/drawing/2014/main" id="{616C0A6E-4965-3935-4E9F-C865230ECC4A}"/>
                      </a:ext>
                    </a:extLst>
                  </p:cNvPr>
                  <p:cNvSpPr txBox="1"/>
                  <p:nvPr/>
                </p:nvSpPr>
                <p:spPr>
                  <a:xfrm>
                    <a:off x="8330588" y="4403725"/>
                    <a:ext cx="514249" cy="369332"/>
                  </a:xfrm>
                  <a:prstGeom prst="rect">
                    <a:avLst/>
                  </a:prstGeom>
                  <a:noFill/>
                </p:spPr>
                <p:txBody>
                  <a:bodyPr wrap="square" rtlCol="0">
                    <a:spAutoFit/>
                  </a:bodyPr>
                  <a:lstStyle/>
                  <a:p>
                    <a:r>
                      <a:rPr lang="en-GB" sz="1800" b="1" dirty="0"/>
                      <a:t>a’</a:t>
                    </a:r>
                    <a:endParaRPr lang="en-US" b="1" dirty="0"/>
                  </a:p>
                </p:txBody>
              </p:sp>
              <p:sp>
                <p:nvSpPr>
                  <p:cNvPr id="4108" name="TextBox 4107">
                    <a:extLst>
                      <a:ext uri="{FF2B5EF4-FFF2-40B4-BE49-F238E27FC236}">
                        <a16:creationId xmlns:a16="http://schemas.microsoft.com/office/drawing/2014/main" id="{01DCEB8F-9CBD-75CE-338B-D7D28E198710}"/>
                      </a:ext>
                    </a:extLst>
                  </p:cNvPr>
                  <p:cNvSpPr txBox="1"/>
                  <p:nvPr/>
                </p:nvSpPr>
                <p:spPr>
                  <a:xfrm>
                    <a:off x="9862121" y="5866487"/>
                    <a:ext cx="514249" cy="369332"/>
                  </a:xfrm>
                  <a:prstGeom prst="rect">
                    <a:avLst/>
                  </a:prstGeom>
                  <a:noFill/>
                </p:spPr>
                <p:txBody>
                  <a:bodyPr wrap="square" rtlCol="0">
                    <a:spAutoFit/>
                  </a:bodyPr>
                  <a:lstStyle/>
                  <a:p>
                    <a:r>
                      <a:rPr lang="en-GB" sz="1800" b="1" dirty="0"/>
                      <a:t>b’</a:t>
                    </a:r>
                    <a:endParaRPr lang="en-US" b="1" dirty="0"/>
                  </a:p>
                </p:txBody>
              </p:sp>
              <p:cxnSp>
                <p:nvCxnSpPr>
                  <p:cNvPr id="4109" name="Straight Connector 4108">
                    <a:extLst>
                      <a:ext uri="{FF2B5EF4-FFF2-40B4-BE49-F238E27FC236}">
                        <a16:creationId xmlns:a16="http://schemas.microsoft.com/office/drawing/2014/main" id="{E3BFAAFB-68A1-E9D0-5770-9D362D7D777E}"/>
                      </a:ext>
                    </a:extLst>
                  </p:cNvPr>
                  <p:cNvCxnSpPr>
                    <a:cxnSpLocks/>
                  </p:cNvCxnSpPr>
                  <p:nvPr/>
                </p:nvCxnSpPr>
                <p:spPr>
                  <a:xfrm flipV="1">
                    <a:off x="8367809" y="4118491"/>
                    <a:ext cx="2195422" cy="2139844"/>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4110" name="Straight Connector 4109">
                    <a:extLst>
                      <a:ext uri="{FF2B5EF4-FFF2-40B4-BE49-F238E27FC236}">
                        <a16:creationId xmlns:a16="http://schemas.microsoft.com/office/drawing/2014/main" id="{A75C019A-6755-52F8-60E0-6A22554ADDFC}"/>
                      </a:ext>
                    </a:extLst>
                  </p:cNvPr>
                  <p:cNvCxnSpPr>
                    <a:cxnSpLocks/>
                  </p:cNvCxnSpPr>
                  <p:nvPr/>
                </p:nvCxnSpPr>
                <p:spPr>
                  <a:xfrm flipV="1">
                    <a:off x="9948200" y="5593464"/>
                    <a:ext cx="428170" cy="39003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CAB00C9A-7777-20BE-F57F-A1735621B8B0}"/>
                      </a:ext>
                    </a:extLst>
                  </p:cNvPr>
                  <p:cNvCxnSpPr>
                    <a:cxnSpLocks/>
                  </p:cNvCxnSpPr>
                  <p:nvPr/>
                </p:nvCxnSpPr>
                <p:spPr>
                  <a:xfrm flipV="1">
                    <a:off x="8661811" y="4278774"/>
                    <a:ext cx="428170" cy="39003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112" name="TextBox 4111">
                    <a:extLst>
                      <a:ext uri="{FF2B5EF4-FFF2-40B4-BE49-F238E27FC236}">
                        <a16:creationId xmlns:a16="http://schemas.microsoft.com/office/drawing/2014/main" id="{4207354F-E525-86FC-BDF0-4F7DD69C0F52}"/>
                      </a:ext>
                    </a:extLst>
                  </p:cNvPr>
                  <p:cNvSpPr txBox="1"/>
                  <p:nvPr/>
                </p:nvSpPr>
                <p:spPr>
                  <a:xfrm>
                    <a:off x="8032755" y="6194947"/>
                    <a:ext cx="410240" cy="369332"/>
                  </a:xfrm>
                  <a:prstGeom prst="rect">
                    <a:avLst/>
                  </a:prstGeom>
                  <a:noFill/>
                </p:spPr>
                <p:txBody>
                  <a:bodyPr wrap="square" rtlCol="0">
                    <a:spAutoFit/>
                  </a:bodyPr>
                  <a:lstStyle/>
                  <a:p>
                    <a:r>
                      <a:rPr lang="en-GB" b="1" dirty="0"/>
                      <a:t>c</a:t>
                    </a:r>
                    <a:r>
                      <a:rPr lang="en-GB" sz="1800" b="1" dirty="0"/>
                      <a:t>’</a:t>
                    </a:r>
                    <a:endParaRPr lang="en-US" b="1" dirty="0"/>
                  </a:p>
                </p:txBody>
              </p:sp>
            </p:grpSp>
          </p:grpSp>
          <p:sp>
            <p:nvSpPr>
              <p:cNvPr id="59" name="TextBox 58">
                <a:extLst>
                  <a:ext uri="{FF2B5EF4-FFF2-40B4-BE49-F238E27FC236}">
                    <a16:creationId xmlns:a16="http://schemas.microsoft.com/office/drawing/2014/main" id="{9B283AA1-206D-2910-2419-41834FCF41FD}"/>
                  </a:ext>
                </a:extLst>
              </p:cNvPr>
              <p:cNvSpPr txBox="1"/>
              <p:nvPr/>
            </p:nvSpPr>
            <p:spPr>
              <a:xfrm>
                <a:off x="10481136" y="4658379"/>
                <a:ext cx="1368071" cy="369332"/>
              </a:xfrm>
              <a:prstGeom prst="rect">
                <a:avLst/>
              </a:prstGeom>
              <a:noFill/>
            </p:spPr>
            <p:txBody>
              <a:bodyPr wrap="square" rtlCol="0">
                <a:spAutoFit/>
              </a:bodyPr>
              <a:lstStyle/>
              <a:p>
                <a:r>
                  <a:rPr lang="en-GB" b="1" dirty="0"/>
                  <a:t>Object</a:t>
                </a:r>
                <a:endParaRPr lang="en-US" b="1" dirty="0"/>
              </a:p>
            </p:txBody>
          </p:sp>
          <p:sp>
            <p:nvSpPr>
              <p:cNvPr id="60" name="TextBox 59">
                <a:extLst>
                  <a:ext uri="{FF2B5EF4-FFF2-40B4-BE49-F238E27FC236}">
                    <a16:creationId xmlns:a16="http://schemas.microsoft.com/office/drawing/2014/main" id="{0F21EAD1-6A15-0B1C-3FA6-09C4AD28E665}"/>
                  </a:ext>
                </a:extLst>
              </p:cNvPr>
              <p:cNvSpPr txBox="1"/>
              <p:nvPr/>
            </p:nvSpPr>
            <p:spPr>
              <a:xfrm>
                <a:off x="8604555" y="6228319"/>
                <a:ext cx="1368071" cy="369332"/>
              </a:xfrm>
              <a:prstGeom prst="rect">
                <a:avLst/>
              </a:prstGeom>
              <a:noFill/>
            </p:spPr>
            <p:txBody>
              <a:bodyPr wrap="square" rtlCol="0">
                <a:spAutoFit/>
              </a:bodyPr>
              <a:lstStyle/>
              <a:p>
                <a:r>
                  <a:rPr lang="en-GB" b="1" dirty="0"/>
                  <a:t>Image</a:t>
                </a:r>
                <a:endParaRPr lang="en-US" b="1" dirty="0"/>
              </a:p>
            </p:txBody>
          </p:sp>
        </p:grpSp>
      </p:grpSp>
      <p:sp>
        <p:nvSpPr>
          <p:cNvPr id="4" name="Flowchart: Alternate Process 3">
            <a:extLst>
              <a:ext uri="{FF2B5EF4-FFF2-40B4-BE49-F238E27FC236}">
                <a16:creationId xmlns:a16="http://schemas.microsoft.com/office/drawing/2014/main" id="{485A4E80-B45D-0157-7969-E9BB6FD708E7}"/>
              </a:ext>
            </a:extLst>
          </p:cNvPr>
          <p:cNvSpPr/>
          <p:nvPr/>
        </p:nvSpPr>
        <p:spPr>
          <a:xfrm>
            <a:off x="1726899" y="4165767"/>
            <a:ext cx="3087148"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618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Cartesian Equations;</a:t>
                </a:r>
              </a:p>
              <a:p>
                <a:pPr marL="457200" lvl="1" indent="0">
                  <a:buNone/>
                </a:pPr>
                <a:r>
                  <a:rPr lang="en-US" sz="2000" dirty="0"/>
                  <a:t>x’ = 2a –x</a:t>
                </a:r>
              </a:p>
              <a:p>
                <a:pPr marL="457200" lvl="1" indent="0">
                  <a:buNone/>
                </a:pPr>
                <a:r>
                  <a:rPr lang="en-US" sz="2000" dirty="0"/>
                  <a:t>y’ = y</a:t>
                </a:r>
              </a:p>
              <a:p>
                <a:pPr>
                  <a:buFont typeface="Wingdings" panose="05000000000000000000" pitchFamily="2" charset="2"/>
                  <a:buChar char="v"/>
                </a:pPr>
                <a:r>
                  <a:rPr lang="en-US" sz="2000" dirty="0"/>
                  <a:t>In homogeneous matrix form</a:t>
                </a:r>
              </a:p>
              <a:p>
                <a:pPr marL="0" indent="0">
                  <a:buNone/>
                </a:pP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𝟐</m:t>
                              </m:r>
                              <m:r>
                                <a:rPr lang="en-US" sz="2000" b="1" i="1" smtClean="0">
                                  <a:latin typeface="Cambria Math" panose="02040503050406030204" pitchFamily="18" charset="0"/>
                                </a:rPr>
                                <m:t>𝒂</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91631103-DDED-E362-4855-09F67C485638}"/>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spTree>
    <p:extLst>
      <p:ext uri="{BB962C8B-B14F-4D97-AF65-F5344CB8AC3E}">
        <p14:creationId xmlns:p14="http://schemas.microsoft.com/office/powerpoint/2010/main" val="80727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8765"/>
            <a:ext cx="10515600" cy="4468928"/>
          </a:xfrm>
        </p:spPr>
        <p:txBody>
          <a:bodyPr>
            <a:normAutofit/>
          </a:bodyPr>
          <a:lstStyle/>
          <a:p>
            <a:pPr>
              <a:buFont typeface="Wingdings" panose="05000000000000000000" pitchFamily="2" charset="2"/>
              <a:buChar char="v"/>
            </a:pPr>
            <a:r>
              <a:rPr lang="en-GB" sz="2000" dirty="0"/>
              <a:t>To reflect about x = a line, we have to perform the following transformations:</a:t>
            </a:r>
          </a:p>
          <a:p>
            <a:pPr marL="742950" lvl="1" indent="-285750">
              <a:buFont typeface="+mj-lt"/>
              <a:buAutoNum type="romanLcPeriod"/>
            </a:pPr>
            <a:r>
              <a:rPr lang="en-GB" sz="1800" dirty="0">
                <a:solidFill>
                  <a:srgbClr val="252525"/>
                </a:solidFill>
                <a:effectLst/>
              </a:rPr>
              <a:t>Translate the line x=a to the y-axis i.e., x=0 line along with the object.</a:t>
            </a:r>
          </a:p>
          <a:p>
            <a:pPr marL="742950" lvl="1" indent="-285750">
              <a:buFont typeface="+mj-lt"/>
              <a:buAutoNum type="romanLcPeriod"/>
            </a:pPr>
            <a:r>
              <a:rPr lang="en-GB" sz="1800" dirty="0">
                <a:solidFill>
                  <a:srgbClr val="252525"/>
                </a:solidFill>
                <a:effectLst/>
              </a:rPr>
              <a:t>Reflect the object about the y-axis.</a:t>
            </a:r>
          </a:p>
          <a:p>
            <a:pPr marL="742950" lvl="1" indent="-285750">
              <a:buFont typeface="+mj-lt"/>
              <a:buAutoNum type="romanLcPeriod"/>
            </a:pPr>
            <a:r>
              <a:rPr lang="en-GB" sz="1800" dirty="0">
                <a:solidFill>
                  <a:srgbClr val="252525"/>
                </a:solidFill>
                <a:effectLst/>
              </a:rPr>
              <a:t>Restore the line to its original position with the inverse translation</a:t>
            </a:r>
          </a:p>
        </p:txBody>
      </p:sp>
      <p:grpSp>
        <p:nvGrpSpPr>
          <p:cNvPr id="58" name="Group 57">
            <a:extLst>
              <a:ext uri="{FF2B5EF4-FFF2-40B4-BE49-F238E27FC236}">
                <a16:creationId xmlns:a16="http://schemas.microsoft.com/office/drawing/2014/main" id="{3E95554C-5657-8C59-1183-415AD78A9C03}"/>
              </a:ext>
            </a:extLst>
          </p:cNvPr>
          <p:cNvGrpSpPr/>
          <p:nvPr/>
        </p:nvGrpSpPr>
        <p:grpSpPr>
          <a:xfrm>
            <a:off x="1343448" y="3200306"/>
            <a:ext cx="4614863" cy="3419474"/>
            <a:chOff x="235388" y="3130504"/>
            <a:chExt cx="4614863" cy="3419474"/>
          </a:xfrm>
        </p:grpSpPr>
        <p:grpSp>
          <p:nvGrpSpPr>
            <p:cNvPr id="40" name="Group 39">
              <a:extLst>
                <a:ext uri="{FF2B5EF4-FFF2-40B4-BE49-F238E27FC236}">
                  <a16:creationId xmlns:a16="http://schemas.microsoft.com/office/drawing/2014/main" id="{9195B393-3B39-4F8A-5493-49A4BC508B08}"/>
                </a:ext>
              </a:extLst>
            </p:cNvPr>
            <p:cNvGrpSpPr/>
            <p:nvPr/>
          </p:nvGrpSpPr>
          <p:grpSpPr>
            <a:xfrm>
              <a:off x="235388" y="3130504"/>
              <a:ext cx="4614863" cy="3419474"/>
              <a:chOff x="285750" y="3267076"/>
              <a:chExt cx="4614863" cy="3419474"/>
            </a:xfrm>
          </p:grpSpPr>
          <p:grpSp>
            <p:nvGrpSpPr>
              <p:cNvPr id="26" name="Group 25">
                <a:extLst>
                  <a:ext uri="{FF2B5EF4-FFF2-40B4-BE49-F238E27FC236}">
                    <a16:creationId xmlns:a16="http://schemas.microsoft.com/office/drawing/2014/main" id="{C311B442-EC17-A1A5-71C6-16BDD263FA49}"/>
                  </a:ext>
                </a:extLst>
              </p:cNvPr>
              <p:cNvGrpSpPr/>
              <p:nvPr/>
            </p:nvGrpSpPr>
            <p:grpSpPr>
              <a:xfrm>
                <a:off x="285750" y="3267076"/>
                <a:ext cx="4614863" cy="3419474"/>
                <a:chOff x="285750" y="3267076"/>
                <a:chExt cx="4614863" cy="3419474"/>
              </a:xfrm>
            </p:grpSpPr>
            <p:grpSp>
              <p:nvGrpSpPr>
                <p:cNvPr id="16" name="Group 15">
                  <a:extLst>
                    <a:ext uri="{FF2B5EF4-FFF2-40B4-BE49-F238E27FC236}">
                      <a16:creationId xmlns:a16="http://schemas.microsoft.com/office/drawing/2014/main" id="{0F795BAD-6E3F-B15F-EC71-A4FE84EB6A50}"/>
                    </a:ext>
                  </a:extLst>
                </p:cNvPr>
                <p:cNvGrpSpPr/>
                <p:nvPr/>
              </p:nvGrpSpPr>
              <p:grpSpPr>
                <a:xfrm>
                  <a:off x="285750" y="3267076"/>
                  <a:ext cx="4614863" cy="3419474"/>
                  <a:chOff x="285750" y="3267076"/>
                  <a:chExt cx="4614863" cy="3419474"/>
                </a:xfrm>
              </p:grpSpPr>
              <p:cxnSp>
                <p:nvCxnSpPr>
                  <p:cNvPr id="7" name="Straight Arrow Connector 6">
                    <a:extLst>
                      <a:ext uri="{FF2B5EF4-FFF2-40B4-BE49-F238E27FC236}">
                        <a16:creationId xmlns:a16="http://schemas.microsoft.com/office/drawing/2014/main" id="{2BF1A578-82E2-F507-C79D-D1A27E42F745}"/>
                      </a:ext>
                    </a:extLst>
                  </p:cNvPr>
                  <p:cNvCxnSpPr>
                    <a:cxnSpLocks/>
                  </p:cNvCxnSpPr>
                  <p:nvPr/>
                </p:nvCxnSpPr>
                <p:spPr>
                  <a:xfrm flipV="1">
                    <a:off x="1314450" y="328612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8F2CC4-403E-97FF-BCCC-3169701B4480}"/>
                      </a:ext>
                    </a:extLst>
                  </p:cNvPr>
                  <p:cNvCxnSpPr/>
                  <p:nvPr/>
                </p:nvCxnSpPr>
                <p:spPr>
                  <a:xfrm>
                    <a:off x="285750" y="5886450"/>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8584C86-B0CB-F8DF-24D4-AB17391B15F5}"/>
                      </a:ext>
                    </a:extLst>
                  </p:cNvPr>
                  <p:cNvGrpSpPr/>
                  <p:nvPr/>
                </p:nvGrpSpPr>
                <p:grpSpPr>
                  <a:xfrm>
                    <a:off x="1788321" y="3267076"/>
                    <a:ext cx="1737120" cy="3047999"/>
                    <a:chOff x="1788321" y="3267076"/>
                    <a:chExt cx="1737120" cy="3047999"/>
                  </a:xfrm>
                </p:grpSpPr>
                <p:cxnSp>
                  <p:nvCxnSpPr>
                    <p:cNvPr id="11" name="Straight Connector 10">
                      <a:extLst>
                        <a:ext uri="{FF2B5EF4-FFF2-40B4-BE49-F238E27FC236}">
                          <a16:creationId xmlns:a16="http://schemas.microsoft.com/office/drawing/2014/main" id="{5BF3DD01-E878-2AB2-735D-D5B28A10CC69}"/>
                        </a:ext>
                      </a:extLst>
                    </p:cNvPr>
                    <p:cNvCxnSpPr/>
                    <p:nvPr/>
                  </p:nvCxnSpPr>
                  <p:spPr>
                    <a:xfrm>
                      <a:off x="3128963" y="355758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2" name="Isosceles Triangle 11">
                      <a:extLst>
                        <a:ext uri="{FF2B5EF4-FFF2-40B4-BE49-F238E27FC236}">
                          <a16:creationId xmlns:a16="http://schemas.microsoft.com/office/drawing/2014/main" id="{2BB6D92A-4642-B9F8-8F60-03B1B581C746}"/>
                        </a:ext>
                      </a:extLst>
                    </p:cNvPr>
                    <p:cNvSpPr/>
                    <p:nvPr/>
                  </p:nvSpPr>
                  <p:spPr>
                    <a:xfrm rot="16200000">
                      <a:off x="1614481" y="412671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1601D1-94FE-83F2-F930-14ACB839C0A2}"/>
                        </a:ext>
                      </a:extLst>
                    </p:cNvPr>
                    <p:cNvSpPr txBox="1"/>
                    <p:nvPr/>
                  </p:nvSpPr>
                  <p:spPr>
                    <a:xfrm>
                      <a:off x="2732485" y="3267076"/>
                      <a:ext cx="792956" cy="369332"/>
                    </a:xfrm>
                    <a:prstGeom prst="rect">
                      <a:avLst/>
                    </a:prstGeom>
                    <a:noFill/>
                  </p:spPr>
                  <p:txBody>
                    <a:bodyPr wrap="square" rtlCol="0">
                      <a:spAutoFit/>
                    </a:bodyPr>
                    <a:lstStyle/>
                    <a:p>
                      <a:r>
                        <a:rPr lang="en-US" dirty="0"/>
                        <a:t>X=a</a:t>
                      </a:r>
                    </a:p>
                  </p:txBody>
                </p:sp>
              </p:grpSp>
            </p:grpSp>
            <p:sp>
              <p:nvSpPr>
                <p:cNvPr id="24" name="TextBox 23">
                  <a:extLst>
                    <a:ext uri="{FF2B5EF4-FFF2-40B4-BE49-F238E27FC236}">
                      <a16:creationId xmlns:a16="http://schemas.microsoft.com/office/drawing/2014/main" id="{6BC119C3-EA8C-BA73-F197-3192C0564071}"/>
                    </a:ext>
                  </a:extLst>
                </p:cNvPr>
                <p:cNvSpPr txBox="1"/>
                <p:nvPr/>
              </p:nvSpPr>
              <p:spPr>
                <a:xfrm>
                  <a:off x="4031463" y="5927731"/>
                  <a:ext cx="738185" cy="315907"/>
                </a:xfrm>
                <a:prstGeom prst="rect">
                  <a:avLst/>
                </a:prstGeom>
                <a:noFill/>
              </p:spPr>
              <p:txBody>
                <a:bodyPr wrap="square" rtlCol="0">
                  <a:spAutoFit/>
                </a:bodyPr>
                <a:lstStyle/>
                <a:p>
                  <a:r>
                    <a:rPr lang="en-US" sz="1400" dirty="0"/>
                    <a:t>x-axis</a:t>
                  </a:r>
                </a:p>
              </p:txBody>
            </p:sp>
            <p:sp>
              <p:nvSpPr>
                <p:cNvPr id="25" name="TextBox 24">
                  <a:extLst>
                    <a:ext uri="{FF2B5EF4-FFF2-40B4-BE49-F238E27FC236}">
                      <a16:creationId xmlns:a16="http://schemas.microsoft.com/office/drawing/2014/main" id="{F3874C43-A5E3-BAD4-A182-EE0253FFD849}"/>
                    </a:ext>
                  </a:extLst>
                </p:cNvPr>
                <p:cNvSpPr txBox="1"/>
                <p:nvPr/>
              </p:nvSpPr>
              <p:spPr>
                <a:xfrm rot="16200000">
                  <a:off x="649705" y="3658119"/>
                  <a:ext cx="738185" cy="315907"/>
                </a:xfrm>
                <a:prstGeom prst="rect">
                  <a:avLst/>
                </a:prstGeom>
                <a:noFill/>
              </p:spPr>
              <p:txBody>
                <a:bodyPr wrap="square" rtlCol="0">
                  <a:spAutoFit/>
                </a:bodyPr>
                <a:lstStyle/>
                <a:p>
                  <a:r>
                    <a:rPr lang="en-US" sz="1400" dirty="0"/>
                    <a:t>y-axis</a:t>
                  </a:r>
                </a:p>
              </p:txBody>
            </p:sp>
          </p:grpSp>
          <p:sp>
            <p:nvSpPr>
              <p:cNvPr id="38" name="TextBox 37">
                <a:extLst>
                  <a:ext uri="{FF2B5EF4-FFF2-40B4-BE49-F238E27FC236}">
                    <a16:creationId xmlns:a16="http://schemas.microsoft.com/office/drawing/2014/main" id="{B43AF318-F554-8D77-5071-5AB08945C1D2}"/>
                  </a:ext>
                </a:extLst>
              </p:cNvPr>
              <p:cNvSpPr txBox="1"/>
              <p:nvPr/>
            </p:nvSpPr>
            <p:spPr>
              <a:xfrm>
                <a:off x="2090743" y="4527822"/>
                <a:ext cx="1104899" cy="369332"/>
              </a:xfrm>
              <a:prstGeom prst="rect">
                <a:avLst/>
              </a:prstGeom>
              <a:noFill/>
            </p:spPr>
            <p:txBody>
              <a:bodyPr wrap="square" rtlCol="0">
                <a:spAutoFit/>
              </a:bodyPr>
              <a:lstStyle/>
              <a:p>
                <a:r>
                  <a:rPr lang="en-US" dirty="0"/>
                  <a:t>Object</a:t>
                </a:r>
              </a:p>
            </p:txBody>
          </p:sp>
        </p:grpSp>
        <p:sp>
          <p:nvSpPr>
            <p:cNvPr id="54" name="TextBox 53">
              <a:extLst>
                <a:ext uri="{FF2B5EF4-FFF2-40B4-BE49-F238E27FC236}">
                  <a16:creationId xmlns:a16="http://schemas.microsoft.com/office/drawing/2014/main" id="{5DF57FB7-0403-D5CA-5AB6-38409E4FAE50}"/>
                </a:ext>
              </a:extLst>
            </p:cNvPr>
            <p:cNvSpPr txBox="1"/>
            <p:nvPr/>
          </p:nvSpPr>
          <p:spPr>
            <a:xfrm>
              <a:off x="1387138" y="6068672"/>
              <a:ext cx="3106697" cy="369332"/>
            </a:xfrm>
            <a:prstGeom prst="rect">
              <a:avLst/>
            </a:prstGeom>
            <a:noFill/>
          </p:spPr>
          <p:txBody>
            <a:bodyPr wrap="square" rtlCol="0">
              <a:spAutoFit/>
            </a:bodyPr>
            <a:lstStyle/>
            <a:p>
              <a:r>
                <a:rPr lang="en-US" dirty="0"/>
                <a:t>Original Object</a:t>
              </a:r>
            </a:p>
          </p:txBody>
        </p:sp>
      </p:grpSp>
      <p:grpSp>
        <p:nvGrpSpPr>
          <p:cNvPr id="59" name="Group 58">
            <a:extLst>
              <a:ext uri="{FF2B5EF4-FFF2-40B4-BE49-F238E27FC236}">
                <a16:creationId xmlns:a16="http://schemas.microsoft.com/office/drawing/2014/main" id="{63A67E09-F8B5-66B5-B7AE-C1B0F68DE649}"/>
              </a:ext>
            </a:extLst>
          </p:cNvPr>
          <p:cNvGrpSpPr/>
          <p:nvPr/>
        </p:nvGrpSpPr>
        <p:grpSpPr>
          <a:xfrm>
            <a:off x="6182753" y="3201754"/>
            <a:ext cx="4926812" cy="3566738"/>
            <a:chOff x="6096000" y="3149553"/>
            <a:chExt cx="4926812" cy="3566738"/>
          </a:xfrm>
        </p:grpSpPr>
        <p:grpSp>
          <p:nvGrpSpPr>
            <p:cNvPr id="56" name="Group 55">
              <a:extLst>
                <a:ext uri="{FF2B5EF4-FFF2-40B4-BE49-F238E27FC236}">
                  <a16:creationId xmlns:a16="http://schemas.microsoft.com/office/drawing/2014/main" id="{0486B560-D004-D5E9-E986-723075B43CAE}"/>
                </a:ext>
              </a:extLst>
            </p:cNvPr>
            <p:cNvGrpSpPr/>
            <p:nvPr/>
          </p:nvGrpSpPr>
          <p:grpSpPr>
            <a:xfrm>
              <a:off x="6096000" y="3149553"/>
              <a:ext cx="4926812" cy="3408502"/>
              <a:chOff x="6110288" y="3084373"/>
              <a:chExt cx="4926812" cy="3408502"/>
            </a:xfrm>
          </p:grpSpPr>
          <p:cxnSp>
            <p:nvCxnSpPr>
              <p:cNvPr id="31" name="Straight Arrow Connector 30">
                <a:extLst>
                  <a:ext uri="{FF2B5EF4-FFF2-40B4-BE49-F238E27FC236}">
                    <a16:creationId xmlns:a16="http://schemas.microsoft.com/office/drawing/2014/main" id="{1B3580AD-8537-F27A-3497-706A9DBC83D1}"/>
                  </a:ext>
                </a:extLst>
              </p:cNvPr>
              <p:cNvCxnSpPr>
                <a:cxnSpLocks/>
              </p:cNvCxnSpPr>
              <p:nvPr/>
            </p:nvCxnSpPr>
            <p:spPr>
              <a:xfrm flipV="1">
                <a:off x="7450937" y="3092450"/>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71F9376-978D-069A-062C-1720D212ACE3}"/>
                  </a:ext>
                </a:extLst>
              </p:cNvPr>
              <p:cNvGrpSpPr/>
              <p:nvPr/>
            </p:nvGrpSpPr>
            <p:grpSpPr>
              <a:xfrm>
                <a:off x="6110288" y="3084373"/>
                <a:ext cx="1785166" cy="3037027"/>
                <a:chOff x="1788321" y="3278048"/>
                <a:chExt cx="1785166" cy="3037027"/>
              </a:xfrm>
            </p:grpSpPr>
            <p:cxnSp>
              <p:nvCxnSpPr>
                <p:cNvPr id="34" name="Straight Connector 33">
                  <a:extLst>
                    <a:ext uri="{FF2B5EF4-FFF2-40B4-BE49-F238E27FC236}">
                      <a16:creationId xmlns:a16="http://schemas.microsoft.com/office/drawing/2014/main" id="{86BE1B3F-EE7B-81A3-B8E6-EADF0D4767ED}"/>
                    </a:ext>
                  </a:extLst>
                </p:cNvPr>
                <p:cNvCxnSpPr/>
                <p:nvPr/>
              </p:nvCxnSpPr>
              <p:spPr>
                <a:xfrm>
                  <a:off x="3128963" y="355758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5" name="Isosceles Triangle 34">
                  <a:extLst>
                    <a:ext uri="{FF2B5EF4-FFF2-40B4-BE49-F238E27FC236}">
                      <a16:creationId xmlns:a16="http://schemas.microsoft.com/office/drawing/2014/main" id="{BE158A4E-E552-CE9D-82AE-88F9475BEEE3}"/>
                    </a:ext>
                  </a:extLst>
                </p:cNvPr>
                <p:cNvSpPr/>
                <p:nvPr/>
              </p:nvSpPr>
              <p:spPr>
                <a:xfrm rot="16200000">
                  <a:off x="1614481" y="412671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209E071-1C91-B126-A609-CEB8DEB463F1}"/>
                    </a:ext>
                  </a:extLst>
                </p:cNvPr>
                <p:cNvSpPr txBox="1"/>
                <p:nvPr/>
              </p:nvSpPr>
              <p:spPr>
                <a:xfrm>
                  <a:off x="2780531" y="3278048"/>
                  <a:ext cx="792956" cy="369332"/>
                </a:xfrm>
                <a:prstGeom prst="rect">
                  <a:avLst/>
                </a:prstGeom>
                <a:noFill/>
              </p:spPr>
              <p:txBody>
                <a:bodyPr wrap="square" rtlCol="0">
                  <a:spAutoFit/>
                </a:bodyPr>
                <a:lstStyle/>
                <a:p>
                  <a:r>
                    <a:rPr lang="en-US" dirty="0"/>
                    <a:t>X=a</a:t>
                  </a:r>
                </a:p>
              </p:txBody>
            </p:sp>
          </p:grpSp>
          <p:grpSp>
            <p:nvGrpSpPr>
              <p:cNvPr id="55" name="Group 54">
                <a:extLst>
                  <a:ext uri="{FF2B5EF4-FFF2-40B4-BE49-F238E27FC236}">
                    <a16:creationId xmlns:a16="http://schemas.microsoft.com/office/drawing/2014/main" id="{CA26FBAD-F02C-6764-90AF-5CA84C868BF2}"/>
                  </a:ext>
                </a:extLst>
              </p:cNvPr>
              <p:cNvGrpSpPr/>
              <p:nvPr/>
            </p:nvGrpSpPr>
            <p:grpSpPr>
              <a:xfrm>
                <a:off x="6347463" y="3253305"/>
                <a:ext cx="4689637" cy="2796658"/>
                <a:chOff x="6347463" y="3253305"/>
                <a:chExt cx="4689637" cy="2796658"/>
              </a:xfrm>
            </p:grpSpPr>
            <p:cxnSp>
              <p:nvCxnSpPr>
                <p:cNvPr id="32" name="Straight Arrow Connector 31">
                  <a:extLst>
                    <a:ext uri="{FF2B5EF4-FFF2-40B4-BE49-F238E27FC236}">
                      <a16:creationId xmlns:a16="http://schemas.microsoft.com/office/drawing/2014/main" id="{63A0FF7B-7032-62C7-6271-30BF9F6259FF}"/>
                    </a:ext>
                  </a:extLst>
                </p:cNvPr>
                <p:cNvCxnSpPr/>
                <p:nvPr/>
              </p:nvCxnSpPr>
              <p:spPr>
                <a:xfrm>
                  <a:off x="6422237" y="5692775"/>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51064EF-A51A-587F-89AC-A788FFFAD312}"/>
                    </a:ext>
                  </a:extLst>
                </p:cNvPr>
                <p:cNvSpPr txBox="1"/>
                <p:nvPr/>
              </p:nvSpPr>
              <p:spPr>
                <a:xfrm>
                  <a:off x="10167950" y="5734056"/>
                  <a:ext cx="738185" cy="315907"/>
                </a:xfrm>
                <a:prstGeom prst="rect">
                  <a:avLst/>
                </a:prstGeom>
                <a:noFill/>
              </p:spPr>
              <p:txBody>
                <a:bodyPr wrap="square" rtlCol="0">
                  <a:spAutoFit/>
                </a:bodyPr>
                <a:lstStyle/>
                <a:p>
                  <a:r>
                    <a:rPr lang="en-US" sz="1400" dirty="0"/>
                    <a:t>x-axis</a:t>
                  </a:r>
                </a:p>
              </p:txBody>
            </p:sp>
            <p:sp>
              <p:nvSpPr>
                <p:cNvPr id="30" name="TextBox 29">
                  <a:extLst>
                    <a:ext uri="{FF2B5EF4-FFF2-40B4-BE49-F238E27FC236}">
                      <a16:creationId xmlns:a16="http://schemas.microsoft.com/office/drawing/2014/main" id="{17CAEB91-950D-E203-29E3-9651A8BAA59C}"/>
                    </a:ext>
                  </a:extLst>
                </p:cNvPr>
                <p:cNvSpPr txBox="1"/>
                <p:nvPr/>
              </p:nvSpPr>
              <p:spPr>
                <a:xfrm rot="16200000">
                  <a:off x="6971930" y="3464444"/>
                  <a:ext cx="738185" cy="315907"/>
                </a:xfrm>
                <a:prstGeom prst="rect">
                  <a:avLst/>
                </a:prstGeom>
                <a:noFill/>
              </p:spPr>
              <p:txBody>
                <a:bodyPr wrap="square" rtlCol="0">
                  <a:spAutoFit/>
                </a:bodyPr>
                <a:lstStyle/>
                <a:p>
                  <a:r>
                    <a:rPr lang="en-US" sz="1400" dirty="0"/>
                    <a:t>y-axis</a:t>
                  </a:r>
                </a:p>
              </p:txBody>
            </p:sp>
            <p:sp>
              <p:nvSpPr>
                <p:cNvPr id="39" name="TextBox 38">
                  <a:extLst>
                    <a:ext uri="{FF2B5EF4-FFF2-40B4-BE49-F238E27FC236}">
                      <a16:creationId xmlns:a16="http://schemas.microsoft.com/office/drawing/2014/main" id="{B12ED240-DD45-AF4E-FFA4-40D24D40D236}"/>
                    </a:ext>
                  </a:extLst>
                </p:cNvPr>
                <p:cNvSpPr txBox="1"/>
                <p:nvPr/>
              </p:nvSpPr>
              <p:spPr>
                <a:xfrm>
                  <a:off x="6347463" y="4365108"/>
                  <a:ext cx="1104899" cy="369332"/>
                </a:xfrm>
                <a:prstGeom prst="rect">
                  <a:avLst/>
                </a:prstGeom>
                <a:noFill/>
              </p:spPr>
              <p:txBody>
                <a:bodyPr wrap="square" rtlCol="0">
                  <a:spAutoFit/>
                </a:bodyPr>
                <a:lstStyle/>
                <a:p>
                  <a:r>
                    <a:rPr lang="en-US" dirty="0"/>
                    <a:t>Object</a:t>
                  </a:r>
                </a:p>
              </p:txBody>
            </p:sp>
          </p:grpSp>
        </p:grpSp>
        <p:sp>
          <p:nvSpPr>
            <p:cNvPr id="57" name="TextBox 56">
              <a:extLst>
                <a:ext uri="{FF2B5EF4-FFF2-40B4-BE49-F238E27FC236}">
                  <a16:creationId xmlns:a16="http://schemas.microsoft.com/office/drawing/2014/main" id="{888E74FC-949B-975B-5217-902CD617A3BE}"/>
                </a:ext>
              </a:extLst>
            </p:cNvPr>
            <p:cNvSpPr txBox="1"/>
            <p:nvPr/>
          </p:nvSpPr>
          <p:spPr>
            <a:xfrm>
              <a:off x="7580849" y="6069960"/>
              <a:ext cx="3085546" cy="646331"/>
            </a:xfrm>
            <a:prstGeom prst="rect">
              <a:avLst/>
            </a:prstGeom>
            <a:noFill/>
          </p:spPr>
          <p:txBody>
            <a:bodyPr wrap="square" rtlCol="0">
              <a:spAutoFit/>
            </a:bodyPr>
            <a:lstStyle/>
            <a:p>
              <a:pPr marL="400050" indent="-400050">
                <a:buFont typeface="+mj-lt"/>
                <a:buAutoNum type="romanLcPeriod"/>
              </a:pPr>
              <a:r>
                <a:rPr lang="en-US" dirty="0"/>
                <a:t>Translate x=a to x=0 line i.e., y-axis</a:t>
              </a:r>
            </a:p>
          </p:txBody>
        </p:sp>
      </p:grpSp>
    </p:spTree>
    <p:extLst>
      <p:ext uri="{BB962C8B-B14F-4D97-AF65-F5344CB8AC3E}">
        <p14:creationId xmlns:p14="http://schemas.microsoft.com/office/powerpoint/2010/main" val="1609985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p:grpSp>
        <p:nvGrpSpPr>
          <p:cNvPr id="45" name="Group 44">
            <a:extLst>
              <a:ext uri="{FF2B5EF4-FFF2-40B4-BE49-F238E27FC236}">
                <a16:creationId xmlns:a16="http://schemas.microsoft.com/office/drawing/2014/main" id="{2C4E4A1B-A374-7BDF-7F34-69165D535786}"/>
              </a:ext>
            </a:extLst>
          </p:cNvPr>
          <p:cNvGrpSpPr/>
          <p:nvPr/>
        </p:nvGrpSpPr>
        <p:grpSpPr>
          <a:xfrm>
            <a:off x="469603" y="1397110"/>
            <a:ext cx="5398251" cy="3698907"/>
            <a:chOff x="340536" y="3276596"/>
            <a:chExt cx="4941100" cy="3419474"/>
          </a:xfrm>
        </p:grpSpPr>
        <p:grpSp>
          <p:nvGrpSpPr>
            <p:cNvPr id="8" name="Group 7">
              <a:extLst>
                <a:ext uri="{FF2B5EF4-FFF2-40B4-BE49-F238E27FC236}">
                  <a16:creationId xmlns:a16="http://schemas.microsoft.com/office/drawing/2014/main" id="{A603369A-0B0D-9A6F-6C09-2336EB96BFE0}"/>
                </a:ext>
              </a:extLst>
            </p:cNvPr>
            <p:cNvGrpSpPr/>
            <p:nvPr/>
          </p:nvGrpSpPr>
          <p:grpSpPr>
            <a:xfrm>
              <a:off x="340536" y="3276596"/>
              <a:ext cx="4941100" cy="3419474"/>
              <a:chOff x="340536" y="3276596"/>
              <a:chExt cx="4941100" cy="3419474"/>
            </a:xfrm>
          </p:grpSpPr>
          <p:cxnSp>
            <p:nvCxnSpPr>
              <p:cNvPr id="31" name="Straight Arrow Connector 30">
                <a:extLst>
                  <a:ext uri="{FF2B5EF4-FFF2-40B4-BE49-F238E27FC236}">
                    <a16:creationId xmlns:a16="http://schemas.microsoft.com/office/drawing/2014/main" id="{1B3580AD-8537-F27A-3497-706A9DBC83D1}"/>
                  </a:ext>
                </a:extLst>
              </p:cNvPr>
              <p:cNvCxnSpPr>
                <a:cxnSpLocks/>
              </p:cNvCxnSpPr>
              <p:nvPr/>
            </p:nvCxnSpPr>
            <p:spPr>
              <a:xfrm flipV="1">
                <a:off x="1695473" y="329564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3A0FF7B-7032-62C7-6271-30BF9F6259FF}"/>
                  </a:ext>
                </a:extLst>
              </p:cNvPr>
              <p:cNvCxnSpPr/>
              <p:nvPr/>
            </p:nvCxnSpPr>
            <p:spPr>
              <a:xfrm>
                <a:off x="666773" y="5895970"/>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BE1B3F-EE7B-81A3-B8E6-EADF0D4767ED}"/>
                  </a:ext>
                </a:extLst>
              </p:cNvPr>
              <p:cNvCxnSpPr/>
              <p:nvPr/>
            </p:nvCxnSpPr>
            <p:spPr>
              <a:xfrm>
                <a:off x="1681178" y="356710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5" name="Isosceles Triangle 34">
                <a:extLst>
                  <a:ext uri="{FF2B5EF4-FFF2-40B4-BE49-F238E27FC236}">
                    <a16:creationId xmlns:a16="http://schemas.microsoft.com/office/drawing/2014/main" id="{BE158A4E-E552-CE9D-82AE-88F9475BEEE3}"/>
                  </a:ext>
                </a:extLst>
              </p:cNvPr>
              <p:cNvSpPr/>
              <p:nvPr/>
            </p:nvSpPr>
            <p:spPr>
              <a:xfrm rot="16200000">
                <a:off x="166696" y="413623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209E071-1C91-B126-A609-CEB8DEB463F1}"/>
                  </a:ext>
                </a:extLst>
              </p:cNvPr>
              <p:cNvSpPr txBox="1"/>
              <p:nvPr/>
            </p:nvSpPr>
            <p:spPr>
              <a:xfrm>
                <a:off x="1284700" y="3276596"/>
                <a:ext cx="792956" cy="369332"/>
              </a:xfrm>
              <a:prstGeom prst="rect">
                <a:avLst/>
              </a:prstGeom>
              <a:noFill/>
            </p:spPr>
            <p:txBody>
              <a:bodyPr wrap="square" rtlCol="0">
                <a:spAutoFit/>
              </a:bodyPr>
              <a:lstStyle/>
              <a:p>
                <a:r>
                  <a:rPr lang="en-US" dirty="0"/>
                  <a:t>X=a</a:t>
                </a:r>
              </a:p>
            </p:txBody>
          </p:sp>
          <p:sp>
            <p:nvSpPr>
              <p:cNvPr id="29" name="TextBox 28">
                <a:extLst>
                  <a:ext uri="{FF2B5EF4-FFF2-40B4-BE49-F238E27FC236}">
                    <a16:creationId xmlns:a16="http://schemas.microsoft.com/office/drawing/2014/main" id="{651064EF-A51A-587F-89AC-A788FFFAD312}"/>
                  </a:ext>
                </a:extLst>
              </p:cNvPr>
              <p:cNvSpPr txBox="1"/>
              <p:nvPr/>
            </p:nvSpPr>
            <p:spPr>
              <a:xfrm>
                <a:off x="4412486" y="5937251"/>
                <a:ext cx="738185" cy="315907"/>
              </a:xfrm>
              <a:prstGeom prst="rect">
                <a:avLst/>
              </a:prstGeom>
              <a:noFill/>
            </p:spPr>
            <p:txBody>
              <a:bodyPr wrap="square" rtlCol="0">
                <a:spAutoFit/>
              </a:bodyPr>
              <a:lstStyle/>
              <a:p>
                <a:r>
                  <a:rPr lang="en-US" sz="1400" dirty="0"/>
                  <a:t>x-axis</a:t>
                </a:r>
              </a:p>
            </p:txBody>
          </p:sp>
          <p:sp>
            <p:nvSpPr>
              <p:cNvPr id="30" name="TextBox 29">
                <a:extLst>
                  <a:ext uri="{FF2B5EF4-FFF2-40B4-BE49-F238E27FC236}">
                    <a16:creationId xmlns:a16="http://schemas.microsoft.com/office/drawing/2014/main" id="{17CAEB91-950D-E203-29E3-9651A8BAA59C}"/>
                  </a:ext>
                </a:extLst>
              </p:cNvPr>
              <p:cNvSpPr txBox="1"/>
              <p:nvPr/>
            </p:nvSpPr>
            <p:spPr>
              <a:xfrm rot="16200000">
                <a:off x="1232307" y="3695137"/>
                <a:ext cx="738185" cy="315907"/>
              </a:xfrm>
              <a:prstGeom prst="rect">
                <a:avLst/>
              </a:prstGeom>
              <a:noFill/>
            </p:spPr>
            <p:txBody>
              <a:bodyPr wrap="square" rtlCol="0">
                <a:spAutoFit/>
              </a:bodyPr>
              <a:lstStyle/>
              <a:p>
                <a:r>
                  <a:rPr lang="en-US" sz="1400" dirty="0"/>
                  <a:t>y-axis</a:t>
                </a:r>
              </a:p>
            </p:txBody>
          </p:sp>
          <p:sp>
            <p:nvSpPr>
              <p:cNvPr id="4" name="Isosceles Triangle 3">
                <a:extLst>
                  <a:ext uri="{FF2B5EF4-FFF2-40B4-BE49-F238E27FC236}">
                    <a16:creationId xmlns:a16="http://schemas.microsoft.com/office/drawing/2014/main" id="{95BAF0D7-AE72-5D3E-042C-EA0DDCB99106}"/>
                  </a:ext>
                </a:extLst>
              </p:cNvPr>
              <p:cNvSpPr/>
              <p:nvPr/>
            </p:nvSpPr>
            <p:spPr>
              <a:xfrm rot="5400000">
                <a:off x="1704991" y="4131467"/>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CD5203-C823-6C93-9150-C77C747C2459}"/>
                  </a:ext>
                </a:extLst>
              </p:cNvPr>
              <p:cNvSpPr txBox="1"/>
              <p:nvPr/>
            </p:nvSpPr>
            <p:spPr>
              <a:xfrm>
                <a:off x="588179" y="4537343"/>
                <a:ext cx="1104899" cy="369332"/>
              </a:xfrm>
              <a:prstGeom prst="rect">
                <a:avLst/>
              </a:prstGeom>
              <a:noFill/>
            </p:spPr>
            <p:txBody>
              <a:bodyPr wrap="square" rtlCol="0">
                <a:spAutoFit/>
              </a:bodyPr>
              <a:lstStyle/>
              <a:p>
                <a:r>
                  <a:rPr lang="en-US" dirty="0"/>
                  <a:t>Object</a:t>
                </a:r>
              </a:p>
            </p:txBody>
          </p:sp>
          <p:sp>
            <p:nvSpPr>
              <p:cNvPr id="6" name="TextBox 5">
                <a:extLst>
                  <a:ext uri="{FF2B5EF4-FFF2-40B4-BE49-F238E27FC236}">
                    <a16:creationId xmlns:a16="http://schemas.microsoft.com/office/drawing/2014/main" id="{04ECDD4B-4D9B-8DAE-B887-38801894A6D9}"/>
                  </a:ext>
                </a:extLst>
              </p:cNvPr>
              <p:cNvSpPr txBox="1"/>
              <p:nvPr/>
            </p:nvSpPr>
            <p:spPr>
              <a:xfrm>
                <a:off x="1916922" y="4537343"/>
                <a:ext cx="1104899" cy="369332"/>
              </a:xfrm>
              <a:prstGeom prst="rect">
                <a:avLst/>
              </a:prstGeom>
              <a:noFill/>
            </p:spPr>
            <p:txBody>
              <a:bodyPr wrap="square" rtlCol="0">
                <a:spAutoFit/>
              </a:bodyPr>
              <a:lstStyle/>
              <a:p>
                <a:r>
                  <a:rPr lang="en-US" dirty="0"/>
                  <a:t>Image</a:t>
                </a:r>
              </a:p>
            </p:txBody>
          </p:sp>
        </p:grpSp>
        <p:sp>
          <p:nvSpPr>
            <p:cNvPr id="44" name="TextBox 43">
              <a:extLst>
                <a:ext uri="{FF2B5EF4-FFF2-40B4-BE49-F238E27FC236}">
                  <a16:creationId xmlns:a16="http://schemas.microsoft.com/office/drawing/2014/main" id="{A342E0E1-2605-6700-E780-05635FF95390}"/>
                </a:ext>
              </a:extLst>
            </p:cNvPr>
            <p:cNvSpPr txBox="1"/>
            <p:nvPr/>
          </p:nvSpPr>
          <p:spPr>
            <a:xfrm>
              <a:off x="1764167" y="5977617"/>
              <a:ext cx="2634024" cy="646331"/>
            </a:xfrm>
            <a:prstGeom prst="rect">
              <a:avLst/>
            </a:prstGeom>
            <a:noFill/>
          </p:spPr>
          <p:txBody>
            <a:bodyPr wrap="square" rtlCol="0">
              <a:spAutoFit/>
            </a:bodyPr>
            <a:lstStyle/>
            <a:p>
              <a:pPr marL="400050" indent="-400050">
                <a:buFont typeface="+mj-lt"/>
                <a:buAutoNum type="romanLcPeriod" startAt="2"/>
              </a:pPr>
              <a:r>
                <a:rPr lang="en-US" dirty="0"/>
                <a:t>Reflect Object about the y-axis</a:t>
              </a:r>
            </a:p>
          </p:txBody>
        </p:sp>
      </p:grpSp>
      <p:grpSp>
        <p:nvGrpSpPr>
          <p:cNvPr id="47" name="Group 46">
            <a:extLst>
              <a:ext uri="{FF2B5EF4-FFF2-40B4-BE49-F238E27FC236}">
                <a16:creationId xmlns:a16="http://schemas.microsoft.com/office/drawing/2014/main" id="{62353382-BE34-FCDA-D726-C2DDCAB77741}"/>
              </a:ext>
            </a:extLst>
          </p:cNvPr>
          <p:cNvGrpSpPr/>
          <p:nvPr/>
        </p:nvGrpSpPr>
        <p:grpSpPr>
          <a:xfrm>
            <a:off x="6101962" y="1368230"/>
            <a:ext cx="5326886" cy="4046544"/>
            <a:chOff x="6292437" y="3276596"/>
            <a:chExt cx="4614863" cy="3720006"/>
          </a:xfrm>
        </p:grpSpPr>
        <p:grpSp>
          <p:nvGrpSpPr>
            <p:cNvPr id="43" name="Group 42">
              <a:extLst>
                <a:ext uri="{FF2B5EF4-FFF2-40B4-BE49-F238E27FC236}">
                  <a16:creationId xmlns:a16="http://schemas.microsoft.com/office/drawing/2014/main" id="{C3FF6F68-CB52-6219-7192-D9B6C46893FA}"/>
                </a:ext>
              </a:extLst>
            </p:cNvPr>
            <p:cNvGrpSpPr/>
            <p:nvPr/>
          </p:nvGrpSpPr>
          <p:grpSpPr>
            <a:xfrm>
              <a:off x="6292437" y="3276596"/>
              <a:ext cx="4614863" cy="3442216"/>
              <a:chOff x="6791357" y="3263376"/>
              <a:chExt cx="4614863" cy="3442216"/>
            </a:xfrm>
          </p:grpSpPr>
          <p:cxnSp>
            <p:nvCxnSpPr>
              <p:cNvPr id="14" name="Straight Arrow Connector 13">
                <a:extLst>
                  <a:ext uri="{FF2B5EF4-FFF2-40B4-BE49-F238E27FC236}">
                    <a16:creationId xmlns:a16="http://schemas.microsoft.com/office/drawing/2014/main" id="{41D0D227-4BEF-30C5-7A26-6067B9C858C0}"/>
                  </a:ext>
                </a:extLst>
              </p:cNvPr>
              <p:cNvCxnSpPr>
                <a:cxnSpLocks/>
              </p:cNvCxnSpPr>
              <p:nvPr/>
            </p:nvCxnSpPr>
            <p:spPr>
              <a:xfrm flipV="1">
                <a:off x="7820057" y="3305167"/>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B86E93-923B-7FD7-A188-AE6DF8732F01}"/>
                  </a:ext>
                </a:extLst>
              </p:cNvPr>
              <p:cNvCxnSpPr/>
              <p:nvPr/>
            </p:nvCxnSpPr>
            <p:spPr>
              <a:xfrm>
                <a:off x="6791357" y="5905492"/>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56FD14-2E92-F719-FEB9-3B6D8B8A4671}"/>
                  </a:ext>
                </a:extLst>
              </p:cNvPr>
              <p:cNvSpPr txBox="1"/>
              <p:nvPr/>
            </p:nvSpPr>
            <p:spPr>
              <a:xfrm>
                <a:off x="9264282" y="3263376"/>
                <a:ext cx="792956" cy="369332"/>
              </a:xfrm>
              <a:prstGeom prst="rect">
                <a:avLst/>
              </a:prstGeom>
              <a:noFill/>
            </p:spPr>
            <p:txBody>
              <a:bodyPr wrap="square" rtlCol="0">
                <a:spAutoFit/>
              </a:bodyPr>
              <a:lstStyle/>
              <a:p>
                <a:r>
                  <a:rPr lang="en-US" dirty="0"/>
                  <a:t>X=a</a:t>
                </a:r>
              </a:p>
            </p:txBody>
          </p:sp>
          <p:sp>
            <p:nvSpPr>
              <p:cNvPr id="21" name="TextBox 20">
                <a:extLst>
                  <a:ext uri="{FF2B5EF4-FFF2-40B4-BE49-F238E27FC236}">
                    <a16:creationId xmlns:a16="http://schemas.microsoft.com/office/drawing/2014/main" id="{AF194662-C119-CFA7-3231-3333DC7C0BAA}"/>
                  </a:ext>
                </a:extLst>
              </p:cNvPr>
              <p:cNvSpPr txBox="1"/>
              <p:nvPr/>
            </p:nvSpPr>
            <p:spPr>
              <a:xfrm>
                <a:off x="10537070" y="5946773"/>
                <a:ext cx="738185" cy="315907"/>
              </a:xfrm>
              <a:prstGeom prst="rect">
                <a:avLst/>
              </a:prstGeom>
              <a:noFill/>
            </p:spPr>
            <p:txBody>
              <a:bodyPr wrap="square" rtlCol="0">
                <a:spAutoFit/>
              </a:bodyPr>
              <a:lstStyle/>
              <a:p>
                <a:r>
                  <a:rPr lang="en-US" sz="1400" dirty="0"/>
                  <a:t>x-axis</a:t>
                </a:r>
              </a:p>
            </p:txBody>
          </p:sp>
          <p:sp>
            <p:nvSpPr>
              <p:cNvPr id="22" name="TextBox 21">
                <a:extLst>
                  <a:ext uri="{FF2B5EF4-FFF2-40B4-BE49-F238E27FC236}">
                    <a16:creationId xmlns:a16="http://schemas.microsoft.com/office/drawing/2014/main" id="{F1F8E5AD-3ADD-23A5-4F82-A5D5E686F313}"/>
                  </a:ext>
                </a:extLst>
              </p:cNvPr>
              <p:cNvSpPr txBox="1"/>
              <p:nvPr/>
            </p:nvSpPr>
            <p:spPr>
              <a:xfrm rot="16200000">
                <a:off x="7314027" y="3618931"/>
                <a:ext cx="738185" cy="315907"/>
              </a:xfrm>
              <a:prstGeom prst="rect">
                <a:avLst/>
              </a:prstGeom>
              <a:noFill/>
            </p:spPr>
            <p:txBody>
              <a:bodyPr wrap="square" rtlCol="0">
                <a:spAutoFit/>
              </a:bodyPr>
              <a:lstStyle/>
              <a:p>
                <a:r>
                  <a:rPr lang="en-US" sz="1400" dirty="0"/>
                  <a:t>y-axis</a:t>
                </a:r>
              </a:p>
            </p:txBody>
          </p:sp>
          <p:grpSp>
            <p:nvGrpSpPr>
              <p:cNvPr id="42" name="Group 41">
                <a:extLst>
                  <a:ext uri="{FF2B5EF4-FFF2-40B4-BE49-F238E27FC236}">
                    <a16:creationId xmlns:a16="http://schemas.microsoft.com/office/drawing/2014/main" id="{85A56B58-EF4B-92FF-1A55-5F587FCB4AD4}"/>
                  </a:ext>
                </a:extLst>
              </p:cNvPr>
              <p:cNvGrpSpPr/>
              <p:nvPr/>
            </p:nvGrpSpPr>
            <p:grpSpPr>
              <a:xfrm>
                <a:off x="8308219" y="3576630"/>
                <a:ext cx="2719378" cy="2757487"/>
                <a:chOff x="6465121" y="3576630"/>
                <a:chExt cx="2719378" cy="2757487"/>
              </a:xfrm>
            </p:grpSpPr>
            <p:sp>
              <p:nvSpPr>
                <p:cNvPr id="27" name="TextBox 26">
                  <a:extLst>
                    <a:ext uri="{FF2B5EF4-FFF2-40B4-BE49-F238E27FC236}">
                      <a16:creationId xmlns:a16="http://schemas.microsoft.com/office/drawing/2014/main" id="{A60FDA95-500F-A0BA-F4BC-4C9653D99C84}"/>
                    </a:ext>
                  </a:extLst>
                </p:cNvPr>
                <p:cNvSpPr txBox="1"/>
                <p:nvPr/>
              </p:nvSpPr>
              <p:spPr>
                <a:xfrm>
                  <a:off x="6712763" y="4546865"/>
                  <a:ext cx="1104899" cy="369332"/>
                </a:xfrm>
                <a:prstGeom prst="rect">
                  <a:avLst/>
                </a:prstGeom>
                <a:noFill/>
              </p:spPr>
              <p:txBody>
                <a:bodyPr wrap="square" rtlCol="0">
                  <a:spAutoFit/>
                </a:bodyPr>
                <a:lstStyle/>
                <a:p>
                  <a:r>
                    <a:rPr lang="en-US" dirty="0"/>
                    <a:t>Object</a:t>
                  </a:r>
                </a:p>
              </p:txBody>
            </p:sp>
            <p:sp>
              <p:nvSpPr>
                <p:cNvPr id="28" name="TextBox 27">
                  <a:extLst>
                    <a:ext uri="{FF2B5EF4-FFF2-40B4-BE49-F238E27FC236}">
                      <a16:creationId xmlns:a16="http://schemas.microsoft.com/office/drawing/2014/main" id="{7B3BC1B2-A2A6-21E4-4595-AA15DA8A79A3}"/>
                    </a:ext>
                  </a:extLst>
                </p:cNvPr>
                <p:cNvSpPr txBox="1"/>
                <p:nvPr/>
              </p:nvSpPr>
              <p:spPr>
                <a:xfrm>
                  <a:off x="8041506" y="4546865"/>
                  <a:ext cx="1104899" cy="369332"/>
                </a:xfrm>
                <a:prstGeom prst="rect">
                  <a:avLst/>
                </a:prstGeom>
                <a:noFill/>
              </p:spPr>
              <p:txBody>
                <a:bodyPr wrap="square" rtlCol="0">
                  <a:spAutoFit/>
                </a:bodyPr>
                <a:lstStyle/>
                <a:p>
                  <a:r>
                    <a:rPr lang="en-US" dirty="0"/>
                    <a:t>Image</a:t>
                  </a:r>
                </a:p>
              </p:txBody>
            </p:sp>
            <p:cxnSp>
              <p:nvCxnSpPr>
                <p:cNvPr id="38" name="Straight Connector 37">
                  <a:extLst>
                    <a:ext uri="{FF2B5EF4-FFF2-40B4-BE49-F238E27FC236}">
                      <a16:creationId xmlns:a16="http://schemas.microsoft.com/office/drawing/2014/main" id="{6B5EE251-9AE9-CA67-426E-1DD7E32BC12D}"/>
                    </a:ext>
                  </a:extLst>
                </p:cNvPr>
                <p:cNvCxnSpPr/>
                <p:nvPr/>
              </p:nvCxnSpPr>
              <p:spPr>
                <a:xfrm>
                  <a:off x="7805763" y="3576630"/>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9" name="Isosceles Triangle 38">
                  <a:extLst>
                    <a:ext uri="{FF2B5EF4-FFF2-40B4-BE49-F238E27FC236}">
                      <a16:creationId xmlns:a16="http://schemas.microsoft.com/office/drawing/2014/main" id="{260D441E-044D-B254-1DB7-80E41786B945}"/>
                    </a:ext>
                  </a:extLst>
                </p:cNvPr>
                <p:cNvSpPr/>
                <p:nvPr/>
              </p:nvSpPr>
              <p:spPr>
                <a:xfrm rot="16200000">
                  <a:off x="6291281" y="414575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0BE78D5-7027-C9D5-76BB-A91E4689C2AD}"/>
                    </a:ext>
                  </a:extLst>
                </p:cNvPr>
                <p:cNvSpPr/>
                <p:nvPr/>
              </p:nvSpPr>
              <p:spPr>
                <a:xfrm rot="5400000">
                  <a:off x="7829575" y="4140989"/>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TextBox 45">
              <a:extLst>
                <a:ext uri="{FF2B5EF4-FFF2-40B4-BE49-F238E27FC236}">
                  <a16:creationId xmlns:a16="http://schemas.microsoft.com/office/drawing/2014/main" id="{471B7910-678D-D393-6001-8FC21A2C5E94}"/>
                </a:ext>
              </a:extLst>
            </p:cNvPr>
            <p:cNvSpPr txBox="1"/>
            <p:nvPr/>
          </p:nvSpPr>
          <p:spPr>
            <a:xfrm>
              <a:off x="7342153" y="6402427"/>
              <a:ext cx="3106697" cy="594175"/>
            </a:xfrm>
            <a:prstGeom prst="rect">
              <a:avLst/>
            </a:prstGeom>
            <a:noFill/>
          </p:spPr>
          <p:txBody>
            <a:bodyPr wrap="square" rtlCol="0">
              <a:spAutoFit/>
            </a:bodyPr>
            <a:lstStyle/>
            <a:p>
              <a:pPr marL="400050" indent="-400050">
                <a:buFont typeface="+mj-lt"/>
                <a:buAutoNum type="romanLcPeriod" startAt="3"/>
              </a:pPr>
              <a:r>
                <a:rPr lang="en-US" dirty="0"/>
                <a:t>Inverse translate the line to its original position</a:t>
              </a: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909F16F-3A02-BA10-2C9F-F1A3330FC916}"/>
                  </a:ext>
                </a:extLst>
              </p:cNvPr>
              <p:cNvSpPr txBox="1"/>
              <p:nvPr/>
            </p:nvSpPr>
            <p:spPr>
              <a:xfrm>
                <a:off x="1114781" y="5638420"/>
                <a:ext cx="10314065" cy="906210"/>
              </a:xfrm>
              <a:prstGeom prst="rect">
                <a:avLst/>
              </a:prstGeom>
              <a:noFill/>
            </p:spPr>
            <p:txBody>
              <a:bodyPr wrap="square" rtlCol="0">
                <a:spAutoFit/>
              </a:bodyPr>
              <a:lstStyle/>
              <a:p>
                <a:r>
                  <a:rPr lang="en-US" sz="2000" dirty="0"/>
                  <a:t>C.M = </a:t>
                </a:r>
                <a:r>
                  <a:rPr lang="en-US" sz="2000" b="1" dirty="0"/>
                  <a:t>T</a:t>
                </a:r>
                <a:r>
                  <a:rPr lang="en-US" sz="2000" b="1" baseline="-25000" dirty="0"/>
                  <a:t>(a, 0)</a:t>
                </a:r>
                <a:r>
                  <a:rPr lang="en-US" sz="2000" b="1" dirty="0"/>
                  <a:t>. </a:t>
                </a:r>
                <a:r>
                  <a:rPr lang="en-US" sz="2000" b="1" dirty="0" err="1"/>
                  <a:t>R</a:t>
                </a:r>
                <a:r>
                  <a:rPr lang="en-US" sz="2000" b="1" baseline="-25000" dirty="0" err="1"/>
                  <a:t>fy</a:t>
                </a:r>
                <a:r>
                  <a:rPr lang="en-US" sz="2000" b="1" dirty="0"/>
                  <a:t>. T</a:t>
                </a:r>
                <a:r>
                  <a:rPr lang="en-US" sz="2000" b="1" baseline="-25000" dirty="0"/>
                  <a:t>(-a, 0)</a:t>
                </a:r>
                <a:r>
                  <a:rPr lang="en-US" sz="2000" baseline="-25000" dirty="0"/>
                  <a:t> </a:t>
                </a:r>
                <a:r>
                  <a:rPr lang="en-US"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𝑎</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a:latin typeface="Cambria Math" panose="02040503050406030204" pitchFamily="18" charset="0"/>
                                </a:rPr>
                                <m:t>−</m:t>
                              </m:r>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m:t>
                              </m:r>
                              <m:r>
                                <a:rPr lang="en-US" sz="2000" b="0" i="1">
                                  <a:latin typeface="Cambria Math" panose="02040503050406030204" pitchFamily="18" charset="0"/>
                                </a:rPr>
                                <m:t>𝑎</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 = </a:t>
                </a:r>
                <a14:m>
                  <m:oMath xmlns:m="http://schemas.openxmlformats.org/officeDocument/2006/math">
                    <m:d>
                      <m:dPr>
                        <m:begChr m:val="["/>
                        <m:endChr m:val="]"/>
                        <m:ctrlPr>
                          <a:rPr lang="en-GB" sz="2000" b="1" i="1">
                            <a:latin typeface="Cambria Math" panose="02040503050406030204" pitchFamily="18" charset="0"/>
                          </a:rPr>
                        </m:ctrlPr>
                      </m:dPr>
                      <m:e>
                        <m:m>
                          <m:mPr>
                            <m:mcs>
                              <m:mc>
                                <m:mcPr>
                                  <m:count m:val="3"/>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m:t>
                              </m:r>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𝟐</m:t>
                              </m:r>
                              <m:r>
                                <a:rPr lang="en-US" sz="2000" b="1" i="1">
                                  <a:latin typeface="Cambria Math" panose="02040503050406030204" pitchFamily="18" charset="0"/>
                                </a:rPr>
                                <m:t>𝒂</m:t>
                              </m:r>
                            </m:e>
                          </m:mr>
                          <m:mr>
                            <m:e>
                              <m:r>
                                <a:rPr lang="en-US" sz="2000" b="1" i="1">
                                  <a:latin typeface="Cambria Math" panose="02040503050406030204" pitchFamily="18" charset="0"/>
                                </a:rPr>
                                <m:t>𝟎</m:t>
                              </m:r>
                            </m:e>
                            <m:e>
                              <m:r>
                                <a:rPr lang="en-US" sz="2000" b="1" i="1">
                                  <a:latin typeface="Cambria Math" panose="02040503050406030204" pitchFamily="18" charset="0"/>
                                </a:rPr>
                                <m:t>𝟏</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endParaRPr lang="en-US" sz="2000" b="1" dirty="0"/>
              </a:p>
            </p:txBody>
          </p:sp>
        </mc:Choice>
        <mc:Fallback xmlns="">
          <p:sp>
            <p:nvSpPr>
              <p:cNvPr id="48" name="TextBox 47">
                <a:extLst>
                  <a:ext uri="{FF2B5EF4-FFF2-40B4-BE49-F238E27FC236}">
                    <a16:creationId xmlns:a16="http://schemas.microsoft.com/office/drawing/2014/main" id="{6909F16F-3A02-BA10-2C9F-F1A3330FC916}"/>
                  </a:ext>
                </a:extLst>
              </p:cNvPr>
              <p:cNvSpPr txBox="1">
                <a:spLocks noRot="1" noChangeAspect="1" noMove="1" noResize="1" noEditPoints="1" noAdjustHandles="1" noChangeArrowheads="1" noChangeShapeType="1" noTextEdit="1"/>
              </p:cNvSpPr>
              <p:nvPr/>
            </p:nvSpPr>
            <p:spPr>
              <a:xfrm>
                <a:off x="1114781" y="5638420"/>
                <a:ext cx="10314065" cy="906210"/>
              </a:xfrm>
              <a:prstGeom prst="rect">
                <a:avLst/>
              </a:prstGeom>
              <a:blipFill>
                <a:blip r:embed="rId2"/>
                <a:stretch>
                  <a:fillRect l="-650"/>
                </a:stretch>
              </a:blipFill>
            </p:spPr>
            <p:txBody>
              <a:bodyPr/>
              <a:lstStyle/>
              <a:p>
                <a:r>
                  <a:rPr lang="en-US">
                    <a:noFill/>
                  </a:rPr>
                  <a:t> </a:t>
                </a:r>
              </a:p>
            </p:txBody>
          </p:sp>
        </mc:Fallback>
      </mc:AlternateContent>
      <p:sp>
        <p:nvSpPr>
          <p:cNvPr id="3" name="Flowchart: Alternate Process 2">
            <a:extLst>
              <a:ext uri="{FF2B5EF4-FFF2-40B4-BE49-F238E27FC236}">
                <a16:creationId xmlns:a16="http://schemas.microsoft.com/office/drawing/2014/main" id="{ECD96FF8-F519-6DA5-CCB7-1A09FEAA01E9}"/>
              </a:ext>
            </a:extLst>
          </p:cNvPr>
          <p:cNvSpPr/>
          <p:nvPr/>
        </p:nvSpPr>
        <p:spPr>
          <a:xfrm>
            <a:off x="2019690" y="5903265"/>
            <a:ext cx="2377497" cy="424065"/>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07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D462-AA42-A0B6-D4CE-4BC0950F12F0}"/>
              </a:ext>
            </a:extLst>
          </p:cNvPr>
          <p:cNvSpPr>
            <a:spLocks noGrp="1"/>
          </p:cNvSpPr>
          <p:nvPr>
            <p:ph type="title"/>
          </p:nvPr>
        </p:nvSpPr>
        <p:spPr/>
        <p:txBody>
          <a:bodyPr/>
          <a:lstStyle/>
          <a:p>
            <a:r>
              <a:rPr lang="en-US" b="1" dirty="0"/>
              <a:t>Basic Transformations</a:t>
            </a:r>
          </a:p>
        </p:txBody>
      </p:sp>
      <p:sp>
        <p:nvSpPr>
          <p:cNvPr id="3" name="Content Placeholder 2">
            <a:extLst>
              <a:ext uri="{FF2B5EF4-FFF2-40B4-BE49-F238E27FC236}">
                <a16:creationId xmlns:a16="http://schemas.microsoft.com/office/drawing/2014/main" id="{58A4B0BD-5741-35F3-1F6B-1730F23A61F4}"/>
              </a:ext>
            </a:extLst>
          </p:cNvPr>
          <p:cNvSpPr>
            <a:spLocks noGrp="1"/>
          </p:cNvSpPr>
          <p:nvPr>
            <p:ph idx="1"/>
          </p:nvPr>
        </p:nvSpPr>
        <p:spPr/>
        <p:txBody>
          <a:bodyPr>
            <a:normAutofit/>
          </a:bodyPr>
          <a:lstStyle/>
          <a:p>
            <a:pPr marL="514350" indent="-514350">
              <a:buFont typeface="+mj-lt"/>
              <a:buAutoNum type="arabicPeriod"/>
            </a:pPr>
            <a:r>
              <a:rPr lang="en-GB" dirty="0">
                <a:solidFill>
                  <a:srgbClr val="00B0F0"/>
                </a:solidFill>
              </a:rPr>
              <a:t>Translation</a:t>
            </a:r>
          </a:p>
          <a:p>
            <a:pPr marL="514350" indent="-514350">
              <a:buFont typeface="+mj-lt"/>
              <a:buAutoNum type="arabicPeriod"/>
            </a:pPr>
            <a:r>
              <a:rPr lang="en-GB" dirty="0">
                <a:solidFill>
                  <a:srgbClr val="00B0F0"/>
                </a:solidFill>
              </a:rPr>
              <a:t>Rotation</a:t>
            </a:r>
          </a:p>
          <a:p>
            <a:pPr marL="514350" indent="-514350">
              <a:buFont typeface="+mj-lt"/>
              <a:buAutoNum type="arabicPeriod"/>
            </a:pPr>
            <a:r>
              <a:rPr lang="en-GB" dirty="0">
                <a:solidFill>
                  <a:srgbClr val="00B0F0"/>
                </a:solidFill>
              </a:rPr>
              <a:t>Scaling</a:t>
            </a:r>
          </a:p>
          <a:p>
            <a:pPr marL="514350" indent="-514350">
              <a:buFont typeface="+mj-lt"/>
              <a:buAutoNum type="arabicPeriod"/>
            </a:pPr>
            <a:r>
              <a:rPr lang="en-GB" dirty="0">
                <a:solidFill>
                  <a:srgbClr val="00B0F0"/>
                </a:solidFill>
              </a:rPr>
              <a:t>Reflection</a:t>
            </a:r>
          </a:p>
          <a:p>
            <a:pPr marL="514350" indent="-514350">
              <a:buFont typeface="+mj-lt"/>
              <a:buAutoNum type="arabicPeriod"/>
            </a:pPr>
            <a:r>
              <a:rPr lang="en-GB" dirty="0">
                <a:solidFill>
                  <a:srgbClr val="00B0F0"/>
                </a:solidFill>
              </a:rPr>
              <a:t>shearing</a:t>
            </a:r>
            <a:endParaRPr lang="en-US" dirty="0">
              <a:solidFill>
                <a:srgbClr val="00B0F0"/>
              </a:solidFill>
            </a:endParaRPr>
          </a:p>
        </p:txBody>
      </p:sp>
    </p:spTree>
    <p:extLst>
      <p:ext uri="{BB962C8B-B14F-4D97-AF65-F5344CB8AC3E}">
        <p14:creationId xmlns:p14="http://schemas.microsoft.com/office/powerpoint/2010/main" val="4195042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y = b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p:txBody>
              <a:bodyPr>
                <a:normAutofit/>
              </a:bodyPr>
              <a:lstStyle/>
              <a:p>
                <a:pPr>
                  <a:buFont typeface="Wingdings" panose="05000000000000000000" pitchFamily="2" charset="2"/>
                  <a:buChar char="v"/>
                </a:pPr>
                <a:r>
                  <a:rPr lang="en-US" sz="2000" dirty="0"/>
                  <a:t>Cartesian Equations;</a:t>
                </a:r>
              </a:p>
              <a:p>
                <a:pPr marL="457200" lvl="1" indent="0">
                  <a:buNone/>
                </a:pPr>
                <a:r>
                  <a:rPr lang="en-US" sz="2000" dirty="0"/>
                  <a:t>x’ = x</a:t>
                </a:r>
              </a:p>
              <a:p>
                <a:pPr marL="457200" lvl="1" indent="0">
                  <a:buNone/>
                </a:pPr>
                <a:r>
                  <a:rPr lang="en-US" sz="2000" dirty="0"/>
                  <a:t>y’ = 2b - y</a:t>
                </a:r>
              </a:p>
              <a:p>
                <a:pPr>
                  <a:buFont typeface="Wingdings" panose="05000000000000000000" pitchFamily="2" charset="2"/>
                  <a:buChar char="v"/>
                </a:pPr>
                <a:r>
                  <a:rPr lang="en-US" sz="2000" dirty="0"/>
                  <a:t>In homogeneous matrix form</a:t>
                </a:r>
              </a:p>
              <a:p>
                <a:pPr marL="0" indent="0">
                  <a:buNone/>
                </a:pP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𝟐</m:t>
                              </m:r>
                              <m:r>
                                <a:rPr lang="en-US" sz="2000" b="1" i="1" smtClean="0">
                                  <a:latin typeface="Cambria Math" panose="02040503050406030204" pitchFamily="18" charset="0"/>
                                </a:rPr>
                                <m:t>𝒃</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91631103-DDED-E362-4855-09F67C485638}"/>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3737468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y = b Line</a:t>
            </a:r>
          </a:p>
        </p:txBody>
      </p:sp>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To reflect about y = b line, we have to perform the following transformations:</a:t>
            </a:r>
          </a:p>
          <a:p>
            <a:pPr marL="742950" lvl="1" indent="-285750">
              <a:buFont typeface="+mj-lt"/>
              <a:buAutoNum type="romanLcPeriod"/>
            </a:pPr>
            <a:r>
              <a:rPr lang="en-GB" sz="1800" dirty="0">
                <a:solidFill>
                  <a:srgbClr val="252525"/>
                </a:solidFill>
                <a:effectLst/>
              </a:rPr>
              <a:t>Translate the line y=</a:t>
            </a:r>
            <a:r>
              <a:rPr lang="en-GB" sz="1800" dirty="0">
                <a:solidFill>
                  <a:srgbClr val="252525"/>
                </a:solidFill>
              </a:rPr>
              <a:t>b</a:t>
            </a:r>
            <a:r>
              <a:rPr lang="en-GB" sz="1800" dirty="0">
                <a:solidFill>
                  <a:srgbClr val="252525"/>
                </a:solidFill>
                <a:effectLst/>
              </a:rPr>
              <a:t> to the x-axis i.e., y=0 line along with the object.</a:t>
            </a:r>
          </a:p>
          <a:p>
            <a:pPr marL="742950" lvl="1" indent="-285750">
              <a:buFont typeface="+mj-lt"/>
              <a:buAutoNum type="romanLcPeriod"/>
            </a:pPr>
            <a:r>
              <a:rPr lang="en-GB" sz="1800" dirty="0">
                <a:solidFill>
                  <a:srgbClr val="252525"/>
                </a:solidFill>
                <a:effectLst/>
              </a:rPr>
              <a:t>Reflect the object about the x-axis.</a:t>
            </a:r>
          </a:p>
          <a:p>
            <a:pPr marL="742950" lvl="1" indent="-285750">
              <a:buFont typeface="+mj-lt"/>
              <a:buAutoNum type="romanLcPeriod"/>
            </a:pPr>
            <a:r>
              <a:rPr lang="en-GB" sz="1800" dirty="0">
                <a:solidFill>
                  <a:srgbClr val="252525"/>
                </a:solidFill>
                <a:effectLst/>
              </a:rPr>
              <a:t>Restore the line to its original position with the inverse translation.</a:t>
            </a:r>
          </a:p>
        </p:txBody>
      </p:sp>
      <p:grpSp>
        <p:nvGrpSpPr>
          <p:cNvPr id="36" name="Group 35">
            <a:extLst>
              <a:ext uri="{FF2B5EF4-FFF2-40B4-BE49-F238E27FC236}">
                <a16:creationId xmlns:a16="http://schemas.microsoft.com/office/drawing/2014/main" id="{9D6C8427-7822-1E97-1FF9-B1777631F236}"/>
              </a:ext>
            </a:extLst>
          </p:cNvPr>
          <p:cNvGrpSpPr/>
          <p:nvPr/>
        </p:nvGrpSpPr>
        <p:grpSpPr>
          <a:xfrm>
            <a:off x="1228199" y="3049865"/>
            <a:ext cx="4714071" cy="3677011"/>
            <a:chOff x="1244240" y="2942769"/>
            <a:chExt cx="4714071" cy="3677011"/>
          </a:xfrm>
        </p:grpSpPr>
        <p:cxnSp>
          <p:nvCxnSpPr>
            <p:cNvPr id="12" name="Straight Arrow Connector 11">
              <a:extLst>
                <a:ext uri="{FF2B5EF4-FFF2-40B4-BE49-F238E27FC236}">
                  <a16:creationId xmlns:a16="http://schemas.microsoft.com/office/drawing/2014/main" id="{9AC2B915-56DE-0773-D987-36452F87C5A0}"/>
                </a:ext>
              </a:extLst>
            </p:cNvPr>
            <p:cNvCxnSpPr>
              <a:cxnSpLocks/>
            </p:cNvCxnSpPr>
            <p:nvPr/>
          </p:nvCxnSpPr>
          <p:spPr>
            <a:xfrm flipV="1">
              <a:off x="2372148" y="321935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41C1D28-21E2-AC6B-9F08-686A7E360105}"/>
                </a:ext>
              </a:extLst>
            </p:cNvPr>
            <p:cNvCxnSpPr/>
            <p:nvPr/>
          </p:nvCxnSpPr>
          <p:spPr>
            <a:xfrm>
              <a:off x="1343448" y="5597883"/>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1593B2-4023-A8F1-E64E-5F65AC86AA9A}"/>
                </a:ext>
              </a:extLst>
            </p:cNvPr>
            <p:cNvSpPr txBox="1"/>
            <p:nvPr/>
          </p:nvSpPr>
          <p:spPr>
            <a:xfrm>
              <a:off x="5032714" y="5659248"/>
              <a:ext cx="738185" cy="315907"/>
            </a:xfrm>
            <a:prstGeom prst="rect">
              <a:avLst/>
            </a:prstGeom>
            <a:noFill/>
          </p:spPr>
          <p:txBody>
            <a:bodyPr wrap="square" rtlCol="0">
              <a:spAutoFit/>
            </a:bodyPr>
            <a:lstStyle/>
            <a:p>
              <a:r>
                <a:rPr lang="en-US" sz="1400" dirty="0"/>
                <a:t>x-axis</a:t>
              </a:r>
            </a:p>
          </p:txBody>
        </p:sp>
        <p:sp>
          <p:nvSpPr>
            <p:cNvPr id="11" name="TextBox 10">
              <a:extLst>
                <a:ext uri="{FF2B5EF4-FFF2-40B4-BE49-F238E27FC236}">
                  <a16:creationId xmlns:a16="http://schemas.microsoft.com/office/drawing/2014/main" id="{D6F260F9-68C4-E340-70EC-8F7160099643}"/>
                </a:ext>
              </a:extLst>
            </p:cNvPr>
            <p:cNvSpPr txBox="1"/>
            <p:nvPr/>
          </p:nvSpPr>
          <p:spPr>
            <a:xfrm rot="16200000">
              <a:off x="1762304" y="3540708"/>
              <a:ext cx="738185" cy="315907"/>
            </a:xfrm>
            <a:prstGeom prst="rect">
              <a:avLst/>
            </a:prstGeom>
            <a:noFill/>
          </p:spPr>
          <p:txBody>
            <a:bodyPr wrap="square" rtlCol="0">
              <a:spAutoFit/>
            </a:bodyPr>
            <a:lstStyle/>
            <a:p>
              <a:r>
                <a:rPr lang="en-US" sz="1400" dirty="0"/>
                <a:t>y-axis</a:t>
              </a:r>
            </a:p>
          </p:txBody>
        </p:sp>
        <p:grpSp>
          <p:nvGrpSpPr>
            <p:cNvPr id="35" name="Group 34">
              <a:extLst>
                <a:ext uri="{FF2B5EF4-FFF2-40B4-BE49-F238E27FC236}">
                  <a16:creationId xmlns:a16="http://schemas.microsoft.com/office/drawing/2014/main" id="{A543C98C-DCAB-A258-3872-AA8C8BE6D42F}"/>
                </a:ext>
              </a:extLst>
            </p:cNvPr>
            <p:cNvGrpSpPr/>
            <p:nvPr/>
          </p:nvGrpSpPr>
          <p:grpSpPr>
            <a:xfrm>
              <a:off x="1244240" y="2942769"/>
              <a:ext cx="3778021" cy="1500429"/>
              <a:chOff x="1244240" y="3102425"/>
              <a:chExt cx="3778021" cy="1500429"/>
            </a:xfrm>
          </p:grpSpPr>
          <p:cxnSp>
            <p:nvCxnSpPr>
              <p:cNvPr id="15" name="Straight Connector 14">
                <a:extLst>
                  <a:ext uri="{FF2B5EF4-FFF2-40B4-BE49-F238E27FC236}">
                    <a16:creationId xmlns:a16="http://schemas.microsoft.com/office/drawing/2014/main" id="{8687B910-3DC7-AA0C-F2C9-CA61C970A57F}"/>
                  </a:ext>
                </a:extLst>
              </p:cNvPr>
              <p:cNvCxnSpPr>
                <a:cxnSpLocks/>
              </p:cNvCxnSpPr>
              <p:nvPr/>
            </p:nvCxnSpPr>
            <p:spPr>
              <a:xfrm>
                <a:off x="1850859" y="4461052"/>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75F11D1-6D15-E2C6-413A-9E89593FF91F}"/>
                  </a:ext>
                </a:extLst>
              </p:cNvPr>
              <p:cNvSpPr txBox="1"/>
              <p:nvPr/>
            </p:nvSpPr>
            <p:spPr>
              <a:xfrm>
                <a:off x="1244240" y="4233522"/>
                <a:ext cx="792956" cy="369332"/>
              </a:xfrm>
              <a:prstGeom prst="rect">
                <a:avLst/>
              </a:prstGeom>
              <a:noFill/>
            </p:spPr>
            <p:txBody>
              <a:bodyPr wrap="square" rtlCol="0">
                <a:spAutoFit/>
              </a:bodyPr>
              <a:lstStyle/>
              <a:p>
                <a:r>
                  <a:rPr lang="en-US" dirty="0"/>
                  <a:t>y=b</a:t>
                </a:r>
              </a:p>
            </p:txBody>
          </p:sp>
          <p:grpSp>
            <p:nvGrpSpPr>
              <p:cNvPr id="19" name="Group 18">
                <a:extLst>
                  <a:ext uri="{FF2B5EF4-FFF2-40B4-BE49-F238E27FC236}">
                    <a16:creationId xmlns:a16="http://schemas.microsoft.com/office/drawing/2014/main" id="{CE06378E-BB1E-B82D-D887-0F872F38525F}"/>
                  </a:ext>
                </a:extLst>
              </p:cNvPr>
              <p:cNvGrpSpPr/>
              <p:nvPr/>
            </p:nvGrpSpPr>
            <p:grpSpPr>
              <a:xfrm>
                <a:off x="2893438" y="3102425"/>
                <a:ext cx="1528763" cy="1181084"/>
                <a:chOff x="2856185" y="3888431"/>
                <a:chExt cx="1528763" cy="1181084"/>
              </a:xfrm>
            </p:grpSpPr>
            <p:sp>
              <p:nvSpPr>
                <p:cNvPr id="16" name="Isosceles Triangle 15">
                  <a:extLst>
                    <a:ext uri="{FF2B5EF4-FFF2-40B4-BE49-F238E27FC236}">
                      <a16:creationId xmlns:a16="http://schemas.microsoft.com/office/drawing/2014/main" id="{BE137F93-2C65-738D-53CA-7F9292A50641}"/>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258EDC-ECAE-DA61-022C-4300942D3166}"/>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6" name="TextBox 5">
              <a:extLst>
                <a:ext uri="{FF2B5EF4-FFF2-40B4-BE49-F238E27FC236}">
                  <a16:creationId xmlns:a16="http://schemas.microsoft.com/office/drawing/2014/main" id="{0E2961A3-9FC0-5393-370A-4A8DB86F82F1}"/>
                </a:ext>
              </a:extLst>
            </p:cNvPr>
            <p:cNvSpPr txBox="1"/>
            <p:nvPr/>
          </p:nvSpPr>
          <p:spPr>
            <a:xfrm>
              <a:off x="2454947" y="6025962"/>
              <a:ext cx="3106697" cy="369332"/>
            </a:xfrm>
            <a:prstGeom prst="rect">
              <a:avLst/>
            </a:prstGeom>
            <a:noFill/>
          </p:spPr>
          <p:txBody>
            <a:bodyPr wrap="square" rtlCol="0">
              <a:spAutoFit/>
            </a:bodyPr>
            <a:lstStyle/>
            <a:p>
              <a:r>
                <a:rPr lang="en-US" dirty="0"/>
                <a:t>Original Object</a:t>
              </a:r>
            </a:p>
          </p:txBody>
        </p:sp>
      </p:grpSp>
      <p:grpSp>
        <p:nvGrpSpPr>
          <p:cNvPr id="38" name="Group 37">
            <a:extLst>
              <a:ext uri="{FF2B5EF4-FFF2-40B4-BE49-F238E27FC236}">
                <a16:creationId xmlns:a16="http://schemas.microsoft.com/office/drawing/2014/main" id="{6E83A1EC-3E02-E353-B1F0-941E1C43409A}"/>
              </a:ext>
            </a:extLst>
          </p:cNvPr>
          <p:cNvGrpSpPr/>
          <p:nvPr/>
        </p:nvGrpSpPr>
        <p:grpSpPr>
          <a:xfrm>
            <a:off x="6168040" y="3326451"/>
            <a:ext cx="4690646" cy="3452938"/>
            <a:chOff x="6463559" y="3214587"/>
            <a:chExt cx="4690646" cy="3452938"/>
          </a:xfrm>
        </p:grpSpPr>
        <p:cxnSp>
          <p:nvCxnSpPr>
            <p:cNvPr id="22" name="Straight Arrow Connector 21">
              <a:extLst>
                <a:ext uri="{FF2B5EF4-FFF2-40B4-BE49-F238E27FC236}">
                  <a16:creationId xmlns:a16="http://schemas.microsoft.com/office/drawing/2014/main" id="{3B8AB6E8-3870-96E7-3DBC-CB95DC072E29}"/>
                </a:ext>
              </a:extLst>
            </p:cNvPr>
            <p:cNvCxnSpPr>
              <a:cxnSpLocks/>
            </p:cNvCxnSpPr>
            <p:nvPr/>
          </p:nvCxnSpPr>
          <p:spPr>
            <a:xfrm flipV="1">
              <a:off x="7568042" y="3214587"/>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D3AA40-CF6C-7FDA-87EA-03568C61637F}"/>
                </a:ext>
              </a:extLst>
            </p:cNvPr>
            <p:cNvCxnSpPr/>
            <p:nvPr/>
          </p:nvCxnSpPr>
          <p:spPr>
            <a:xfrm>
              <a:off x="6539342" y="5666586"/>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7DD7FF0-F249-4935-D8EA-D13FD9BB2CA5}"/>
                </a:ext>
              </a:extLst>
            </p:cNvPr>
            <p:cNvSpPr txBox="1"/>
            <p:nvPr/>
          </p:nvSpPr>
          <p:spPr>
            <a:xfrm>
              <a:off x="10228607" y="5664668"/>
              <a:ext cx="738185" cy="315907"/>
            </a:xfrm>
            <a:prstGeom prst="rect">
              <a:avLst/>
            </a:prstGeom>
            <a:noFill/>
          </p:spPr>
          <p:txBody>
            <a:bodyPr wrap="square" rtlCol="0">
              <a:spAutoFit/>
            </a:bodyPr>
            <a:lstStyle/>
            <a:p>
              <a:r>
                <a:rPr lang="en-US" sz="1400" dirty="0"/>
                <a:t>x-axis</a:t>
              </a:r>
            </a:p>
          </p:txBody>
        </p:sp>
        <p:sp>
          <p:nvSpPr>
            <p:cNvPr id="27" name="TextBox 26">
              <a:extLst>
                <a:ext uri="{FF2B5EF4-FFF2-40B4-BE49-F238E27FC236}">
                  <a16:creationId xmlns:a16="http://schemas.microsoft.com/office/drawing/2014/main" id="{8DDE138A-943A-48C4-5932-E5610485814F}"/>
                </a:ext>
              </a:extLst>
            </p:cNvPr>
            <p:cNvSpPr txBox="1"/>
            <p:nvPr/>
          </p:nvSpPr>
          <p:spPr>
            <a:xfrm rot="16200000">
              <a:off x="6958198" y="3506909"/>
              <a:ext cx="738185" cy="315907"/>
            </a:xfrm>
            <a:prstGeom prst="rect">
              <a:avLst/>
            </a:prstGeom>
            <a:noFill/>
          </p:spPr>
          <p:txBody>
            <a:bodyPr wrap="square" rtlCol="0">
              <a:spAutoFit/>
            </a:bodyPr>
            <a:lstStyle/>
            <a:p>
              <a:r>
                <a:rPr lang="en-US" sz="1400" dirty="0"/>
                <a:t>y-axis</a:t>
              </a:r>
            </a:p>
          </p:txBody>
        </p:sp>
        <p:grpSp>
          <p:nvGrpSpPr>
            <p:cNvPr id="33" name="Group 32">
              <a:extLst>
                <a:ext uri="{FF2B5EF4-FFF2-40B4-BE49-F238E27FC236}">
                  <a16:creationId xmlns:a16="http://schemas.microsoft.com/office/drawing/2014/main" id="{4E879242-698A-2395-E828-A1B70282B2D3}"/>
                </a:ext>
              </a:extLst>
            </p:cNvPr>
            <p:cNvGrpSpPr/>
            <p:nvPr/>
          </p:nvGrpSpPr>
          <p:grpSpPr>
            <a:xfrm>
              <a:off x="6463559" y="4306658"/>
              <a:ext cx="3754596" cy="1517103"/>
              <a:chOff x="6463559" y="3097657"/>
              <a:chExt cx="3754596" cy="1517103"/>
            </a:xfrm>
          </p:grpSpPr>
          <p:cxnSp>
            <p:nvCxnSpPr>
              <p:cNvPr id="24" name="Straight Connector 23">
                <a:extLst>
                  <a:ext uri="{FF2B5EF4-FFF2-40B4-BE49-F238E27FC236}">
                    <a16:creationId xmlns:a16="http://schemas.microsoft.com/office/drawing/2014/main" id="{66276877-12EC-CD73-84A8-AECC7EFCCE16}"/>
                  </a:ext>
                </a:extLst>
              </p:cNvPr>
              <p:cNvCxnSpPr>
                <a:cxnSpLocks/>
              </p:cNvCxnSpPr>
              <p:nvPr/>
            </p:nvCxnSpPr>
            <p:spPr>
              <a:xfrm>
                <a:off x="7046753" y="4456284"/>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315EC9F-50A8-151E-9FAB-C2E5400D29AC}"/>
                  </a:ext>
                </a:extLst>
              </p:cNvPr>
              <p:cNvSpPr txBox="1"/>
              <p:nvPr/>
            </p:nvSpPr>
            <p:spPr>
              <a:xfrm>
                <a:off x="6463559" y="4245428"/>
                <a:ext cx="792956" cy="369332"/>
              </a:xfrm>
              <a:prstGeom prst="rect">
                <a:avLst/>
              </a:prstGeom>
              <a:noFill/>
            </p:spPr>
            <p:txBody>
              <a:bodyPr wrap="square" rtlCol="0">
                <a:spAutoFit/>
              </a:bodyPr>
              <a:lstStyle/>
              <a:p>
                <a:r>
                  <a:rPr lang="en-US" dirty="0"/>
                  <a:t>y=b</a:t>
                </a:r>
              </a:p>
            </p:txBody>
          </p:sp>
          <p:grpSp>
            <p:nvGrpSpPr>
              <p:cNvPr id="28" name="Group 27">
                <a:extLst>
                  <a:ext uri="{FF2B5EF4-FFF2-40B4-BE49-F238E27FC236}">
                    <a16:creationId xmlns:a16="http://schemas.microsoft.com/office/drawing/2014/main" id="{FC66ED2A-BAD5-D6F5-AA92-BE9185F2107B}"/>
                  </a:ext>
                </a:extLst>
              </p:cNvPr>
              <p:cNvGrpSpPr/>
              <p:nvPr/>
            </p:nvGrpSpPr>
            <p:grpSpPr>
              <a:xfrm>
                <a:off x="8089332" y="3097657"/>
                <a:ext cx="1528763" cy="1181084"/>
                <a:chOff x="2856185" y="3888431"/>
                <a:chExt cx="1528763" cy="1181084"/>
              </a:xfrm>
            </p:grpSpPr>
            <p:sp>
              <p:nvSpPr>
                <p:cNvPr id="30" name="Isosceles Triangle 29">
                  <a:extLst>
                    <a:ext uri="{FF2B5EF4-FFF2-40B4-BE49-F238E27FC236}">
                      <a16:creationId xmlns:a16="http://schemas.microsoft.com/office/drawing/2014/main" id="{D30A7055-770C-0BA6-228D-2BF5A3D8441B}"/>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26093ED-F0E6-EE2C-35D2-58CC16210246}"/>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29" name="TextBox 28">
              <a:extLst>
                <a:ext uri="{FF2B5EF4-FFF2-40B4-BE49-F238E27FC236}">
                  <a16:creationId xmlns:a16="http://schemas.microsoft.com/office/drawing/2014/main" id="{672099D3-6070-07FA-CB3C-B2F4EB966BD3}"/>
                </a:ext>
              </a:extLst>
            </p:cNvPr>
            <p:cNvSpPr txBox="1"/>
            <p:nvPr/>
          </p:nvSpPr>
          <p:spPr>
            <a:xfrm>
              <a:off x="7650841" y="6021194"/>
              <a:ext cx="3106697" cy="646331"/>
            </a:xfrm>
            <a:prstGeom prst="rect">
              <a:avLst/>
            </a:prstGeom>
            <a:noFill/>
          </p:spPr>
          <p:txBody>
            <a:bodyPr wrap="square" rtlCol="0">
              <a:spAutoFit/>
            </a:bodyPr>
            <a:lstStyle/>
            <a:p>
              <a:pPr marL="400050" indent="-400050">
                <a:buFont typeface="+mj-lt"/>
                <a:buAutoNum type="romanLcPeriod"/>
              </a:pPr>
              <a:r>
                <a:rPr lang="en-US" dirty="0"/>
                <a:t>Translate y=b to y=0 line i.e., x-axis</a:t>
              </a:r>
            </a:p>
          </p:txBody>
        </p:sp>
      </p:grpSp>
    </p:spTree>
    <p:extLst>
      <p:ext uri="{BB962C8B-B14F-4D97-AF65-F5344CB8AC3E}">
        <p14:creationId xmlns:p14="http://schemas.microsoft.com/office/powerpoint/2010/main" val="460699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a:xfrm>
            <a:off x="838200" y="322263"/>
            <a:ext cx="10515600" cy="842565"/>
          </a:xfrm>
        </p:spPr>
        <p:txBody>
          <a:bodyPr/>
          <a:lstStyle/>
          <a:p>
            <a:r>
              <a:rPr lang="en-US" b="1" dirty="0"/>
              <a:t>Reflection about y = b Line</a:t>
            </a:r>
          </a:p>
        </p:txBody>
      </p:sp>
      <p:grpSp>
        <p:nvGrpSpPr>
          <p:cNvPr id="65" name="Group 64">
            <a:extLst>
              <a:ext uri="{FF2B5EF4-FFF2-40B4-BE49-F238E27FC236}">
                <a16:creationId xmlns:a16="http://schemas.microsoft.com/office/drawing/2014/main" id="{A4C6D5B9-8B56-46C6-A185-8A572D672E8C}"/>
              </a:ext>
            </a:extLst>
          </p:cNvPr>
          <p:cNvGrpSpPr/>
          <p:nvPr/>
        </p:nvGrpSpPr>
        <p:grpSpPr>
          <a:xfrm>
            <a:off x="6031778" y="1249429"/>
            <a:ext cx="4690646" cy="3987351"/>
            <a:chOff x="6200028" y="1890246"/>
            <a:chExt cx="4690646" cy="3987351"/>
          </a:xfrm>
        </p:grpSpPr>
        <p:cxnSp>
          <p:nvCxnSpPr>
            <p:cNvPr id="45" name="Straight Arrow Connector 44">
              <a:extLst>
                <a:ext uri="{FF2B5EF4-FFF2-40B4-BE49-F238E27FC236}">
                  <a16:creationId xmlns:a16="http://schemas.microsoft.com/office/drawing/2014/main" id="{C0C2E0EF-5340-AEC4-A7EF-9302A93E1A3D}"/>
                </a:ext>
              </a:extLst>
            </p:cNvPr>
            <p:cNvCxnSpPr>
              <a:cxnSpLocks/>
            </p:cNvCxnSpPr>
            <p:nvPr/>
          </p:nvCxnSpPr>
          <p:spPr>
            <a:xfrm flipV="1">
              <a:off x="7304511" y="2207201"/>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48C430-23F2-2771-757C-E7061B5BDC3D}"/>
                </a:ext>
              </a:extLst>
            </p:cNvPr>
            <p:cNvCxnSpPr/>
            <p:nvPr/>
          </p:nvCxnSpPr>
          <p:spPr>
            <a:xfrm>
              <a:off x="6275811" y="4736086"/>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2A28640-25D6-6240-2A59-44716B9076B8}"/>
                </a:ext>
              </a:extLst>
            </p:cNvPr>
            <p:cNvSpPr txBox="1"/>
            <p:nvPr/>
          </p:nvSpPr>
          <p:spPr>
            <a:xfrm>
              <a:off x="9954623" y="4700627"/>
              <a:ext cx="738185" cy="315907"/>
            </a:xfrm>
            <a:prstGeom prst="rect">
              <a:avLst/>
            </a:prstGeom>
            <a:noFill/>
          </p:spPr>
          <p:txBody>
            <a:bodyPr wrap="square" rtlCol="0">
              <a:spAutoFit/>
            </a:bodyPr>
            <a:lstStyle/>
            <a:p>
              <a:r>
                <a:rPr lang="en-US" sz="1400" dirty="0"/>
                <a:t>x-axis</a:t>
              </a:r>
            </a:p>
          </p:txBody>
        </p:sp>
        <p:sp>
          <p:nvSpPr>
            <p:cNvPr id="48" name="TextBox 47">
              <a:extLst>
                <a:ext uri="{FF2B5EF4-FFF2-40B4-BE49-F238E27FC236}">
                  <a16:creationId xmlns:a16="http://schemas.microsoft.com/office/drawing/2014/main" id="{4048380F-E1C4-1F2B-9183-F77D4CC326EB}"/>
                </a:ext>
              </a:extLst>
            </p:cNvPr>
            <p:cNvSpPr txBox="1"/>
            <p:nvPr/>
          </p:nvSpPr>
          <p:spPr>
            <a:xfrm rot="16200000">
              <a:off x="6694667" y="2499523"/>
              <a:ext cx="738185" cy="315907"/>
            </a:xfrm>
            <a:prstGeom prst="rect">
              <a:avLst/>
            </a:prstGeom>
            <a:noFill/>
          </p:spPr>
          <p:txBody>
            <a:bodyPr wrap="square" rtlCol="0">
              <a:spAutoFit/>
            </a:bodyPr>
            <a:lstStyle/>
            <a:p>
              <a:r>
                <a:rPr lang="en-US" sz="1400" dirty="0"/>
                <a:t>y-axis</a:t>
              </a:r>
            </a:p>
          </p:txBody>
        </p:sp>
        <p:sp>
          <p:nvSpPr>
            <p:cNvPr id="50" name="TextBox 49">
              <a:extLst>
                <a:ext uri="{FF2B5EF4-FFF2-40B4-BE49-F238E27FC236}">
                  <a16:creationId xmlns:a16="http://schemas.microsoft.com/office/drawing/2014/main" id="{A2372BC9-3590-4BCA-2D4C-F94B6F524D3C}"/>
                </a:ext>
              </a:extLst>
            </p:cNvPr>
            <p:cNvSpPr txBox="1"/>
            <p:nvPr/>
          </p:nvSpPr>
          <p:spPr>
            <a:xfrm>
              <a:off x="7568153" y="4954267"/>
              <a:ext cx="3106697" cy="923330"/>
            </a:xfrm>
            <a:prstGeom prst="rect">
              <a:avLst/>
            </a:prstGeom>
            <a:noFill/>
          </p:spPr>
          <p:txBody>
            <a:bodyPr wrap="square" rtlCol="0">
              <a:spAutoFit/>
            </a:bodyPr>
            <a:lstStyle/>
            <a:p>
              <a:pPr marL="400050" indent="-400050">
                <a:buFont typeface="+mj-lt"/>
                <a:buAutoNum type="romanLcPeriod" startAt="3"/>
              </a:pPr>
              <a:r>
                <a:rPr lang="en-US" dirty="0"/>
                <a:t>Inverse translate the line to its original position</a:t>
              </a:r>
            </a:p>
          </p:txBody>
        </p:sp>
        <p:grpSp>
          <p:nvGrpSpPr>
            <p:cNvPr id="64" name="Group 63">
              <a:extLst>
                <a:ext uri="{FF2B5EF4-FFF2-40B4-BE49-F238E27FC236}">
                  <a16:creationId xmlns:a16="http://schemas.microsoft.com/office/drawing/2014/main" id="{56AE2407-3D82-4FCF-B55A-FBC2CF88E911}"/>
                </a:ext>
              </a:extLst>
            </p:cNvPr>
            <p:cNvGrpSpPr/>
            <p:nvPr/>
          </p:nvGrpSpPr>
          <p:grpSpPr>
            <a:xfrm>
              <a:off x="6200028" y="1890246"/>
              <a:ext cx="3754596" cy="2717786"/>
              <a:chOff x="6200028" y="2733214"/>
              <a:chExt cx="3754596" cy="2717786"/>
            </a:xfrm>
          </p:grpSpPr>
          <p:grpSp>
            <p:nvGrpSpPr>
              <p:cNvPr id="49" name="Group 48">
                <a:extLst>
                  <a:ext uri="{FF2B5EF4-FFF2-40B4-BE49-F238E27FC236}">
                    <a16:creationId xmlns:a16="http://schemas.microsoft.com/office/drawing/2014/main" id="{7662AB15-9A4B-0FE4-B8FE-FB1FA6578A6D}"/>
                  </a:ext>
                </a:extLst>
              </p:cNvPr>
              <p:cNvGrpSpPr/>
              <p:nvPr/>
            </p:nvGrpSpPr>
            <p:grpSpPr>
              <a:xfrm>
                <a:off x="6200028" y="2733214"/>
                <a:ext cx="3754596" cy="1517103"/>
                <a:chOff x="6463559" y="3097657"/>
                <a:chExt cx="3754596" cy="1517103"/>
              </a:xfrm>
            </p:grpSpPr>
            <p:cxnSp>
              <p:nvCxnSpPr>
                <p:cNvPr id="51" name="Straight Connector 50">
                  <a:extLst>
                    <a:ext uri="{FF2B5EF4-FFF2-40B4-BE49-F238E27FC236}">
                      <a16:creationId xmlns:a16="http://schemas.microsoft.com/office/drawing/2014/main" id="{4EA8760D-CF67-EBC0-7A0D-C1B030C92159}"/>
                    </a:ext>
                  </a:extLst>
                </p:cNvPr>
                <p:cNvCxnSpPr>
                  <a:cxnSpLocks/>
                </p:cNvCxnSpPr>
                <p:nvPr/>
              </p:nvCxnSpPr>
              <p:spPr>
                <a:xfrm>
                  <a:off x="7046753" y="4456284"/>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B3F0FE3B-941B-B01E-D8F8-5C97F86C5796}"/>
                    </a:ext>
                  </a:extLst>
                </p:cNvPr>
                <p:cNvSpPr txBox="1"/>
                <p:nvPr/>
              </p:nvSpPr>
              <p:spPr>
                <a:xfrm>
                  <a:off x="6463559" y="4245428"/>
                  <a:ext cx="792956" cy="369332"/>
                </a:xfrm>
                <a:prstGeom prst="rect">
                  <a:avLst/>
                </a:prstGeom>
                <a:noFill/>
              </p:spPr>
              <p:txBody>
                <a:bodyPr wrap="square" rtlCol="0">
                  <a:spAutoFit/>
                </a:bodyPr>
                <a:lstStyle/>
                <a:p>
                  <a:r>
                    <a:rPr lang="en-US" dirty="0"/>
                    <a:t>y=b</a:t>
                  </a:r>
                </a:p>
              </p:txBody>
            </p:sp>
            <p:grpSp>
              <p:nvGrpSpPr>
                <p:cNvPr id="53" name="Group 52">
                  <a:extLst>
                    <a:ext uri="{FF2B5EF4-FFF2-40B4-BE49-F238E27FC236}">
                      <a16:creationId xmlns:a16="http://schemas.microsoft.com/office/drawing/2014/main" id="{412A36CD-56E7-1A32-9590-F148B6667BEC}"/>
                    </a:ext>
                  </a:extLst>
                </p:cNvPr>
                <p:cNvGrpSpPr/>
                <p:nvPr/>
              </p:nvGrpSpPr>
              <p:grpSpPr>
                <a:xfrm>
                  <a:off x="8089332" y="3097657"/>
                  <a:ext cx="1528763" cy="1181084"/>
                  <a:chOff x="2856185" y="3888431"/>
                  <a:chExt cx="1528763" cy="1181084"/>
                </a:xfrm>
              </p:grpSpPr>
              <p:sp>
                <p:nvSpPr>
                  <p:cNvPr id="54" name="Isosceles Triangle 53">
                    <a:extLst>
                      <a:ext uri="{FF2B5EF4-FFF2-40B4-BE49-F238E27FC236}">
                        <a16:creationId xmlns:a16="http://schemas.microsoft.com/office/drawing/2014/main" id="{7711A09D-AFFA-F270-AD77-392896A77ABB}"/>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31A221-06B0-FB61-0A57-6A5174FAA08C}"/>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43" name="Isosceles Triangle 42">
                <a:extLst>
                  <a:ext uri="{FF2B5EF4-FFF2-40B4-BE49-F238E27FC236}">
                    <a16:creationId xmlns:a16="http://schemas.microsoft.com/office/drawing/2014/main" id="{C1BB0D13-C426-0676-1C81-D70F92DAA783}"/>
                  </a:ext>
                </a:extLst>
              </p:cNvPr>
              <p:cNvSpPr/>
              <p:nvPr/>
            </p:nvSpPr>
            <p:spPr>
              <a:xfrm flipV="1">
                <a:off x="7821033" y="426991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E697491-DE49-06AD-D7EB-100B579627C8}"/>
                  </a:ext>
                </a:extLst>
              </p:cNvPr>
              <p:cNvSpPr txBox="1"/>
              <p:nvPr/>
            </p:nvSpPr>
            <p:spPr>
              <a:xfrm>
                <a:off x="8070432" y="4267860"/>
                <a:ext cx="1104899" cy="369332"/>
              </a:xfrm>
              <a:prstGeom prst="rect">
                <a:avLst/>
              </a:prstGeom>
              <a:noFill/>
            </p:spPr>
            <p:txBody>
              <a:bodyPr wrap="square" rtlCol="0">
                <a:spAutoFit/>
              </a:bodyPr>
              <a:lstStyle/>
              <a:p>
                <a:r>
                  <a:rPr lang="en-US" dirty="0"/>
                  <a:t>Image</a:t>
                </a:r>
              </a:p>
            </p:txBody>
          </p:sp>
        </p:grpSp>
      </p:grpSp>
      <p:grpSp>
        <p:nvGrpSpPr>
          <p:cNvPr id="61" name="Group 60">
            <a:extLst>
              <a:ext uri="{FF2B5EF4-FFF2-40B4-BE49-F238E27FC236}">
                <a16:creationId xmlns:a16="http://schemas.microsoft.com/office/drawing/2014/main" id="{C433A1A0-ECF1-6B6E-9417-29E09A9FFAD0}"/>
              </a:ext>
            </a:extLst>
          </p:cNvPr>
          <p:cNvGrpSpPr/>
          <p:nvPr/>
        </p:nvGrpSpPr>
        <p:grpSpPr>
          <a:xfrm>
            <a:off x="660365" y="1186960"/>
            <a:ext cx="4690646" cy="4495833"/>
            <a:chOff x="662826" y="2214459"/>
            <a:chExt cx="4690646" cy="4495833"/>
          </a:xfrm>
        </p:grpSpPr>
        <p:sp>
          <p:nvSpPr>
            <p:cNvPr id="20" name="TextBox 19">
              <a:extLst>
                <a:ext uri="{FF2B5EF4-FFF2-40B4-BE49-F238E27FC236}">
                  <a16:creationId xmlns:a16="http://schemas.microsoft.com/office/drawing/2014/main" id="{BADCD700-848C-B1FE-AB74-7A2D3DAE720B}"/>
                </a:ext>
              </a:extLst>
            </p:cNvPr>
            <p:cNvSpPr txBox="1"/>
            <p:nvPr/>
          </p:nvSpPr>
          <p:spPr>
            <a:xfrm>
              <a:off x="1767309" y="6063961"/>
              <a:ext cx="3106697" cy="646331"/>
            </a:xfrm>
            <a:prstGeom prst="rect">
              <a:avLst/>
            </a:prstGeom>
            <a:noFill/>
          </p:spPr>
          <p:txBody>
            <a:bodyPr wrap="square" rtlCol="0">
              <a:spAutoFit/>
            </a:bodyPr>
            <a:lstStyle/>
            <a:p>
              <a:pPr marL="400050" indent="-400050">
                <a:buFont typeface="+mj-lt"/>
                <a:buAutoNum type="romanLcPeriod" startAt="2"/>
              </a:pPr>
              <a:r>
                <a:rPr lang="en-US" dirty="0"/>
                <a:t>Reflect Object about the x-axis</a:t>
              </a:r>
            </a:p>
          </p:txBody>
        </p:sp>
        <p:grpSp>
          <p:nvGrpSpPr>
            <p:cNvPr id="60" name="Group 59">
              <a:extLst>
                <a:ext uri="{FF2B5EF4-FFF2-40B4-BE49-F238E27FC236}">
                  <a16:creationId xmlns:a16="http://schemas.microsoft.com/office/drawing/2014/main" id="{A5B9229F-2830-C344-0EE6-D1763B987361}"/>
                </a:ext>
              </a:extLst>
            </p:cNvPr>
            <p:cNvGrpSpPr/>
            <p:nvPr/>
          </p:nvGrpSpPr>
          <p:grpSpPr>
            <a:xfrm>
              <a:off x="662826" y="2214459"/>
              <a:ext cx="4690646" cy="3901029"/>
              <a:chOff x="662826" y="2214459"/>
              <a:chExt cx="4690646" cy="3901029"/>
            </a:xfrm>
          </p:grpSpPr>
          <p:cxnSp>
            <p:nvCxnSpPr>
              <p:cNvPr id="5" name="Straight Arrow Connector 4">
                <a:extLst>
                  <a:ext uri="{FF2B5EF4-FFF2-40B4-BE49-F238E27FC236}">
                    <a16:creationId xmlns:a16="http://schemas.microsoft.com/office/drawing/2014/main" id="{F3DD0CDB-9266-FE7D-79E4-01AC3463D248}"/>
                  </a:ext>
                </a:extLst>
              </p:cNvPr>
              <p:cNvCxnSpPr>
                <a:cxnSpLocks/>
              </p:cNvCxnSpPr>
              <p:nvPr/>
            </p:nvCxnSpPr>
            <p:spPr>
              <a:xfrm flipV="1">
                <a:off x="1767309" y="2214459"/>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88E4AA-4237-2713-05EA-2472ED6E8DD8}"/>
                  </a:ext>
                </a:extLst>
              </p:cNvPr>
              <p:cNvSpPr txBox="1"/>
              <p:nvPr/>
            </p:nvSpPr>
            <p:spPr>
              <a:xfrm rot="16200000">
                <a:off x="1157465" y="2506781"/>
                <a:ext cx="738185" cy="315907"/>
              </a:xfrm>
              <a:prstGeom prst="rect">
                <a:avLst/>
              </a:prstGeom>
              <a:noFill/>
            </p:spPr>
            <p:txBody>
              <a:bodyPr wrap="square" rtlCol="0">
                <a:spAutoFit/>
              </a:bodyPr>
              <a:lstStyle/>
              <a:p>
                <a:r>
                  <a:rPr lang="en-US" sz="1400" dirty="0"/>
                  <a:t>y-axis</a:t>
                </a:r>
              </a:p>
            </p:txBody>
          </p:sp>
          <p:grpSp>
            <p:nvGrpSpPr>
              <p:cNvPr id="59" name="Group 58">
                <a:extLst>
                  <a:ext uri="{FF2B5EF4-FFF2-40B4-BE49-F238E27FC236}">
                    <a16:creationId xmlns:a16="http://schemas.microsoft.com/office/drawing/2014/main" id="{C273E05D-9979-5D2B-8031-C34DB70B6821}"/>
                  </a:ext>
                </a:extLst>
              </p:cNvPr>
              <p:cNvGrpSpPr/>
              <p:nvPr/>
            </p:nvGrpSpPr>
            <p:grpSpPr>
              <a:xfrm>
                <a:off x="662826" y="3397936"/>
                <a:ext cx="4690646" cy="2717552"/>
                <a:chOff x="662826" y="2740706"/>
                <a:chExt cx="4690646" cy="2717552"/>
              </a:xfrm>
            </p:grpSpPr>
            <p:cxnSp>
              <p:nvCxnSpPr>
                <p:cNvPr id="7" name="Straight Arrow Connector 6">
                  <a:extLst>
                    <a:ext uri="{FF2B5EF4-FFF2-40B4-BE49-F238E27FC236}">
                      <a16:creationId xmlns:a16="http://schemas.microsoft.com/office/drawing/2014/main" id="{A51F2496-EC3B-62E4-DA71-CB7134BF10C7}"/>
                    </a:ext>
                  </a:extLst>
                </p:cNvPr>
                <p:cNvCxnSpPr/>
                <p:nvPr/>
              </p:nvCxnSpPr>
              <p:spPr>
                <a:xfrm>
                  <a:off x="738609" y="4100402"/>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926DA1-D697-6B0D-F8C7-D235FAC76990}"/>
                    </a:ext>
                  </a:extLst>
                </p:cNvPr>
                <p:cNvSpPr txBox="1"/>
                <p:nvPr/>
              </p:nvSpPr>
              <p:spPr>
                <a:xfrm>
                  <a:off x="4399464" y="4117164"/>
                  <a:ext cx="738185" cy="315907"/>
                </a:xfrm>
                <a:prstGeom prst="rect">
                  <a:avLst/>
                </a:prstGeom>
                <a:noFill/>
              </p:spPr>
              <p:txBody>
                <a:bodyPr wrap="square" rtlCol="0">
                  <a:spAutoFit/>
                </a:bodyPr>
                <a:lstStyle/>
                <a:p>
                  <a:r>
                    <a:rPr lang="en-US" sz="1400" dirty="0"/>
                    <a:t>x-axis</a:t>
                  </a:r>
                </a:p>
              </p:txBody>
            </p:sp>
            <p:sp>
              <p:nvSpPr>
                <p:cNvPr id="34" name="TextBox 33">
                  <a:extLst>
                    <a:ext uri="{FF2B5EF4-FFF2-40B4-BE49-F238E27FC236}">
                      <a16:creationId xmlns:a16="http://schemas.microsoft.com/office/drawing/2014/main" id="{A458C3D7-BD2A-F07F-23EF-720F692D771A}"/>
                    </a:ext>
                  </a:extLst>
                </p:cNvPr>
                <p:cNvSpPr txBox="1"/>
                <p:nvPr/>
              </p:nvSpPr>
              <p:spPr>
                <a:xfrm>
                  <a:off x="662826" y="3888243"/>
                  <a:ext cx="792956" cy="369332"/>
                </a:xfrm>
                <a:prstGeom prst="rect">
                  <a:avLst/>
                </a:prstGeom>
                <a:noFill/>
              </p:spPr>
              <p:txBody>
                <a:bodyPr wrap="square" rtlCol="0">
                  <a:spAutoFit/>
                </a:bodyPr>
                <a:lstStyle/>
                <a:p>
                  <a:r>
                    <a:rPr lang="en-US" dirty="0"/>
                    <a:t>y=b</a:t>
                  </a:r>
                </a:p>
              </p:txBody>
            </p:sp>
            <p:sp>
              <p:nvSpPr>
                <p:cNvPr id="38" name="Isosceles Triangle 37">
                  <a:extLst>
                    <a:ext uri="{FF2B5EF4-FFF2-40B4-BE49-F238E27FC236}">
                      <a16:creationId xmlns:a16="http://schemas.microsoft.com/office/drawing/2014/main" id="{4B62DF77-912E-E9D6-6D01-032DC39DAF87}"/>
                    </a:ext>
                  </a:extLst>
                </p:cNvPr>
                <p:cNvSpPr/>
                <p:nvPr/>
              </p:nvSpPr>
              <p:spPr>
                <a:xfrm flipV="1">
                  <a:off x="2283831" y="427717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DA4B0C7-3DD8-2142-20AD-553DE320A4ED}"/>
                    </a:ext>
                  </a:extLst>
                </p:cNvPr>
                <p:cNvSpPr txBox="1"/>
                <p:nvPr/>
              </p:nvSpPr>
              <p:spPr>
                <a:xfrm>
                  <a:off x="2533230" y="4275118"/>
                  <a:ext cx="1104899" cy="369332"/>
                </a:xfrm>
                <a:prstGeom prst="rect">
                  <a:avLst/>
                </a:prstGeom>
                <a:noFill/>
              </p:spPr>
              <p:txBody>
                <a:bodyPr wrap="square" rtlCol="0">
                  <a:spAutoFit/>
                </a:bodyPr>
                <a:lstStyle/>
                <a:p>
                  <a:r>
                    <a:rPr lang="en-US" dirty="0"/>
                    <a:t>Image</a:t>
                  </a:r>
                </a:p>
              </p:txBody>
            </p:sp>
            <p:cxnSp>
              <p:nvCxnSpPr>
                <p:cNvPr id="56" name="Straight Connector 55">
                  <a:extLst>
                    <a:ext uri="{FF2B5EF4-FFF2-40B4-BE49-F238E27FC236}">
                      <a16:creationId xmlns:a16="http://schemas.microsoft.com/office/drawing/2014/main" id="{0715477B-02AF-D4E2-C65F-179CA4BFD08F}"/>
                    </a:ext>
                  </a:extLst>
                </p:cNvPr>
                <p:cNvCxnSpPr>
                  <a:cxnSpLocks/>
                </p:cNvCxnSpPr>
                <p:nvPr/>
              </p:nvCxnSpPr>
              <p:spPr>
                <a:xfrm>
                  <a:off x="1246020" y="4099333"/>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57" name="Isosceles Triangle 56">
                  <a:extLst>
                    <a:ext uri="{FF2B5EF4-FFF2-40B4-BE49-F238E27FC236}">
                      <a16:creationId xmlns:a16="http://schemas.microsoft.com/office/drawing/2014/main" id="{17BEE84F-C581-0D6D-25D5-A346FE7047E7}"/>
                    </a:ext>
                  </a:extLst>
                </p:cNvPr>
                <p:cNvSpPr/>
                <p:nvPr/>
              </p:nvSpPr>
              <p:spPr>
                <a:xfrm>
                  <a:off x="2288599" y="274070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EF62104-E5CD-D78E-5B68-602B81AC5911}"/>
                    </a:ext>
                  </a:extLst>
                </p:cNvPr>
                <p:cNvSpPr txBox="1"/>
                <p:nvPr/>
              </p:nvSpPr>
              <p:spPr>
                <a:xfrm>
                  <a:off x="2580855" y="3313327"/>
                  <a:ext cx="1104899" cy="369332"/>
                </a:xfrm>
                <a:prstGeom prst="rect">
                  <a:avLst/>
                </a:prstGeom>
                <a:noFill/>
              </p:spPr>
              <p:txBody>
                <a:bodyPr wrap="square" rtlCol="0">
                  <a:spAutoFit/>
                </a:bodyPr>
                <a:lstStyle/>
                <a:p>
                  <a:r>
                    <a:rPr lang="en-US" dirty="0"/>
                    <a:t>Object</a:t>
                  </a:r>
                </a:p>
              </p:txBody>
            </p:sp>
          </p:grpSp>
        </p:grp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3B957D5-816D-E7D2-520C-CA491DC50BCD}"/>
                  </a:ext>
                </a:extLst>
              </p:cNvPr>
              <p:cNvSpPr txBox="1"/>
              <p:nvPr/>
            </p:nvSpPr>
            <p:spPr>
              <a:xfrm>
                <a:off x="852213" y="5623147"/>
                <a:ext cx="10510696" cy="1213987"/>
              </a:xfrm>
              <a:prstGeom prst="rect">
                <a:avLst/>
              </a:prstGeom>
              <a:noFill/>
            </p:spPr>
            <p:txBody>
              <a:bodyPr wrap="square">
                <a:spAutoFit/>
              </a:bodyPr>
              <a:lstStyle/>
              <a:p>
                <a:pPr marL="0" indent="0">
                  <a:buNone/>
                </a:pPr>
                <a:r>
                  <a:rPr lang="en-US" sz="2000" b="1" dirty="0"/>
                  <a:t>Composite Matrix,</a:t>
                </a:r>
              </a:p>
              <a:p>
                <a:pPr marL="0" indent="0">
                  <a:buNone/>
                </a:pPr>
                <a:r>
                  <a:rPr lang="en-US" sz="2000" b="1" dirty="0"/>
                  <a:t>C.M = T</a:t>
                </a:r>
                <a:r>
                  <a:rPr lang="en-US" sz="2000" b="1" baseline="-25000" dirty="0"/>
                  <a:t>(0, b)</a:t>
                </a:r>
                <a:r>
                  <a:rPr lang="en-US" sz="2000" b="1" dirty="0"/>
                  <a:t>. </a:t>
                </a:r>
                <a:r>
                  <a:rPr lang="en-US" sz="2000" b="1" dirty="0" err="1"/>
                  <a:t>R</a:t>
                </a:r>
                <a:r>
                  <a:rPr lang="en-US" sz="2000" b="1" baseline="-25000" dirty="0" err="1"/>
                  <a:t>fx</a:t>
                </a:r>
                <a:r>
                  <a:rPr lang="en-US" sz="2000" b="1" dirty="0"/>
                  <a:t>. T</a:t>
                </a:r>
                <a:r>
                  <a:rPr lang="en-US" sz="2000" b="1" baseline="-25000" dirty="0"/>
                  <a:t>(0, -b)</a:t>
                </a:r>
                <a:r>
                  <a:rPr lang="en-US" sz="2000" baseline="-25000" dirty="0"/>
                  <a:t> </a:t>
                </a:r>
                <a:r>
                  <a:rPr lang="en-US"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𝑏</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smtClean="0">
                                  <a:latin typeface="Cambria Math" panose="02040503050406030204" pitchFamily="18" charset="0"/>
                                </a:rPr>
                                <m:t>−</m:t>
                              </m:r>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smtClean="0">
                                  <a:latin typeface="Cambria Math" panose="02040503050406030204" pitchFamily="18" charset="0"/>
                                </a:rPr>
                                <m:t>−</m:t>
                              </m:r>
                              <m:r>
                                <a:rPr lang="en-US" sz="2000" b="0" i="1" smtClean="0">
                                  <a:latin typeface="Cambria Math" panose="02040503050406030204" pitchFamily="18" charset="0"/>
                                </a:rPr>
                                <m:t>𝑏</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3"/>
                                  <m:mcJc m:val="center"/>
                                </m:mcPr>
                              </m:mc>
                            </m:mcs>
                            <m:ctrlPr>
                              <a:rPr lang="en-GB" sz="2000" b="1" i="1">
                                <a:latin typeface="Cambria Math" panose="02040503050406030204" pitchFamily="18" charset="0"/>
                              </a:rPr>
                            </m:ctrlPr>
                          </m:mPr>
                          <m:mr>
                            <m:e>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m:t>
                              </m:r>
                              <m:r>
                                <a:rPr lang="en-US" sz="2000" b="1" i="1">
                                  <a:latin typeface="Cambria Math" panose="02040503050406030204" pitchFamily="18" charset="0"/>
                                </a:rPr>
                                <m:t>𝟏</m:t>
                              </m:r>
                            </m:e>
                            <m:e>
                              <m:r>
                                <a:rPr lang="en-US" sz="2000" b="1" i="1">
                                  <a:latin typeface="Cambria Math" panose="02040503050406030204" pitchFamily="18" charset="0"/>
                                </a:rPr>
                                <m:t>𝟐</m:t>
                              </m:r>
                              <m:r>
                                <a:rPr lang="en-US" sz="2000" b="1" i="1">
                                  <a:latin typeface="Cambria Math" panose="02040503050406030204" pitchFamily="18" charset="0"/>
                                </a:rPr>
                                <m:t>𝒃</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endParaRPr lang="en-US" sz="2000" dirty="0"/>
              </a:p>
            </p:txBody>
          </p:sp>
        </mc:Choice>
        <mc:Fallback xmlns="">
          <p:sp>
            <p:nvSpPr>
              <p:cNvPr id="67" name="TextBox 66">
                <a:extLst>
                  <a:ext uri="{FF2B5EF4-FFF2-40B4-BE49-F238E27FC236}">
                    <a16:creationId xmlns:a16="http://schemas.microsoft.com/office/drawing/2014/main" id="{D3B957D5-816D-E7D2-520C-CA491DC50BCD}"/>
                  </a:ext>
                </a:extLst>
              </p:cNvPr>
              <p:cNvSpPr txBox="1">
                <a:spLocks noRot="1" noChangeAspect="1" noMove="1" noResize="1" noEditPoints="1" noAdjustHandles="1" noChangeArrowheads="1" noChangeShapeType="1" noTextEdit="1"/>
              </p:cNvSpPr>
              <p:nvPr/>
            </p:nvSpPr>
            <p:spPr>
              <a:xfrm>
                <a:off x="852213" y="5623147"/>
                <a:ext cx="10510696" cy="1213987"/>
              </a:xfrm>
              <a:prstGeom prst="rect">
                <a:avLst/>
              </a:prstGeom>
              <a:blipFill>
                <a:blip r:embed="rId2"/>
                <a:stretch>
                  <a:fillRect l="-638" t="-2500"/>
                </a:stretch>
              </a:blipFill>
            </p:spPr>
            <p:txBody>
              <a:bodyPr/>
              <a:lstStyle/>
              <a:p>
                <a:r>
                  <a:rPr lang="en-US">
                    <a:noFill/>
                  </a:rPr>
                  <a:t> </a:t>
                </a:r>
              </a:p>
            </p:txBody>
          </p:sp>
        </mc:Fallback>
      </mc:AlternateContent>
      <p:sp>
        <p:nvSpPr>
          <p:cNvPr id="3" name="Flowchart: Alternate Process 2">
            <a:extLst>
              <a:ext uri="{FF2B5EF4-FFF2-40B4-BE49-F238E27FC236}">
                <a16:creationId xmlns:a16="http://schemas.microsoft.com/office/drawing/2014/main" id="{18AE2B20-FF71-96AA-2254-94366737CB87}"/>
              </a:ext>
            </a:extLst>
          </p:cNvPr>
          <p:cNvSpPr/>
          <p:nvPr/>
        </p:nvSpPr>
        <p:spPr>
          <a:xfrm>
            <a:off x="1773048" y="6180420"/>
            <a:ext cx="2382093" cy="462586"/>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2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249362"/>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514475"/>
            <a:ext cx="10515600" cy="4743451"/>
          </a:xfrm>
        </p:spPr>
        <p:txBody>
          <a:bodyPr>
            <a:normAutofit/>
          </a:bodyPr>
          <a:lstStyle/>
          <a:p>
            <a:pPr marL="0" indent="0">
              <a:buNone/>
            </a:pPr>
            <a:r>
              <a:rPr lang="en-GB" sz="2000" b="1" dirty="0"/>
              <a:t>Perform the following transformation:</a:t>
            </a:r>
          </a:p>
          <a:p>
            <a:pPr marL="971550" lvl="1" indent="-514350">
              <a:buFont typeface="+mj-lt"/>
              <a:buAutoNum type="romanLcPeriod"/>
            </a:pPr>
            <a:r>
              <a:rPr lang="en-GB" sz="2000" dirty="0"/>
              <a:t>Translate the line so that it passes through origin.</a:t>
            </a:r>
          </a:p>
          <a:p>
            <a:pPr marL="971550" lvl="1" indent="-514350">
              <a:buFont typeface="+mj-lt"/>
              <a:buAutoNum type="romanLcPeriod"/>
            </a:pPr>
            <a:r>
              <a:rPr lang="en-GB" sz="2000" dirty="0"/>
              <a:t>Rotate the line so that it coincides with any coordinate axis.</a:t>
            </a:r>
          </a:p>
          <a:p>
            <a:pPr marL="971550" lvl="1" indent="-514350">
              <a:buFont typeface="+mj-lt"/>
              <a:buAutoNum type="romanLcPeriod"/>
            </a:pPr>
            <a:r>
              <a:rPr lang="en-GB" sz="2000" dirty="0"/>
              <a:t>Reflect object about that axis.</a:t>
            </a:r>
          </a:p>
          <a:p>
            <a:pPr marL="971550" lvl="1" indent="-514350">
              <a:buFont typeface="+mj-lt"/>
              <a:buAutoNum type="romanLcPeriod"/>
            </a:pPr>
            <a:r>
              <a:rPr lang="en-GB" sz="2000" dirty="0"/>
              <a:t>Perform reverse rotation.</a:t>
            </a:r>
          </a:p>
          <a:p>
            <a:pPr marL="971550" lvl="1" indent="-514350">
              <a:buFont typeface="+mj-lt"/>
              <a:buAutoNum type="romanLcPeriod"/>
            </a:pPr>
            <a:r>
              <a:rPr lang="en-GB" sz="2000" dirty="0"/>
              <a:t>Perform reverse translation so that line is placed to its original position.</a:t>
            </a:r>
          </a:p>
          <a:p>
            <a:pPr marL="0" indent="0">
              <a:buNone/>
            </a:pPr>
            <a:endParaRPr lang="en-GB" sz="2000" dirty="0"/>
          </a:p>
          <a:p>
            <a:pPr marL="0" indent="0">
              <a:buNone/>
            </a:pPr>
            <a:endParaRPr lang="en-US" sz="2000" dirty="0"/>
          </a:p>
        </p:txBody>
      </p:sp>
    </p:spTree>
    <p:extLst>
      <p:ext uri="{BB962C8B-B14F-4D97-AF65-F5344CB8AC3E}">
        <p14:creationId xmlns:p14="http://schemas.microsoft.com/office/powerpoint/2010/main" val="239817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9862-74F0-8B31-F48D-5A640577C22A}"/>
              </a:ext>
            </a:extLst>
          </p:cNvPr>
          <p:cNvSpPr>
            <a:spLocks noGrp="1"/>
          </p:cNvSpPr>
          <p:nvPr>
            <p:ph type="title"/>
          </p:nvPr>
        </p:nvSpPr>
        <p:spPr>
          <a:xfrm>
            <a:off x="838200" y="263525"/>
            <a:ext cx="10515600" cy="1325563"/>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7AE5C438-249E-AC94-DC52-401ED568634D}"/>
              </a:ext>
            </a:extLst>
          </p:cNvPr>
          <p:cNvPicPr/>
          <p:nvPr/>
        </p:nvPicPr>
        <p:blipFill rotWithShape="1">
          <a:blip r:embed="rId2" cstate="print"/>
          <a:srcRect b="1984"/>
          <a:stretch/>
        </p:blipFill>
        <p:spPr>
          <a:xfrm>
            <a:off x="838200" y="1589088"/>
            <a:ext cx="7479665" cy="4705350"/>
          </a:xfrm>
          <a:prstGeom prst="rect">
            <a:avLst/>
          </a:prstGeom>
        </p:spPr>
      </p:pic>
    </p:spTree>
    <p:extLst>
      <p:ext uri="{BB962C8B-B14F-4D97-AF65-F5344CB8AC3E}">
        <p14:creationId xmlns:p14="http://schemas.microsoft.com/office/powerpoint/2010/main" val="2990691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FFBBEA5D-33AF-FEAB-15AA-34A39E5D0DF1}"/>
              </a:ext>
            </a:extLst>
          </p:cNvPr>
          <p:cNvPicPr/>
          <p:nvPr/>
        </p:nvPicPr>
        <p:blipFill rotWithShape="1">
          <a:blip r:embed="rId2" cstate="print"/>
          <a:srcRect l="980"/>
          <a:stretch/>
        </p:blipFill>
        <p:spPr>
          <a:xfrm>
            <a:off x="838199" y="1690687"/>
            <a:ext cx="9394371" cy="3258683"/>
          </a:xfrm>
          <a:prstGeom prst="rect">
            <a:avLst/>
          </a:prstGeom>
        </p:spPr>
      </p:pic>
    </p:spTree>
    <p:extLst>
      <p:ext uri="{BB962C8B-B14F-4D97-AF65-F5344CB8AC3E}">
        <p14:creationId xmlns:p14="http://schemas.microsoft.com/office/powerpoint/2010/main" val="3161240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200" y="365125"/>
            <a:ext cx="10515600" cy="1120775"/>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grpSp>
        <p:nvGrpSpPr>
          <p:cNvPr id="11" name="Group 10">
            <a:extLst>
              <a:ext uri="{FF2B5EF4-FFF2-40B4-BE49-F238E27FC236}">
                <a16:creationId xmlns:a16="http://schemas.microsoft.com/office/drawing/2014/main" id="{86FBCF57-1EAB-F30A-8D63-2DFE5DDA91A9}"/>
              </a:ext>
            </a:extLst>
          </p:cNvPr>
          <p:cNvGrpSpPr/>
          <p:nvPr/>
        </p:nvGrpSpPr>
        <p:grpSpPr>
          <a:xfrm>
            <a:off x="838200" y="4151573"/>
            <a:ext cx="7357674" cy="2441054"/>
            <a:chOff x="838200" y="4051821"/>
            <a:chExt cx="7357674" cy="2441054"/>
          </a:xfrm>
        </p:grpSpPr>
        <p:pic>
          <p:nvPicPr>
            <p:cNvPr id="4" name="object 7">
              <a:extLst>
                <a:ext uri="{FF2B5EF4-FFF2-40B4-BE49-F238E27FC236}">
                  <a16:creationId xmlns:a16="http://schemas.microsoft.com/office/drawing/2014/main" id="{B947A932-AB0A-2779-543E-5B905031413F}"/>
                </a:ext>
              </a:extLst>
            </p:cNvPr>
            <p:cNvPicPr/>
            <p:nvPr/>
          </p:nvPicPr>
          <p:blipFill rotWithShape="1">
            <a:blip r:embed="rId2" cstate="print"/>
            <a:srcRect b="6446"/>
            <a:stretch/>
          </p:blipFill>
          <p:spPr>
            <a:xfrm>
              <a:off x="848047" y="4051821"/>
              <a:ext cx="7347827" cy="2433434"/>
            </a:xfrm>
            <a:prstGeom prst="rect">
              <a:avLst/>
            </a:prstGeom>
          </p:spPr>
        </p:pic>
        <p:sp>
          <p:nvSpPr>
            <p:cNvPr id="7" name="Rectangle 6">
              <a:extLst>
                <a:ext uri="{FF2B5EF4-FFF2-40B4-BE49-F238E27FC236}">
                  <a16:creationId xmlns:a16="http://schemas.microsoft.com/office/drawing/2014/main" id="{858147CC-3B5D-5124-0C58-A2B57F3FC66F}"/>
                </a:ext>
              </a:extLst>
            </p:cNvPr>
            <p:cNvSpPr/>
            <p:nvPr/>
          </p:nvSpPr>
          <p:spPr>
            <a:xfrm>
              <a:off x="838200" y="6012815"/>
              <a:ext cx="3566160" cy="480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B7E6A1F-C784-F2C1-73BA-F3A9BACF6ABC}"/>
              </a:ext>
            </a:extLst>
          </p:cNvPr>
          <p:cNvGrpSpPr/>
          <p:nvPr/>
        </p:nvGrpSpPr>
        <p:grpSpPr>
          <a:xfrm>
            <a:off x="838200" y="1485900"/>
            <a:ext cx="7384048" cy="2386013"/>
            <a:chOff x="838200" y="1485900"/>
            <a:chExt cx="7384048" cy="2386013"/>
          </a:xfrm>
        </p:grpSpPr>
        <p:pic>
          <p:nvPicPr>
            <p:cNvPr id="6" name="object 10">
              <a:extLst>
                <a:ext uri="{FF2B5EF4-FFF2-40B4-BE49-F238E27FC236}">
                  <a16:creationId xmlns:a16="http://schemas.microsoft.com/office/drawing/2014/main" id="{AC86B5E0-2B43-08CA-AFAF-2998EAE96D4B}"/>
                </a:ext>
              </a:extLst>
            </p:cNvPr>
            <p:cNvPicPr/>
            <p:nvPr/>
          </p:nvPicPr>
          <p:blipFill rotWithShape="1">
            <a:blip r:embed="rId3" cstate="print"/>
            <a:srcRect l="976" b="610"/>
            <a:stretch/>
          </p:blipFill>
          <p:spPr>
            <a:xfrm>
              <a:off x="838200" y="1485900"/>
              <a:ext cx="7384048" cy="2347798"/>
            </a:xfrm>
            <a:prstGeom prst="rect">
              <a:avLst/>
            </a:prstGeom>
          </p:spPr>
        </p:pic>
        <p:sp>
          <p:nvSpPr>
            <p:cNvPr id="12" name="Oval 11">
              <a:extLst>
                <a:ext uri="{FF2B5EF4-FFF2-40B4-BE49-F238E27FC236}">
                  <a16:creationId xmlns:a16="http://schemas.microsoft.com/office/drawing/2014/main" id="{9A160C3A-91F5-46DB-5A25-7B9FF9F5E663}"/>
                </a:ext>
              </a:extLst>
            </p:cNvPr>
            <p:cNvSpPr/>
            <p:nvPr/>
          </p:nvSpPr>
          <p:spPr>
            <a:xfrm>
              <a:off x="7272338" y="3429000"/>
              <a:ext cx="428625" cy="4429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6560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199" y="260202"/>
            <a:ext cx="10515600" cy="949616"/>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2B7EEE60-675C-9434-1CBD-224D9BAD1C73}"/>
              </a:ext>
            </a:extLst>
          </p:cNvPr>
          <p:cNvPicPr/>
          <p:nvPr/>
        </p:nvPicPr>
        <p:blipFill rotWithShape="1">
          <a:blip r:embed="rId2" cstate="print"/>
          <a:srcRect l="9965"/>
          <a:stretch/>
        </p:blipFill>
        <p:spPr>
          <a:xfrm>
            <a:off x="838199" y="4119057"/>
            <a:ext cx="7040442" cy="2738943"/>
          </a:xfrm>
          <a:prstGeom prst="rect">
            <a:avLst/>
          </a:prstGeom>
        </p:spPr>
      </p:pic>
      <p:grpSp>
        <p:nvGrpSpPr>
          <p:cNvPr id="4" name="object 7">
            <a:extLst>
              <a:ext uri="{FF2B5EF4-FFF2-40B4-BE49-F238E27FC236}">
                <a16:creationId xmlns:a16="http://schemas.microsoft.com/office/drawing/2014/main" id="{5FB8FB36-B793-D4F4-0BA0-E9497B8AC6FA}"/>
              </a:ext>
            </a:extLst>
          </p:cNvPr>
          <p:cNvGrpSpPr/>
          <p:nvPr/>
        </p:nvGrpSpPr>
        <p:grpSpPr>
          <a:xfrm>
            <a:off x="838199" y="1152667"/>
            <a:ext cx="8405814" cy="2966389"/>
            <a:chOff x="533400" y="1066800"/>
            <a:chExt cx="7848600" cy="3173095"/>
          </a:xfrm>
        </p:grpSpPr>
        <p:pic>
          <p:nvPicPr>
            <p:cNvPr id="5" name="object 8">
              <a:extLst>
                <a:ext uri="{FF2B5EF4-FFF2-40B4-BE49-F238E27FC236}">
                  <a16:creationId xmlns:a16="http://schemas.microsoft.com/office/drawing/2014/main" id="{5F6CB8D8-AD73-1768-7E13-205878931E1E}"/>
                </a:ext>
              </a:extLst>
            </p:cNvPr>
            <p:cNvPicPr/>
            <p:nvPr/>
          </p:nvPicPr>
          <p:blipFill>
            <a:blip r:embed="rId3" cstate="print"/>
            <a:stretch>
              <a:fillRect/>
            </a:stretch>
          </p:blipFill>
          <p:spPr>
            <a:xfrm>
              <a:off x="533400" y="1143000"/>
              <a:ext cx="7470267" cy="3096768"/>
            </a:xfrm>
            <a:prstGeom prst="rect">
              <a:avLst/>
            </a:prstGeom>
          </p:spPr>
        </p:pic>
        <p:sp>
          <p:nvSpPr>
            <p:cNvPr id="6" name="object 9">
              <a:extLst>
                <a:ext uri="{FF2B5EF4-FFF2-40B4-BE49-F238E27FC236}">
                  <a16:creationId xmlns:a16="http://schemas.microsoft.com/office/drawing/2014/main" id="{28338FF9-90D9-A979-81C3-40143DED34C2}"/>
                </a:ext>
              </a:extLst>
            </p:cNvPr>
            <p:cNvSpPr/>
            <p:nvPr/>
          </p:nvSpPr>
          <p:spPr>
            <a:xfrm>
              <a:off x="5334000" y="1066800"/>
              <a:ext cx="3048000" cy="457200"/>
            </a:xfrm>
            <a:custGeom>
              <a:avLst/>
              <a:gdLst/>
              <a:ahLst/>
              <a:cxnLst/>
              <a:rect l="l" t="t" r="r" b="b"/>
              <a:pathLst>
                <a:path w="3048000" h="457200">
                  <a:moveTo>
                    <a:pt x="3048000" y="0"/>
                  </a:moveTo>
                  <a:lnTo>
                    <a:pt x="0" y="0"/>
                  </a:lnTo>
                  <a:lnTo>
                    <a:pt x="0" y="457200"/>
                  </a:lnTo>
                  <a:lnTo>
                    <a:pt x="3048000" y="457200"/>
                  </a:lnTo>
                  <a:lnTo>
                    <a:pt x="3048000" y="0"/>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1699576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200" y="365125"/>
            <a:ext cx="10515600" cy="1120775"/>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sp>
        <p:nvSpPr>
          <p:cNvPr id="3" name="object 3">
            <a:extLst>
              <a:ext uri="{FF2B5EF4-FFF2-40B4-BE49-F238E27FC236}">
                <a16:creationId xmlns:a16="http://schemas.microsoft.com/office/drawing/2014/main" id="{97B7CAC1-420E-499D-3B83-13F22E803460}"/>
              </a:ext>
            </a:extLst>
          </p:cNvPr>
          <p:cNvSpPr txBox="1"/>
          <p:nvPr/>
        </p:nvSpPr>
        <p:spPr>
          <a:xfrm>
            <a:off x="838200" y="1485900"/>
            <a:ext cx="7462520" cy="505267"/>
          </a:xfrm>
          <a:prstGeom prst="rect">
            <a:avLst/>
          </a:prstGeom>
        </p:spPr>
        <p:txBody>
          <a:bodyPr vert="horz" wrap="square" lIns="0" tIns="12700" rIns="0" bIns="0" rtlCol="0">
            <a:spAutoFit/>
          </a:bodyPr>
          <a:lstStyle/>
          <a:p>
            <a:pPr marL="38100">
              <a:spcBef>
                <a:spcPts val="100"/>
              </a:spcBef>
              <a:tabLst>
                <a:tab pos="2559050" algn="l"/>
              </a:tabLst>
            </a:pPr>
            <a:r>
              <a:rPr sz="3200" spc="-10" dirty="0">
                <a:cs typeface="Calibri"/>
              </a:rPr>
              <a:t>CM=T’</a:t>
            </a:r>
            <a:r>
              <a:rPr sz="3200" spc="-15" baseline="-20833" dirty="0">
                <a:cs typeface="Calibri"/>
              </a:rPr>
              <a:t>(0,C)</a:t>
            </a:r>
            <a:r>
              <a:rPr sz="3200" dirty="0">
                <a:cs typeface="Calibri"/>
              </a:rPr>
              <a:t>.</a:t>
            </a:r>
            <a:r>
              <a:rPr sz="3200" spc="-20" dirty="0">
                <a:cs typeface="Calibri"/>
              </a:rPr>
              <a:t> </a:t>
            </a:r>
            <a:r>
              <a:rPr sz="3200" dirty="0">
                <a:cs typeface="Calibri"/>
              </a:rPr>
              <a:t>R’</a:t>
            </a:r>
            <a:r>
              <a:rPr sz="3200" baseline="-20061" dirty="0">
                <a:cs typeface="Calibri"/>
              </a:rPr>
              <a:t>θ</a:t>
            </a:r>
            <a:r>
              <a:rPr sz="3200" dirty="0">
                <a:cs typeface="Calibri"/>
              </a:rPr>
              <a:t>.</a:t>
            </a:r>
            <a:r>
              <a:rPr sz="3200" spc="-15" dirty="0">
                <a:cs typeface="Calibri"/>
              </a:rPr>
              <a:t> </a:t>
            </a:r>
            <a:r>
              <a:rPr sz="3200" dirty="0" err="1">
                <a:cs typeface="Calibri"/>
              </a:rPr>
              <a:t>R</a:t>
            </a:r>
            <a:r>
              <a:rPr lang="en-US" sz="3200" dirty="0" err="1">
                <a:cs typeface="Calibri"/>
              </a:rPr>
              <a:t>f</a:t>
            </a:r>
            <a:r>
              <a:rPr lang="en-US" sz="3200" baseline="-20061" dirty="0" err="1">
                <a:cs typeface="Calibri"/>
              </a:rPr>
              <a:t>x</a:t>
            </a:r>
            <a:r>
              <a:rPr sz="3200" dirty="0">
                <a:cs typeface="Calibri"/>
              </a:rPr>
              <a:t>.</a:t>
            </a:r>
            <a:r>
              <a:rPr sz="3200" spc="-5" dirty="0">
                <a:cs typeface="Calibri"/>
              </a:rPr>
              <a:t> </a:t>
            </a:r>
            <a:r>
              <a:rPr sz="3200" dirty="0">
                <a:cs typeface="Calibri"/>
              </a:rPr>
              <a:t>R</a:t>
            </a:r>
            <a:r>
              <a:rPr lang="en-US" sz="3200" baseline="-25000" dirty="0">
                <a:cs typeface="Calibri"/>
              </a:rPr>
              <a:t>(-</a:t>
            </a:r>
            <a:r>
              <a:rPr sz="3200" baseline="-20061" dirty="0">
                <a:cs typeface="Calibri"/>
              </a:rPr>
              <a:t>θ</a:t>
            </a:r>
            <a:r>
              <a:rPr lang="en-US" sz="3200" baseline="-20061" dirty="0">
                <a:cs typeface="Calibri"/>
              </a:rPr>
              <a:t>)</a:t>
            </a:r>
            <a:r>
              <a:rPr sz="3200" dirty="0">
                <a:cs typeface="Calibri"/>
              </a:rPr>
              <a:t>.</a:t>
            </a:r>
            <a:r>
              <a:rPr sz="3200" spc="-15" dirty="0">
                <a:cs typeface="Calibri"/>
              </a:rPr>
              <a:t> </a:t>
            </a:r>
            <a:r>
              <a:rPr sz="3200" spc="-20" dirty="0">
                <a:cs typeface="Calibri"/>
              </a:rPr>
              <a:t>T</a:t>
            </a:r>
            <a:r>
              <a:rPr sz="3200" spc="-30" baseline="-20833" dirty="0">
                <a:cs typeface="Calibri"/>
              </a:rPr>
              <a:t>(0,-</a:t>
            </a:r>
            <a:r>
              <a:rPr sz="3200" spc="-37" baseline="-20833" dirty="0">
                <a:cs typeface="Calibri"/>
              </a:rPr>
              <a:t>C)</a:t>
            </a:r>
            <a:endParaRPr sz="3200" baseline="-20833" dirty="0">
              <a:cs typeface="Calibri"/>
            </a:endParaRPr>
          </a:p>
        </p:txBody>
      </p:sp>
      <p:pic>
        <p:nvPicPr>
          <p:cNvPr id="5" name="object 7">
            <a:extLst>
              <a:ext uri="{FF2B5EF4-FFF2-40B4-BE49-F238E27FC236}">
                <a16:creationId xmlns:a16="http://schemas.microsoft.com/office/drawing/2014/main" id="{E122BB87-6935-84DF-BB58-9D0B805A402D}"/>
              </a:ext>
            </a:extLst>
          </p:cNvPr>
          <p:cNvPicPr/>
          <p:nvPr/>
        </p:nvPicPr>
        <p:blipFill>
          <a:blip r:embed="rId2" cstate="print"/>
          <a:stretch>
            <a:fillRect/>
          </a:stretch>
        </p:blipFill>
        <p:spPr>
          <a:xfrm>
            <a:off x="838200" y="1991167"/>
            <a:ext cx="8121650" cy="1975357"/>
          </a:xfrm>
          <a:prstGeom prst="rect">
            <a:avLst/>
          </a:prstGeom>
        </p:spPr>
      </p:pic>
      <p:sp>
        <p:nvSpPr>
          <p:cNvPr id="4" name="Flowchart: Alternate Process 3">
            <a:extLst>
              <a:ext uri="{FF2B5EF4-FFF2-40B4-BE49-F238E27FC236}">
                <a16:creationId xmlns:a16="http://schemas.microsoft.com/office/drawing/2014/main" id="{77E27668-3EF1-DCBA-CE26-9E4AD2A6ECFF}"/>
              </a:ext>
            </a:extLst>
          </p:cNvPr>
          <p:cNvSpPr/>
          <p:nvPr/>
        </p:nvSpPr>
        <p:spPr>
          <a:xfrm>
            <a:off x="1788459" y="1490083"/>
            <a:ext cx="5056094" cy="607657"/>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221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a:p>
            <a:pPr marL="0" indent="0">
              <a:buNone/>
            </a:pPr>
            <a:r>
              <a:rPr lang="en-GB" sz="2000" dirty="0"/>
              <a:t>In order to reflect an object about any line y=mx + c, we need to perform Composite transformation as below</a:t>
            </a:r>
          </a:p>
          <a:p>
            <a:pPr marL="0" indent="0">
              <a:buNone/>
            </a:pPr>
            <a:r>
              <a:rPr lang="en-GB" sz="2000" b="1" dirty="0"/>
              <a:t>𝑇 = 𝑇</a:t>
            </a:r>
            <a:r>
              <a:rPr lang="en-GB" sz="2000" b="1" baseline="-25000" dirty="0"/>
              <a:t>(0,𝑐)</a:t>
            </a:r>
            <a:r>
              <a:rPr lang="en-GB" sz="2000" b="1" dirty="0"/>
              <a:t>. 𝑅</a:t>
            </a:r>
            <a:r>
              <a:rPr lang="en-GB" sz="2000" b="1" baseline="-25000" dirty="0"/>
              <a:t>(𝜃)</a:t>
            </a:r>
            <a:r>
              <a:rPr lang="en-GB" sz="2000" b="1" dirty="0"/>
              <a:t>. 𝑅</a:t>
            </a:r>
            <a:r>
              <a:rPr lang="en-GB" sz="2000" b="1" baseline="-25000" dirty="0"/>
              <a:t>𝑓𝑥</a:t>
            </a:r>
            <a:r>
              <a:rPr lang="en-GB" sz="2000" b="1" dirty="0"/>
              <a:t>. 𝑅</a:t>
            </a:r>
            <a:r>
              <a:rPr lang="en-GB" sz="2000" b="1" baseline="-25000" dirty="0"/>
              <a:t>(−𝜃)</a:t>
            </a:r>
            <a:r>
              <a:rPr lang="en-GB" sz="2000" b="1" dirty="0"/>
              <a:t>. 𝑇</a:t>
            </a:r>
            <a:r>
              <a:rPr lang="en-GB" sz="2000" b="1" baseline="-25000" dirty="0"/>
              <a:t>(0,−𝑐)</a:t>
            </a:r>
          </a:p>
          <a:p>
            <a:pPr marL="0" indent="0">
              <a:buNone/>
            </a:pPr>
            <a:r>
              <a:rPr lang="en-GB" sz="2000" dirty="0"/>
              <a:t>And</a:t>
            </a:r>
          </a:p>
          <a:p>
            <a:pPr marL="0" indent="0">
              <a:buNone/>
            </a:pPr>
            <a:r>
              <a:rPr lang="en-GB" sz="2000" dirty="0"/>
              <a:t>Slope m = 𝑡𝑎𝑛𝜃 </a:t>
            </a:r>
          </a:p>
        </p:txBody>
      </p:sp>
      <p:pic>
        <p:nvPicPr>
          <p:cNvPr id="32" name="Picture 31">
            <a:extLst>
              <a:ext uri="{FF2B5EF4-FFF2-40B4-BE49-F238E27FC236}">
                <a16:creationId xmlns:a16="http://schemas.microsoft.com/office/drawing/2014/main" id="{B49347F0-EB64-6611-281A-5C4AF44E6404}"/>
              </a:ext>
            </a:extLst>
          </p:cNvPr>
          <p:cNvPicPr>
            <a:picLocks noChangeAspect="1"/>
          </p:cNvPicPr>
          <p:nvPr/>
        </p:nvPicPr>
        <p:blipFill>
          <a:blip r:embed="rId2"/>
          <a:stretch>
            <a:fillRect/>
          </a:stretch>
        </p:blipFill>
        <p:spPr>
          <a:xfrm>
            <a:off x="830347" y="4118893"/>
            <a:ext cx="3514544" cy="2064193"/>
          </a:xfrm>
          <a:prstGeom prst="rect">
            <a:avLst/>
          </a:prstGeom>
        </p:spPr>
      </p:pic>
      <p:pic>
        <p:nvPicPr>
          <p:cNvPr id="34" name="Picture 33">
            <a:extLst>
              <a:ext uri="{FF2B5EF4-FFF2-40B4-BE49-F238E27FC236}">
                <a16:creationId xmlns:a16="http://schemas.microsoft.com/office/drawing/2014/main" id="{0ED3C118-66F6-9D7D-EF07-4C059C050EE0}"/>
              </a:ext>
            </a:extLst>
          </p:cNvPr>
          <p:cNvPicPr>
            <a:picLocks noChangeAspect="1"/>
          </p:cNvPicPr>
          <p:nvPr/>
        </p:nvPicPr>
        <p:blipFill>
          <a:blip r:embed="rId3"/>
          <a:stretch>
            <a:fillRect/>
          </a:stretch>
        </p:blipFill>
        <p:spPr>
          <a:xfrm>
            <a:off x="4573700" y="4118893"/>
            <a:ext cx="5316213" cy="2668449"/>
          </a:xfrm>
          <a:prstGeom prst="rect">
            <a:avLst/>
          </a:prstGeom>
        </p:spPr>
      </p:pic>
      <p:grpSp>
        <p:nvGrpSpPr>
          <p:cNvPr id="17" name="Group 16">
            <a:extLst>
              <a:ext uri="{FF2B5EF4-FFF2-40B4-BE49-F238E27FC236}">
                <a16:creationId xmlns:a16="http://schemas.microsoft.com/office/drawing/2014/main" id="{5AC2359F-47A0-56A6-B9FD-E455A24DFE7C}"/>
              </a:ext>
            </a:extLst>
          </p:cNvPr>
          <p:cNvGrpSpPr/>
          <p:nvPr/>
        </p:nvGrpSpPr>
        <p:grpSpPr>
          <a:xfrm>
            <a:off x="8888542" y="2754917"/>
            <a:ext cx="2465258" cy="2183189"/>
            <a:chOff x="6109962" y="3048000"/>
            <a:chExt cx="2465258" cy="2183189"/>
          </a:xfrm>
        </p:grpSpPr>
        <p:sp>
          <p:nvSpPr>
            <p:cNvPr id="5" name="Graphic 150">
              <a:extLst>
                <a:ext uri="{FF2B5EF4-FFF2-40B4-BE49-F238E27FC236}">
                  <a16:creationId xmlns:a16="http://schemas.microsoft.com/office/drawing/2014/main" id="{4A110EC1-4BF0-FEE4-B189-BF8C63CEAE42}"/>
                </a:ext>
              </a:extLst>
            </p:cNvPr>
            <p:cNvSpPr/>
            <p:nvPr/>
          </p:nvSpPr>
          <p:spPr>
            <a:xfrm>
              <a:off x="6109962" y="4912616"/>
              <a:ext cx="2433147" cy="41239"/>
            </a:xfrm>
            <a:custGeom>
              <a:avLst/>
              <a:gdLst/>
              <a:ahLst/>
              <a:cxnLst/>
              <a:rect l="l" t="t" r="r" b="b"/>
              <a:pathLst>
                <a:path w="1504950" h="19050">
                  <a:moveTo>
                    <a:pt x="0" y="18923"/>
                  </a:moveTo>
                  <a:lnTo>
                    <a:pt x="1504696"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7" name="Graphic 152">
              <a:extLst>
                <a:ext uri="{FF2B5EF4-FFF2-40B4-BE49-F238E27FC236}">
                  <a16:creationId xmlns:a16="http://schemas.microsoft.com/office/drawing/2014/main" id="{24E32BA3-1531-268E-8A67-F8ECD26F69AA}"/>
                </a:ext>
              </a:extLst>
            </p:cNvPr>
            <p:cNvSpPr/>
            <p:nvPr/>
          </p:nvSpPr>
          <p:spPr>
            <a:xfrm>
              <a:off x="6109962" y="3242455"/>
              <a:ext cx="1647764" cy="1711400"/>
            </a:xfrm>
            <a:custGeom>
              <a:avLst/>
              <a:gdLst/>
              <a:ahLst/>
              <a:cxnLst/>
              <a:rect l="l" t="t" r="r" b="b"/>
              <a:pathLst>
                <a:path w="1019175" h="790575">
                  <a:moveTo>
                    <a:pt x="0" y="790194"/>
                  </a:moveTo>
                  <a:lnTo>
                    <a:pt x="1018921"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8" name="Graphic 153">
              <a:extLst>
                <a:ext uri="{FF2B5EF4-FFF2-40B4-BE49-F238E27FC236}">
                  <a16:creationId xmlns:a16="http://schemas.microsoft.com/office/drawing/2014/main" id="{0E00612C-764A-4EAF-9DA1-77A336BC0E8D}"/>
                </a:ext>
              </a:extLst>
            </p:cNvPr>
            <p:cNvSpPr/>
            <p:nvPr/>
          </p:nvSpPr>
          <p:spPr>
            <a:xfrm>
              <a:off x="6667636" y="3305408"/>
              <a:ext cx="1258666" cy="1106568"/>
            </a:xfrm>
            <a:custGeom>
              <a:avLst/>
              <a:gdLst/>
              <a:ahLst/>
              <a:cxnLst/>
              <a:rect l="l" t="t" r="r" b="b"/>
              <a:pathLst>
                <a:path w="778510" h="511175">
                  <a:moveTo>
                    <a:pt x="45720" y="487934"/>
                  </a:moveTo>
                  <a:lnTo>
                    <a:pt x="43929" y="479005"/>
                  </a:lnTo>
                  <a:lnTo>
                    <a:pt x="39052" y="471741"/>
                  </a:lnTo>
                  <a:lnTo>
                    <a:pt x="31788" y="466864"/>
                  </a:lnTo>
                  <a:lnTo>
                    <a:pt x="22860" y="465074"/>
                  </a:lnTo>
                  <a:lnTo>
                    <a:pt x="13982" y="466864"/>
                  </a:lnTo>
                  <a:lnTo>
                    <a:pt x="6705" y="471741"/>
                  </a:lnTo>
                  <a:lnTo>
                    <a:pt x="1803" y="479005"/>
                  </a:lnTo>
                  <a:lnTo>
                    <a:pt x="0" y="487934"/>
                  </a:lnTo>
                  <a:lnTo>
                    <a:pt x="1803" y="496811"/>
                  </a:lnTo>
                  <a:lnTo>
                    <a:pt x="6705" y="504088"/>
                  </a:lnTo>
                  <a:lnTo>
                    <a:pt x="13982" y="508990"/>
                  </a:lnTo>
                  <a:lnTo>
                    <a:pt x="22860" y="510794"/>
                  </a:lnTo>
                  <a:lnTo>
                    <a:pt x="31788" y="508990"/>
                  </a:lnTo>
                  <a:lnTo>
                    <a:pt x="39052" y="504088"/>
                  </a:lnTo>
                  <a:lnTo>
                    <a:pt x="43929" y="496811"/>
                  </a:lnTo>
                  <a:lnTo>
                    <a:pt x="45720" y="487934"/>
                  </a:lnTo>
                  <a:close/>
                </a:path>
                <a:path w="778510" h="511175">
                  <a:moveTo>
                    <a:pt x="439166" y="361188"/>
                  </a:moveTo>
                  <a:lnTo>
                    <a:pt x="438785" y="354838"/>
                  </a:lnTo>
                  <a:lnTo>
                    <a:pt x="436753" y="348488"/>
                  </a:lnTo>
                  <a:lnTo>
                    <a:pt x="428371" y="320548"/>
                  </a:lnTo>
                  <a:lnTo>
                    <a:pt x="415417" y="277368"/>
                  </a:lnTo>
                  <a:lnTo>
                    <a:pt x="414401" y="274828"/>
                  </a:lnTo>
                  <a:lnTo>
                    <a:pt x="413893" y="272288"/>
                  </a:lnTo>
                  <a:lnTo>
                    <a:pt x="413766" y="272288"/>
                  </a:lnTo>
                  <a:lnTo>
                    <a:pt x="413766" y="268478"/>
                  </a:lnTo>
                  <a:lnTo>
                    <a:pt x="414274" y="267208"/>
                  </a:lnTo>
                  <a:lnTo>
                    <a:pt x="414655" y="265938"/>
                  </a:lnTo>
                  <a:lnTo>
                    <a:pt x="415417" y="264668"/>
                  </a:lnTo>
                  <a:lnTo>
                    <a:pt x="416814" y="263398"/>
                  </a:lnTo>
                  <a:lnTo>
                    <a:pt x="415036" y="260858"/>
                  </a:lnTo>
                  <a:lnTo>
                    <a:pt x="397764" y="274828"/>
                  </a:lnTo>
                  <a:lnTo>
                    <a:pt x="399542" y="277368"/>
                  </a:lnTo>
                  <a:lnTo>
                    <a:pt x="401193" y="276098"/>
                  </a:lnTo>
                  <a:lnTo>
                    <a:pt x="402463" y="274828"/>
                  </a:lnTo>
                  <a:lnTo>
                    <a:pt x="406654" y="274828"/>
                  </a:lnTo>
                  <a:lnTo>
                    <a:pt x="407289" y="276098"/>
                  </a:lnTo>
                  <a:lnTo>
                    <a:pt x="408559" y="277368"/>
                  </a:lnTo>
                  <a:lnTo>
                    <a:pt x="409448" y="279908"/>
                  </a:lnTo>
                  <a:lnTo>
                    <a:pt x="410083" y="281178"/>
                  </a:lnTo>
                  <a:lnTo>
                    <a:pt x="421894" y="320548"/>
                  </a:lnTo>
                  <a:lnTo>
                    <a:pt x="395312" y="307848"/>
                  </a:lnTo>
                  <a:lnTo>
                    <a:pt x="387350" y="304038"/>
                  </a:lnTo>
                  <a:lnTo>
                    <a:pt x="383921" y="302768"/>
                  </a:lnTo>
                  <a:lnTo>
                    <a:pt x="381635" y="301498"/>
                  </a:lnTo>
                  <a:lnTo>
                    <a:pt x="380492" y="300228"/>
                  </a:lnTo>
                  <a:lnTo>
                    <a:pt x="379476" y="298958"/>
                  </a:lnTo>
                  <a:lnTo>
                    <a:pt x="379222" y="297688"/>
                  </a:lnTo>
                  <a:lnTo>
                    <a:pt x="379730" y="293878"/>
                  </a:lnTo>
                  <a:lnTo>
                    <a:pt x="380746" y="292608"/>
                  </a:lnTo>
                  <a:lnTo>
                    <a:pt x="382397" y="291338"/>
                  </a:lnTo>
                  <a:lnTo>
                    <a:pt x="383667" y="290068"/>
                  </a:lnTo>
                  <a:lnTo>
                    <a:pt x="381889" y="288798"/>
                  </a:lnTo>
                  <a:lnTo>
                    <a:pt x="357251" y="307848"/>
                  </a:lnTo>
                  <a:lnTo>
                    <a:pt x="359029" y="310388"/>
                  </a:lnTo>
                  <a:lnTo>
                    <a:pt x="361315" y="309118"/>
                  </a:lnTo>
                  <a:lnTo>
                    <a:pt x="364617" y="309118"/>
                  </a:lnTo>
                  <a:lnTo>
                    <a:pt x="365506" y="307848"/>
                  </a:lnTo>
                  <a:lnTo>
                    <a:pt x="367030" y="309118"/>
                  </a:lnTo>
                  <a:lnTo>
                    <a:pt x="369189" y="309118"/>
                  </a:lnTo>
                  <a:lnTo>
                    <a:pt x="371856" y="310388"/>
                  </a:lnTo>
                  <a:lnTo>
                    <a:pt x="374015" y="310388"/>
                  </a:lnTo>
                  <a:lnTo>
                    <a:pt x="375539" y="311658"/>
                  </a:lnTo>
                  <a:lnTo>
                    <a:pt x="426974" y="335788"/>
                  </a:lnTo>
                  <a:lnTo>
                    <a:pt x="430657" y="348488"/>
                  </a:lnTo>
                  <a:lnTo>
                    <a:pt x="432054" y="352298"/>
                  </a:lnTo>
                  <a:lnTo>
                    <a:pt x="432562" y="356108"/>
                  </a:lnTo>
                  <a:lnTo>
                    <a:pt x="432181" y="358648"/>
                  </a:lnTo>
                  <a:lnTo>
                    <a:pt x="431673" y="361188"/>
                  </a:lnTo>
                  <a:lnTo>
                    <a:pt x="430911" y="362458"/>
                  </a:lnTo>
                  <a:lnTo>
                    <a:pt x="429768" y="363728"/>
                  </a:lnTo>
                  <a:lnTo>
                    <a:pt x="428244" y="363728"/>
                  </a:lnTo>
                  <a:lnTo>
                    <a:pt x="426212" y="364998"/>
                  </a:lnTo>
                  <a:lnTo>
                    <a:pt x="416560" y="375158"/>
                  </a:lnTo>
                  <a:lnTo>
                    <a:pt x="417068" y="376428"/>
                  </a:lnTo>
                  <a:lnTo>
                    <a:pt x="418338" y="377698"/>
                  </a:lnTo>
                  <a:lnTo>
                    <a:pt x="419735" y="380238"/>
                  </a:lnTo>
                  <a:lnTo>
                    <a:pt x="429133" y="380238"/>
                  </a:lnTo>
                  <a:lnTo>
                    <a:pt x="431419" y="377698"/>
                  </a:lnTo>
                  <a:lnTo>
                    <a:pt x="434594" y="375158"/>
                  </a:lnTo>
                  <a:lnTo>
                    <a:pt x="436753" y="371348"/>
                  </a:lnTo>
                  <a:lnTo>
                    <a:pt x="438023" y="366268"/>
                  </a:lnTo>
                  <a:lnTo>
                    <a:pt x="439166" y="361188"/>
                  </a:lnTo>
                  <a:close/>
                </a:path>
                <a:path w="778510" h="511175">
                  <a:moveTo>
                    <a:pt x="483235" y="216408"/>
                  </a:moveTo>
                  <a:lnTo>
                    <a:pt x="479425" y="212598"/>
                  </a:lnTo>
                  <a:lnTo>
                    <a:pt x="417068" y="263398"/>
                  </a:lnTo>
                  <a:lnTo>
                    <a:pt x="420878" y="267208"/>
                  </a:lnTo>
                  <a:lnTo>
                    <a:pt x="483235" y="216408"/>
                  </a:lnTo>
                  <a:close/>
                </a:path>
                <a:path w="778510" h="511175">
                  <a:moveTo>
                    <a:pt x="498475" y="235458"/>
                  </a:moveTo>
                  <a:lnTo>
                    <a:pt x="494665" y="231648"/>
                  </a:lnTo>
                  <a:lnTo>
                    <a:pt x="432308" y="281178"/>
                  </a:lnTo>
                  <a:lnTo>
                    <a:pt x="436118" y="286258"/>
                  </a:lnTo>
                  <a:lnTo>
                    <a:pt x="498475" y="235458"/>
                  </a:lnTo>
                  <a:close/>
                </a:path>
                <a:path w="778510" h="511175">
                  <a:moveTo>
                    <a:pt x="616458" y="185928"/>
                  </a:moveTo>
                  <a:lnTo>
                    <a:pt x="614807" y="183388"/>
                  </a:lnTo>
                  <a:lnTo>
                    <a:pt x="612394" y="185928"/>
                  </a:lnTo>
                  <a:lnTo>
                    <a:pt x="610489" y="187198"/>
                  </a:lnTo>
                  <a:lnTo>
                    <a:pt x="606171" y="187198"/>
                  </a:lnTo>
                  <a:lnTo>
                    <a:pt x="605028" y="185928"/>
                  </a:lnTo>
                  <a:lnTo>
                    <a:pt x="603631" y="185928"/>
                  </a:lnTo>
                  <a:lnTo>
                    <a:pt x="601472" y="183388"/>
                  </a:lnTo>
                  <a:lnTo>
                    <a:pt x="598805" y="179578"/>
                  </a:lnTo>
                  <a:lnTo>
                    <a:pt x="580263" y="157988"/>
                  </a:lnTo>
                  <a:lnTo>
                    <a:pt x="579310" y="156718"/>
                  </a:lnTo>
                  <a:lnTo>
                    <a:pt x="576453" y="152908"/>
                  </a:lnTo>
                  <a:lnTo>
                    <a:pt x="573151" y="149098"/>
                  </a:lnTo>
                  <a:lnTo>
                    <a:pt x="570484" y="147828"/>
                  </a:lnTo>
                  <a:lnTo>
                    <a:pt x="566547" y="145288"/>
                  </a:lnTo>
                  <a:lnTo>
                    <a:pt x="556260" y="145288"/>
                  </a:lnTo>
                  <a:lnTo>
                    <a:pt x="541020" y="175768"/>
                  </a:lnTo>
                  <a:lnTo>
                    <a:pt x="537210" y="171958"/>
                  </a:lnTo>
                  <a:lnTo>
                    <a:pt x="533400" y="170688"/>
                  </a:lnTo>
                  <a:lnTo>
                    <a:pt x="525526" y="170688"/>
                  </a:lnTo>
                  <a:lnTo>
                    <a:pt x="521843" y="171958"/>
                  </a:lnTo>
                  <a:lnTo>
                    <a:pt x="518541" y="174498"/>
                  </a:lnTo>
                  <a:lnTo>
                    <a:pt x="516509" y="175768"/>
                  </a:lnTo>
                  <a:lnTo>
                    <a:pt x="514858" y="178308"/>
                  </a:lnTo>
                  <a:lnTo>
                    <a:pt x="513588" y="180848"/>
                  </a:lnTo>
                  <a:lnTo>
                    <a:pt x="512191" y="183388"/>
                  </a:lnTo>
                  <a:lnTo>
                    <a:pt x="511302" y="185928"/>
                  </a:lnTo>
                  <a:lnTo>
                    <a:pt x="510667" y="188468"/>
                  </a:lnTo>
                  <a:lnTo>
                    <a:pt x="510032" y="193548"/>
                  </a:lnTo>
                  <a:lnTo>
                    <a:pt x="509270" y="201168"/>
                  </a:lnTo>
                  <a:lnTo>
                    <a:pt x="500126" y="189738"/>
                  </a:lnTo>
                  <a:lnTo>
                    <a:pt x="497713" y="192278"/>
                  </a:lnTo>
                  <a:lnTo>
                    <a:pt x="486918" y="211328"/>
                  </a:lnTo>
                  <a:lnTo>
                    <a:pt x="489458" y="212598"/>
                  </a:lnTo>
                  <a:lnTo>
                    <a:pt x="490601" y="211328"/>
                  </a:lnTo>
                  <a:lnTo>
                    <a:pt x="491617" y="208788"/>
                  </a:lnTo>
                  <a:lnTo>
                    <a:pt x="492633" y="208788"/>
                  </a:lnTo>
                  <a:lnTo>
                    <a:pt x="493649" y="207518"/>
                  </a:lnTo>
                  <a:lnTo>
                    <a:pt x="497713" y="207518"/>
                  </a:lnTo>
                  <a:lnTo>
                    <a:pt x="499110" y="208788"/>
                  </a:lnTo>
                  <a:lnTo>
                    <a:pt x="500761" y="210058"/>
                  </a:lnTo>
                  <a:lnTo>
                    <a:pt x="503936" y="213868"/>
                  </a:lnTo>
                  <a:lnTo>
                    <a:pt x="508762" y="220218"/>
                  </a:lnTo>
                  <a:lnTo>
                    <a:pt x="527812" y="243078"/>
                  </a:lnTo>
                  <a:lnTo>
                    <a:pt x="529336" y="245618"/>
                  </a:lnTo>
                  <a:lnTo>
                    <a:pt x="530098" y="249428"/>
                  </a:lnTo>
                  <a:lnTo>
                    <a:pt x="530098" y="250698"/>
                  </a:lnTo>
                  <a:lnTo>
                    <a:pt x="529082" y="253238"/>
                  </a:lnTo>
                  <a:lnTo>
                    <a:pt x="527558" y="254508"/>
                  </a:lnTo>
                  <a:lnTo>
                    <a:pt x="525145" y="255778"/>
                  </a:lnTo>
                  <a:lnTo>
                    <a:pt x="526796" y="258318"/>
                  </a:lnTo>
                  <a:lnTo>
                    <a:pt x="549871" y="239268"/>
                  </a:lnTo>
                  <a:lnTo>
                    <a:pt x="552958" y="236728"/>
                  </a:lnTo>
                  <a:lnTo>
                    <a:pt x="551307" y="235458"/>
                  </a:lnTo>
                  <a:lnTo>
                    <a:pt x="548386" y="237998"/>
                  </a:lnTo>
                  <a:lnTo>
                    <a:pt x="546227" y="239268"/>
                  </a:lnTo>
                  <a:lnTo>
                    <a:pt x="542163" y="239268"/>
                  </a:lnTo>
                  <a:lnTo>
                    <a:pt x="540893" y="237998"/>
                  </a:lnTo>
                  <a:lnTo>
                    <a:pt x="539496" y="237998"/>
                  </a:lnTo>
                  <a:lnTo>
                    <a:pt x="537464" y="235458"/>
                  </a:lnTo>
                  <a:lnTo>
                    <a:pt x="514769" y="207518"/>
                  </a:lnTo>
                  <a:lnTo>
                    <a:pt x="511683" y="203708"/>
                  </a:lnTo>
                  <a:lnTo>
                    <a:pt x="511683" y="201168"/>
                  </a:lnTo>
                  <a:lnTo>
                    <a:pt x="511683" y="199898"/>
                  </a:lnTo>
                  <a:lnTo>
                    <a:pt x="512572" y="196088"/>
                  </a:lnTo>
                  <a:lnTo>
                    <a:pt x="515493" y="189738"/>
                  </a:lnTo>
                  <a:lnTo>
                    <a:pt x="517144" y="187198"/>
                  </a:lnTo>
                  <a:lnTo>
                    <a:pt x="519176" y="185928"/>
                  </a:lnTo>
                  <a:lnTo>
                    <a:pt x="522224" y="183388"/>
                  </a:lnTo>
                  <a:lnTo>
                    <a:pt x="525653" y="182118"/>
                  </a:lnTo>
                  <a:lnTo>
                    <a:pt x="529336" y="183388"/>
                  </a:lnTo>
                  <a:lnTo>
                    <a:pt x="532130" y="184658"/>
                  </a:lnTo>
                  <a:lnTo>
                    <a:pt x="535305" y="187198"/>
                  </a:lnTo>
                  <a:lnTo>
                    <a:pt x="538734" y="191008"/>
                  </a:lnTo>
                  <a:lnTo>
                    <a:pt x="557276" y="213868"/>
                  </a:lnTo>
                  <a:lnTo>
                    <a:pt x="559816" y="217678"/>
                  </a:lnTo>
                  <a:lnTo>
                    <a:pt x="561213" y="218948"/>
                  </a:lnTo>
                  <a:lnTo>
                    <a:pt x="561594" y="220218"/>
                  </a:lnTo>
                  <a:lnTo>
                    <a:pt x="562356" y="221488"/>
                  </a:lnTo>
                  <a:lnTo>
                    <a:pt x="562356" y="222758"/>
                  </a:lnTo>
                  <a:lnTo>
                    <a:pt x="561848" y="225298"/>
                  </a:lnTo>
                  <a:lnTo>
                    <a:pt x="561340" y="226568"/>
                  </a:lnTo>
                  <a:lnTo>
                    <a:pt x="559562" y="227838"/>
                  </a:lnTo>
                  <a:lnTo>
                    <a:pt x="556641" y="230378"/>
                  </a:lnTo>
                  <a:lnTo>
                    <a:pt x="558292" y="232918"/>
                  </a:lnTo>
                  <a:lnTo>
                    <a:pt x="583501" y="212598"/>
                  </a:lnTo>
                  <a:lnTo>
                    <a:pt x="585089" y="211328"/>
                  </a:lnTo>
                  <a:lnTo>
                    <a:pt x="583438" y="208788"/>
                  </a:lnTo>
                  <a:lnTo>
                    <a:pt x="580771" y="211328"/>
                  </a:lnTo>
                  <a:lnTo>
                    <a:pt x="578612" y="212598"/>
                  </a:lnTo>
                  <a:lnTo>
                    <a:pt x="572897" y="212598"/>
                  </a:lnTo>
                  <a:lnTo>
                    <a:pt x="571754" y="211328"/>
                  </a:lnTo>
                  <a:lnTo>
                    <a:pt x="569722" y="210058"/>
                  </a:lnTo>
                  <a:lnTo>
                    <a:pt x="566801" y="206248"/>
                  </a:lnTo>
                  <a:lnTo>
                    <a:pt x="547370" y="182118"/>
                  </a:lnTo>
                  <a:lnTo>
                    <a:pt x="546354" y="180848"/>
                  </a:lnTo>
                  <a:lnTo>
                    <a:pt x="544195" y="178308"/>
                  </a:lnTo>
                  <a:lnTo>
                    <a:pt x="543814" y="178308"/>
                  </a:lnTo>
                  <a:lnTo>
                    <a:pt x="544131" y="175768"/>
                  </a:lnTo>
                  <a:lnTo>
                    <a:pt x="554863" y="156718"/>
                  </a:lnTo>
                  <a:lnTo>
                    <a:pt x="561721" y="156718"/>
                  </a:lnTo>
                  <a:lnTo>
                    <a:pt x="564261" y="157988"/>
                  </a:lnTo>
                  <a:lnTo>
                    <a:pt x="567182" y="160528"/>
                  </a:lnTo>
                  <a:lnTo>
                    <a:pt x="570738" y="165608"/>
                  </a:lnTo>
                  <a:lnTo>
                    <a:pt x="589153" y="188468"/>
                  </a:lnTo>
                  <a:lnTo>
                    <a:pt x="591693" y="191008"/>
                  </a:lnTo>
                  <a:lnTo>
                    <a:pt x="593090" y="193548"/>
                  </a:lnTo>
                  <a:lnTo>
                    <a:pt x="593471" y="193548"/>
                  </a:lnTo>
                  <a:lnTo>
                    <a:pt x="594233" y="194818"/>
                  </a:lnTo>
                  <a:lnTo>
                    <a:pt x="594360" y="197358"/>
                  </a:lnTo>
                  <a:lnTo>
                    <a:pt x="593471" y="199898"/>
                  </a:lnTo>
                  <a:lnTo>
                    <a:pt x="592074" y="202438"/>
                  </a:lnTo>
                  <a:lnTo>
                    <a:pt x="589788" y="203708"/>
                  </a:lnTo>
                  <a:lnTo>
                    <a:pt x="588645" y="204978"/>
                  </a:lnTo>
                  <a:lnTo>
                    <a:pt x="590296" y="206248"/>
                  </a:lnTo>
                  <a:lnTo>
                    <a:pt x="614819" y="187198"/>
                  </a:lnTo>
                  <a:lnTo>
                    <a:pt x="616458" y="185928"/>
                  </a:lnTo>
                  <a:close/>
                </a:path>
                <a:path w="778510" h="511175">
                  <a:moveTo>
                    <a:pt x="672592" y="140208"/>
                  </a:moveTo>
                  <a:lnTo>
                    <a:pt x="670941" y="137668"/>
                  </a:lnTo>
                  <a:lnTo>
                    <a:pt x="668655" y="140208"/>
                  </a:lnTo>
                  <a:lnTo>
                    <a:pt x="664210" y="140208"/>
                  </a:lnTo>
                  <a:lnTo>
                    <a:pt x="626364" y="131318"/>
                  </a:lnTo>
                  <a:lnTo>
                    <a:pt x="621411" y="114808"/>
                  </a:lnTo>
                  <a:lnTo>
                    <a:pt x="621030" y="107188"/>
                  </a:lnTo>
                  <a:lnTo>
                    <a:pt x="621284" y="102108"/>
                  </a:lnTo>
                  <a:lnTo>
                    <a:pt x="622808" y="97028"/>
                  </a:lnTo>
                  <a:lnTo>
                    <a:pt x="623951" y="95758"/>
                  </a:lnTo>
                  <a:lnTo>
                    <a:pt x="625856" y="94488"/>
                  </a:lnTo>
                  <a:lnTo>
                    <a:pt x="624078" y="91948"/>
                  </a:lnTo>
                  <a:lnTo>
                    <a:pt x="606171" y="105918"/>
                  </a:lnTo>
                  <a:lnTo>
                    <a:pt x="607822" y="108458"/>
                  </a:lnTo>
                  <a:lnTo>
                    <a:pt x="609346" y="107188"/>
                  </a:lnTo>
                  <a:lnTo>
                    <a:pt x="613791" y="107188"/>
                  </a:lnTo>
                  <a:lnTo>
                    <a:pt x="614426" y="108458"/>
                  </a:lnTo>
                  <a:lnTo>
                    <a:pt x="615188" y="108458"/>
                  </a:lnTo>
                  <a:lnTo>
                    <a:pt x="615823" y="112268"/>
                  </a:lnTo>
                  <a:lnTo>
                    <a:pt x="616026" y="117348"/>
                  </a:lnTo>
                  <a:lnTo>
                    <a:pt x="616585" y="127508"/>
                  </a:lnTo>
                  <a:lnTo>
                    <a:pt x="607949" y="124968"/>
                  </a:lnTo>
                  <a:lnTo>
                    <a:pt x="606044" y="124968"/>
                  </a:lnTo>
                  <a:lnTo>
                    <a:pt x="604647" y="123698"/>
                  </a:lnTo>
                  <a:lnTo>
                    <a:pt x="600837" y="122428"/>
                  </a:lnTo>
                  <a:lnTo>
                    <a:pt x="599059" y="122428"/>
                  </a:lnTo>
                  <a:lnTo>
                    <a:pt x="597535" y="119888"/>
                  </a:lnTo>
                  <a:lnTo>
                    <a:pt x="597281" y="119888"/>
                  </a:lnTo>
                  <a:lnTo>
                    <a:pt x="597535" y="118618"/>
                  </a:lnTo>
                  <a:lnTo>
                    <a:pt x="597662" y="117348"/>
                  </a:lnTo>
                  <a:lnTo>
                    <a:pt x="598551" y="116078"/>
                  </a:lnTo>
                  <a:lnTo>
                    <a:pt x="600202" y="114808"/>
                  </a:lnTo>
                  <a:lnTo>
                    <a:pt x="598424" y="112268"/>
                  </a:lnTo>
                  <a:lnTo>
                    <a:pt x="573532" y="132588"/>
                  </a:lnTo>
                  <a:lnTo>
                    <a:pt x="575183" y="135128"/>
                  </a:lnTo>
                  <a:lnTo>
                    <a:pt x="577596" y="132588"/>
                  </a:lnTo>
                  <a:lnTo>
                    <a:pt x="580009" y="131318"/>
                  </a:lnTo>
                  <a:lnTo>
                    <a:pt x="584835" y="131318"/>
                  </a:lnTo>
                  <a:lnTo>
                    <a:pt x="589153" y="132588"/>
                  </a:lnTo>
                  <a:lnTo>
                    <a:pt x="595376" y="133858"/>
                  </a:lnTo>
                  <a:lnTo>
                    <a:pt x="617220" y="140208"/>
                  </a:lnTo>
                  <a:lnTo>
                    <a:pt x="618147" y="165608"/>
                  </a:lnTo>
                  <a:lnTo>
                    <a:pt x="618236" y="177038"/>
                  </a:lnTo>
                  <a:lnTo>
                    <a:pt x="617601" y="178308"/>
                  </a:lnTo>
                  <a:lnTo>
                    <a:pt x="617220" y="180848"/>
                  </a:lnTo>
                  <a:lnTo>
                    <a:pt x="616458" y="182118"/>
                  </a:lnTo>
                  <a:lnTo>
                    <a:pt x="615188" y="183388"/>
                  </a:lnTo>
                  <a:lnTo>
                    <a:pt x="616839" y="185928"/>
                  </a:lnTo>
                  <a:lnTo>
                    <a:pt x="634111" y="171958"/>
                  </a:lnTo>
                  <a:lnTo>
                    <a:pt x="633285" y="170688"/>
                  </a:lnTo>
                  <a:lnTo>
                    <a:pt x="632460" y="169418"/>
                  </a:lnTo>
                  <a:lnTo>
                    <a:pt x="630682" y="170688"/>
                  </a:lnTo>
                  <a:lnTo>
                    <a:pt x="624967" y="170688"/>
                  </a:lnTo>
                  <a:lnTo>
                    <a:pt x="624205" y="169418"/>
                  </a:lnTo>
                  <a:lnTo>
                    <a:pt x="623697" y="169418"/>
                  </a:lnTo>
                  <a:lnTo>
                    <a:pt x="623316" y="165608"/>
                  </a:lnTo>
                  <a:lnTo>
                    <a:pt x="623062" y="160528"/>
                  </a:lnTo>
                  <a:lnTo>
                    <a:pt x="622427" y="141478"/>
                  </a:lnTo>
                  <a:lnTo>
                    <a:pt x="639318" y="146558"/>
                  </a:lnTo>
                  <a:lnTo>
                    <a:pt x="644652" y="149098"/>
                  </a:lnTo>
                  <a:lnTo>
                    <a:pt x="647700" y="150368"/>
                  </a:lnTo>
                  <a:lnTo>
                    <a:pt x="648462" y="150368"/>
                  </a:lnTo>
                  <a:lnTo>
                    <a:pt x="649097" y="151638"/>
                  </a:lnTo>
                  <a:lnTo>
                    <a:pt x="649351" y="152908"/>
                  </a:lnTo>
                  <a:lnTo>
                    <a:pt x="649097" y="154178"/>
                  </a:lnTo>
                  <a:lnTo>
                    <a:pt x="648716" y="155448"/>
                  </a:lnTo>
                  <a:lnTo>
                    <a:pt x="647700" y="156718"/>
                  </a:lnTo>
                  <a:lnTo>
                    <a:pt x="645922" y="157988"/>
                  </a:lnTo>
                  <a:lnTo>
                    <a:pt x="647700" y="160528"/>
                  </a:lnTo>
                  <a:lnTo>
                    <a:pt x="672592" y="140208"/>
                  </a:lnTo>
                  <a:close/>
                </a:path>
                <a:path w="778510" h="511175">
                  <a:moveTo>
                    <a:pt x="708533" y="50038"/>
                  </a:moveTo>
                  <a:lnTo>
                    <a:pt x="704596" y="44958"/>
                  </a:lnTo>
                  <a:lnTo>
                    <a:pt x="675767" y="69088"/>
                  </a:lnTo>
                  <a:lnTo>
                    <a:pt x="652399" y="39878"/>
                  </a:lnTo>
                  <a:lnTo>
                    <a:pt x="647827" y="43688"/>
                  </a:lnTo>
                  <a:lnTo>
                    <a:pt x="671068" y="72898"/>
                  </a:lnTo>
                  <a:lnTo>
                    <a:pt x="642366" y="95758"/>
                  </a:lnTo>
                  <a:lnTo>
                    <a:pt x="646176" y="100838"/>
                  </a:lnTo>
                  <a:lnTo>
                    <a:pt x="675005" y="76708"/>
                  </a:lnTo>
                  <a:lnTo>
                    <a:pt x="698373" y="105918"/>
                  </a:lnTo>
                  <a:lnTo>
                    <a:pt x="702945" y="102108"/>
                  </a:lnTo>
                  <a:lnTo>
                    <a:pt x="682625" y="76708"/>
                  </a:lnTo>
                  <a:lnTo>
                    <a:pt x="679577" y="72898"/>
                  </a:lnTo>
                  <a:lnTo>
                    <a:pt x="684403" y="69088"/>
                  </a:lnTo>
                  <a:lnTo>
                    <a:pt x="708533" y="50038"/>
                  </a:lnTo>
                  <a:close/>
                </a:path>
                <a:path w="778510" h="511175">
                  <a:moveTo>
                    <a:pt x="778395" y="40259"/>
                  </a:moveTo>
                  <a:lnTo>
                    <a:pt x="776859" y="33147"/>
                  </a:lnTo>
                  <a:lnTo>
                    <a:pt x="772668" y="25019"/>
                  </a:lnTo>
                  <a:lnTo>
                    <a:pt x="770382" y="25527"/>
                  </a:lnTo>
                  <a:lnTo>
                    <a:pt x="772160" y="31877"/>
                  </a:lnTo>
                  <a:lnTo>
                    <a:pt x="772668" y="36703"/>
                  </a:lnTo>
                  <a:lnTo>
                    <a:pt x="771918" y="40767"/>
                  </a:lnTo>
                  <a:lnTo>
                    <a:pt x="771017" y="45212"/>
                  </a:lnTo>
                  <a:lnTo>
                    <a:pt x="768731" y="49276"/>
                  </a:lnTo>
                  <a:lnTo>
                    <a:pt x="764921" y="52324"/>
                  </a:lnTo>
                  <a:lnTo>
                    <a:pt x="759714" y="56642"/>
                  </a:lnTo>
                  <a:lnTo>
                    <a:pt x="753491" y="57658"/>
                  </a:lnTo>
                  <a:lnTo>
                    <a:pt x="746506" y="55245"/>
                  </a:lnTo>
                  <a:lnTo>
                    <a:pt x="739521" y="52959"/>
                  </a:lnTo>
                  <a:lnTo>
                    <a:pt x="733425" y="48641"/>
                  </a:lnTo>
                  <a:lnTo>
                    <a:pt x="728218" y="42291"/>
                  </a:lnTo>
                  <a:lnTo>
                    <a:pt x="723265" y="36195"/>
                  </a:lnTo>
                  <a:lnTo>
                    <a:pt x="720725" y="29845"/>
                  </a:lnTo>
                  <a:lnTo>
                    <a:pt x="720852" y="18796"/>
                  </a:lnTo>
                  <a:lnTo>
                    <a:pt x="722757" y="14859"/>
                  </a:lnTo>
                  <a:lnTo>
                    <a:pt x="726694" y="11811"/>
                  </a:lnTo>
                  <a:lnTo>
                    <a:pt x="728980" y="9779"/>
                  </a:lnTo>
                  <a:lnTo>
                    <a:pt x="731393" y="8890"/>
                  </a:lnTo>
                  <a:lnTo>
                    <a:pt x="733679" y="8890"/>
                  </a:lnTo>
                  <a:lnTo>
                    <a:pt x="735965" y="9017"/>
                  </a:lnTo>
                  <a:lnTo>
                    <a:pt x="738124" y="10160"/>
                  </a:lnTo>
                  <a:lnTo>
                    <a:pt x="740283" y="12192"/>
                  </a:lnTo>
                  <a:lnTo>
                    <a:pt x="742315" y="14351"/>
                  </a:lnTo>
                  <a:lnTo>
                    <a:pt x="743966" y="15494"/>
                  </a:lnTo>
                  <a:lnTo>
                    <a:pt x="745236" y="15875"/>
                  </a:lnTo>
                  <a:lnTo>
                    <a:pt x="747649" y="16383"/>
                  </a:lnTo>
                  <a:lnTo>
                    <a:pt x="749935" y="15748"/>
                  </a:lnTo>
                  <a:lnTo>
                    <a:pt x="753872" y="12446"/>
                  </a:lnTo>
                  <a:lnTo>
                    <a:pt x="754888" y="10922"/>
                  </a:lnTo>
                  <a:lnTo>
                    <a:pt x="754964" y="9779"/>
                  </a:lnTo>
                  <a:lnTo>
                    <a:pt x="755065" y="8890"/>
                  </a:lnTo>
                  <a:lnTo>
                    <a:pt x="747141" y="127"/>
                  </a:lnTo>
                  <a:lnTo>
                    <a:pt x="741553" y="127"/>
                  </a:lnTo>
                  <a:lnTo>
                    <a:pt x="735965" y="0"/>
                  </a:lnTo>
                  <a:lnTo>
                    <a:pt x="730631" y="2159"/>
                  </a:lnTo>
                  <a:lnTo>
                    <a:pt x="718439" y="11938"/>
                  </a:lnTo>
                  <a:lnTo>
                    <a:pt x="714629" y="19431"/>
                  </a:lnTo>
                  <a:lnTo>
                    <a:pt x="713867" y="28575"/>
                  </a:lnTo>
                  <a:lnTo>
                    <a:pt x="714057" y="35433"/>
                  </a:lnTo>
                  <a:lnTo>
                    <a:pt x="739990" y="68199"/>
                  </a:lnTo>
                  <a:lnTo>
                    <a:pt x="754761" y="71374"/>
                  </a:lnTo>
                  <a:lnTo>
                    <a:pt x="762127" y="69596"/>
                  </a:lnTo>
                  <a:lnTo>
                    <a:pt x="773176" y="60706"/>
                  </a:lnTo>
                  <a:lnTo>
                    <a:pt x="774801" y="57658"/>
                  </a:lnTo>
                  <a:lnTo>
                    <a:pt x="776224" y="54991"/>
                  </a:lnTo>
                  <a:lnTo>
                    <a:pt x="778294" y="42100"/>
                  </a:lnTo>
                  <a:lnTo>
                    <a:pt x="778395" y="40259"/>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10" name="Textbox 155">
              <a:extLst>
                <a:ext uri="{FF2B5EF4-FFF2-40B4-BE49-F238E27FC236}">
                  <a16:creationId xmlns:a16="http://schemas.microsoft.com/office/drawing/2014/main" id="{66C785C4-6EA1-7611-EB58-50E71207D9B5}"/>
                </a:ext>
              </a:extLst>
            </p:cNvPr>
            <p:cNvSpPr txBox="1"/>
            <p:nvPr/>
          </p:nvSpPr>
          <p:spPr>
            <a:xfrm>
              <a:off x="6825045" y="4261424"/>
              <a:ext cx="716488" cy="365648"/>
            </a:xfrm>
            <a:prstGeom prst="rect">
              <a:avLst/>
            </a:prstGeom>
          </p:spPr>
          <p:txBody>
            <a:bodyPr wrap="square" lIns="0" tIns="0" rIns="0" bIns="0" rtlCol="0">
              <a:noAutofit/>
            </a:bodyPr>
            <a:lstStyle/>
            <a:p>
              <a:pPr marL="0" marR="0">
                <a:lnSpc>
                  <a:spcPts val="1330"/>
                </a:lnSpc>
                <a:spcBef>
                  <a:spcPts val="0"/>
                </a:spcBef>
                <a:spcAft>
                  <a:spcPts val="0"/>
                </a:spcAft>
              </a:pPr>
              <a:r>
                <a:rPr lang="en-US" sz="1600" dirty="0">
                  <a:effectLst/>
                  <a:ea typeface="Times New Roman" panose="02020603050405020304" pitchFamily="18" charset="0"/>
                </a:rPr>
                <a:t>(0,</a:t>
              </a:r>
              <a:r>
                <a:rPr lang="en-US" sz="1600" spc="25" dirty="0">
                  <a:effectLst/>
                  <a:ea typeface="Times New Roman" panose="02020603050405020304" pitchFamily="18" charset="0"/>
                </a:rPr>
                <a:t> </a:t>
              </a:r>
              <a:r>
                <a:rPr lang="en-US" sz="1600" spc="-25" dirty="0">
                  <a:effectLst/>
                  <a:ea typeface="Times New Roman" panose="02020603050405020304" pitchFamily="18" charset="0"/>
                </a:rPr>
                <a:t>c)</a:t>
              </a:r>
              <a:endParaRPr lang="en-US" sz="1600" dirty="0">
                <a:effectLst/>
                <a:ea typeface="Times New Roman" panose="02020603050405020304" pitchFamily="18" charset="0"/>
              </a:endParaRPr>
            </a:p>
          </p:txBody>
        </p:sp>
        <p:sp>
          <p:nvSpPr>
            <p:cNvPr id="11" name="Textbox 156">
              <a:extLst>
                <a:ext uri="{FF2B5EF4-FFF2-40B4-BE49-F238E27FC236}">
                  <a16:creationId xmlns:a16="http://schemas.microsoft.com/office/drawing/2014/main" id="{C86CB7EA-572E-AEF7-36D2-DAF2D5AAE95B}"/>
                </a:ext>
              </a:extLst>
            </p:cNvPr>
            <p:cNvSpPr txBox="1"/>
            <p:nvPr/>
          </p:nvSpPr>
          <p:spPr>
            <a:xfrm>
              <a:off x="6372652" y="4754139"/>
              <a:ext cx="159130" cy="329908"/>
            </a:xfrm>
            <a:prstGeom prst="rect">
              <a:avLst/>
            </a:prstGeom>
          </p:spPr>
          <p:txBody>
            <a:bodyPr wrap="square" lIns="0" tIns="0" rIns="0" bIns="0" rtlCol="0">
              <a:noAutofit/>
            </a:bodyPr>
            <a:lstStyle/>
            <a:p>
              <a:pPr marL="0" marR="0">
                <a:lnSpc>
                  <a:spcPts val="1200"/>
                </a:lnSpc>
                <a:spcBef>
                  <a:spcPts val="0"/>
                </a:spcBef>
                <a:spcAft>
                  <a:spcPts val="0"/>
                </a:spcAft>
              </a:pPr>
              <a:r>
                <a:rPr lang="en-US" sz="1600" spc="-50" dirty="0">
                  <a:effectLst/>
                  <a:ea typeface="Cambria Math" panose="02040503050406030204" pitchFamily="18" charset="0"/>
                </a:rPr>
                <a:t>𝜃</a:t>
              </a:r>
              <a:endParaRPr lang="en-US" sz="1600" dirty="0">
                <a:effectLst/>
                <a:ea typeface="Times New Roman" panose="02020603050405020304" pitchFamily="18" charset="0"/>
              </a:endParaRPr>
            </a:p>
          </p:txBody>
        </p:sp>
        <p:sp>
          <p:nvSpPr>
            <p:cNvPr id="12" name="Textbox 157">
              <a:extLst>
                <a:ext uri="{FF2B5EF4-FFF2-40B4-BE49-F238E27FC236}">
                  <a16:creationId xmlns:a16="http://schemas.microsoft.com/office/drawing/2014/main" id="{90F8FA05-87CE-C871-BB17-0EC9EC819F73}"/>
                </a:ext>
              </a:extLst>
            </p:cNvPr>
            <p:cNvSpPr txBox="1"/>
            <p:nvPr/>
          </p:nvSpPr>
          <p:spPr>
            <a:xfrm>
              <a:off x="7926302" y="4971283"/>
              <a:ext cx="648918" cy="141049"/>
            </a:xfrm>
            <a:prstGeom prst="rect">
              <a:avLst/>
            </a:prstGeom>
          </p:spPr>
          <p:txBody>
            <a:bodyPr wrap="square" lIns="0" tIns="0" rIns="0" bIns="0" rtlCol="0">
              <a:noAutofit/>
            </a:bodyPr>
            <a:lstStyle/>
            <a:p>
              <a:pPr marL="0" marR="0">
                <a:lnSpc>
                  <a:spcPts val="1330"/>
                </a:lnSpc>
                <a:spcBef>
                  <a:spcPts val="0"/>
                </a:spcBef>
                <a:spcAft>
                  <a:spcPts val="0"/>
                </a:spcAft>
              </a:pPr>
              <a:r>
                <a:rPr lang="en-US" sz="1600" spc="-10" dirty="0">
                  <a:effectLst/>
                  <a:ea typeface="Times New Roman" panose="02020603050405020304" pitchFamily="18" charset="0"/>
                </a:rPr>
                <a:t>x-</a:t>
              </a:r>
              <a:r>
                <a:rPr lang="en-US" sz="1600" spc="-20" dirty="0">
                  <a:effectLst/>
                  <a:ea typeface="Times New Roman" panose="02020603050405020304" pitchFamily="18" charset="0"/>
                </a:rPr>
                <a:t>axis</a:t>
              </a:r>
              <a:endParaRPr lang="en-US" sz="1600" dirty="0">
                <a:effectLst/>
                <a:ea typeface="Times New Roman" panose="02020603050405020304" pitchFamily="18" charset="0"/>
              </a:endParaRPr>
            </a:p>
          </p:txBody>
        </p:sp>
        <p:sp>
          <p:nvSpPr>
            <p:cNvPr id="13" name="Textbox 157">
              <a:extLst>
                <a:ext uri="{FF2B5EF4-FFF2-40B4-BE49-F238E27FC236}">
                  <a16:creationId xmlns:a16="http://schemas.microsoft.com/office/drawing/2014/main" id="{F2756EA8-2DB0-28BE-6440-AD99E0C25776}"/>
                </a:ext>
              </a:extLst>
            </p:cNvPr>
            <p:cNvSpPr txBox="1"/>
            <p:nvPr/>
          </p:nvSpPr>
          <p:spPr>
            <a:xfrm rot="16200000">
              <a:off x="6246127" y="3345922"/>
              <a:ext cx="725959" cy="159132"/>
            </a:xfrm>
            <a:prstGeom prst="rect">
              <a:avLst/>
            </a:prstGeom>
          </p:spPr>
          <p:txBody>
            <a:bodyPr wrap="square" lIns="0" tIns="0" rIns="0" bIns="0" rtlCol="0">
              <a:noAutofit/>
            </a:bodyPr>
            <a:lstStyle/>
            <a:p>
              <a:pPr marL="0" marR="0">
                <a:lnSpc>
                  <a:spcPts val="1330"/>
                </a:lnSpc>
                <a:spcBef>
                  <a:spcPts val="0"/>
                </a:spcBef>
                <a:spcAft>
                  <a:spcPts val="0"/>
                </a:spcAft>
              </a:pPr>
              <a:r>
                <a:rPr lang="en-US" sz="1600" spc="-10" dirty="0">
                  <a:ea typeface="Times New Roman" panose="02020603050405020304" pitchFamily="18" charset="0"/>
                </a:rPr>
                <a:t>y</a:t>
              </a:r>
              <a:r>
                <a:rPr lang="en-US" sz="1600" spc="-10" dirty="0">
                  <a:effectLst/>
                  <a:ea typeface="Times New Roman" panose="02020603050405020304" pitchFamily="18" charset="0"/>
                </a:rPr>
                <a:t>-</a:t>
              </a:r>
              <a:r>
                <a:rPr lang="en-US" sz="1600" spc="-20" dirty="0">
                  <a:effectLst/>
                  <a:ea typeface="Times New Roman" panose="02020603050405020304" pitchFamily="18" charset="0"/>
                </a:rPr>
                <a:t>axis</a:t>
              </a:r>
              <a:endParaRPr lang="en-US" sz="1600" dirty="0">
                <a:effectLst/>
                <a:ea typeface="Times New Roman" panose="02020603050405020304" pitchFamily="18" charset="0"/>
              </a:endParaRPr>
            </a:p>
          </p:txBody>
        </p:sp>
        <p:cxnSp>
          <p:nvCxnSpPr>
            <p:cNvPr id="15" name="Straight Connector 14">
              <a:extLst>
                <a:ext uri="{FF2B5EF4-FFF2-40B4-BE49-F238E27FC236}">
                  <a16:creationId xmlns:a16="http://schemas.microsoft.com/office/drawing/2014/main" id="{853DE244-7944-EDA9-D24E-D6526C2EED1B}"/>
                </a:ext>
              </a:extLst>
            </p:cNvPr>
            <p:cNvCxnSpPr>
              <a:cxnSpLocks/>
            </p:cNvCxnSpPr>
            <p:nvPr/>
          </p:nvCxnSpPr>
          <p:spPr>
            <a:xfrm>
              <a:off x="6698116" y="3048000"/>
              <a:ext cx="0" cy="2183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7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BD63-D582-1766-901C-33B997973959}"/>
              </a:ext>
            </a:extLst>
          </p:cNvPr>
          <p:cNvSpPr>
            <a:spLocks noGrp="1"/>
          </p:cNvSpPr>
          <p:nvPr>
            <p:ph type="title"/>
          </p:nvPr>
        </p:nvSpPr>
        <p:spPr/>
        <p:txBody>
          <a:bodyPr/>
          <a:lstStyle/>
          <a:p>
            <a:r>
              <a:rPr lang="en-US" b="1" dirty="0"/>
              <a:t>2D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DCFB87-8F4E-401D-6F8A-193B0528238D}"/>
                  </a:ext>
                </a:extLst>
              </p:cNvPr>
              <p:cNvSpPr>
                <a:spLocks noGrp="1"/>
              </p:cNvSpPr>
              <p:nvPr>
                <p:ph idx="1"/>
              </p:nvPr>
            </p:nvSpPr>
            <p:spPr>
              <a:xfrm>
                <a:off x="838200" y="1690688"/>
                <a:ext cx="8104832" cy="5167312"/>
              </a:xfrm>
            </p:spPr>
            <p:txBody>
              <a:bodyPr>
                <a:normAutofit/>
              </a:bodyPr>
              <a:lstStyle/>
              <a:p>
                <a:pPr>
                  <a:buFont typeface="Wingdings" panose="05000000000000000000" pitchFamily="2" charset="2"/>
                  <a:buChar char="v"/>
                </a:pPr>
                <a:r>
                  <a:rPr lang="en-GB" sz="2000" dirty="0"/>
                  <a:t>Repositioning of object along a straight-line path from one coordinate location to another is called translation.</a:t>
                </a:r>
              </a:p>
              <a:p>
                <a:pPr>
                  <a:buFont typeface="Wingdings" panose="05000000000000000000" pitchFamily="2" charset="2"/>
                  <a:buChar char="v"/>
                </a:pPr>
                <a:r>
                  <a:rPr lang="en-GB" sz="2000" dirty="0"/>
                  <a:t>Translation is performed on a point by adding offset to its coordinate so as to generate a new coordinate position.</a:t>
                </a:r>
              </a:p>
              <a:p>
                <a:pPr>
                  <a:buFont typeface="Wingdings" panose="05000000000000000000" pitchFamily="2" charset="2"/>
                  <a:buChar char="v"/>
                </a:pPr>
                <a:r>
                  <a:rPr lang="en-GB" sz="2000" dirty="0"/>
                  <a:t>Let p(x, y) be translated to 𝑝′(𝑥′, 𝑦′) by using offset 𝑡𝑥 and 𝑡𝑦 in x &amp; y direction. Then,</a:t>
                </a:r>
              </a:p>
              <a:p>
                <a:pPr marL="0" indent="0">
                  <a:buNone/>
                </a:pPr>
                <a:r>
                  <a:rPr lang="en-GB" sz="2000" dirty="0"/>
                  <a:t>		𝑥′=𝑥 + 𝑡𝑥</a:t>
                </a:r>
              </a:p>
              <a:p>
                <a:pPr marL="0" indent="0">
                  <a:buNone/>
                </a:pPr>
                <a:r>
                  <a:rPr lang="en-GB" sz="2000" dirty="0"/>
                  <a:t>		𝑦′=𝑦 + 𝑡𝑦</a:t>
                </a:r>
              </a:p>
              <a:p>
                <a:pPr>
                  <a:buFont typeface="Wingdings" panose="05000000000000000000" pitchFamily="2" charset="2"/>
                  <a:buChar char="v"/>
                </a:pPr>
                <a:r>
                  <a:rPr lang="en-GB" sz="2000" dirty="0"/>
                  <a:t>where the pair (</a:t>
                </a:r>
                <a:r>
                  <a:rPr lang="en-GB" sz="2000" dirty="0" err="1"/>
                  <a:t>tx</a:t>
                </a:r>
                <a:r>
                  <a:rPr lang="en-GB" sz="2000" dirty="0"/>
                  <a:t>, ty) is called the </a:t>
                </a:r>
                <a:r>
                  <a:rPr lang="en-GB" sz="2000" b="1" dirty="0"/>
                  <a:t>translation vector</a:t>
                </a:r>
                <a:r>
                  <a:rPr lang="en-GB" sz="2000" dirty="0"/>
                  <a:t> or </a:t>
                </a:r>
                <a:r>
                  <a:rPr lang="en-GB" sz="2000" b="1" dirty="0"/>
                  <a:t>shift vector</a:t>
                </a:r>
                <a:r>
                  <a:rPr lang="en-GB" sz="2000" dirty="0"/>
                  <a:t>.</a:t>
                </a:r>
              </a:p>
              <a:p>
                <a:pPr>
                  <a:buFont typeface="Wingdings" panose="05000000000000000000" pitchFamily="2" charset="2"/>
                  <a:buChar char="v"/>
                </a:pPr>
                <a:r>
                  <a:rPr lang="en-GB" sz="2000" dirty="0"/>
                  <a:t>In matrix form,</a:t>
                </a:r>
              </a:p>
              <a:p>
                <a:pPr marL="0" indent="0">
                  <a:buNone/>
                </a:pPr>
                <a:r>
                  <a:rPr lang="en-GB"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m:t>
                              </m:r>
                            </m:e>
                          </m:mr>
                          <m:mr>
                            <m:e>
                              <m:r>
                                <a:rPr lang="en-US" sz="2000" b="0" i="1" smtClean="0">
                                  <a:latin typeface="Cambria Math" panose="02040503050406030204" pitchFamily="18" charset="0"/>
                                </a:rPr>
                                <m:t>𝑦</m:t>
                              </m:r>
                              <m:r>
                                <a:rPr lang="en-US" sz="2000" b="0" i="1" smtClean="0">
                                  <a:latin typeface="Cambria Math" panose="02040503050406030204" pitchFamily="18" charset="0"/>
                                </a:rPr>
                                <m:t>′</m:t>
                              </m:r>
                            </m:e>
                          </m:mr>
                        </m:m>
                      </m:e>
                    </m:d>
                  </m:oMath>
                </a14:m>
                <a:r>
                  <a:rPr lang="en-GB"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GB" sz="2000" dirty="0"/>
                  <a:t> +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r>
                                <a:rPr lang="en-US" i="1">
                                  <a:latin typeface="Cambria Math" panose="02040503050406030204" pitchFamily="18" charset="0"/>
                                </a:rPr>
                                <m:t>𝑡</m:t>
                              </m:r>
                              <m:r>
                                <a:rPr lang="en-US" i="1" baseline="-25000">
                                  <a:latin typeface="Cambria Math" panose="02040503050406030204" pitchFamily="18" charset="0"/>
                                </a:rPr>
                                <m:t>𝑥</m:t>
                              </m:r>
                            </m:e>
                          </m:mr>
                          <m:mr>
                            <m:e>
                              <m:r>
                                <a:rPr lang="en-US" i="1">
                                  <a:latin typeface="Cambria Math" panose="02040503050406030204" pitchFamily="18" charset="0"/>
                                </a:rPr>
                                <m:t>𝑡</m:t>
                              </m:r>
                              <m:r>
                                <a:rPr lang="en-US" i="1" baseline="-25000">
                                  <a:latin typeface="Cambria Math" panose="02040503050406030204" pitchFamily="18" charset="0"/>
                                </a:rPr>
                                <m:t>𝑦</m:t>
                              </m:r>
                            </m:e>
                          </m:mr>
                        </m:m>
                      </m:e>
                    </m:d>
                  </m:oMath>
                </a14:m>
                <a:endParaRPr lang="en-GB" sz="2000" dirty="0"/>
              </a:p>
              <a:p>
                <a:pPr marL="0" indent="0">
                  <a:buNone/>
                </a:pPr>
                <a:r>
                  <a:rPr lang="en-GB" sz="2000" dirty="0"/>
                  <a:t>i.e. </a:t>
                </a:r>
                <a:r>
                  <a:rPr lang="en-GB" sz="2000" b="1" dirty="0"/>
                  <a:t>𝑃′ = 𝑃 + 𝑇</a:t>
                </a:r>
                <a:r>
                  <a:rPr lang="en-GB" sz="2000" dirty="0"/>
                  <a:t> where T is translation matrix.</a:t>
                </a:r>
                <a:endParaRPr lang="en-US" sz="2000" dirty="0"/>
              </a:p>
            </p:txBody>
          </p:sp>
        </mc:Choice>
        <mc:Fallback xmlns="">
          <p:sp>
            <p:nvSpPr>
              <p:cNvPr id="3" name="Content Placeholder 2">
                <a:extLst>
                  <a:ext uri="{FF2B5EF4-FFF2-40B4-BE49-F238E27FC236}">
                    <a16:creationId xmlns:a16="http://schemas.microsoft.com/office/drawing/2014/main" id="{02DCFB87-8F4E-401D-6F8A-193B0528238D}"/>
                  </a:ext>
                </a:extLst>
              </p:cNvPr>
              <p:cNvSpPr>
                <a:spLocks noGrp="1" noRot="1" noChangeAspect="1" noMove="1" noResize="1" noEditPoints="1" noAdjustHandles="1" noChangeArrowheads="1" noChangeShapeType="1" noTextEdit="1"/>
              </p:cNvSpPr>
              <p:nvPr>
                <p:ph idx="1"/>
              </p:nvPr>
            </p:nvSpPr>
            <p:spPr>
              <a:xfrm>
                <a:off x="838200" y="1690688"/>
                <a:ext cx="8104832" cy="5167312"/>
              </a:xfrm>
              <a:blipFill>
                <a:blip r:embed="rId2"/>
                <a:stretch>
                  <a:fillRect l="-828" t="-117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9486597-8C7B-E6F3-A2AB-7AA2402A040F}"/>
              </a:ext>
            </a:extLst>
          </p:cNvPr>
          <p:cNvPicPr>
            <a:picLocks noChangeAspect="1"/>
          </p:cNvPicPr>
          <p:nvPr/>
        </p:nvPicPr>
        <p:blipFill>
          <a:blip r:embed="rId3"/>
          <a:stretch>
            <a:fillRect/>
          </a:stretch>
        </p:blipFill>
        <p:spPr>
          <a:xfrm>
            <a:off x="8943032" y="3186953"/>
            <a:ext cx="3248968" cy="3671047"/>
          </a:xfrm>
          <a:prstGeom prst="rect">
            <a:avLst/>
          </a:prstGeom>
        </p:spPr>
      </p:pic>
    </p:spTree>
    <p:extLst>
      <p:ext uri="{BB962C8B-B14F-4D97-AF65-F5344CB8AC3E}">
        <p14:creationId xmlns:p14="http://schemas.microsoft.com/office/powerpoint/2010/main" val="3012968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a:p>
            <a:pPr marL="0" indent="0">
              <a:buNone/>
            </a:pPr>
            <a:endParaRPr lang="en-US" sz="2000" dirty="0"/>
          </a:p>
        </p:txBody>
      </p:sp>
      <p:pic>
        <p:nvPicPr>
          <p:cNvPr id="6" name="Picture 5">
            <a:extLst>
              <a:ext uri="{FF2B5EF4-FFF2-40B4-BE49-F238E27FC236}">
                <a16:creationId xmlns:a16="http://schemas.microsoft.com/office/drawing/2014/main" id="{A7B63871-084A-FD99-24B2-BCD958FE4B60}"/>
              </a:ext>
            </a:extLst>
          </p:cNvPr>
          <p:cNvPicPr>
            <a:picLocks noChangeAspect="1"/>
          </p:cNvPicPr>
          <p:nvPr/>
        </p:nvPicPr>
        <p:blipFill>
          <a:blip r:embed="rId2"/>
          <a:stretch>
            <a:fillRect/>
          </a:stretch>
        </p:blipFill>
        <p:spPr>
          <a:xfrm>
            <a:off x="838200" y="2131212"/>
            <a:ext cx="7718106" cy="4726788"/>
          </a:xfrm>
          <a:prstGeom prst="rect">
            <a:avLst/>
          </a:prstGeom>
        </p:spPr>
      </p:pic>
    </p:spTree>
    <p:extLst>
      <p:ext uri="{BB962C8B-B14F-4D97-AF65-F5344CB8AC3E}">
        <p14:creationId xmlns:p14="http://schemas.microsoft.com/office/powerpoint/2010/main" val="2834468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p:txBody>
      </p:sp>
      <p:grpSp>
        <p:nvGrpSpPr>
          <p:cNvPr id="15" name="Group 14">
            <a:extLst>
              <a:ext uri="{FF2B5EF4-FFF2-40B4-BE49-F238E27FC236}">
                <a16:creationId xmlns:a16="http://schemas.microsoft.com/office/drawing/2014/main" id="{2C31157B-1DDD-B47B-5B8A-6EA5AE352521}"/>
              </a:ext>
            </a:extLst>
          </p:cNvPr>
          <p:cNvGrpSpPr/>
          <p:nvPr/>
        </p:nvGrpSpPr>
        <p:grpSpPr>
          <a:xfrm>
            <a:off x="838200" y="2186440"/>
            <a:ext cx="5353050" cy="4124325"/>
            <a:chOff x="1600200" y="2243590"/>
            <a:chExt cx="5353050" cy="4124325"/>
          </a:xfrm>
        </p:grpSpPr>
        <p:pic>
          <p:nvPicPr>
            <p:cNvPr id="5" name="Picture 4">
              <a:extLst>
                <a:ext uri="{FF2B5EF4-FFF2-40B4-BE49-F238E27FC236}">
                  <a16:creationId xmlns:a16="http://schemas.microsoft.com/office/drawing/2014/main" id="{35AAA133-1518-399D-45DB-0F3EC5AB6162}"/>
                </a:ext>
              </a:extLst>
            </p:cNvPr>
            <p:cNvPicPr>
              <a:picLocks noChangeAspect="1"/>
            </p:cNvPicPr>
            <p:nvPr/>
          </p:nvPicPr>
          <p:blipFill>
            <a:blip r:embed="rId2"/>
            <a:stretch>
              <a:fillRect/>
            </a:stretch>
          </p:blipFill>
          <p:spPr>
            <a:xfrm>
              <a:off x="1600200" y="2243590"/>
              <a:ext cx="5353050" cy="4124325"/>
            </a:xfrm>
            <a:prstGeom prst="rect">
              <a:avLst/>
            </a:prstGeom>
          </p:spPr>
        </p:pic>
        <p:grpSp>
          <p:nvGrpSpPr>
            <p:cNvPr id="14" name="Group 13">
              <a:extLst>
                <a:ext uri="{FF2B5EF4-FFF2-40B4-BE49-F238E27FC236}">
                  <a16:creationId xmlns:a16="http://schemas.microsoft.com/office/drawing/2014/main" id="{A1A470B2-A164-555D-AA25-E53B9C162FD5}"/>
                </a:ext>
              </a:extLst>
            </p:cNvPr>
            <p:cNvGrpSpPr/>
            <p:nvPr/>
          </p:nvGrpSpPr>
          <p:grpSpPr>
            <a:xfrm>
              <a:off x="2145509" y="2572542"/>
              <a:ext cx="4700359" cy="3536610"/>
              <a:chOff x="2145509" y="2572542"/>
              <a:chExt cx="4700359" cy="3536610"/>
            </a:xfrm>
          </p:grpSpPr>
          <p:sp>
            <p:nvSpPr>
              <p:cNvPr id="7" name="Left Bracket 6">
                <a:extLst>
                  <a:ext uri="{FF2B5EF4-FFF2-40B4-BE49-F238E27FC236}">
                    <a16:creationId xmlns:a16="http://schemas.microsoft.com/office/drawing/2014/main" id="{4EDD6FCC-3F52-3396-A439-069B846C6BDB}"/>
                  </a:ext>
                </a:extLst>
              </p:cNvPr>
              <p:cNvSpPr/>
              <p:nvPr/>
            </p:nvSpPr>
            <p:spPr>
              <a:xfrm>
                <a:off x="3773601" y="2572542"/>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674F05BE-CC92-8FF3-B41B-E218CDFB6E12}"/>
                  </a:ext>
                </a:extLst>
              </p:cNvPr>
              <p:cNvSpPr/>
              <p:nvPr/>
            </p:nvSpPr>
            <p:spPr>
              <a:xfrm flipH="1">
                <a:off x="6744268" y="2574923"/>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210973E3-0012-8EF9-A502-CA794A4B483A}"/>
                  </a:ext>
                </a:extLst>
              </p:cNvPr>
              <p:cNvSpPr/>
              <p:nvPr/>
            </p:nvSpPr>
            <p:spPr>
              <a:xfrm>
                <a:off x="2145509" y="4555669"/>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977777B5-7563-5B70-3552-ACA1C412CF32}"/>
                  </a:ext>
                </a:extLst>
              </p:cNvPr>
              <p:cNvSpPr/>
              <p:nvPr/>
            </p:nvSpPr>
            <p:spPr>
              <a:xfrm flipH="1">
                <a:off x="5000285" y="4556125"/>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124275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777875"/>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42988"/>
            <a:ext cx="10515600" cy="5100637"/>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r>
              <a:rPr lang="en-US" sz="1800" b="0" i="0" u="none" strike="noStrike" baseline="0" dirty="0"/>
              <a:t>Here,</a:t>
            </a:r>
          </a:p>
          <a:p>
            <a:pPr marL="0" indent="0" algn="l">
              <a:buNone/>
            </a:pPr>
            <a:r>
              <a:rPr lang="en-US" sz="1800" b="0" i="0" u="none" strike="noStrike" baseline="0" dirty="0"/>
              <a:t>y=3x+4</a:t>
            </a:r>
          </a:p>
          <a:p>
            <a:pPr marL="0" indent="0" algn="l">
              <a:buNone/>
            </a:pPr>
            <a:r>
              <a:rPr lang="en-US" sz="1800" b="0" i="0" u="none" strike="noStrike" baseline="0" dirty="0"/>
              <a:t>m=3, c=4</a:t>
            </a:r>
          </a:p>
          <a:p>
            <a:pPr marL="0" indent="0" algn="l">
              <a:buNone/>
            </a:pPr>
            <a:r>
              <a:rPr lang="en-US" sz="1800" b="0" i="0" u="none" strike="noStrike" baseline="0" dirty="0"/>
              <a:t>(𝑡</a:t>
            </a:r>
            <a:r>
              <a:rPr lang="en-US" sz="1800" b="0" i="0" u="none" strike="noStrike" baseline="-25000" dirty="0"/>
              <a:t>𝑥</a:t>
            </a:r>
            <a:r>
              <a:rPr lang="en-US" sz="1800" b="0" i="0" u="none" strike="noStrike" baseline="0" dirty="0"/>
              <a:t> , 𝑡</a:t>
            </a:r>
            <a:r>
              <a:rPr lang="en-US" sz="1800" b="0" i="0" u="none" strike="noStrike" baseline="-25000" dirty="0"/>
              <a:t>𝑦</a:t>
            </a:r>
            <a:r>
              <a:rPr lang="en-US" sz="1800" b="0" i="0" u="none" strike="noStrike" baseline="0" dirty="0"/>
              <a:t>) = (0, 𝑐) = (0, 4)</a:t>
            </a:r>
          </a:p>
          <a:p>
            <a:pPr marL="0" indent="0" algn="l">
              <a:buNone/>
            </a:pPr>
            <a:r>
              <a:rPr lang="en-US" sz="1800" b="0" i="0" u="none" strike="noStrike" baseline="0" dirty="0">
                <a:latin typeface="CambriaMath"/>
              </a:rPr>
              <a:t>𝜃 = 𝑡𝑎𝑛</a:t>
            </a:r>
            <a:r>
              <a:rPr lang="en-US" sz="1800" b="0" i="0" u="none" strike="noStrike" baseline="30000" dirty="0">
                <a:latin typeface="CambriaMath"/>
              </a:rPr>
              <a:t>−1</a:t>
            </a:r>
            <a:r>
              <a:rPr lang="en-US" sz="1800" b="0" i="0" u="none" strike="noStrike" baseline="0" dirty="0">
                <a:latin typeface="CambriaMath"/>
              </a:rPr>
              <a:t>(𝑚) = 𝑡𝑎𝑛</a:t>
            </a:r>
            <a:r>
              <a:rPr lang="en-US" sz="1800" b="0" i="0" u="none" strike="noStrike" baseline="30000" dirty="0">
                <a:latin typeface="CambriaMath"/>
              </a:rPr>
              <a:t>−1</a:t>
            </a:r>
            <a:r>
              <a:rPr lang="en-US" sz="1800" b="0" i="0" u="none" strike="noStrike" baseline="0" dirty="0">
                <a:latin typeface="CambriaMath"/>
              </a:rPr>
              <a:t>(3) = 71.56</a:t>
            </a:r>
          </a:p>
          <a:p>
            <a:pPr marL="0" indent="0" algn="l">
              <a:buNone/>
            </a:pPr>
            <a:endParaRPr lang="en-US" sz="2000" dirty="0"/>
          </a:p>
        </p:txBody>
      </p:sp>
      <p:pic>
        <p:nvPicPr>
          <p:cNvPr id="4" name="Picture 3">
            <a:extLst>
              <a:ext uri="{FF2B5EF4-FFF2-40B4-BE49-F238E27FC236}">
                <a16:creationId xmlns:a16="http://schemas.microsoft.com/office/drawing/2014/main" id="{DBB237A6-15D5-F514-8A5D-0C5953EE6C97}"/>
              </a:ext>
            </a:extLst>
          </p:cNvPr>
          <p:cNvPicPr>
            <a:picLocks noChangeAspect="1"/>
          </p:cNvPicPr>
          <p:nvPr/>
        </p:nvPicPr>
        <p:blipFill>
          <a:blip r:embed="rId2"/>
          <a:stretch>
            <a:fillRect/>
          </a:stretch>
        </p:blipFill>
        <p:spPr>
          <a:xfrm>
            <a:off x="4316057" y="1435100"/>
            <a:ext cx="7020481" cy="5422900"/>
          </a:xfrm>
          <a:prstGeom prst="rect">
            <a:avLst/>
          </a:prstGeom>
        </p:spPr>
      </p:pic>
      <p:grpSp>
        <p:nvGrpSpPr>
          <p:cNvPr id="18" name="Group 17">
            <a:extLst>
              <a:ext uri="{FF2B5EF4-FFF2-40B4-BE49-F238E27FC236}">
                <a16:creationId xmlns:a16="http://schemas.microsoft.com/office/drawing/2014/main" id="{25696071-73C3-ADDF-BD87-3C2F34E346DE}"/>
              </a:ext>
            </a:extLst>
          </p:cNvPr>
          <p:cNvGrpSpPr/>
          <p:nvPr/>
        </p:nvGrpSpPr>
        <p:grpSpPr>
          <a:xfrm>
            <a:off x="838200" y="4343401"/>
            <a:ext cx="2955529" cy="2157412"/>
            <a:chOff x="344884" y="3986214"/>
            <a:chExt cx="2955529" cy="2157412"/>
          </a:xfrm>
        </p:grpSpPr>
        <p:sp>
          <p:nvSpPr>
            <p:cNvPr id="6" name="Graphic 143">
              <a:extLst>
                <a:ext uri="{FF2B5EF4-FFF2-40B4-BE49-F238E27FC236}">
                  <a16:creationId xmlns:a16="http://schemas.microsoft.com/office/drawing/2014/main" id="{3B3E1360-5487-0B6C-998A-46C4CD24F9A7}"/>
                </a:ext>
              </a:extLst>
            </p:cNvPr>
            <p:cNvSpPr/>
            <p:nvPr/>
          </p:nvSpPr>
          <p:spPr>
            <a:xfrm>
              <a:off x="685801" y="3986214"/>
              <a:ext cx="2614612" cy="2157412"/>
            </a:xfrm>
            <a:custGeom>
              <a:avLst/>
              <a:gdLst/>
              <a:ahLst/>
              <a:cxnLst/>
              <a:rect l="l" t="t" r="r" b="b"/>
              <a:pathLst>
                <a:path w="1019810" h="895985">
                  <a:moveTo>
                    <a:pt x="1019302" y="704850"/>
                  </a:moveTo>
                  <a:lnTo>
                    <a:pt x="1017612" y="704088"/>
                  </a:lnTo>
                  <a:lnTo>
                    <a:pt x="941705" y="669671"/>
                  </a:lnTo>
                  <a:lnTo>
                    <a:pt x="943038" y="704570"/>
                  </a:lnTo>
                  <a:lnTo>
                    <a:pt x="217144" y="731672"/>
                  </a:lnTo>
                  <a:lnTo>
                    <a:pt x="196227" y="76098"/>
                  </a:lnTo>
                  <a:lnTo>
                    <a:pt x="231140" y="74930"/>
                  </a:lnTo>
                  <a:lnTo>
                    <a:pt x="224878" y="63373"/>
                  </a:lnTo>
                  <a:lnTo>
                    <a:pt x="190627" y="0"/>
                  </a:lnTo>
                  <a:lnTo>
                    <a:pt x="154940" y="77470"/>
                  </a:lnTo>
                  <a:lnTo>
                    <a:pt x="189877" y="76314"/>
                  </a:lnTo>
                  <a:lnTo>
                    <a:pt x="210794" y="731913"/>
                  </a:lnTo>
                  <a:lnTo>
                    <a:pt x="0" y="739775"/>
                  </a:lnTo>
                  <a:lnTo>
                    <a:pt x="254" y="746125"/>
                  </a:lnTo>
                  <a:lnTo>
                    <a:pt x="210997" y="738263"/>
                  </a:lnTo>
                  <a:lnTo>
                    <a:pt x="216027" y="895489"/>
                  </a:lnTo>
                  <a:lnTo>
                    <a:pt x="222377" y="895286"/>
                  </a:lnTo>
                  <a:lnTo>
                    <a:pt x="217347" y="738022"/>
                  </a:lnTo>
                  <a:lnTo>
                    <a:pt x="943279" y="710920"/>
                  </a:lnTo>
                  <a:lnTo>
                    <a:pt x="944626" y="745744"/>
                  </a:lnTo>
                  <a:lnTo>
                    <a:pt x="1019302" y="704850"/>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7" name="Graphic 144">
              <a:extLst>
                <a:ext uri="{FF2B5EF4-FFF2-40B4-BE49-F238E27FC236}">
                  <a16:creationId xmlns:a16="http://schemas.microsoft.com/office/drawing/2014/main" id="{A78F5C08-187A-6367-9E39-DBE5881E4221}"/>
                </a:ext>
              </a:extLst>
            </p:cNvPr>
            <p:cNvSpPr/>
            <p:nvPr/>
          </p:nvSpPr>
          <p:spPr>
            <a:xfrm>
              <a:off x="685801" y="4146550"/>
              <a:ext cx="1245441" cy="1628380"/>
            </a:xfrm>
            <a:custGeom>
              <a:avLst/>
              <a:gdLst/>
              <a:ahLst/>
              <a:cxnLst/>
              <a:rect l="l" t="t" r="r" b="b"/>
              <a:pathLst>
                <a:path w="485775" h="676275">
                  <a:moveTo>
                    <a:pt x="0" y="676275"/>
                  </a:moveTo>
                  <a:lnTo>
                    <a:pt x="485775"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prstTxWarp prst="textNoShape">
                <a:avLst/>
              </a:prstTxWarp>
              <a:noAutofit/>
            </a:bodyPr>
            <a:lstStyle/>
            <a:p>
              <a:endParaRPr lang="en-US" sz="1600"/>
            </a:p>
          </p:txBody>
        </p:sp>
        <p:sp>
          <p:nvSpPr>
            <p:cNvPr id="8" name="Textbox 145">
              <a:extLst>
                <a:ext uri="{FF2B5EF4-FFF2-40B4-BE49-F238E27FC236}">
                  <a16:creationId xmlns:a16="http://schemas.microsoft.com/office/drawing/2014/main" id="{1E78FAB9-28C5-F0BF-03F4-326383E802EB}"/>
                </a:ext>
              </a:extLst>
            </p:cNvPr>
            <p:cNvSpPr txBox="1"/>
            <p:nvPr/>
          </p:nvSpPr>
          <p:spPr>
            <a:xfrm>
              <a:off x="685801" y="3986214"/>
              <a:ext cx="2614612" cy="2157412"/>
            </a:xfrm>
            <a:prstGeom prst="rect">
              <a:avLst/>
            </a:prstGeom>
          </p:spPr>
          <p:txBody>
            <a:bodyPr wrap="square" lIns="0" tIns="0" rIns="0" bIns="0" rtlCol="0">
              <a:noAutofit/>
            </a:bodyPr>
            <a:lstStyle/>
            <a:p>
              <a:pPr marL="0" marR="0">
                <a:spcBef>
                  <a:spcPts val="0"/>
                </a:spcBef>
                <a:spcAft>
                  <a:spcPts val="0"/>
                </a:spcAft>
              </a:pPr>
              <a:r>
                <a:rPr lang="en-US" sz="1600" dirty="0">
                  <a:effectLst/>
                  <a:ea typeface="Times New Roman" panose="02020603050405020304" pitchFamily="18" charset="0"/>
                </a:rPr>
                <a:t> </a:t>
              </a:r>
            </a:p>
            <a:p>
              <a:pPr marL="0" marR="0">
                <a:spcBef>
                  <a:spcPts val="45"/>
                </a:spcBef>
                <a:spcAft>
                  <a:spcPts val="0"/>
                </a:spcAft>
              </a:pPr>
              <a:r>
                <a:rPr lang="en-US" sz="1600" dirty="0">
                  <a:effectLst/>
                  <a:ea typeface="Times New Roman" panose="02020603050405020304" pitchFamily="18" charset="0"/>
                </a:rPr>
                <a:t> </a:t>
              </a:r>
            </a:p>
            <a:p>
              <a:pPr marL="241300" marR="0">
                <a:spcBef>
                  <a:spcPts val="0"/>
                </a:spcBef>
                <a:spcAft>
                  <a:spcPts val="0"/>
                </a:spcAft>
              </a:pPr>
              <a:endParaRPr lang="en-US" sz="1600" dirty="0">
                <a:effectLst/>
                <a:ea typeface="Times New Roman" panose="02020603050405020304" pitchFamily="18" charset="0"/>
              </a:endParaRPr>
            </a:p>
          </p:txBody>
        </p:sp>
        <p:cxnSp>
          <p:nvCxnSpPr>
            <p:cNvPr id="10" name="Straight Connector 9">
              <a:extLst>
                <a:ext uri="{FF2B5EF4-FFF2-40B4-BE49-F238E27FC236}">
                  <a16:creationId xmlns:a16="http://schemas.microsoft.com/office/drawing/2014/main" id="{B530B3BE-5FDC-4B61-ADFE-AC2B6351BBCB}"/>
                </a:ext>
              </a:extLst>
            </p:cNvPr>
            <p:cNvCxnSpPr/>
            <p:nvPr/>
          </p:nvCxnSpPr>
          <p:spPr>
            <a:xfrm>
              <a:off x="1162050" y="5086350"/>
              <a:ext cx="10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29F7F07-3049-D924-0765-E6F7C2AF8399}"/>
                </a:ext>
              </a:extLst>
            </p:cNvPr>
            <p:cNvSpPr txBox="1"/>
            <p:nvPr/>
          </p:nvSpPr>
          <p:spPr>
            <a:xfrm>
              <a:off x="344884" y="4880254"/>
              <a:ext cx="867966" cy="369332"/>
            </a:xfrm>
            <a:prstGeom prst="rect">
              <a:avLst/>
            </a:prstGeom>
            <a:noFill/>
          </p:spPr>
          <p:txBody>
            <a:bodyPr wrap="square">
              <a:spAutoFit/>
            </a:bodyPr>
            <a:lstStyle/>
            <a:p>
              <a:r>
                <a:rPr lang="en-US" sz="1800" dirty="0">
                  <a:effectLst/>
                  <a:ea typeface="Times New Roman" panose="02020603050405020304" pitchFamily="18" charset="0"/>
                </a:rPr>
                <a:t>(0,</a:t>
              </a:r>
              <a:r>
                <a:rPr lang="en-US" sz="1800" spc="25" dirty="0">
                  <a:effectLst/>
                  <a:ea typeface="Times New Roman" panose="02020603050405020304" pitchFamily="18" charset="0"/>
                </a:rPr>
                <a:t> </a:t>
              </a:r>
              <a:r>
                <a:rPr lang="en-US" sz="1800" spc="-25" dirty="0">
                  <a:effectLst/>
                  <a:ea typeface="Times New Roman" panose="02020603050405020304" pitchFamily="18" charset="0"/>
                </a:rPr>
                <a:t>4)</a:t>
              </a:r>
              <a:endParaRPr lang="en-US" dirty="0"/>
            </a:p>
          </p:txBody>
        </p:sp>
        <p:sp>
          <p:nvSpPr>
            <p:cNvPr id="14" name="TextBox 13">
              <a:extLst>
                <a:ext uri="{FF2B5EF4-FFF2-40B4-BE49-F238E27FC236}">
                  <a16:creationId xmlns:a16="http://schemas.microsoft.com/office/drawing/2014/main" id="{785C36B2-258F-8F9E-541B-924E6E375E15}"/>
                </a:ext>
              </a:extLst>
            </p:cNvPr>
            <p:cNvSpPr txBox="1"/>
            <p:nvPr/>
          </p:nvSpPr>
          <p:spPr>
            <a:xfrm>
              <a:off x="1688157" y="4315897"/>
              <a:ext cx="1168003" cy="369332"/>
            </a:xfrm>
            <a:prstGeom prst="rect">
              <a:avLst/>
            </a:prstGeom>
            <a:noFill/>
          </p:spPr>
          <p:txBody>
            <a:bodyPr wrap="square">
              <a:spAutoFit/>
            </a:bodyPr>
            <a:lstStyle/>
            <a:p>
              <a:r>
                <a:rPr lang="en-GB" sz="1800" u="none" strike="noStrike" baseline="0" dirty="0"/>
                <a:t>y=3x+4</a:t>
              </a:r>
              <a:endParaRPr lang="en-US" dirty="0"/>
            </a:p>
          </p:txBody>
        </p:sp>
        <p:sp>
          <p:nvSpPr>
            <p:cNvPr id="15" name="Arc 14">
              <a:extLst>
                <a:ext uri="{FF2B5EF4-FFF2-40B4-BE49-F238E27FC236}">
                  <a16:creationId xmlns:a16="http://schemas.microsoft.com/office/drawing/2014/main" id="{923E7E2F-99F6-31F5-9A26-67AEC4DDE0B2}"/>
                </a:ext>
              </a:extLst>
            </p:cNvPr>
            <p:cNvSpPr/>
            <p:nvPr/>
          </p:nvSpPr>
          <p:spPr>
            <a:xfrm>
              <a:off x="668539" y="5502119"/>
              <a:ext cx="425450" cy="525342"/>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C77A339-FFBF-8C4D-250C-98232C9E06CF}"/>
                </a:ext>
              </a:extLst>
            </p:cNvPr>
            <p:cNvSpPr txBox="1"/>
            <p:nvPr/>
          </p:nvSpPr>
          <p:spPr>
            <a:xfrm>
              <a:off x="765079" y="5473464"/>
              <a:ext cx="253603" cy="369332"/>
            </a:xfrm>
            <a:prstGeom prst="rect">
              <a:avLst/>
            </a:prstGeom>
            <a:noFill/>
          </p:spPr>
          <p:txBody>
            <a:bodyPr wrap="square">
              <a:spAutoFit/>
            </a:bodyPr>
            <a:lstStyle/>
            <a:p>
              <a:r>
                <a:rPr lang="el-GR" sz="1800" b="0" i="0" u="none" strike="noStrike" baseline="0" dirty="0">
                  <a:latin typeface="Verdana" panose="020B0604030504040204" pitchFamily="34" charset="0"/>
                  <a:ea typeface="Verdana" panose="020B0604030504040204" pitchFamily="34" charset="0"/>
                </a:rPr>
                <a:t>θ</a:t>
              </a:r>
              <a:endParaRPr lang="en-US" dirty="0"/>
            </a:p>
          </p:txBody>
        </p:sp>
      </p:grpSp>
    </p:spTree>
    <p:extLst>
      <p:ext uri="{BB962C8B-B14F-4D97-AF65-F5344CB8AC3E}">
        <p14:creationId xmlns:p14="http://schemas.microsoft.com/office/powerpoint/2010/main" val="742862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endParaRPr lang="en-US" sz="2000" dirty="0"/>
          </a:p>
        </p:txBody>
      </p:sp>
      <p:pic>
        <p:nvPicPr>
          <p:cNvPr id="6" name="Picture 5">
            <a:extLst>
              <a:ext uri="{FF2B5EF4-FFF2-40B4-BE49-F238E27FC236}">
                <a16:creationId xmlns:a16="http://schemas.microsoft.com/office/drawing/2014/main" id="{85F3DF5B-C386-7439-03BB-6B191697C66B}"/>
              </a:ext>
            </a:extLst>
          </p:cNvPr>
          <p:cNvPicPr>
            <a:picLocks noChangeAspect="1"/>
          </p:cNvPicPr>
          <p:nvPr/>
        </p:nvPicPr>
        <p:blipFill>
          <a:blip r:embed="rId2"/>
          <a:stretch>
            <a:fillRect/>
          </a:stretch>
        </p:blipFill>
        <p:spPr>
          <a:xfrm>
            <a:off x="2368639" y="1746877"/>
            <a:ext cx="7454722" cy="5111123"/>
          </a:xfrm>
          <a:prstGeom prst="rect">
            <a:avLst/>
          </a:prstGeom>
        </p:spPr>
      </p:pic>
    </p:spTree>
    <p:extLst>
      <p:ext uri="{BB962C8B-B14F-4D97-AF65-F5344CB8AC3E}">
        <p14:creationId xmlns:p14="http://schemas.microsoft.com/office/powerpoint/2010/main" val="3551649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endParaRPr lang="en-US" sz="2000" dirty="0"/>
          </a:p>
        </p:txBody>
      </p:sp>
      <p:pic>
        <p:nvPicPr>
          <p:cNvPr id="5" name="Picture 4">
            <a:extLst>
              <a:ext uri="{FF2B5EF4-FFF2-40B4-BE49-F238E27FC236}">
                <a16:creationId xmlns:a16="http://schemas.microsoft.com/office/drawing/2014/main" id="{777D0FCE-9AA7-DA07-8788-66CB7A8BEEEC}"/>
              </a:ext>
            </a:extLst>
          </p:cNvPr>
          <p:cNvPicPr>
            <a:picLocks noChangeAspect="1"/>
          </p:cNvPicPr>
          <p:nvPr/>
        </p:nvPicPr>
        <p:blipFill>
          <a:blip r:embed="rId2"/>
          <a:stretch>
            <a:fillRect/>
          </a:stretch>
        </p:blipFill>
        <p:spPr>
          <a:xfrm>
            <a:off x="2057400" y="1590676"/>
            <a:ext cx="9296400" cy="3852862"/>
          </a:xfrm>
          <a:prstGeom prst="rect">
            <a:avLst/>
          </a:prstGeom>
        </p:spPr>
      </p:pic>
      <p:pic>
        <p:nvPicPr>
          <p:cNvPr id="8" name="Picture 7">
            <a:extLst>
              <a:ext uri="{FF2B5EF4-FFF2-40B4-BE49-F238E27FC236}">
                <a16:creationId xmlns:a16="http://schemas.microsoft.com/office/drawing/2014/main" id="{FA896F3B-AE71-9A25-4CA8-8813A8E31D6E}"/>
              </a:ext>
            </a:extLst>
          </p:cNvPr>
          <p:cNvPicPr>
            <a:picLocks noChangeAspect="1"/>
          </p:cNvPicPr>
          <p:nvPr/>
        </p:nvPicPr>
        <p:blipFill>
          <a:blip r:embed="rId3"/>
          <a:stretch>
            <a:fillRect/>
          </a:stretch>
        </p:blipFill>
        <p:spPr>
          <a:xfrm>
            <a:off x="2057400" y="5443538"/>
            <a:ext cx="9172575" cy="1349378"/>
          </a:xfrm>
          <a:prstGeom prst="rect">
            <a:avLst/>
          </a:prstGeom>
        </p:spPr>
      </p:pic>
    </p:spTree>
    <p:extLst>
      <p:ext uri="{BB962C8B-B14F-4D97-AF65-F5344CB8AC3E}">
        <p14:creationId xmlns:p14="http://schemas.microsoft.com/office/powerpoint/2010/main" val="3717007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mirror is placed such that it passes through (0,10),(10, 0). Find the mirror image of an object (6,7), (7, 6), (6, 9).</a:t>
                </a:r>
              </a:p>
              <a:p>
                <a:pPr marL="0" indent="0" algn="l">
                  <a:buNone/>
                </a:pPr>
                <a:r>
                  <a:rPr lang="en-US" sz="1800" b="1" u="sng" dirty="0"/>
                  <a:t>Solution:</a:t>
                </a:r>
              </a:p>
              <a:p>
                <a:pPr marL="0" indent="0" algn="l">
                  <a:buNone/>
                </a:pPr>
                <a:r>
                  <a:rPr lang="en-GB" sz="2000" dirty="0"/>
                  <a:t>Here,</a:t>
                </a:r>
              </a:p>
              <a:p>
                <a:pPr marL="0" indent="0" algn="l">
                  <a:buNone/>
                </a:pPr>
                <a:r>
                  <a:rPr lang="en-GB" sz="2000" dirty="0"/>
                  <a:t>The given mirror or line is passing through </a:t>
                </a:r>
              </a:p>
              <a:p>
                <a:pPr marL="0" indent="0" algn="l">
                  <a:buNone/>
                </a:pPr>
                <a:r>
                  <a:rPr lang="en-GB" sz="2000" dirty="0"/>
                  <a:t>the points (0, 10) &amp; (10, 0).</a:t>
                </a:r>
              </a:p>
              <a:p>
                <a:pPr marL="0" indent="0" algn="l">
                  <a:buNone/>
                </a:pPr>
                <a:r>
                  <a:rPr lang="en-GB" sz="2000" dirty="0"/>
                  <a:t>Now, the slope of the line</a:t>
                </a:r>
              </a:p>
              <a:p>
                <a:pPr marL="0" indent="0">
                  <a:buNone/>
                </a:pPr>
                <a:r>
                  <a:rPr lang="en-GB" sz="2000" dirty="0"/>
                  <a:t>m = </a:t>
                </a:r>
                <a14:m>
                  <m:oMath xmlns:m="http://schemas.openxmlformats.org/officeDocument/2006/math">
                    <m:f>
                      <m:fPr>
                        <m:ctrlPr>
                          <a:rPr lang="en-GB" sz="2000" i="1" smtClean="0">
                            <a:latin typeface="Cambria Math" panose="02040503050406030204" pitchFamily="18" charset="0"/>
                          </a:rPr>
                        </m:ctrlPr>
                      </m:fPr>
                      <m:num>
                        <m:r>
                          <m:rPr>
                            <m:nor/>
                          </m:rPr>
                          <a:rPr lang="en-GB" sz="2000" dirty="0"/>
                          <m:t>(</m:t>
                        </m:r>
                        <m:r>
                          <m:rPr>
                            <m:nor/>
                          </m:rPr>
                          <a:rPr lang="en-GB" sz="2000" dirty="0"/>
                          <m:t>y</m:t>
                        </m:r>
                        <m:r>
                          <m:rPr>
                            <m:nor/>
                          </m:rPr>
                          <a:rPr lang="en-GB" sz="2000" baseline="-25000" dirty="0"/>
                          <m:t>2</m:t>
                        </m:r>
                        <m:r>
                          <m:rPr>
                            <m:nor/>
                          </m:rPr>
                          <a:rPr lang="en-GB" sz="2000" dirty="0"/>
                          <m:t>−</m:t>
                        </m:r>
                        <m:r>
                          <m:rPr>
                            <m:nor/>
                          </m:rPr>
                          <a:rPr lang="en-GB" sz="2000" dirty="0"/>
                          <m:t>y</m:t>
                        </m:r>
                        <m:r>
                          <m:rPr>
                            <m:nor/>
                          </m:rPr>
                          <a:rPr lang="en-GB" sz="2000" baseline="-25000" dirty="0"/>
                          <m:t>1</m:t>
                        </m:r>
                        <m:r>
                          <m:rPr>
                            <m:nor/>
                          </m:rPr>
                          <a:rPr lang="en-GB" sz="2000" dirty="0"/>
                          <m:t>)</m:t>
                        </m:r>
                      </m:num>
                      <m:den>
                        <m:r>
                          <m:rPr>
                            <m:nor/>
                          </m:rPr>
                          <a:rPr lang="en-GB" sz="2000" dirty="0"/>
                          <m:t>(</m:t>
                        </m:r>
                        <m:r>
                          <m:rPr>
                            <m:nor/>
                          </m:rPr>
                          <a:rPr lang="en-GB" sz="2000" dirty="0"/>
                          <m:t>x</m:t>
                        </m:r>
                        <m:r>
                          <m:rPr>
                            <m:nor/>
                          </m:rPr>
                          <a:rPr lang="en-GB" sz="2000" baseline="-25000" dirty="0"/>
                          <m:t>2</m:t>
                        </m:r>
                        <m:r>
                          <m:rPr>
                            <m:nor/>
                          </m:rPr>
                          <a:rPr lang="en-GB" sz="2000" dirty="0"/>
                          <m:t>−</m:t>
                        </m:r>
                        <m:r>
                          <m:rPr>
                            <m:nor/>
                          </m:rPr>
                          <a:rPr lang="en-GB" sz="2000" dirty="0"/>
                          <m:t>x</m:t>
                        </m:r>
                        <m:r>
                          <m:rPr>
                            <m:nor/>
                          </m:rPr>
                          <a:rPr lang="en-GB" sz="2000" baseline="-25000" dirty="0"/>
                          <m:t>1</m:t>
                        </m:r>
                        <m:r>
                          <m:rPr>
                            <m:nor/>
                          </m:rPr>
                          <a:rPr lang="en-GB" sz="2000" dirty="0"/>
                          <m:t>)</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(0 − 10)</m:t>
                        </m:r>
                      </m:num>
                      <m:den>
                        <m:r>
                          <m:rPr>
                            <m:nor/>
                          </m:rPr>
                          <a:rPr lang="en-GB" sz="2000" dirty="0"/>
                          <m:t>(10 − 0)</m:t>
                        </m:r>
                      </m:den>
                    </m:f>
                  </m:oMath>
                </a14:m>
                <a:r>
                  <a:rPr lang="en-GB" sz="2000" dirty="0"/>
                  <a:t> = -1</a:t>
                </a:r>
              </a:p>
              <a:p>
                <a:pPr marL="0" indent="0" algn="l">
                  <a:buNone/>
                </a:pPr>
                <a:r>
                  <a:rPr lang="en-GB" sz="2000" dirty="0"/>
                  <a:t>Thus, the rotation angle (θ)= tan</a:t>
                </a:r>
                <a:r>
                  <a:rPr lang="en-GB" sz="2000" baseline="30000" dirty="0"/>
                  <a:t>-1</a:t>
                </a:r>
                <a:r>
                  <a:rPr lang="en-GB" sz="2000" dirty="0"/>
                  <a:t>(m) </a:t>
                </a:r>
              </a:p>
              <a:p>
                <a:pPr marL="0" indent="0" algn="l">
                  <a:buNone/>
                </a:pPr>
                <a:r>
                  <a:rPr lang="en-GB" sz="2000" dirty="0"/>
                  <a:t>			         = tan</a:t>
                </a:r>
                <a:r>
                  <a:rPr lang="en-GB" sz="2000" baseline="30000" dirty="0"/>
                  <a:t>-1</a:t>
                </a:r>
                <a:r>
                  <a:rPr lang="en-GB" sz="2000" dirty="0"/>
                  <a:t>(-1)</a:t>
                </a:r>
              </a:p>
              <a:p>
                <a:pPr marL="0" indent="0" algn="l">
                  <a:buNone/>
                </a:pPr>
                <a:r>
                  <a:rPr lang="en-GB" sz="2000" dirty="0"/>
                  <a:t>			         = -45</a:t>
                </a:r>
                <a:r>
                  <a:rPr lang="en-GB" sz="2000" dirty="0">
                    <a:latin typeface="Verdana" panose="020B0604030504040204" pitchFamily="34" charset="0"/>
                    <a:ea typeface="Verdana" panose="020B0604030504040204" pitchFamily="34" charset="0"/>
                  </a:rPr>
                  <a:t>°</a:t>
                </a:r>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057276"/>
                <a:ext cx="10515600" cy="4914901"/>
              </a:xfrm>
              <a:blipFill>
                <a:blip r:embed="rId2"/>
                <a:stretch>
                  <a:fillRect l="-638" t="-1115" r="-696"/>
                </a:stretch>
              </a:blipFill>
            </p:spPr>
            <p:txBody>
              <a:bodyPr/>
              <a:lstStyle/>
              <a:p>
                <a:r>
                  <a:rPr lang="en-US">
                    <a:noFill/>
                  </a:rPr>
                  <a:t> </a:t>
                </a:r>
              </a:p>
            </p:txBody>
          </p:sp>
        </mc:Fallback>
      </mc:AlternateContent>
      <p:pic>
        <p:nvPicPr>
          <p:cNvPr id="4" name="object 8">
            <a:extLst>
              <a:ext uri="{FF2B5EF4-FFF2-40B4-BE49-F238E27FC236}">
                <a16:creationId xmlns:a16="http://schemas.microsoft.com/office/drawing/2014/main" id="{338CED08-8276-D1E4-CDCE-8327C0179130}"/>
              </a:ext>
            </a:extLst>
          </p:cNvPr>
          <p:cNvPicPr/>
          <p:nvPr/>
        </p:nvPicPr>
        <p:blipFill>
          <a:blip r:embed="rId3" cstate="print"/>
          <a:stretch>
            <a:fillRect/>
          </a:stretch>
        </p:blipFill>
        <p:spPr>
          <a:xfrm>
            <a:off x="7172325" y="1906588"/>
            <a:ext cx="4181475" cy="4095750"/>
          </a:xfrm>
          <a:prstGeom prst="rect">
            <a:avLst/>
          </a:prstGeom>
        </p:spPr>
      </p:pic>
    </p:spTree>
    <p:extLst>
      <p:ext uri="{BB962C8B-B14F-4D97-AF65-F5344CB8AC3E}">
        <p14:creationId xmlns:p14="http://schemas.microsoft.com/office/powerpoint/2010/main" val="2330414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93661"/>
            <a:ext cx="10515600" cy="79216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885824"/>
            <a:ext cx="10515600" cy="5086354"/>
          </a:xfrm>
        </p:spPr>
        <p:txBody>
          <a:bodyPr>
            <a:normAutofit/>
          </a:bodyPr>
          <a:lstStyle/>
          <a:p>
            <a:pPr marL="0" indent="0" algn="l">
              <a:buNone/>
            </a:pPr>
            <a:r>
              <a:rPr lang="en-US" sz="1800" b="1" u="sng" dirty="0"/>
              <a:t>Solution:</a:t>
            </a:r>
          </a:p>
          <a:p>
            <a:pPr marL="0" indent="0" algn="l">
              <a:buNone/>
            </a:pPr>
            <a:r>
              <a:rPr lang="en-GB" sz="2000" dirty="0"/>
              <a:t>The composite matrix is given by:</a:t>
            </a:r>
          </a:p>
          <a:p>
            <a:pPr marL="0" indent="0" algn="l">
              <a:buNone/>
            </a:pPr>
            <a:r>
              <a:rPr lang="en-GB" sz="2000" b="1" dirty="0"/>
              <a:t>C.M.= T</a:t>
            </a:r>
            <a:r>
              <a:rPr lang="en-GB" sz="2000" b="1" baseline="-25000" dirty="0"/>
              <a:t>(0, 10) or (10, 0)</a:t>
            </a:r>
            <a:r>
              <a:rPr lang="en-GB" sz="2000" b="1" dirty="0"/>
              <a:t>. </a:t>
            </a:r>
            <a:r>
              <a:rPr lang="en-GB" sz="2000" b="1" dirty="0" err="1"/>
              <a:t>R</a:t>
            </a:r>
            <a:r>
              <a:rPr lang="en-GB" sz="2000" b="1" baseline="-25000" dirty="0" err="1"/>
              <a:t>θ</a:t>
            </a:r>
            <a:r>
              <a:rPr lang="en-GB" sz="2000" b="1" baseline="-25000" dirty="0"/>
              <a:t> in CW</a:t>
            </a:r>
            <a:r>
              <a:rPr lang="en-GB" sz="2000" b="1" dirty="0"/>
              <a:t> .</a:t>
            </a:r>
            <a:r>
              <a:rPr lang="en-GB" sz="2000" b="1" dirty="0" err="1"/>
              <a:t>R</a:t>
            </a:r>
            <a:r>
              <a:rPr lang="en-GB" sz="2000" b="1" baseline="-25000" dirty="0" err="1"/>
              <a:t>fx</a:t>
            </a:r>
            <a:r>
              <a:rPr lang="en-GB" sz="2000" b="1" dirty="0"/>
              <a:t> .</a:t>
            </a:r>
            <a:r>
              <a:rPr lang="en-GB" sz="2000" b="1" dirty="0" err="1"/>
              <a:t>R</a:t>
            </a:r>
            <a:r>
              <a:rPr lang="en-GB" sz="2000" b="1" baseline="-25000" dirty="0" err="1"/>
              <a:t>θ</a:t>
            </a:r>
            <a:r>
              <a:rPr lang="en-GB" sz="2000" b="1" baseline="-25000" dirty="0"/>
              <a:t> in CCW</a:t>
            </a:r>
            <a:r>
              <a:rPr lang="en-GB" sz="2000" b="1" dirty="0"/>
              <a:t> .T</a:t>
            </a:r>
            <a:r>
              <a:rPr lang="en-GB" sz="2000" b="1" baseline="-25000" dirty="0"/>
              <a:t>(0, -10) or (-10, 0)</a:t>
            </a:r>
          </a:p>
        </p:txBody>
      </p:sp>
      <p:pic>
        <p:nvPicPr>
          <p:cNvPr id="5" name="object 6">
            <a:extLst>
              <a:ext uri="{FF2B5EF4-FFF2-40B4-BE49-F238E27FC236}">
                <a16:creationId xmlns:a16="http://schemas.microsoft.com/office/drawing/2014/main" id="{844D01A2-DF78-CF98-DD2E-9F7ECECD463D}"/>
              </a:ext>
            </a:extLst>
          </p:cNvPr>
          <p:cNvPicPr/>
          <p:nvPr/>
        </p:nvPicPr>
        <p:blipFill>
          <a:blip r:embed="rId2" cstate="print"/>
          <a:stretch>
            <a:fillRect/>
          </a:stretch>
        </p:blipFill>
        <p:spPr>
          <a:xfrm>
            <a:off x="1509710" y="2014538"/>
            <a:ext cx="6119815" cy="4843462"/>
          </a:xfrm>
          <a:prstGeom prst="rect">
            <a:avLst/>
          </a:prstGeom>
        </p:spPr>
      </p:pic>
    </p:spTree>
    <p:extLst>
      <p:ext uri="{BB962C8B-B14F-4D97-AF65-F5344CB8AC3E}">
        <p14:creationId xmlns:p14="http://schemas.microsoft.com/office/powerpoint/2010/main" val="132058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4391025" cy="4914901"/>
          </a:xfrm>
        </p:spPr>
        <p:txBody>
          <a:bodyPr>
            <a:normAutofit/>
          </a:bodyPr>
          <a:lstStyle/>
          <a:p>
            <a:pPr marL="0" indent="0" algn="l">
              <a:buNone/>
            </a:pPr>
            <a:r>
              <a:rPr lang="en-GB" sz="1800" u="none" strike="noStrike" baseline="0" dirty="0">
                <a:highlight>
                  <a:srgbClr val="FFFF00"/>
                </a:highlight>
              </a:rPr>
              <a:t>Q. A mirror is placed such that it passes through (0,10),(10, 0). Find the mirror image of an object (6,7), (7, 6), (6, 9).</a:t>
            </a:r>
          </a:p>
          <a:p>
            <a:pPr marL="0" indent="0" algn="l">
              <a:buNone/>
            </a:pPr>
            <a:r>
              <a:rPr lang="en-US" sz="1800" b="1" u="sng" dirty="0"/>
              <a:t>Solution:</a:t>
            </a:r>
          </a:p>
          <a:p>
            <a:pPr marL="0" indent="0" algn="l">
              <a:buNone/>
            </a:pPr>
            <a:r>
              <a:rPr lang="en-GB" sz="1800" dirty="0"/>
              <a:t>Now, the required co-ordinate can be calculated as:</a:t>
            </a:r>
          </a:p>
          <a:p>
            <a:pPr marL="0" indent="0" algn="l">
              <a:buNone/>
            </a:pPr>
            <a:r>
              <a:rPr lang="en-GB" sz="1800" b="1" dirty="0"/>
              <a:t>P’ = C.M * P</a:t>
            </a:r>
          </a:p>
          <a:p>
            <a:pPr marL="0" indent="0" algn="l">
              <a:buNone/>
            </a:pPr>
            <a:endParaRPr lang="en-US" sz="1800" b="1" dirty="0"/>
          </a:p>
        </p:txBody>
      </p:sp>
      <p:pic>
        <p:nvPicPr>
          <p:cNvPr id="5" name="object 5">
            <a:extLst>
              <a:ext uri="{FF2B5EF4-FFF2-40B4-BE49-F238E27FC236}">
                <a16:creationId xmlns:a16="http://schemas.microsoft.com/office/drawing/2014/main" id="{F9E3864E-9540-9126-085D-01E76966E7CA}"/>
              </a:ext>
            </a:extLst>
          </p:cNvPr>
          <p:cNvPicPr/>
          <p:nvPr/>
        </p:nvPicPr>
        <p:blipFill>
          <a:blip r:embed="rId2" cstate="print"/>
          <a:stretch>
            <a:fillRect/>
          </a:stretch>
        </p:blipFill>
        <p:spPr>
          <a:xfrm>
            <a:off x="5229225" y="0"/>
            <a:ext cx="6962775" cy="6858000"/>
          </a:xfrm>
          <a:prstGeom prst="rect">
            <a:avLst/>
          </a:prstGeom>
        </p:spPr>
      </p:pic>
      <p:pic>
        <p:nvPicPr>
          <p:cNvPr id="6" name="object 6">
            <a:extLst>
              <a:ext uri="{FF2B5EF4-FFF2-40B4-BE49-F238E27FC236}">
                <a16:creationId xmlns:a16="http://schemas.microsoft.com/office/drawing/2014/main" id="{A6A7BF7D-3F15-0700-98B8-8B8B3992C8FC}"/>
              </a:ext>
            </a:extLst>
          </p:cNvPr>
          <p:cNvPicPr/>
          <p:nvPr/>
        </p:nvPicPr>
        <p:blipFill>
          <a:blip r:embed="rId3" cstate="print"/>
          <a:stretch>
            <a:fillRect/>
          </a:stretch>
        </p:blipFill>
        <p:spPr>
          <a:xfrm>
            <a:off x="1257300" y="3422652"/>
            <a:ext cx="3114676" cy="2543177"/>
          </a:xfrm>
          <a:prstGeom prst="rect">
            <a:avLst/>
          </a:prstGeom>
        </p:spPr>
      </p:pic>
      <p:sp>
        <p:nvSpPr>
          <p:cNvPr id="8" name="TextBox 7">
            <a:extLst>
              <a:ext uri="{FF2B5EF4-FFF2-40B4-BE49-F238E27FC236}">
                <a16:creationId xmlns:a16="http://schemas.microsoft.com/office/drawing/2014/main" id="{724E25CA-E814-B87D-6293-D787AFFF1E0C}"/>
              </a:ext>
            </a:extLst>
          </p:cNvPr>
          <p:cNvSpPr txBox="1"/>
          <p:nvPr/>
        </p:nvSpPr>
        <p:spPr>
          <a:xfrm>
            <a:off x="0" y="5965829"/>
            <a:ext cx="5229225" cy="646331"/>
          </a:xfrm>
          <a:prstGeom prst="rect">
            <a:avLst/>
          </a:prstGeom>
          <a:noFill/>
        </p:spPr>
        <p:txBody>
          <a:bodyPr wrap="square">
            <a:spAutoFit/>
          </a:bodyPr>
          <a:lstStyle/>
          <a:p>
            <a:r>
              <a:rPr lang="en-US" b="1" dirty="0"/>
              <a:t>Hence, the final coordinates are (3, 4), </a:t>
            </a:r>
          </a:p>
          <a:p>
            <a:r>
              <a:rPr lang="en-US" b="1" dirty="0"/>
              <a:t>(4, 3) &amp; (1, 4).</a:t>
            </a:r>
          </a:p>
        </p:txBody>
      </p:sp>
    </p:spTree>
    <p:extLst>
      <p:ext uri="{BB962C8B-B14F-4D97-AF65-F5344CB8AC3E}">
        <p14:creationId xmlns:p14="http://schemas.microsoft.com/office/powerpoint/2010/main" val="3466495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1A0F-D3B7-9045-0407-91C966F2AB0D}"/>
              </a:ext>
            </a:extLst>
          </p:cNvPr>
          <p:cNvSpPr>
            <a:spLocks noGrp="1"/>
          </p:cNvSpPr>
          <p:nvPr>
            <p:ph type="title"/>
          </p:nvPr>
        </p:nvSpPr>
        <p:spPr/>
        <p:txBody>
          <a:bodyPr/>
          <a:lstStyle/>
          <a:p>
            <a:r>
              <a:rPr lang="en-US" b="1" dirty="0"/>
              <a:t>2D Shearing</a:t>
            </a:r>
          </a:p>
        </p:txBody>
      </p:sp>
      <p:sp>
        <p:nvSpPr>
          <p:cNvPr id="3" name="Content Placeholder 2">
            <a:extLst>
              <a:ext uri="{FF2B5EF4-FFF2-40B4-BE49-F238E27FC236}">
                <a16:creationId xmlns:a16="http://schemas.microsoft.com/office/drawing/2014/main" id="{0161F9C9-1974-294E-3D21-0A08251D07C4}"/>
              </a:ext>
            </a:extLst>
          </p:cNvPr>
          <p:cNvSpPr>
            <a:spLocks noGrp="1"/>
          </p:cNvSpPr>
          <p:nvPr>
            <p:ph idx="1"/>
          </p:nvPr>
        </p:nvSpPr>
        <p:spPr>
          <a:xfrm>
            <a:off x="838200" y="1690688"/>
            <a:ext cx="5257800" cy="4486275"/>
          </a:xfrm>
        </p:spPr>
        <p:txBody>
          <a:bodyPr>
            <a:normAutofit/>
          </a:bodyPr>
          <a:lstStyle/>
          <a:p>
            <a:pPr>
              <a:buFont typeface="Wingdings" panose="05000000000000000000" pitchFamily="2" charset="2"/>
              <a:buChar char="v"/>
            </a:pPr>
            <a:r>
              <a:rPr lang="en-GB" sz="2000" dirty="0"/>
              <a:t>A transformation that distorts the shape of an object such that the transformed shape appears as if the object is composed of internal layers and these layers are caused to slide over is shearing. </a:t>
            </a:r>
          </a:p>
          <a:p>
            <a:pPr>
              <a:buFont typeface="Wingdings" panose="05000000000000000000" pitchFamily="2" charset="2"/>
              <a:buChar char="v"/>
            </a:pPr>
            <a:r>
              <a:rPr lang="en-GB" sz="2000" dirty="0"/>
              <a:t>It is transformation which changes the shape of object. The sliding of layers of object occur. </a:t>
            </a:r>
          </a:p>
          <a:p>
            <a:pPr>
              <a:buFont typeface="Wingdings" panose="05000000000000000000" pitchFamily="2" charset="2"/>
              <a:buChar char="v"/>
            </a:pPr>
            <a:r>
              <a:rPr lang="en-GB" sz="2000" dirty="0"/>
              <a:t>The shear can be in one direction or in two directions.</a:t>
            </a:r>
            <a:endParaRPr lang="en-US" sz="2000" dirty="0"/>
          </a:p>
        </p:txBody>
      </p:sp>
      <p:pic>
        <p:nvPicPr>
          <p:cNvPr id="6146" name="Picture 2" descr="Shearing">
            <a:extLst>
              <a:ext uri="{FF2B5EF4-FFF2-40B4-BE49-F238E27FC236}">
                <a16:creationId xmlns:a16="http://schemas.microsoft.com/office/drawing/2014/main" id="{763F68E9-2223-44DD-393C-DF93A0C8C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5" y="1429972"/>
            <a:ext cx="6096000" cy="490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848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855A-9019-7113-F38B-C9D9D515AF4E}"/>
              </a:ext>
            </a:extLst>
          </p:cNvPr>
          <p:cNvSpPr>
            <a:spLocks noGrp="1"/>
          </p:cNvSpPr>
          <p:nvPr>
            <p:ph type="title"/>
          </p:nvPr>
        </p:nvSpPr>
        <p:spPr/>
        <p:txBody>
          <a:bodyPr/>
          <a:lstStyle/>
          <a:p>
            <a:r>
              <a:rPr lang="en-US" b="1" dirty="0"/>
              <a:t>Types of Shearing</a:t>
            </a:r>
          </a:p>
        </p:txBody>
      </p:sp>
      <p:sp>
        <p:nvSpPr>
          <p:cNvPr id="3" name="Content Placeholder 2">
            <a:extLst>
              <a:ext uri="{FF2B5EF4-FFF2-40B4-BE49-F238E27FC236}">
                <a16:creationId xmlns:a16="http://schemas.microsoft.com/office/drawing/2014/main" id="{52406EB2-50B7-E3AC-062B-F2C8F80E88E7}"/>
              </a:ext>
            </a:extLst>
          </p:cNvPr>
          <p:cNvSpPr>
            <a:spLocks noGrp="1"/>
          </p:cNvSpPr>
          <p:nvPr>
            <p:ph idx="1"/>
          </p:nvPr>
        </p:nvSpPr>
        <p:spPr>
          <a:xfrm>
            <a:off x="838200" y="1690688"/>
            <a:ext cx="10515600" cy="4486275"/>
          </a:xfrm>
        </p:spPr>
        <p:txBody>
          <a:bodyPr/>
          <a:lstStyle/>
          <a:p>
            <a:pPr marL="514350" indent="-514350">
              <a:buFont typeface="+mj-lt"/>
              <a:buAutoNum type="arabicPeriod"/>
            </a:pPr>
            <a:r>
              <a:rPr lang="en-GB" dirty="0"/>
              <a:t>X-direction Shear(Shearing in the X-direction)</a:t>
            </a:r>
          </a:p>
          <a:p>
            <a:pPr marL="514350" indent="-514350">
              <a:buFont typeface="+mj-lt"/>
              <a:buAutoNum type="arabicPeriod"/>
            </a:pPr>
            <a:r>
              <a:rPr lang="en-GB" dirty="0"/>
              <a:t>Y-direction Shear(Shearing in the Y-direction)</a:t>
            </a:r>
          </a:p>
          <a:p>
            <a:pPr marL="514350" indent="-514350">
              <a:buFont typeface="+mj-lt"/>
              <a:buAutoNum type="arabicPeriod"/>
            </a:pPr>
            <a:r>
              <a:rPr lang="en-GB" dirty="0"/>
              <a:t>X-Y directions Shearing(Shearing in the X-Y direction)</a:t>
            </a:r>
          </a:p>
          <a:p>
            <a:pPr marL="514350" indent="-514350">
              <a:buFont typeface="+mj-lt"/>
              <a:buAutoNum type="arabicPeriod"/>
            </a:pPr>
            <a:r>
              <a:rPr lang="en-GB" dirty="0"/>
              <a:t>X-direction shear relative to 𝒚 = 𝒚</a:t>
            </a:r>
            <a:r>
              <a:rPr lang="en-GB" baseline="-25000" dirty="0"/>
              <a:t>𝒓𝒆𝒇</a:t>
            </a:r>
          </a:p>
          <a:p>
            <a:pPr marL="514350" indent="-514350">
              <a:buFont typeface="+mj-lt"/>
              <a:buAutoNum type="arabicPeriod"/>
            </a:pPr>
            <a:r>
              <a:rPr lang="en-GB" dirty="0"/>
              <a:t>Y-direction shear relative to 𝒙 = 𝒙</a:t>
            </a:r>
            <a:r>
              <a:rPr lang="en-GB" baseline="-25000" dirty="0"/>
              <a:t>𝒓𝒆𝒇</a:t>
            </a:r>
            <a:endParaRPr lang="en-US" baseline="-25000" dirty="0"/>
          </a:p>
        </p:txBody>
      </p:sp>
    </p:spTree>
    <p:extLst>
      <p:ext uri="{BB962C8B-B14F-4D97-AF65-F5344CB8AC3E}">
        <p14:creationId xmlns:p14="http://schemas.microsoft.com/office/powerpoint/2010/main" val="53510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4BCF-5EAB-C6DB-8A66-C42AFAD820BF}"/>
              </a:ext>
            </a:extLst>
          </p:cNvPr>
          <p:cNvSpPr>
            <a:spLocks noGrp="1"/>
          </p:cNvSpPr>
          <p:nvPr>
            <p:ph type="title"/>
          </p:nvPr>
        </p:nvSpPr>
        <p:spPr/>
        <p:txBody>
          <a:bodyPr/>
          <a:lstStyle/>
          <a:p>
            <a:r>
              <a:rPr lang="en-US" b="1" dirty="0"/>
              <a:t>2D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2332F-8433-3A2B-61DF-F695DA55FFD5}"/>
                  </a:ext>
                </a:extLst>
              </p:cNvPr>
              <p:cNvSpPr>
                <a:spLocks noGrp="1"/>
              </p:cNvSpPr>
              <p:nvPr>
                <p:ph idx="1"/>
              </p:nvPr>
            </p:nvSpPr>
            <p:spPr>
              <a:xfrm>
                <a:off x="838200" y="1825624"/>
                <a:ext cx="8104832" cy="4503739"/>
              </a:xfrm>
            </p:spPr>
            <p:txBody>
              <a:bodyPr>
                <a:normAutofit/>
              </a:bodyPr>
              <a:lstStyle/>
              <a:p>
                <a:pPr>
                  <a:buFont typeface="Wingdings" panose="05000000000000000000" pitchFamily="2" charset="2"/>
                  <a:buChar char="v"/>
                </a:pPr>
                <a:r>
                  <a:rPr lang="en-GB" sz="2000" dirty="0"/>
                  <a:t>Repositioning of object along a straight-line path from one coordinate location to another is called </a:t>
                </a:r>
                <a:r>
                  <a:rPr lang="en-GB" sz="2000" b="1" dirty="0"/>
                  <a:t>translation</a:t>
                </a:r>
                <a:r>
                  <a:rPr lang="en-GB" sz="2000" dirty="0"/>
                  <a:t>.</a:t>
                </a:r>
              </a:p>
              <a:p>
                <a:pPr>
                  <a:buFont typeface="Wingdings" panose="05000000000000000000" pitchFamily="2" charset="2"/>
                  <a:buChar char="v"/>
                </a:pPr>
                <a:r>
                  <a:rPr lang="en-GB" sz="2000" dirty="0"/>
                  <a:t>Translation is performed on a point by adding offset to its coordinate so as to generate a new coordinate position.</a:t>
                </a:r>
              </a:p>
              <a:p>
                <a:pPr>
                  <a:buFont typeface="Wingdings" panose="05000000000000000000" pitchFamily="2" charset="2"/>
                  <a:buChar char="v"/>
                </a:pPr>
                <a:r>
                  <a:rPr lang="en-GB" sz="2000" dirty="0"/>
                  <a:t>Let p(x, y) be translated to 𝑝′(𝑥′, 𝑦′) by using offset 𝑡</a:t>
                </a:r>
                <a:r>
                  <a:rPr lang="en-GB" sz="2000" baseline="-25000" dirty="0"/>
                  <a:t>𝑥</a:t>
                </a:r>
                <a:r>
                  <a:rPr lang="en-GB" sz="2000" dirty="0"/>
                  <a:t> and 𝑡</a:t>
                </a:r>
                <a:r>
                  <a:rPr lang="en-GB" sz="2000" baseline="-25000" dirty="0"/>
                  <a:t>𝑦</a:t>
                </a:r>
                <a:r>
                  <a:rPr lang="en-GB" sz="2000" dirty="0"/>
                  <a:t> in x &amp; y direction. Then,</a:t>
                </a:r>
              </a:p>
              <a:p>
                <a:pPr marL="0" indent="0">
                  <a:buNone/>
                </a:pPr>
                <a:r>
                  <a:rPr lang="en-GB" sz="2000" dirty="0"/>
                  <a:t>	𝑥′=𝑥 + 𝑡</a:t>
                </a:r>
                <a:r>
                  <a:rPr lang="en-GB" sz="2000" baseline="-25000" dirty="0"/>
                  <a:t>𝑥</a:t>
                </a:r>
              </a:p>
              <a:p>
                <a:pPr marL="0" indent="0">
                  <a:buNone/>
                </a:pPr>
                <a:r>
                  <a:rPr lang="en-GB" sz="2000" dirty="0"/>
                  <a:t>	𝑦′=𝑦 + 𝑡</a:t>
                </a:r>
                <a:r>
                  <a:rPr lang="en-GB" sz="2000" baseline="-25000" dirty="0"/>
                  <a:t>𝑦</a:t>
                </a:r>
              </a:p>
              <a:p>
                <a:pPr>
                  <a:buFont typeface="Wingdings" panose="05000000000000000000" pitchFamily="2" charset="2"/>
                  <a:buChar char="v"/>
                </a:pPr>
                <a:r>
                  <a:rPr lang="en-GB" sz="2000" dirty="0"/>
                  <a:t>In matrix form,</a:t>
                </a:r>
              </a:p>
              <a:p>
                <a:pPr marL="0" indent="0">
                  <a:buNone/>
                </a:pPr>
                <a14:m>
                  <m:oMathPara xmlns:m="http://schemas.openxmlformats.org/officeDocument/2006/math">
                    <m:oMathParaPr>
                      <m:jc m:val="left"/>
                    </m:oMathParaPr>
                    <m:oMath xmlns:m="http://schemas.openxmlformats.org/officeDocument/2006/math">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m:t>
                                </m:r>
                              </m:e>
                            </m:mr>
                            <m:mr>
                              <m:e>
                                <m:r>
                                  <a:rPr lang="en-US" sz="2000" b="0" i="1" smtClean="0">
                                    <a:latin typeface="Cambria Math" panose="02040503050406030204" pitchFamily="18" charset="0"/>
                                  </a:rPr>
                                  <m:t>𝑦</m:t>
                                </m:r>
                                <m:r>
                                  <a:rPr lang="en-US" sz="2000" b="0" i="1" smtClean="0">
                                    <a:latin typeface="Cambria Math" panose="02040503050406030204" pitchFamily="18" charset="0"/>
                                  </a:rPr>
                                  <m:t>′</m:t>
                                </m:r>
                              </m:e>
                            </m:mr>
                          </m:m>
                        </m:e>
                      </m:d>
                      <m:r>
                        <a:rPr lang="en-US" sz="2000" b="0" i="1" smtClean="0">
                          <a:latin typeface="Cambria Math" panose="02040503050406030204" pitchFamily="18" charset="0"/>
                        </a:rPr>
                        <m:t>=</m:t>
                      </m:r>
                      <m:d>
                        <m:dPr>
                          <m:begChr m:val="["/>
                          <m:endChr m:val="]"/>
                          <m:ctrlPr>
                            <a:rPr lang="en-GB" sz="2000" i="1" smtClean="0">
                              <a:latin typeface="Cambria Math" panose="02040503050406030204" pitchFamily="18" charset="0"/>
                            </a:rPr>
                          </m:ctrlPr>
                        </m:dPr>
                        <m:e>
                          <m:m>
                            <m:mPr>
                              <m:mcs>
                                <m:mc>
                                  <m:mcPr>
                                    <m:count m:val="2"/>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𝑥</m:t>
                                </m:r>
                              </m:e>
                            </m:mr>
                            <m:mr>
                              <m:e>
                                <m:r>
                                  <a:rPr lang="en-US" sz="2000" i="1">
                                    <a:latin typeface="Cambria Math" panose="02040503050406030204" pitchFamily="18" charset="0"/>
                                  </a:rPr>
                                  <m:t>𝑦</m:t>
                                </m:r>
                              </m:e>
                            </m:mr>
                          </m:m>
                        </m:e>
                      </m:d>
                      <m:r>
                        <a:rPr lang="en-US" sz="2000" b="0" i="1" smtClean="0">
                          <a:latin typeface="Cambria Math" panose="02040503050406030204" pitchFamily="18" charset="0"/>
                        </a:rPr>
                        <m:t>+</m:t>
                      </m:r>
                      <m:d>
                        <m:dPr>
                          <m:begChr m:val="["/>
                          <m:endChr m:val="]"/>
                          <m:ctrlPr>
                            <a:rPr lang="en-GB" sz="200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r>
                                  <m:rPr>
                                    <m:brk m:alnAt="7"/>
                                  </m:rPr>
                                  <a:rPr lang="en-US" sz="2000" b="0" i="1" smtClean="0">
                                    <a:latin typeface="Cambria Math" panose="02040503050406030204" pitchFamily="18" charset="0"/>
                                  </a:rPr>
                                  <m:t>𝑡</m:t>
                                </m:r>
                                <m:r>
                                  <a:rPr lang="en-US" sz="2000" b="0" i="1" baseline="-25000" smtClean="0">
                                    <a:latin typeface="Cambria Math" panose="02040503050406030204" pitchFamily="18" charset="0"/>
                                  </a:rPr>
                                  <m:t>𝑥</m:t>
                                </m:r>
                              </m:e>
                            </m:mr>
                            <m:mr>
                              <m:e>
                                <m:r>
                                  <a:rPr lang="en-US" sz="2000" b="0" i="1" smtClean="0">
                                    <a:latin typeface="Cambria Math" panose="02040503050406030204" pitchFamily="18" charset="0"/>
                                  </a:rPr>
                                  <m:t>𝑡</m:t>
                                </m:r>
                                <m:r>
                                  <a:rPr lang="en-US" sz="2000" b="0" i="1" baseline="-25000" smtClean="0">
                                    <a:latin typeface="Cambria Math" panose="02040503050406030204" pitchFamily="18" charset="0"/>
                                  </a:rPr>
                                  <m:t>𝑦</m:t>
                                </m:r>
                              </m:e>
                            </m:mr>
                          </m:m>
                        </m:e>
                      </m:d>
                    </m:oMath>
                  </m:oMathPara>
                </a14:m>
                <a:endParaRPr lang="en-GB" sz="2000" dirty="0"/>
              </a:p>
              <a:p>
                <a:pPr>
                  <a:buFont typeface="Wingdings" panose="05000000000000000000" pitchFamily="2" charset="2"/>
                  <a:buChar char="v"/>
                </a:pPr>
                <a:r>
                  <a:rPr lang="en-GB" sz="2000" dirty="0"/>
                  <a:t>i.e. 𝑃′ = 𝑃 + 𝑇 where T is transformation matrix.</a:t>
                </a:r>
                <a:endParaRPr lang="en-US" sz="2000" dirty="0"/>
              </a:p>
            </p:txBody>
          </p:sp>
        </mc:Choice>
        <mc:Fallback xmlns="">
          <p:sp>
            <p:nvSpPr>
              <p:cNvPr id="3" name="Content Placeholder 2">
                <a:extLst>
                  <a:ext uri="{FF2B5EF4-FFF2-40B4-BE49-F238E27FC236}">
                    <a16:creationId xmlns:a16="http://schemas.microsoft.com/office/drawing/2014/main" id="{1D52332F-8433-3A2B-61DF-F695DA55FFD5}"/>
                  </a:ext>
                </a:extLst>
              </p:cNvPr>
              <p:cNvSpPr>
                <a:spLocks noGrp="1" noRot="1" noChangeAspect="1" noMove="1" noResize="1" noEditPoints="1" noAdjustHandles="1" noChangeArrowheads="1" noChangeShapeType="1" noTextEdit="1"/>
              </p:cNvSpPr>
              <p:nvPr>
                <p:ph idx="1"/>
              </p:nvPr>
            </p:nvSpPr>
            <p:spPr>
              <a:xfrm>
                <a:off x="838200" y="1825624"/>
                <a:ext cx="8104832" cy="4503739"/>
              </a:xfrm>
              <a:blipFill>
                <a:blip r:embed="rId2"/>
                <a:stretch>
                  <a:fillRect l="-677" t="-1353"/>
                </a:stretch>
              </a:blipFill>
            </p:spPr>
            <p:txBody>
              <a:bodyPr/>
              <a:lstStyle/>
              <a:p>
                <a:r>
                  <a:rPr lang="en-US">
                    <a:noFill/>
                  </a:rPr>
                  <a:t> </a:t>
                </a:r>
              </a:p>
            </p:txBody>
          </p:sp>
        </mc:Fallback>
      </mc:AlternateContent>
      <p:pic>
        <p:nvPicPr>
          <p:cNvPr id="23554" name="Picture 2">
            <a:extLst>
              <a:ext uri="{FF2B5EF4-FFF2-40B4-BE49-F238E27FC236}">
                <a16:creationId xmlns:a16="http://schemas.microsoft.com/office/drawing/2014/main" id="{6CCAAD4C-0E5B-D07A-5F5F-716F97300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71" y="3672727"/>
            <a:ext cx="2143611" cy="18652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C3134D4-50C6-2540-203B-26F2D7F280B1}"/>
              </a:ext>
            </a:extLst>
          </p:cNvPr>
          <p:cNvPicPr>
            <a:picLocks noChangeAspect="1"/>
          </p:cNvPicPr>
          <p:nvPr/>
        </p:nvPicPr>
        <p:blipFill>
          <a:blip r:embed="rId4"/>
          <a:stretch>
            <a:fillRect/>
          </a:stretch>
        </p:blipFill>
        <p:spPr>
          <a:xfrm>
            <a:off x="8943032" y="2821828"/>
            <a:ext cx="3248968" cy="3671047"/>
          </a:xfrm>
          <a:prstGeom prst="rect">
            <a:avLst/>
          </a:prstGeom>
        </p:spPr>
      </p:pic>
    </p:spTree>
    <p:extLst>
      <p:ext uri="{BB962C8B-B14F-4D97-AF65-F5344CB8AC3E}">
        <p14:creationId xmlns:p14="http://schemas.microsoft.com/office/powerpoint/2010/main" val="1748286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X-direction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v"/>
                </a:pPr>
                <a:r>
                  <a:rPr lang="en-GB" sz="2000" dirty="0"/>
                  <a:t>An X-direction shear relative to x-axis is produced with transformation matrix equation.</a:t>
                </a:r>
              </a:p>
              <a:p>
                <a:pPr marL="0" indent="0">
                  <a:buNone/>
                </a:pPr>
                <a:r>
                  <a:rPr lang="en-GB" sz="2000" dirty="0"/>
                  <a:t>	x’ = x + </a:t>
                </a:r>
                <a:r>
                  <a:rPr lang="en-GB" sz="2000" dirty="0" err="1"/>
                  <a:t>sh</a:t>
                </a:r>
                <a:r>
                  <a:rPr lang="en-GB" sz="2000" baseline="-25000" dirty="0" err="1"/>
                  <a:t>x</a:t>
                </a:r>
                <a:r>
                  <a:rPr lang="en-GB" sz="2000" dirty="0"/>
                  <a:t> . Y</a:t>
                </a:r>
              </a:p>
              <a:p>
                <a:pPr marL="0" indent="0">
                  <a:buNone/>
                </a:pPr>
                <a:r>
                  <a:rPr lang="en-GB" sz="2000" dirty="0"/>
                  <a:t>	y’ = y</a:t>
                </a:r>
              </a:p>
              <a:p>
                <a:pPr>
                  <a:buFont typeface="Wingdings" panose="05000000000000000000" pitchFamily="2" charset="2"/>
                  <a:buChar char="v"/>
                </a:pPr>
                <a:r>
                  <a:rPr lang="en-GB" sz="2000" dirty="0"/>
                  <a:t>In this horizontal shearing sliding of layers occur. The homogeneous matrix for shearing in the x-direction is shown below</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𝒔𝒉</m:t>
                              </m:r>
                              <m:r>
                                <a:rPr lang="en-US" sz="2000" b="1" i="1" baseline="-25000" smtClean="0">
                                  <a:latin typeface="Cambria Math" panose="02040503050406030204" pitchFamily="18" charset="0"/>
                                </a:rPr>
                                <m:t>𝒙</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522" t="-1401" r="-986"/>
                </a:stretch>
              </a:blipFill>
            </p:spPr>
            <p:txBody>
              <a:bodyPr/>
              <a:lstStyle/>
              <a:p>
                <a:r>
                  <a:rPr lang="en-US">
                    <a:noFill/>
                  </a:rPr>
                  <a:t> </a:t>
                </a:r>
              </a:p>
            </p:txBody>
          </p:sp>
        </mc:Fallback>
      </mc:AlternateContent>
      <p:pic>
        <p:nvPicPr>
          <p:cNvPr id="5124" name="Picture 4" descr="X-Shear">
            <a:extLst>
              <a:ext uri="{FF2B5EF4-FFF2-40B4-BE49-F238E27FC236}">
                <a16:creationId xmlns:a16="http://schemas.microsoft.com/office/drawing/2014/main" id="{701B5014-83D6-2291-A086-C3F8AF893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151" y="4001294"/>
            <a:ext cx="526732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28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Y-direction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p:txBody>
              <a:bodyPr>
                <a:normAutofit/>
              </a:bodyPr>
              <a:lstStyle/>
              <a:p>
                <a:pPr>
                  <a:buFont typeface="Wingdings" panose="05000000000000000000" pitchFamily="2" charset="2"/>
                  <a:buChar char="v"/>
                </a:pPr>
                <a:r>
                  <a:rPr lang="en-GB" sz="2000" dirty="0"/>
                  <a:t>A Y-direction shear relative to y-axis is produced by following transformation equations. </a:t>
                </a:r>
              </a:p>
              <a:p>
                <a:pPr marL="0" indent="0">
                  <a:buNone/>
                </a:pPr>
                <a:r>
                  <a:rPr lang="en-GB" sz="2000" dirty="0"/>
                  <a:t>	x’ = x + Y</a:t>
                </a:r>
              </a:p>
              <a:p>
                <a:pPr marL="0" indent="0">
                  <a:buNone/>
                </a:pPr>
                <a:r>
                  <a:rPr lang="en-GB" sz="2000" dirty="0"/>
                  <a:t>	y’ = sh</a:t>
                </a:r>
                <a:r>
                  <a:rPr lang="en-GB" sz="2000" baseline="-25000" dirty="0"/>
                  <a:t>y</a:t>
                </a:r>
                <a:r>
                  <a:rPr lang="en-GB" sz="2000" dirty="0"/>
                  <a:t> . X + y </a:t>
                </a:r>
              </a:p>
              <a:p>
                <a:pPr>
                  <a:buFont typeface="Wingdings" panose="05000000000000000000" pitchFamily="2" charset="2"/>
                  <a:buChar char="v"/>
                </a:pPr>
                <a:r>
                  <a:rPr lang="en-GB" sz="2000" dirty="0"/>
                  <a:t>Here shearing is done by sliding along vertical or y-axis. The homogeneous matrix for shearing in the y-direction is shown below</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smtClean="0">
                                  <a:latin typeface="Cambria Math" panose="02040503050406030204" pitchFamily="18" charset="0"/>
                                </a:rPr>
                                <m:t>𝒚</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pic>
        <p:nvPicPr>
          <p:cNvPr id="9218" name="Picture 2" descr="Y-Shear">
            <a:extLst>
              <a:ext uri="{FF2B5EF4-FFF2-40B4-BE49-F238E27FC236}">
                <a16:creationId xmlns:a16="http://schemas.microsoft.com/office/drawing/2014/main" id="{D502862A-9AE0-A64B-3230-C41AB38A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888" y="3981450"/>
            <a:ext cx="54578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98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X-Y 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p:txBody>
              <a:bodyPr>
                <a:normAutofit/>
              </a:bodyPr>
              <a:lstStyle/>
              <a:p>
                <a:pPr>
                  <a:buFont typeface="Wingdings" panose="05000000000000000000" pitchFamily="2" charset="2"/>
                  <a:buChar char="v"/>
                </a:pPr>
                <a:r>
                  <a:rPr lang="en-GB" sz="2000" dirty="0"/>
                  <a:t>In x-y shear, both the x and y co-ordinates changes. If P(x, y) is the point then the new points will be P’(x’, y’) given as</a:t>
                </a:r>
              </a:p>
              <a:p>
                <a:pPr marL="0" indent="0">
                  <a:buNone/>
                </a:pPr>
                <a:r>
                  <a:rPr lang="en-GB" sz="2000" dirty="0"/>
                  <a:t>	x’ = x + </a:t>
                </a:r>
                <a:r>
                  <a:rPr lang="en-GB" sz="2000" dirty="0" err="1"/>
                  <a:t>sh</a:t>
                </a:r>
                <a:r>
                  <a:rPr lang="en-GB" sz="2000" baseline="-25000" dirty="0" err="1"/>
                  <a:t>x</a:t>
                </a:r>
                <a:r>
                  <a:rPr lang="en-GB" sz="2000" dirty="0"/>
                  <a:t> . y</a:t>
                </a:r>
                <a:endParaRPr lang="en-GB" sz="2000" baseline="-25000" dirty="0"/>
              </a:p>
              <a:p>
                <a:pPr marL="0" indent="0">
                  <a:buNone/>
                </a:pPr>
                <a:r>
                  <a:rPr lang="en-GB" sz="2000" dirty="0"/>
                  <a:t>	y’ = sh</a:t>
                </a:r>
                <a:r>
                  <a:rPr lang="en-GB" sz="2000" baseline="-25000" dirty="0"/>
                  <a:t>y </a:t>
                </a:r>
                <a:r>
                  <a:rPr lang="en-GB" sz="2000" dirty="0"/>
                  <a:t>. x + y </a:t>
                </a:r>
              </a:p>
              <a:p>
                <a:pPr>
                  <a:buFont typeface="Wingdings" panose="05000000000000000000" pitchFamily="2" charset="2"/>
                  <a:buChar char="v"/>
                </a:pPr>
                <a:r>
                  <a:rPr lang="en-GB" sz="2000" dirty="0"/>
                  <a:t>Here layers will be </a:t>
                </a:r>
                <a:r>
                  <a:rPr lang="en-GB" sz="2000" dirty="0" err="1"/>
                  <a:t>slided</a:t>
                </a:r>
                <a:r>
                  <a:rPr lang="en-GB" sz="2000" dirty="0"/>
                  <a:t> in both x as well as y direction. The sliding will be in horizontal as well as vertical direction. The shape of the object will be distorted. The matrix of shear in both directions is given by:</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smtClean="0">
                                  <a:latin typeface="Cambria Math" panose="02040503050406030204" pitchFamily="18" charset="0"/>
                                </a:rPr>
                                <m:t>𝒚</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pic>
        <p:nvPicPr>
          <p:cNvPr id="10242" name="Picture 2" descr="Lightbox">
            <a:extLst>
              <a:ext uri="{FF2B5EF4-FFF2-40B4-BE49-F238E27FC236}">
                <a16:creationId xmlns:a16="http://schemas.microsoft.com/office/drawing/2014/main" id="{B39C998F-AB9A-5C1E-3DF7-8155879E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07318"/>
            <a:ext cx="2821291" cy="265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344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A7D-9812-7B41-E1CA-130C4D280B5A}"/>
              </a:ext>
            </a:extLst>
          </p:cNvPr>
          <p:cNvSpPr>
            <a:spLocks noGrp="1"/>
          </p:cNvSpPr>
          <p:nvPr>
            <p:ph type="title"/>
          </p:nvPr>
        </p:nvSpPr>
        <p:spPr/>
        <p:txBody>
          <a:bodyPr/>
          <a:lstStyle/>
          <a:p>
            <a:r>
              <a:rPr lang="en-GB" b="1" dirty="0"/>
              <a:t>X-direction shear relative to 𝒚 = 𝒚</a:t>
            </a:r>
            <a:r>
              <a:rPr lang="en-GB" b="1" baseline="-25000" dirty="0"/>
              <a:t>𝒓𝒆𝒇</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B1932D-0996-B858-0C77-03E4B7C89F7E}"/>
                  </a:ext>
                </a:extLst>
              </p:cNvPr>
              <p:cNvSpPr>
                <a:spLocks noGrp="1"/>
              </p:cNvSpPr>
              <p:nvPr>
                <p:ph idx="1"/>
              </p:nvPr>
            </p:nvSpPr>
            <p:spPr>
              <a:xfrm>
                <a:off x="838200" y="1690688"/>
                <a:ext cx="10515600" cy="4486275"/>
              </a:xfrm>
            </p:spPr>
            <p:txBody>
              <a:bodyPr>
                <a:normAutofit/>
              </a:bodyPr>
              <a:lstStyle/>
              <a:p>
                <a:pPr marL="0" indent="0" algn="l">
                  <a:buNone/>
                </a:pPr>
                <a:r>
                  <a:rPr lang="en-US" sz="2400" b="0" u="none" strike="noStrike" baseline="0" dirty="0">
                    <a:latin typeface="CambriaMath"/>
                  </a:rPr>
                  <a:t>𝑥′ = 𝑥 + 𝑠ℎ</a:t>
                </a:r>
                <a:r>
                  <a:rPr lang="en-US" sz="2400" b="0" u="none" strike="noStrike" baseline="-25000" dirty="0">
                    <a:latin typeface="CambriaMath"/>
                  </a:rPr>
                  <a:t>𝑥</a:t>
                </a:r>
                <a:r>
                  <a:rPr lang="en-US" sz="2400" b="0" u="none" strike="noStrike" baseline="0" dirty="0">
                    <a:latin typeface="CambriaMath"/>
                  </a:rPr>
                  <a:t> (𝑦 − 𝑦</a:t>
                </a:r>
                <a:r>
                  <a:rPr lang="en-US" sz="2400" b="0" u="none" strike="noStrike" baseline="-25000" dirty="0">
                    <a:latin typeface="CambriaMath"/>
                  </a:rPr>
                  <a:t>𝑟𝑒𝑓</a:t>
                </a:r>
                <a:r>
                  <a:rPr lang="en-US" sz="2400" b="0" u="none" strike="noStrike" baseline="0" dirty="0">
                    <a:latin typeface="CambriaMath"/>
                  </a:rPr>
                  <a:t>)</a:t>
                </a:r>
              </a:p>
              <a:p>
                <a:pPr marL="0" indent="0" algn="l">
                  <a:buNone/>
                </a:pPr>
                <a:r>
                  <a:rPr lang="en-US" sz="2400" b="0" u="none" strike="noStrike" baseline="0" dirty="0">
                    <a:latin typeface="CambriaMath"/>
                  </a:rPr>
                  <a:t>𝑦′ = 𝑦</a:t>
                </a:r>
              </a:p>
              <a:p>
                <a:pPr marL="0" indent="0" algn="l">
                  <a:buNone/>
                </a:pPr>
                <a:endParaRPr lang="en-US" sz="2400" dirty="0"/>
              </a:p>
              <a:p>
                <a:pPr marL="0" indent="0" algn="l">
                  <a:buNone/>
                </a:pPr>
                <a:r>
                  <a:rPr lang="en-US" sz="2400" dirty="0"/>
                  <a:t>In homogeneous matrix form;</a:t>
                </a:r>
              </a:p>
              <a:p>
                <a:pPr marL="0" indent="0" algn="l">
                  <a:buNone/>
                </a:pP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1"/>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𝒙</m:t>
                              </m:r>
                              <m:r>
                                <a:rPr lang="en-US" sz="2400" b="1" i="1" smtClean="0">
                                  <a:latin typeface="Cambria Math" panose="02040503050406030204" pitchFamily="18" charset="0"/>
                                </a:rPr>
                                <m:t>′</m:t>
                              </m:r>
                            </m:e>
                          </m:mr>
                          <m:mr>
                            <m:e>
                              <m:r>
                                <a:rPr lang="en-US" sz="2400" b="1" i="1" smtClean="0">
                                  <a:latin typeface="Cambria Math" panose="02040503050406030204" pitchFamily="18" charset="0"/>
                                </a:rPr>
                                <m:t>𝒚</m:t>
                              </m:r>
                              <m:r>
                                <a:rPr lang="en-US" sz="2400" b="1" i="1" smtClean="0">
                                  <a:latin typeface="Cambria Math" panose="02040503050406030204" pitchFamily="18" charset="0"/>
                                </a:rPr>
                                <m:t>′</m:t>
                              </m:r>
                            </m:e>
                          </m:mr>
                          <m:mr>
                            <m:e>
                              <m:r>
                                <a:rPr lang="en-US" sz="2400" b="1" i="1" smtClean="0">
                                  <a:latin typeface="Cambria Math" panose="02040503050406030204" pitchFamily="18" charset="0"/>
                                </a:rPr>
                                <m:t>𝟏</m:t>
                              </m:r>
                            </m:e>
                          </m:mr>
                        </m:m>
                      </m:e>
                    </m:d>
                  </m:oMath>
                </a14:m>
                <a:r>
                  <a:rPr lang="en-GB" sz="2400" b="1" dirty="0"/>
                  <a:t> = </a:t>
                </a: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3"/>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𝟏</m:t>
                              </m:r>
                            </m:e>
                            <m:e>
                              <m:r>
                                <a:rPr lang="en-US" sz="2400" b="1" i="1" smtClean="0">
                                  <a:latin typeface="Cambria Math" panose="02040503050406030204" pitchFamily="18" charset="0"/>
                                </a:rPr>
                                <m:t>𝒔𝒉</m:t>
                              </m:r>
                              <m:r>
                                <a:rPr lang="en-US" sz="2400" b="1" i="1" baseline="-25000" smtClean="0">
                                  <a:latin typeface="Cambria Math" panose="02040503050406030204" pitchFamily="18" charset="0"/>
                                </a:rPr>
                                <m:t>𝒙</m:t>
                              </m:r>
                            </m:e>
                            <m:e>
                              <m:r>
                                <a:rPr lang="en-US" sz="2400" b="1" i="1" smtClean="0">
                                  <a:latin typeface="Cambria Math" panose="02040503050406030204" pitchFamily="18" charset="0"/>
                                </a:rPr>
                                <m:t>−</m:t>
                              </m:r>
                              <m:r>
                                <a:rPr lang="en-US" sz="2400" b="1" i="1" smtClean="0">
                                  <a:latin typeface="Cambria Math" panose="02040503050406030204" pitchFamily="18" charset="0"/>
                                </a:rPr>
                                <m:t>𝒔𝒉𝒙</m:t>
                              </m:r>
                              <m:r>
                                <a:rPr lang="en-US" sz="2400" b="1" i="1" smtClean="0">
                                  <a:latin typeface="Cambria Math" panose="02040503050406030204" pitchFamily="18" charset="0"/>
                                </a:rPr>
                                <m:t>. </m:t>
                              </m:r>
                              <m:r>
                                <a:rPr lang="en-US" sz="2400" b="1" i="1" smtClean="0">
                                  <a:latin typeface="Cambria Math" panose="02040503050406030204" pitchFamily="18" charset="0"/>
                                </a:rPr>
                                <m:t>𝒚𝒓𝒆𝒇</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mr>
                        </m:m>
                      </m:e>
                    </m:d>
                  </m:oMath>
                </a14:m>
                <a:r>
                  <a:rPr lang="en-GB" sz="2400" b="1" dirty="0"/>
                  <a:t> </a:t>
                </a:r>
                <a14:m>
                  <m:oMath xmlns:m="http://schemas.openxmlformats.org/officeDocument/2006/math">
                    <m:d>
                      <m:dPr>
                        <m:begChr m:val="["/>
                        <m:endChr m:val="]"/>
                        <m:ctrlPr>
                          <a:rPr lang="en-GB" sz="2400" b="1" i="1">
                            <a:latin typeface="Cambria Math" panose="02040503050406030204" pitchFamily="18" charset="0"/>
                          </a:rPr>
                        </m:ctrlPr>
                      </m:dPr>
                      <m:e>
                        <m:m>
                          <m:mPr>
                            <m:mcs>
                              <m:mc>
                                <m:mcPr>
                                  <m:count m:val="1"/>
                                  <m:mcJc m:val="center"/>
                                </m:mcPr>
                              </m:mc>
                            </m:mcs>
                            <m:ctrlPr>
                              <a:rPr lang="en-GB" sz="2400" b="1" i="1">
                                <a:latin typeface="Cambria Math" panose="02040503050406030204" pitchFamily="18" charset="0"/>
                              </a:rPr>
                            </m:ctrlPr>
                          </m:mPr>
                          <m:mr>
                            <m:e>
                              <m:r>
                                <m:rPr>
                                  <m:brk m:alnAt="7"/>
                                </m:rPr>
                                <a:rPr lang="en-US" sz="2400" b="1" i="1">
                                  <a:latin typeface="Cambria Math" panose="02040503050406030204" pitchFamily="18" charset="0"/>
                                </a:rPr>
                                <m:t>𝒙</m:t>
                              </m:r>
                            </m:e>
                          </m:mr>
                          <m:mr>
                            <m:e>
                              <m:r>
                                <a:rPr lang="en-US" sz="2400" b="1" i="1">
                                  <a:latin typeface="Cambria Math" panose="02040503050406030204" pitchFamily="18" charset="0"/>
                                </a:rPr>
                                <m:t>𝒚</m:t>
                              </m:r>
                            </m:e>
                          </m:mr>
                          <m:mr>
                            <m:e>
                              <m:r>
                                <a:rPr lang="en-US" sz="2400" b="1" i="1">
                                  <a:latin typeface="Cambria Math" panose="02040503050406030204" pitchFamily="18" charset="0"/>
                                </a:rPr>
                                <m:t>𝟏</m:t>
                              </m:r>
                            </m:e>
                          </m:mr>
                        </m:m>
                      </m:e>
                    </m:d>
                  </m:oMath>
                </a14:m>
                <a:endParaRPr lang="en-US" sz="2400" dirty="0"/>
              </a:p>
            </p:txBody>
          </p:sp>
        </mc:Choice>
        <mc:Fallback xmlns="">
          <p:sp>
            <p:nvSpPr>
              <p:cNvPr id="3" name="Content Placeholder 2">
                <a:extLst>
                  <a:ext uri="{FF2B5EF4-FFF2-40B4-BE49-F238E27FC236}">
                    <a16:creationId xmlns:a16="http://schemas.microsoft.com/office/drawing/2014/main" id="{9BB1932D-0996-B858-0C77-03E4B7C89F7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928" t="-2174"/>
                </a:stretch>
              </a:blipFill>
            </p:spPr>
            <p:txBody>
              <a:bodyPr/>
              <a:lstStyle/>
              <a:p>
                <a:r>
                  <a:rPr lang="en-US">
                    <a:noFill/>
                  </a:rPr>
                  <a:t> </a:t>
                </a:r>
              </a:p>
            </p:txBody>
          </p:sp>
        </mc:Fallback>
      </mc:AlternateContent>
    </p:spTree>
    <p:extLst>
      <p:ext uri="{BB962C8B-B14F-4D97-AF65-F5344CB8AC3E}">
        <p14:creationId xmlns:p14="http://schemas.microsoft.com/office/powerpoint/2010/main" val="3445956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A7D-9812-7B41-E1CA-130C4D280B5A}"/>
              </a:ext>
            </a:extLst>
          </p:cNvPr>
          <p:cNvSpPr>
            <a:spLocks noGrp="1"/>
          </p:cNvSpPr>
          <p:nvPr>
            <p:ph type="title"/>
          </p:nvPr>
        </p:nvSpPr>
        <p:spPr/>
        <p:txBody>
          <a:bodyPr/>
          <a:lstStyle/>
          <a:p>
            <a:r>
              <a:rPr lang="en-GB" b="1" dirty="0"/>
              <a:t>Y-direction shear relative to 𝒙 = 𝒙</a:t>
            </a:r>
            <a:r>
              <a:rPr lang="en-GB" b="1" baseline="-25000" dirty="0"/>
              <a:t>𝒓𝒆𝒇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B1932D-0996-B858-0C77-03E4B7C89F7E}"/>
                  </a:ext>
                </a:extLst>
              </p:cNvPr>
              <p:cNvSpPr>
                <a:spLocks noGrp="1"/>
              </p:cNvSpPr>
              <p:nvPr>
                <p:ph idx="1"/>
              </p:nvPr>
            </p:nvSpPr>
            <p:spPr>
              <a:xfrm>
                <a:off x="838200" y="1690688"/>
                <a:ext cx="10515600" cy="4486275"/>
              </a:xfrm>
            </p:spPr>
            <p:txBody>
              <a:bodyPr>
                <a:normAutofit/>
              </a:bodyPr>
              <a:lstStyle/>
              <a:p>
                <a:pPr marL="0" indent="0" algn="l">
                  <a:buNone/>
                </a:pPr>
                <a:r>
                  <a:rPr lang="en-US" sz="2400" b="0" i="0" u="none" strike="noStrike" baseline="0" dirty="0"/>
                  <a:t>𝑥′ = 𝑥</a:t>
                </a:r>
              </a:p>
              <a:p>
                <a:pPr marL="0" indent="0" algn="l">
                  <a:buNone/>
                </a:pPr>
                <a:r>
                  <a:rPr lang="en-US" sz="2400" b="0" i="0" u="none" strike="noStrike" baseline="0" dirty="0"/>
                  <a:t>𝑦′ = 𝑦 + 𝑠ℎ</a:t>
                </a:r>
                <a:r>
                  <a:rPr lang="en-US" sz="2400" b="0" i="0" u="none" strike="noStrike" baseline="-25000" dirty="0"/>
                  <a:t>𝑦</a:t>
                </a:r>
                <a:r>
                  <a:rPr lang="en-US" sz="2400" b="0" i="0" u="none" strike="noStrike" baseline="0" dirty="0"/>
                  <a:t>(𝑥 − 𝑥</a:t>
                </a:r>
                <a:r>
                  <a:rPr lang="en-US" sz="2400" b="0" i="0" u="none" strike="noStrike" baseline="-25000" dirty="0"/>
                  <a:t>𝑟𝑒𝑓</a:t>
                </a:r>
                <a:r>
                  <a:rPr lang="en-US" sz="2400" b="0" i="0" u="none" strike="noStrike" baseline="0" dirty="0"/>
                  <a:t>) </a:t>
                </a:r>
              </a:p>
              <a:p>
                <a:pPr marL="0" indent="0" algn="l">
                  <a:buNone/>
                </a:pPr>
                <a:endParaRPr lang="en-US" sz="2400" dirty="0"/>
              </a:p>
              <a:p>
                <a:pPr marL="0" indent="0" algn="l">
                  <a:buNone/>
                </a:pPr>
                <a:r>
                  <a:rPr lang="en-US" sz="2400" dirty="0"/>
                  <a:t>In homogeneous matrix form;</a:t>
                </a:r>
              </a:p>
              <a:p>
                <a:pPr marL="0" indent="0" algn="l">
                  <a:buNone/>
                </a:pP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1"/>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𝒙</m:t>
                              </m:r>
                              <m:r>
                                <a:rPr lang="en-US" sz="2400" b="1" i="1" smtClean="0">
                                  <a:latin typeface="Cambria Math" panose="02040503050406030204" pitchFamily="18" charset="0"/>
                                </a:rPr>
                                <m:t>′</m:t>
                              </m:r>
                            </m:e>
                          </m:mr>
                          <m:mr>
                            <m:e>
                              <m:r>
                                <a:rPr lang="en-US" sz="2400" b="1" i="1" smtClean="0">
                                  <a:latin typeface="Cambria Math" panose="02040503050406030204" pitchFamily="18" charset="0"/>
                                </a:rPr>
                                <m:t>𝒚</m:t>
                              </m:r>
                              <m:r>
                                <a:rPr lang="en-US" sz="2400" b="1" i="1" smtClean="0">
                                  <a:latin typeface="Cambria Math" panose="02040503050406030204" pitchFamily="18" charset="0"/>
                                </a:rPr>
                                <m:t>′</m:t>
                              </m:r>
                            </m:e>
                          </m:mr>
                          <m:mr>
                            <m:e>
                              <m:r>
                                <a:rPr lang="en-US" sz="2400" b="1" i="1" smtClean="0">
                                  <a:latin typeface="Cambria Math" panose="02040503050406030204" pitchFamily="18" charset="0"/>
                                </a:rPr>
                                <m:t>𝟏</m:t>
                              </m:r>
                            </m:e>
                          </m:mr>
                        </m:m>
                      </m:e>
                    </m:d>
                  </m:oMath>
                </a14:m>
                <a:r>
                  <a:rPr lang="en-GB" sz="2400" b="1" dirty="0"/>
                  <a:t> = </a:t>
                </a: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3"/>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𝒔𝒉</m:t>
                              </m:r>
                              <m:r>
                                <a:rPr lang="en-US" sz="2400" b="1" i="1" baseline="-25000" smtClean="0">
                                  <a:latin typeface="Cambria Math" panose="02040503050406030204" pitchFamily="18" charset="0"/>
                                </a:rPr>
                                <m:t>𝒚</m:t>
                              </m:r>
                            </m:e>
                            <m:e>
                              <m:r>
                                <a:rPr lang="en-US" sz="2400" b="1" i="1" smtClean="0">
                                  <a:latin typeface="Cambria Math" panose="02040503050406030204" pitchFamily="18" charset="0"/>
                                </a:rPr>
                                <m:t>𝟏</m:t>
                              </m:r>
                            </m:e>
                            <m:e>
                              <m:r>
                                <a:rPr lang="en-US" sz="2400" b="1" i="1" smtClean="0">
                                  <a:latin typeface="Cambria Math" panose="02040503050406030204" pitchFamily="18" charset="0"/>
                                </a:rPr>
                                <m:t>−</m:t>
                              </m:r>
                              <m:r>
                                <a:rPr lang="en-US" sz="2400" b="1" i="1" smtClean="0">
                                  <a:latin typeface="Cambria Math" panose="02040503050406030204" pitchFamily="18" charset="0"/>
                                </a:rPr>
                                <m:t>𝒔𝒉𝒚</m:t>
                              </m:r>
                              <m:r>
                                <a:rPr lang="en-US" sz="2400" b="1" i="1" smtClean="0">
                                  <a:latin typeface="Cambria Math" panose="02040503050406030204" pitchFamily="18" charset="0"/>
                                </a:rPr>
                                <m:t>.</m:t>
                              </m:r>
                              <m:r>
                                <a:rPr lang="en-US" sz="2400" b="1" i="1" smtClean="0">
                                  <a:latin typeface="Cambria Math" panose="02040503050406030204" pitchFamily="18" charset="0"/>
                                </a:rPr>
                                <m:t>𝒙𝒓𝒆𝒇</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mr>
                        </m:m>
                      </m:e>
                    </m:d>
                  </m:oMath>
                </a14:m>
                <a:r>
                  <a:rPr lang="en-GB" sz="2400" b="1" dirty="0"/>
                  <a:t> </a:t>
                </a:r>
                <a14:m>
                  <m:oMath xmlns:m="http://schemas.openxmlformats.org/officeDocument/2006/math">
                    <m:d>
                      <m:dPr>
                        <m:begChr m:val="["/>
                        <m:endChr m:val="]"/>
                        <m:ctrlPr>
                          <a:rPr lang="en-GB" sz="2400" b="1" i="1">
                            <a:latin typeface="Cambria Math" panose="02040503050406030204" pitchFamily="18" charset="0"/>
                          </a:rPr>
                        </m:ctrlPr>
                      </m:dPr>
                      <m:e>
                        <m:m>
                          <m:mPr>
                            <m:mcs>
                              <m:mc>
                                <m:mcPr>
                                  <m:count m:val="1"/>
                                  <m:mcJc m:val="center"/>
                                </m:mcPr>
                              </m:mc>
                            </m:mcs>
                            <m:ctrlPr>
                              <a:rPr lang="en-GB" sz="2400" b="1" i="1">
                                <a:latin typeface="Cambria Math" panose="02040503050406030204" pitchFamily="18" charset="0"/>
                              </a:rPr>
                            </m:ctrlPr>
                          </m:mPr>
                          <m:mr>
                            <m:e>
                              <m:r>
                                <m:rPr>
                                  <m:brk m:alnAt="7"/>
                                </m:rPr>
                                <a:rPr lang="en-US" sz="2400" b="1" i="1">
                                  <a:latin typeface="Cambria Math" panose="02040503050406030204" pitchFamily="18" charset="0"/>
                                </a:rPr>
                                <m:t>𝒙</m:t>
                              </m:r>
                            </m:e>
                          </m:mr>
                          <m:mr>
                            <m:e>
                              <m:r>
                                <a:rPr lang="en-US" sz="2400" b="1" i="1">
                                  <a:latin typeface="Cambria Math" panose="02040503050406030204" pitchFamily="18" charset="0"/>
                                </a:rPr>
                                <m:t>𝒚</m:t>
                              </m:r>
                            </m:e>
                          </m:mr>
                          <m:mr>
                            <m:e>
                              <m:r>
                                <a:rPr lang="en-US" sz="2400" b="1" i="1">
                                  <a:latin typeface="Cambria Math" panose="02040503050406030204" pitchFamily="18" charset="0"/>
                                </a:rPr>
                                <m:t>𝟏</m:t>
                              </m:r>
                            </m:e>
                          </m:mr>
                        </m:m>
                      </m:e>
                    </m:d>
                  </m:oMath>
                </a14:m>
                <a:endParaRPr lang="en-US" sz="2400" dirty="0"/>
              </a:p>
            </p:txBody>
          </p:sp>
        </mc:Choice>
        <mc:Fallback xmlns="">
          <p:sp>
            <p:nvSpPr>
              <p:cNvPr id="3" name="Content Placeholder 2">
                <a:extLst>
                  <a:ext uri="{FF2B5EF4-FFF2-40B4-BE49-F238E27FC236}">
                    <a16:creationId xmlns:a16="http://schemas.microsoft.com/office/drawing/2014/main" id="{9BB1932D-0996-B858-0C77-03E4B7C89F7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928" t="-2038"/>
                </a:stretch>
              </a:blipFill>
            </p:spPr>
            <p:txBody>
              <a:bodyPr/>
              <a:lstStyle/>
              <a:p>
                <a:r>
                  <a:rPr lang="en-US">
                    <a:noFill/>
                  </a:rPr>
                  <a:t> </a:t>
                </a:r>
              </a:p>
            </p:txBody>
          </p:sp>
        </mc:Fallback>
      </mc:AlternateContent>
    </p:spTree>
    <p:extLst>
      <p:ext uri="{BB962C8B-B14F-4D97-AF65-F5344CB8AC3E}">
        <p14:creationId xmlns:p14="http://schemas.microsoft.com/office/powerpoint/2010/main" val="606912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A33-5D3C-93B7-7E7F-32F86F4B0280}"/>
              </a:ext>
            </a:extLst>
          </p:cNvPr>
          <p:cNvSpPr>
            <a:spLocks noGrp="1"/>
          </p:cNvSpPr>
          <p:nvPr>
            <p:ph type="title"/>
          </p:nvPr>
        </p:nvSpPr>
        <p:spPr>
          <a:xfrm>
            <a:off x="271463" y="436563"/>
            <a:ext cx="11115675" cy="1325563"/>
          </a:xfrm>
        </p:spPr>
        <p:txBody>
          <a:bodyPr/>
          <a:lstStyle/>
          <a:p>
            <a:r>
              <a:rPr lang="en-US" b="1" dirty="0"/>
              <a:t>Matrix Representation of 2D Transformation</a:t>
            </a:r>
          </a:p>
        </p:txBody>
      </p:sp>
      <p:pic>
        <p:nvPicPr>
          <p:cNvPr id="7170" name="Picture 2" descr="Matrix Representation of 2D Transformation">
            <a:extLst>
              <a:ext uri="{FF2B5EF4-FFF2-40B4-BE49-F238E27FC236}">
                <a16:creationId xmlns:a16="http://schemas.microsoft.com/office/drawing/2014/main" id="{78441A17-84C3-CAA7-779E-B3174FDD26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125"/>
          <a:stretch/>
        </p:blipFill>
        <p:spPr bwMode="auto">
          <a:xfrm>
            <a:off x="5712612" y="1762125"/>
            <a:ext cx="6479387" cy="45063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atrix Representation of 2D Transformation">
            <a:extLst>
              <a:ext uri="{FF2B5EF4-FFF2-40B4-BE49-F238E27FC236}">
                <a16:creationId xmlns:a16="http://schemas.microsoft.com/office/drawing/2014/main" id="{84021D34-399B-CE2D-8E5E-3C4BCBF258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801"/>
          <a:stretch/>
        </p:blipFill>
        <p:spPr bwMode="auto">
          <a:xfrm>
            <a:off x="0" y="1762124"/>
            <a:ext cx="5712613" cy="442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90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A33-5D3C-93B7-7E7F-32F86F4B0280}"/>
              </a:ext>
            </a:extLst>
          </p:cNvPr>
          <p:cNvSpPr>
            <a:spLocks noGrp="1"/>
          </p:cNvSpPr>
          <p:nvPr>
            <p:ph type="title"/>
          </p:nvPr>
        </p:nvSpPr>
        <p:spPr>
          <a:xfrm>
            <a:off x="0" y="0"/>
            <a:ext cx="12192000" cy="1585911"/>
          </a:xfrm>
        </p:spPr>
        <p:txBody>
          <a:bodyPr>
            <a:normAutofit/>
          </a:bodyPr>
          <a:lstStyle/>
          <a:p>
            <a:r>
              <a:rPr lang="en-GB" sz="3600" b="1" dirty="0"/>
              <a:t>Two-Dimensional Transformation in Homogeneous Coordinate</a:t>
            </a:r>
            <a:endParaRPr lang="en-US" sz="3600" b="1" dirty="0"/>
          </a:p>
        </p:txBody>
      </p:sp>
      <p:pic>
        <p:nvPicPr>
          <p:cNvPr id="16386" name="Picture 2" descr="Homogeneous Coordinates">
            <a:extLst>
              <a:ext uri="{FF2B5EF4-FFF2-40B4-BE49-F238E27FC236}">
                <a16:creationId xmlns:a16="http://schemas.microsoft.com/office/drawing/2014/main" id="{AF44E54D-5BA2-D258-74C2-040E68C2C9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660" b="1"/>
          <a:stretch/>
        </p:blipFill>
        <p:spPr bwMode="auto">
          <a:xfrm>
            <a:off x="5681672" y="1585911"/>
            <a:ext cx="6495216" cy="4734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mogeneous Coordinates">
            <a:extLst>
              <a:ext uri="{FF2B5EF4-FFF2-40B4-BE49-F238E27FC236}">
                <a16:creationId xmlns:a16="http://schemas.microsoft.com/office/drawing/2014/main" id="{F49614F4-365E-ED39-40EA-B5093F170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39"/>
          <a:stretch/>
        </p:blipFill>
        <p:spPr bwMode="auto">
          <a:xfrm>
            <a:off x="0" y="1585911"/>
            <a:ext cx="5681672" cy="418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646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C399-813C-B01F-114F-20DF0E1C4226}"/>
              </a:ext>
            </a:extLst>
          </p:cNvPr>
          <p:cNvSpPr>
            <a:spLocks noGrp="1"/>
          </p:cNvSpPr>
          <p:nvPr>
            <p:ph type="title"/>
          </p:nvPr>
        </p:nvSpPr>
        <p:spPr>
          <a:xfrm>
            <a:off x="838200" y="365125"/>
            <a:ext cx="10515600" cy="1177925"/>
          </a:xfrm>
        </p:spPr>
        <p:txBody>
          <a:bodyPr/>
          <a:lstStyle/>
          <a:p>
            <a:r>
              <a:rPr lang="en-US" b="1" dirty="0"/>
              <a:t>Assignment: Numerical Problems</a:t>
            </a:r>
          </a:p>
        </p:txBody>
      </p:sp>
      <p:sp>
        <p:nvSpPr>
          <p:cNvPr id="3" name="Content Placeholder 2">
            <a:extLst>
              <a:ext uri="{FF2B5EF4-FFF2-40B4-BE49-F238E27FC236}">
                <a16:creationId xmlns:a16="http://schemas.microsoft.com/office/drawing/2014/main" id="{9BAD9916-8E96-0CE7-3610-02A5C572AF61}"/>
              </a:ext>
            </a:extLst>
          </p:cNvPr>
          <p:cNvSpPr>
            <a:spLocks noGrp="1"/>
          </p:cNvSpPr>
          <p:nvPr>
            <p:ph idx="1"/>
          </p:nvPr>
        </p:nvSpPr>
        <p:spPr>
          <a:xfrm>
            <a:off x="838200" y="1543050"/>
            <a:ext cx="10515600" cy="5100638"/>
          </a:xfrm>
        </p:spPr>
        <p:txBody>
          <a:bodyPr>
            <a:normAutofit/>
          </a:bodyPr>
          <a:lstStyle/>
          <a:p>
            <a:pPr marL="0" indent="0">
              <a:lnSpc>
                <a:spcPct val="100000"/>
              </a:lnSpc>
              <a:buNone/>
            </a:pPr>
            <a:r>
              <a:rPr lang="en-GB" sz="1800" b="1" dirty="0"/>
              <a:t>Q1.</a:t>
            </a:r>
            <a:r>
              <a:rPr lang="en-GB" sz="1800" dirty="0"/>
              <a:t> Find the scaled triangle with vertices A(0, 0), B(1, 1) &amp; C(5, 2) after it has been magnified twice its size.</a:t>
            </a:r>
          </a:p>
          <a:p>
            <a:pPr marL="0" indent="0">
              <a:lnSpc>
                <a:spcPct val="100000"/>
              </a:lnSpc>
              <a:buNone/>
            </a:pPr>
            <a:r>
              <a:rPr lang="en-GB" sz="1800" b="1" dirty="0"/>
              <a:t>Q2.</a:t>
            </a:r>
            <a:r>
              <a:rPr lang="en-GB" sz="1800" dirty="0"/>
              <a:t> Rotate a triangle A(0, 0), B(2, 2), C(4, 2) about the origin by the angle of 45 degree.</a:t>
            </a:r>
          </a:p>
          <a:p>
            <a:pPr marL="0" indent="0">
              <a:lnSpc>
                <a:spcPct val="100000"/>
              </a:lnSpc>
              <a:buNone/>
            </a:pPr>
            <a:r>
              <a:rPr lang="en-GB" sz="1800" b="1" dirty="0"/>
              <a:t>Q3.</a:t>
            </a:r>
            <a:r>
              <a:rPr lang="en-GB" sz="1800" dirty="0"/>
              <a:t> Rotate a triangle (5, 5), (7, 3), (3, 3) about fixed point (5, 4) in counter clockwise by 90 degree.</a:t>
            </a:r>
          </a:p>
          <a:p>
            <a:pPr marL="0" indent="0">
              <a:lnSpc>
                <a:spcPct val="100000"/>
              </a:lnSpc>
              <a:buNone/>
            </a:pPr>
            <a:r>
              <a:rPr lang="en-GB" sz="1800" b="1" dirty="0"/>
              <a:t>Q4.</a:t>
            </a:r>
            <a:r>
              <a:rPr lang="en-GB" sz="1800" dirty="0"/>
              <a:t> Rotate a triangle A(7, 15), B(5, 8) &amp; C(10, 10) by 45 degree clockwise about origin and scale it by (2, 3) about origin.</a:t>
            </a:r>
          </a:p>
          <a:p>
            <a:pPr marL="0" indent="0">
              <a:lnSpc>
                <a:spcPct val="100000"/>
              </a:lnSpc>
              <a:buNone/>
            </a:pPr>
            <a:r>
              <a:rPr lang="en-GB" sz="1800" b="1" dirty="0"/>
              <a:t>Q5.</a:t>
            </a:r>
            <a:r>
              <a:rPr lang="en-GB" sz="1800" dirty="0"/>
              <a:t> A square with vertices A(0, 0), B(2, 0), C(2, 2) &amp; D(0, 2) is scaled 2 units in x &amp; y direction about the fixed point (1, 1). Find the coordinates of the vertices of new square.</a:t>
            </a:r>
          </a:p>
          <a:p>
            <a:pPr marL="0" indent="0">
              <a:lnSpc>
                <a:spcPct val="100000"/>
              </a:lnSpc>
              <a:buNone/>
            </a:pPr>
            <a:r>
              <a:rPr lang="en-GB" sz="1800" b="1" dirty="0"/>
              <a:t>Q6.</a:t>
            </a:r>
            <a:r>
              <a:rPr lang="en-GB" sz="1800" dirty="0"/>
              <a:t> A triangle having vertices A(3, 3), B(8, 5) &amp; C(5, 8) is first translated by 2 units, scaled with (5, 6) &amp; finally rotated 90 degree anticlockwise about pivot point (2, 5). Find the final position of triangle.</a:t>
            </a:r>
          </a:p>
          <a:p>
            <a:pPr marL="0" indent="0">
              <a:lnSpc>
                <a:spcPct val="100000"/>
              </a:lnSpc>
              <a:buNone/>
            </a:pPr>
            <a:r>
              <a:rPr lang="en-GB" sz="1800" b="1" dirty="0"/>
              <a:t>Q7.</a:t>
            </a:r>
            <a:r>
              <a:rPr lang="en-GB" sz="1800" dirty="0"/>
              <a:t> Rotate the △ABC by 90° anti-clock wise about (5, 8) and scale it by (2, 2) about (10, 10).</a:t>
            </a:r>
            <a:endParaRPr lang="en-US" sz="1800" dirty="0"/>
          </a:p>
        </p:txBody>
      </p:sp>
    </p:spTree>
    <p:extLst>
      <p:ext uri="{BB962C8B-B14F-4D97-AF65-F5344CB8AC3E}">
        <p14:creationId xmlns:p14="http://schemas.microsoft.com/office/powerpoint/2010/main" val="1779333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C399-813C-B01F-114F-20DF0E1C4226}"/>
              </a:ext>
            </a:extLst>
          </p:cNvPr>
          <p:cNvSpPr>
            <a:spLocks noGrp="1"/>
          </p:cNvSpPr>
          <p:nvPr>
            <p:ph type="title"/>
          </p:nvPr>
        </p:nvSpPr>
        <p:spPr>
          <a:xfrm>
            <a:off x="838200" y="365126"/>
            <a:ext cx="10515600" cy="1235076"/>
          </a:xfrm>
        </p:spPr>
        <p:txBody>
          <a:bodyPr/>
          <a:lstStyle/>
          <a:p>
            <a:r>
              <a:rPr lang="en-US" b="1" dirty="0"/>
              <a:t>Assignment: Numerical Problems</a:t>
            </a:r>
          </a:p>
        </p:txBody>
      </p:sp>
      <p:sp>
        <p:nvSpPr>
          <p:cNvPr id="3" name="Content Placeholder 2">
            <a:extLst>
              <a:ext uri="{FF2B5EF4-FFF2-40B4-BE49-F238E27FC236}">
                <a16:creationId xmlns:a16="http://schemas.microsoft.com/office/drawing/2014/main" id="{9BAD9916-8E96-0CE7-3610-02A5C572AF61}"/>
              </a:ext>
            </a:extLst>
          </p:cNvPr>
          <p:cNvSpPr>
            <a:spLocks noGrp="1"/>
          </p:cNvSpPr>
          <p:nvPr>
            <p:ph idx="1"/>
          </p:nvPr>
        </p:nvSpPr>
        <p:spPr>
          <a:xfrm>
            <a:off x="838199" y="1600201"/>
            <a:ext cx="10806113" cy="4629150"/>
          </a:xfrm>
        </p:spPr>
        <p:txBody>
          <a:bodyPr>
            <a:normAutofit/>
          </a:bodyPr>
          <a:lstStyle/>
          <a:p>
            <a:pPr marL="0" indent="0">
              <a:lnSpc>
                <a:spcPct val="100000"/>
              </a:lnSpc>
              <a:buNone/>
            </a:pPr>
            <a:r>
              <a:rPr lang="en-GB" sz="1800" b="1" dirty="0"/>
              <a:t>Q8.</a:t>
            </a:r>
            <a:r>
              <a:rPr lang="en-GB" sz="1800" dirty="0"/>
              <a:t> A triangle having vertices A(2, 3), B(6, 3) &amp; C(4,8) is reflected about y=3x+4. Find the final position of triangle.</a:t>
            </a:r>
          </a:p>
          <a:p>
            <a:pPr marL="0" indent="0">
              <a:lnSpc>
                <a:spcPct val="100000"/>
              </a:lnSpc>
              <a:buNone/>
            </a:pPr>
            <a:r>
              <a:rPr lang="en-GB" sz="1800" b="1" dirty="0"/>
              <a:t>Q9.</a:t>
            </a:r>
            <a:r>
              <a:rPr lang="en-GB" sz="1800" dirty="0"/>
              <a:t> Derive the composite matrix for reflecting an object about any </a:t>
            </a:r>
            <a:r>
              <a:rPr lang="en-GB" sz="1800" dirty="0" err="1"/>
              <a:t>arbitary</a:t>
            </a:r>
            <a:r>
              <a:rPr lang="en-GB" sz="1800" dirty="0"/>
              <a:t> line y=mx + c.</a:t>
            </a:r>
          </a:p>
          <a:p>
            <a:pPr marL="0" indent="0">
              <a:lnSpc>
                <a:spcPct val="100000"/>
              </a:lnSpc>
              <a:buNone/>
            </a:pPr>
            <a:r>
              <a:rPr lang="en-GB" sz="1800" b="1" dirty="0"/>
              <a:t>Q10.</a:t>
            </a:r>
            <a:r>
              <a:rPr lang="en-GB" sz="1800" dirty="0"/>
              <a:t> Reflect a line segment having end points (9, 3) and (12, 10) about a line y=7. Draw initial and final graph as well.</a:t>
            </a:r>
          </a:p>
          <a:p>
            <a:pPr marL="0" indent="0">
              <a:lnSpc>
                <a:spcPct val="100000"/>
              </a:lnSpc>
              <a:buNone/>
            </a:pPr>
            <a:endParaRPr lang="en-US" sz="1800" dirty="0"/>
          </a:p>
        </p:txBody>
      </p:sp>
    </p:spTree>
    <p:extLst>
      <p:ext uri="{BB962C8B-B14F-4D97-AF65-F5344CB8AC3E}">
        <p14:creationId xmlns:p14="http://schemas.microsoft.com/office/powerpoint/2010/main" val="508165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688-770C-4A28-2874-9C959EDEB093}"/>
              </a:ext>
            </a:extLst>
          </p:cNvPr>
          <p:cNvSpPr>
            <a:spLocks noGrp="1"/>
          </p:cNvSpPr>
          <p:nvPr>
            <p:ph type="title"/>
          </p:nvPr>
        </p:nvSpPr>
        <p:spPr/>
        <p:txBody>
          <a:bodyPr/>
          <a:lstStyle/>
          <a:p>
            <a:r>
              <a:rPr lang="en-US" sz="4400" b="1" dirty="0"/>
              <a:t>Two Dimensional Viewing</a:t>
            </a:r>
            <a:endParaRPr lang="en-US" b="1" dirty="0"/>
          </a:p>
        </p:txBody>
      </p:sp>
      <p:sp>
        <p:nvSpPr>
          <p:cNvPr id="3" name="Content Placeholder 2">
            <a:extLst>
              <a:ext uri="{FF2B5EF4-FFF2-40B4-BE49-F238E27FC236}">
                <a16:creationId xmlns:a16="http://schemas.microsoft.com/office/drawing/2014/main" id="{27A27594-1997-516B-5F2A-A176DA46E75A}"/>
              </a:ext>
            </a:extLst>
          </p:cNvPr>
          <p:cNvSpPr>
            <a:spLocks noGrp="1"/>
          </p:cNvSpPr>
          <p:nvPr>
            <p:ph idx="1"/>
          </p:nvPr>
        </p:nvSpPr>
        <p:spPr/>
        <p:txBody>
          <a:bodyPr>
            <a:normAutofit/>
          </a:bodyPr>
          <a:lstStyle/>
          <a:p>
            <a:pPr>
              <a:buFont typeface="Wingdings" panose="05000000000000000000" pitchFamily="2" charset="2"/>
              <a:buChar char="v"/>
            </a:pPr>
            <a:r>
              <a:rPr lang="en-US" sz="2000" dirty="0"/>
              <a:t>Two dimensional viewing is the mechanism for displaying views of a picture on an output device.</a:t>
            </a:r>
          </a:p>
          <a:p>
            <a:pPr>
              <a:buFont typeface="Wingdings" panose="05000000000000000000" pitchFamily="2" charset="2"/>
              <a:buChar char="v"/>
            </a:pPr>
            <a:r>
              <a:rPr lang="en-US" sz="2000" dirty="0"/>
              <a:t>In computer graphics several coordinate systems (reference frame) are used to construct, and display a 2D scene or image.</a:t>
            </a:r>
          </a:p>
        </p:txBody>
      </p:sp>
    </p:spTree>
    <p:extLst>
      <p:ext uri="{BB962C8B-B14F-4D97-AF65-F5344CB8AC3E}">
        <p14:creationId xmlns:p14="http://schemas.microsoft.com/office/powerpoint/2010/main" val="201065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2A77-13C4-21D1-03B5-64B7E7365F95}"/>
              </a:ext>
            </a:extLst>
          </p:cNvPr>
          <p:cNvSpPr>
            <a:spLocks noGrp="1"/>
          </p:cNvSpPr>
          <p:nvPr>
            <p:ph type="title"/>
          </p:nvPr>
        </p:nvSpPr>
        <p:spPr>
          <a:xfrm>
            <a:off x="838200" y="265113"/>
            <a:ext cx="10515600" cy="1325563"/>
          </a:xfrm>
        </p:spPr>
        <p:txBody>
          <a:bodyPr/>
          <a:lstStyle/>
          <a:p>
            <a:r>
              <a:rPr lang="en-US" b="1" dirty="0"/>
              <a:t>2D Rotation</a:t>
            </a:r>
          </a:p>
        </p:txBody>
      </p:sp>
      <p:sp>
        <p:nvSpPr>
          <p:cNvPr id="3" name="Content Placeholder 2">
            <a:extLst>
              <a:ext uri="{FF2B5EF4-FFF2-40B4-BE49-F238E27FC236}">
                <a16:creationId xmlns:a16="http://schemas.microsoft.com/office/drawing/2014/main" id="{B5265FAF-6A61-9DE3-6913-703BA1CA00CB}"/>
              </a:ext>
            </a:extLst>
          </p:cNvPr>
          <p:cNvSpPr>
            <a:spLocks noGrp="1"/>
          </p:cNvSpPr>
          <p:nvPr>
            <p:ph idx="1"/>
          </p:nvPr>
        </p:nvSpPr>
        <p:spPr>
          <a:xfrm>
            <a:off x="838200" y="1590676"/>
            <a:ext cx="10515600" cy="5267324"/>
          </a:xfrm>
        </p:spPr>
        <p:txBody>
          <a:bodyPr>
            <a:normAutofit lnSpcReduction="10000"/>
          </a:bodyPr>
          <a:lstStyle/>
          <a:p>
            <a:pPr>
              <a:buFont typeface="Wingdings" panose="05000000000000000000" pitchFamily="2" charset="2"/>
              <a:buChar char="v"/>
            </a:pPr>
            <a:r>
              <a:rPr lang="en-GB" sz="1800" dirty="0"/>
              <a:t>Changing the co-ordinate position along a circular path is called </a:t>
            </a:r>
            <a:r>
              <a:rPr lang="en-GB" sz="1800" b="1" dirty="0"/>
              <a:t>rotation</a:t>
            </a:r>
            <a:r>
              <a:rPr lang="en-GB" sz="1800" dirty="0"/>
              <a:t>.</a:t>
            </a:r>
          </a:p>
          <a:p>
            <a:pPr>
              <a:buFont typeface="Wingdings" panose="05000000000000000000" pitchFamily="2" charset="2"/>
              <a:buChar char="v"/>
            </a:pPr>
            <a:r>
              <a:rPr lang="en-GB" sz="1800" dirty="0"/>
              <a:t>2D rotation is applied to re-position the object along a circular path in XY-plane. Rotation is generated by specifying rotation angle (𝜃) and pivot point (rotation point).</a:t>
            </a:r>
          </a:p>
          <a:p>
            <a:pPr>
              <a:buFont typeface="Wingdings" panose="05000000000000000000" pitchFamily="2" charset="2"/>
              <a:buChar char="v"/>
            </a:pPr>
            <a:r>
              <a:rPr lang="en-GB" sz="1800" dirty="0"/>
              <a:t>The </a:t>
            </a:r>
            <a:r>
              <a:rPr lang="en-GB" sz="1800" b="1" dirty="0"/>
              <a:t>positive</a:t>
            </a:r>
            <a:r>
              <a:rPr lang="en-GB" sz="1800" dirty="0"/>
              <a:t> 𝜃 rotates object in </a:t>
            </a:r>
            <a:r>
              <a:rPr lang="en-GB" sz="1800" b="1" dirty="0"/>
              <a:t>anti-clockwise</a:t>
            </a:r>
            <a:r>
              <a:rPr lang="en-GB" sz="1800" dirty="0"/>
              <a:t> direction and the </a:t>
            </a:r>
            <a:r>
              <a:rPr lang="en-GB" sz="1800" b="1" dirty="0"/>
              <a:t>negative</a:t>
            </a:r>
            <a:r>
              <a:rPr lang="en-GB" sz="1800" dirty="0"/>
              <a:t> value of 𝜃 rotates the object in </a:t>
            </a:r>
            <a:r>
              <a:rPr lang="en-GB" sz="1800" b="1" dirty="0"/>
              <a:t>clockwise direction</a:t>
            </a:r>
            <a:r>
              <a:rPr lang="en-GB" sz="1800" dirty="0"/>
              <a:t>.</a:t>
            </a:r>
          </a:p>
          <a:p>
            <a:pPr>
              <a:buFont typeface="Wingdings" panose="05000000000000000000" pitchFamily="2" charset="2"/>
              <a:buChar char="v"/>
            </a:pPr>
            <a:r>
              <a:rPr lang="en-GB" sz="1800" dirty="0"/>
              <a:t>Let 𝑝(𝑥, 𝑦) be a point rotated by 𝜃 about origin to new point 𝑝′(𝑥′, 𝑦′).</a:t>
            </a:r>
          </a:p>
          <a:p>
            <a:pPr marL="0" indent="0">
              <a:buNone/>
            </a:pPr>
            <a:r>
              <a:rPr lang="en-US" sz="1800" dirty="0"/>
              <a:t>Here,</a:t>
            </a:r>
          </a:p>
          <a:p>
            <a:pPr marL="0" indent="0">
              <a:buNone/>
            </a:pPr>
            <a:r>
              <a:rPr lang="en-US" sz="1800" dirty="0"/>
              <a:t>𝑥′ = 𝑟𝑐𝑜𝑠(∅ + 𝜃)</a:t>
            </a:r>
          </a:p>
          <a:p>
            <a:pPr marL="0" indent="0">
              <a:buNone/>
            </a:pPr>
            <a:r>
              <a:rPr lang="en-US" sz="1800" dirty="0"/>
              <a:t>    = 𝑟𝑐𝑜𝑠∅𝑐𝑜𝑠𝜃 − 𝑟𝑠𝑖𝑛∅𝑠𝑖𝑛𝜃</a:t>
            </a:r>
          </a:p>
          <a:p>
            <a:pPr marL="0" indent="0">
              <a:buNone/>
            </a:pPr>
            <a:r>
              <a:rPr lang="en-US" sz="1800" dirty="0"/>
              <a:t>But 𝑥 = 𝑟𝑐𝑜𝑠∅ &amp; 𝑦 = 𝑟𝑠𝑖𝑛∅</a:t>
            </a:r>
          </a:p>
          <a:p>
            <a:pPr marL="0" indent="0">
              <a:buNone/>
            </a:pPr>
            <a:r>
              <a:rPr lang="en-US" sz="1800" dirty="0"/>
              <a:t>∴ 𝒙′ = 𝒙𝒄𝒐𝒔𝜽 − 𝒚𝒔𝒊𝒏𝜽 …….(</a:t>
            </a:r>
            <a:r>
              <a:rPr lang="en-US" sz="1800" dirty="0" err="1"/>
              <a:t>i</a:t>
            </a:r>
            <a:r>
              <a:rPr lang="en-US" sz="1800" dirty="0"/>
              <a:t>)</a:t>
            </a:r>
          </a:p>
          <a:p>
            <a:pPr marL="0" indent="0">
              <a:buNone/>
            </a:pPr>
            <a:r>
              <a:rPr lang="en-US" sz="1800" dirty="0"/>
              <a:t>Similarly,</a:t>
            </a:r>
          </a:p>
          <a:p>
            <a:pPr marL="0" indent="0">
              <a:buNone/>
            </a:pPr>
            <a:r>
              <a:rPr lang="en-US" sz="1800" dirty="0"/>
              <a:t>∴ 𝒚′ = 𝒙𝒔𝒊𝒏𝜽 + 𝒚𝒄𝒐𝒔𝜽 …….(ii)</a:t>
            </a:r>
            <a:endParaRPr lang="en-GB" sz="1800" dirty="0"/>
          </a:p>
          <a:p>
            <a:pPr>
              <a:buFont typeface="Wingdings" panose="05000000000000000000" pitchFamily="2" charset="2"/>
              <a:buChar char="v"/>
            </a:pPr>
            <a:r>
              <a:rPr lang="en-GB" sz="1800" dirty="0"/>
              <a:t>Which are equation for rotation of (x, y) with angle 𝜃 and taking pivot </a:t>
            </a:r>
          </a:p>
          <a:p>
            <a:pPr marL="0" indent="0">
              <a:buNone/>
            </a:pPr>
            <a:r>
              <a:rPr lang="en-GB" sz="1800" dirty="0"/>
              <a:t>as origin.</a:t>
            </a:r>
            <a:endParaRPr lang="en-US" sz="1800" dirty="0"/>
          </a:p>
        </p:txBody>
      </p:sp>
      <p:grpSp>
        <p:nvGrpSpPr>
          <p:cNvPr id="4" name="Group 3">
            <a:extLst>
              <a:ext uri="{FF2B5EF4-FFF2-40B4-BE49-F238E27FC236}">
                <a16:creationId xmlns:a16="http://schemas.microsoft.com/office/drawing/2014/main" id="{5DB54A7C-EC24-C3EF-1DFB-E5828F9185A5}"/>
              </a:ext>
            </a:extLst>
          </p:cNvPr>
          <p:cNvGrpSpPr>
            <a:grpSpLocks/>
          </p:cNvGrpSpPr>
          <p:nvPr/>
        </p:nvGrpSpPr>
        <p:grpSpPr>
          <a:xfrm>
            <a:off x="9335770" y="4224338"/>
            <a:ext cx="2705385" cy="2575542"/>
            <a:chOff x="0" y="0"/>
            <a:chExt cx="1516262" cy="1208573"/>
          </a:xfrm>
        </p:grpSpPr>
        <p:sp>
          <p:nvSpPr>
            <p:cNvPr id="5" name="Graphic 12">
              <a:extLst>
                <a:ext uri="{FF2B5EF4-FFF2-40B4-BE49-F238E27FC236}">
                  <a16:creationId xmlns:a16="http://schemas.microsoft.com/office/drawing/2014/main" id="{715C1E59-94B5-CC54-75CE-89DE3CE7FF9E}"/>
                </a:ext>
              </a:extLst>
            </p:cNvPr>
            <p:cNvSpPr/>
            <p:nvPr/>
          </p:nvSpPr>
          <p:spPr>
            <a:xfrm>
              <a:off x="0" y="30903"/>
              <a:ext cx="1483360" cy="1079500"/>
            </a:xfrm>
            <a:custGeom>
              <a:avLst/>
              <a:gdLst/>
              <a:ahLst/>
              <a:cxnLst/>
              <a:rect l="l" t="t" r="r" b="b"/>
              <a:pathLst>
                <a:path w="1483360" h="1079500">
                  <a:moveTo>
                    <a:pt x="1483106" y="1039876"/>
                  </a:moveTo>
                  <a:lnTo>
                    <a:pt x="1478838" y="1037844"/>
                  </a:lnTo>
                  <a:lnTo>
                    <a:pt x="1406144" y="1003173"/>
                  </a:lnTo>
                  <a:lnTo>
                    <a:pt x="1406829" y="1038098"/>
                  </a:lnTo>
                  <a:lnTo>
                    <a:pt x="49415" y="1064120"/>
                  </a:lnTo>
                  <a:lnTo>
                    <a:pt x="41249" y="76238"/>
                  </a:lnTo>
                  <a:lnTo>
                    <a:pt x="76200" y="75946"/>
                  </a:lnTo>
                  <a:lnTo>
                    <a:pt x="69850" y="63500"/>
                  </a:lnTo>
                  <a:lnTo>
                    <a:pt x="37465" y="0"/>
                  </a:lnTo>
                  <a:lnTo>
                    <a:pt x="0" y="76581"/>
                  </a:lnTo>
                  <a:lnTo>
                    <a:pt x="34899" y="76301"/>
                  </a:lnTo>
                  <a:lnTo>
                    <a:pt x="43065" y="1064234"/>
                  </a:lnTo>
                  <a:lnTo>
                    <a:pt x="28448" y="1064514"/>
                  </a:lnTo>
                  <a:lnTo>
                    <a:pt x="28575" y="1070864"/>
                  </a:lnTo>
                  <a:lnTo>
                    <a:pt x="43116" y="1070597"/>
                  </a:lnTo>
                  <a:lnTo>
                    <a:pt x="43180" y="1076960"/>
                  </a:lnTo>
                  <a:lnTo>
                    <a:pt x="49530" y="1076960"/>
                  </a:lnTo>
                  <a:lnTo>
                    <a:pt x="49466" y="1070470"/>
                  </a:lnTo>
                  <a:lnTo>
                    <a:pt x="1406956" y="1044448"/>
                  </a:lnTo>
                  <a:lnTo>
                    <a:pt x="1407668" y="1079373"/>
                  </a:lnTo>
                  <a:lnTo>
                    <a:pt x="1483106" y="1039876"/>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6" name="Graphic 13">
              <a:extLst>
                <a:ext uri="{FF2B5EF4-FFF2-40B4-BE49-F238E27FC236}">
                  <a16:creationId xmlns:a16="http://schemas.microsoft.com/office/drawing/2014/main" id="{CAE2E6DF-9B66-3B11-3973-441F2F12A995}"/>
                </a:ext>
              </a:extLst>
            </p:cNvPr>
            <p:cNvSpPr/>
            <p:nvPr/>
          </p:nvSpPr>
          <p:spPr>
            <a:xfrm>
              <a:off x="46355" y="615865"/>
              <a:ext cx="910590" cy="483234"/>
            </a:xfrm>
            <a:custGeom>
              <a:avLst/>
              <a:gdLst/>
              <a:ahLst/>
              <a:cxnLst/>
              <a:rect l="l" t="t" r="r" b="b"/>
              <a:pathLst>
                <a:path w="910590" h="483234">
                  <a:moveTo>
                    <a:pt x="0" y="482727"/>
                  </a:moveTo>
                  <a:lnTo>
                    <a:pt x="910209"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7" name="Graphic 14">
              <a:extLst>
                <a:ext uri="{FF2B5EF4-FFF2-40B4-BE49-F238E27FC236}">
                  <a16:creationId xmlns:a16="http://schemas.microsoft.com/office/drawing/2014/main" id="{52790340-C447-E0B0-D651-D9A9B069F9B4}"/>
                </a:ext>
              </a:extLst>
            </p:cNvPr>
            <p:cNvSpPr/>
            <p:nvPr/>
          </p:nvSpPr>
          <p:spPr>
            <a:xfrm>
              <a:off x="55244" y="383709"/>
              <a:ext cx="509270" cy="706120"/>
            </a:xfrm>
            <a:custGeom>
              <a:avLst/>
              <a:gdLst/>
              <a:ahLst/>
              <a:cxnLst/>
              <a:rect l="l" t="t" r="r" b="b"/>
              <a:pathLst>
                <a:path w="509270" h="706120">
                  <a:moveTo>
                    <a:pt x="0" y="705611"/>
                  </a:moveTo>
                  <a:lnTo>
                    <a:pt x="508762" y="0"/>
                  </a:lnTo>
                </a:path>
              </a:pathLst>
            </a:custGeom>
            <a:ln w="6349">
              <a:solidFill>
                <a:srgbClr val="000000"/>
              </a:solidFill>
              <a:prstDash val="solid"/>
            </a:ln>
          </p:spPr>
          <p:txBody>
            <a:bodyPr wrap="square" lIns="0" tIns="0" rIns="0" bIns="0" rtlCol="0">
              <a:prstTxWarp prst="textNoShape">
                <a:avLst/>
              </a:prstTxWarp>
              <a:noAutofit/>
            </a:bodyPr>
            <a:lstStyle/>
            <a:p>
              <a:endParaRPr lang="en-US" sz="1600"/>
            </a:p>
          </p:txBody>
        </p:sp>
        <p:sp>
          <p:nvSpPr>
            <p:cNvPr id="8" name="Graphic 15">
              <a:extLst>
                <a:ext uri="{FF2B5EF4-FFF2-40B4-BE49-F238E27FC236}">
                  <a16:creationId xmlns:a16="http://schemas.microsoft.com/office/drawing/2014/main" id="{ECD20A93-9645-A9DC-8F1F-65DC2A37B5D2}"/>
                </a:ext>
              </a:extLst>
            </p:cNvPr>
            <p:cNvSpPr/>
            <p:nvPr/>
          </p:nvSpPr>
          <p:spPr>
            <a:xfrm>
              <a:off x="564006" y="392980"/>
              <a:ext cx="1270" cy="706120"/>
            </a:xfrm>
            <a:custGeom>
              <a:avLst/>
              <a:gdLst/>
              <a:ahLst/>
              <a:cxnLst/>
              <a:rect l="l" t="t" r="r" b="b"/>
              <a:pathLst>
                <a:path h="706120">
                  <a:moveTo>
                    <a:pt x="0" y="0"/>
                  </a:moveTo>
                  <a:lnTo>
                    <a:pt x="0" y="705611"/>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9" name="Graphic 16">
              <a:extLst>
                <a:ext uri="{FF2B5EF4-FFF2-40B4-BE49-F238E27FC236}">
                  <a16:creationId xmlns:a16="http://schemas.microsoft.com/office/drawing/2014/main" id="{EDC949AD-B1A1-CA28-89AC-5955EB3BFA6C}"/>
                </a:ext>
              </a:extLst>
            </p:cNvPr>
            <p:cNvSpPr/>
            <p:nvPr/>
          </p:nvSpPr>
          <p:spPr>
            <a:xfrm>
              <a:off x="947674" y="615865"/>
              <a:ext cx="18415" cy="464184"/>
            </a:xfrm>
            <a:custGeom>
              <a:avLst/>
              <a:gdLst/>
              <a:ahLst/>
              <a:cxnLst/>
              <a:rect l="l" t="t" r="r" b="b"/>
              <a:pathLst>
                <a:path w="18415" h="464184">
                  <a:moveTo>
                    <a:pt x="0" y="0"/>
                  </a:moveTo>
                  <a:lnTo>
                    <a:pt x="17907" y="464184"/>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pic>
          <p:nvPicPr>
            <p:cNvPr id="10" name="Image 17">
              <a:extLst>
                <a:ext uri="{FF2B5EF4-FFF2-40B4-BE49-F238E27FC236}">
                  <a16:creationId xmlns:a16="http://schemas.microsoft.com/office/drawing/2014/main" id="{D94A0B5D-F830-3597-F8BD-1352159D1FDC}"/>
                </a:ext>
              </a:extLst>
            </p:cNvPr>
            <p:cNvPicPr/>
            <p:nvPr/>
          </p:nvPicPr>
          <p:blipFill>
            <a:blip r:embed="rId2" cstate="print"/>
            <a:stretch>
              <a:fillRect/>
            </a:stretch>
          </p:blipFill>
          <p:spPr>
            <a:xfrm>
              <a:off x="269493" y="744516"/>
              <a:ext cx="168782" cy="162306"/>
            </a:xfrm>
            <a:prstGeom prst="rect">
              <a:avLst/>
            </a:prstGeom>
          </p:spPr>
        </p:pic>
        <p:pic>
          <p:nvPicPr>
            <p:cNvPr id="11" name="Image 18">
              <a:extLst>
                <a:ext uri="{FF2B5EF4-FFF2-40B4-BE49-F238E27FC236}">
                  <a16:creationId xmlns:a16="http://schemas.microsoft.com/office/drawing/2014/main" id="{687795A4-C66E-8B61-3E48-C4E014373B8F}"/>
                </a:ext>
              </a:extLst>
            </p:cNvPr>
            <p:cNvPicPr/>
            <p:nvPr/>
          </p:nvPicPr>
          <p:blipFill>
            <a:blip r:embed="rId3" cstate="print"/>
            <a:stretch>
              <a:fillRect/>
            </a:stretch>
          </p:blipFill>
          <p:spPr>
            <a:xfrm>
              <a:off x="293115" y="965496"/>
              <a:ext cx="70858" cy="121761"/>
            </a:xfrm>
            <a:prstGeom prst="rect">
              <a:avLst/>
            </a:prstGeom>
          </p:spPr>
        </p:pic>
        <p:sp>
          <p:nvSpPr>
            <p:cNvPr id="12" name="Textbox 19">
              <a:extLst>
                <a:ext uri="{FF2B5EF4-FFF2-40B4-BE49-F238E27FC236}">
                  <a16:creationId xmlns:a16="http://schemas.microsoft.com/office/drawing/2014/main" id="{160B347C-DD68-4556-6838-8D90AF939CF2}"/>
                </a:ext>
              </a:extLst>
            </p:cNvPr>
            <p:cNvSpPr txBox="1"/>
            <p:nvPr/>
          </p:nvSpPr>
          <p:spPr>
            <a:xfrm>
              <a:off x="71373" y="0"/>
              <a:ext cx="88900" cy="168910"/>
            </a:xfrm>
            <a:prstGeom prst="rect">
              <a:avLst/>
            </a:prstGeom>
          </p:spPr>
          <p:txBody>
            <a:bodyPr wrap="square" lIns="0" tIns="0" rIns="0" bIns="0" rtlCol="0">
              <a:noAutofit/>
            </a:bodyPr>
            <a:lstStyle/>
            <a:p>
              <a:pPr marL="0" marR="0">
                <a:lnSpc>
                  <a:spcPts val="1330"/>
                </a:lnSpc>
                <a:spcBef>
                  <a:spcPts val="0"/>
                </a:spcBef>
                <a:spcAft>
                  <a:spcPts val="0"/>
                </a:spcAft>
              </a:pPr>
              <a:r>
                <a:rPr lang="en-US" sz="1600">
                  <a:effectLst/>
                  <a:ea typeface="Times New Roman" panose="02020603050405020304" pitchFamily="18" charset="0"/>
                </a:rPr>
                <a:t>y</a:t>
              </a:r>
            </a:p>
          </p:txBody>
        </p:sp>
        <p:sp>
          <p:nvSpPr>
            <p:cNvPr id="13" name="Textbox 20">
              <a:extLst>
                <a:ext uri="{FF2B5EF4-FFF2-40B4-BE49-F238E27FC236}">
                  <a16:creationId xmlns:a16="http://schemas.microsoft.com/office/drawing/2014/main" id="{EAE9EFB8-3FFF-44BC-E239-A2BB70F88779}"/>
                </a:ext>
              </a:extLst>
            </p:cNvPr>
            <p:cNvSpPr txBox="1"/>
            <p:nvPr/>
          </p:nvSpPr>
          <p:spPr>
            <a:xfrm>
              <a:off x="613927" y="344688"/>
              <a:ext cx="902335" cy="431800"/>
            </a:xfrm>
            <a:prstGeom prst="rect">
              <a:avLst/>
            </a:prstGeom>
          </p:spPr>
          <p:txBody>
            <a:bodyPr wrap="square" lIns="0" tIns="0" rIns="0" bIns="0" rtlCol="0">
              <a:noAutofit/>
            </a:bodyPr>
            <a:lstStyle/>
            <a:p>
              <a:pPr marL="0" marR="0">
                <a:lnSpc>
                  <a:spcPts val="1355"/>
                </a:lnSpc>
                <a:spcBef>
                  <a:spcPts val="0"/>
                </a:spcBef>
                <a:spcAft>
                  <a:spcPts val="0"/>
                </a:spcAft>
              </a:pPr>
              <a:r>
                <a:rPr lang="en-US" sz="1600" spc="20" dirty="0">
                  <a:effectLst/>
                  <a:ea typeface="Cambria Math" panose="02040503050406030204" pitchFamily="18" charset="0"/>
                </a:rPr>
                <a:t>𝑝</a:t>
              </a:r>
              <a:r>
                <a:rPr lang="en-US" sz="1600" spc="20" baseline="30000" dirty="0">
                  <a:effectLst/>
                  <a:ea typeface="Cambria Math" panose="02040503050406030204" pitchFamily="18" charset="0"/>
                </a:rPr>
                <a:t>′</a:t>
              </a:r>
              <a:r>
                <a:rPr lang="en-US" sz="1600" spc="20" dirty="0">
                  <a:effectLst/>
                  <a:ea typeface="Cambria Math" panose="02040503050406030204" pitchFamily="18" charset="0"/>
                </a:rPr>
                <a:t>(𝑥</a:t>
              </a:r>
              <a:r>
                <a:rPr lang="en-US" sz="1600" spc="20" baseline="30000" dirty="0">
                  <a:effectLst/>
                  <a:ea typeface="Cambria Math" panose="02040503050406030204" pitchFamily="18" charset="0"/>
                </a:rPr>
                <a:t>′</a:t>
              </a:r>
              <a:r>
                <a:rPr lang="en-US" sz="1600" spc="20" dirty="0">
                  <a:effectLst/>
                  <a:ea typeface="Cambria Math" panose="02040503050406030204" pitchFamily="18" charset="0"/>
                </a:rPr>
                <a:t>,</a:t>
              </a:r>
              <a:r>
                <a:rPr lang="en-US" sz="1600" spc="15" dirty="0">
                  <a:effectLst/>
                  <a:ea typeface="Cambria Math" panose="02040503050406030204" pitchFamily="18" charset="0"/>
                </a:rPr>
                <a:t> </a:t>
              </a:r>
              <a:r>
                <a:rPr lang="en-US" sz="1600" spc="-25" dirty="0">
                  <a:effectLst/>
                  <a:ea typeface="Cambria Math" panose="02040503050406030204" pitchFamily="18" charset="0"/>
                </a:rPr>
                <a:t>𝑦</a:t>
              </a:r>
              <a:r>
                <a:rPr lang="en-US" sz="1600" spc="-25" baseline="30000" dirty="0">
                  <a:effectLst/>
                  <a:ea typeface="Cambria Math" panose="02040503050406030204" pitchFamily="18" charset="0"/>
                </a:rPr>
                <a:t>′</a:t>
              </a:r>
              <a:r>
                <a:rPr lang="en-US" sz="1600" spc="-25" dirty="0">
                  <a:effectLst/>
                  <a:ea typeface="Cambria Math" panose="02040503050406030204" pitchFamily="18" charset="0"/>
                </a:rPr>
                <a:t>)</a:t>
              </a:r>
              <a:endParaRPr lang="en-US" sz="1600" dirty="0">
                <a:effectLst/>
                <a:ea typeface="Times New Roman" panose="02020603050405020304" pitchFamily="18" charset="0"/>
              </a:endParaRPr>
            </a:p>
            <a:p>
              <a:pPr marL="444500" marR="0">
                <a:spcBef>
                  <a:spcPts val="635"/>
                </a:spcBef>
                <a:spcAft>
                  <a:spcPts val="0"/>
                </a:spcAft>
              </a:pPr>
              <a:r>
                <a:rPr lang="en-US" sz="1600" dirty="0">
                  <a:effectLst/>
                  <a:ea typeface="Cambria Math" panose="02040503050406030204" pitchFamily="18" charset="0"/>
                </a:rPr>
                <a:t>𝑝(𝑥,</a:t>
              </a:r>
              <a:r>
                <a:rPr lang="en-US" sz="1600" spc="-20" dirty="0">
                  <a:effectLst/>
                  <a:ea typeface="Cambria Math" panose="02040503050406030204" pitchFamily="18" charset="0"/>
                </a:rPr>
                <a:t> </a:t>
              </a:r>
              <a:r>
                <a:rPr lang="en-US" sz="1600" spc="-25" dirty="0">
                  <a:effectLst/>
                  <a:ea typeface="Cambria Math" panose="02040503050406030204" pitchFamily="18" charset="0"/>
                </a:rPr>
                <a:t>𝑦)</a:t>
              </a:r>
              <a:endParaRPr lang="en-US" sz="1600" dirty="0">
                <a:effectLst/>
                <a:ea typeface="Times New Roman" panose="02020603050405020304" pitchFamily="18" charset="0"/>
              </a:endParaRPr>
            </a:p>
          </p:txBody>
        </p:sp>
        <p:sp>
          <p:nvSpPr>
            <p:cNvPr id="14" name="Textbox 21">
              <a:extLst>
                <a:ext uri="{FF2B5EF4-FFF2-40B4-BE49-F238E27FC236}">
                  <a16:creationId xmlns:a16="http://schemas.microsoft.com/office/drawing/2014/main" id="{66DA81DD-F047-5E57-2A3F-EFADA85BB763}"/>
                </a:ext>
              </a:extLst>
            </p:cNvPr>
            <p:cNvSpPr txBox="1"/>
            <p:nvPr/>
          </p:nvSpPr>
          <p:spPr>
            <a:xfrm>
              <a:off x="211370" y="878253"/>
              <a:ext cx="138175" cy="330320"/>
            </a:xfrm>
            <a:prstGeom prst="rect">
              <a:avLst/>
            </a:prstGeom>
          </p:spPr>
          <p:txBody>
            <a:bodyPr wrap="square" lIns="0" tIns="0" rIns="0" bIns="0" rtlCol="0">
              <a:noAutofit/>
            </a:bodyPr>
            <a:lstStyle/>
            <a:p>
              <a:pPr marL="42545" marR="0">
                <a:lnSpc>
                  <a:spcPts val="1200"/>
                </a:lnSpc>
                <a:spcBef>
                  <a:spcPts val="0"/>
                </a:spcBef>
                <a:spcAft>
                  <a:spcPts val="0"/>
                </a:spcAft>
              </a:pPr>
              <a:r>
                <a:rPr lang="en-US" sz="1600" spc="-50" dirty="0">
                  <a:effectLst/>
                  <a:ea typeface="Cambria Math" panose="02040503050406030204" pitchFamily="18" charset="0"/>
                </a:rPr>
                <a:t>𝜃</a:t>
              </a:r>
              <a:endParaRPr lang="en-US" sz="1600" dirty="0">
                <a:effectLst/>
                <a:ea typeface="Times New Roman" panose="02020603050405020304" pitchFamily="18" charset="0"/>
              </a:endParaRPr>
            </a:p>
            <a:p>
              <a:pPr marL="0" marR="0">
                <a:spcBef>
                  <a:spcPts val="705"/>
                </a:spcBef>
                <a:spcAft>
                  <a:spcPts val="0"/>
                </a:spcAft>
              </a:pPr>
              <a:r>
                <a:rPr lang="en-US" sz="1600" dirty="0">
                  <a:effectLst/>
                  <a:ea typeface="Times New Roman" panose="02020603050405020304" pitchFamily="18" charset="0"/>
                </a:rPr>
                <a:t>∅</a:t>
              </a:r>
            </a:p>
          </p:txBody>
        </p:sp>
        <p:sp>
          <p:nvSpPr>
            <p:cNvPr id="15" name="Textbox 22">
              <a:extLst>
                <a:ext uri="{FF2B5EF4-FFF2-40B4-BE49-F238E27FC236}">
                  <a16:creationId xmlns:a16="http://schemas.microsoft.com/office/drawing/2014/main" id="{EC0F9BA8-DAD4-663B-44EA-28F7CC5F9682}"/>
                </a:ext>
              </a:extLst>
            </p:cNvPr>
            <p:cNvSpPr txBox="1"/>
            <p:nvPr/>
          </p:nvSpPr>
          <p:spPr>
            <a:xfrm>
              <a:off x="632459" y="622045"/>
              <a:ext cx="63500" cy="168910"/>
            </a:xfrm>
            <a:prstGeom prst="rect">
              <a:avLst/>
            </a:prstGeom>
          </p:spPr>
          <p:txBody>
            <a:bodyPr wrap="square" lIns="0" tIns="0" rIns="0" bIns="0" rtlCol="0">
              <a:noAutofit/>
            </a:bodyPr>
            <a:lstStyle/>
            <a:p>
              <a:pPr marL="0" marR="0">
                <a:lnSpc>
                  <a:spcPts val="1330"/>
                </a:lnSpc>
                <a:spcBef>
                  <a:spcPts val="0"/>
                </a:spcBef>
                <a:spcAft>
                  <a:spcPts val="0"/>
                </a:spcAft>
              </a:pPr>
              <a:r>
                <a:rPr lang="en-US" sz="1600">
                  <a:effectLst/>
                  <a:ea typeface="Times New Roman" panose="02020603050405020304" pitchFamily="18" charset="0"/>
                </a:rPr>
                <a:t>r</a:t>
              </a:r>
            </a:p>
          </p:txBody>
        </p:sp>
      </p:grpSp>
      <p:pic>
        <p:nvPicPr>
          <p:cNvPr id="4098" name="Picture 2">
            <a:extLst>
              <a:ext uri="{FF2B5EF4-FFF2-40B4-BE49-F238E27FC236}">
                <a16:creationId xmlns:a16="http://schemas.microsoft.com/office/drawing/2014/main" id="{B0EEC1E3-7EFA-154E-3A37-08846D2F5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951" y="3423711"/>
            <a:ext cx="2401049" cy="234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0878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42A-9ADA-073C-CAD0-03881730BD9F}"/>
              </a:ext>
            </a:extLst>
          </p:cNvPr>
          <p:cNvSpPr>
            <a:spLocks noGrp="1"/>
          </p:cNvSpPr>
          <p:nvPr>
            <p:ph type="title"/>
          </p:nvPr>
        </p:nvSpPr>
        <p:spPr/>
        <p:txBody>
          <a:bodyPr/>
          <a:lstStyle/>
          <a:p>
            <a:r>
              <a:rPr lang="en-US" b="1" dirty="0"/>
              <a:t>Coordinate Systems</a:t>
            </a:r>
          </a:p>
        </p:txBody>
      </p:sp>
      <p:sp>
        <p:nvSpPr>
          <p:cNvPr id="3" name="Content Placeholder 2">
            <a:extLst>
              <a:ext uri="{FF2B5EF4-FFF2-40B4-BE49-F238E27FC236}">
                <a16:creationId xmlns:a16="http://schemas.microsoft.com/office/drawing/2014/main" id="{1994B6F4-7C4C-0878-AB59-2415B0BFFCD2}"/>
              </a:ext>
            </a:extLst>
          </p:cNvPr>
          <p:cNvSpPr>
            <a:spLocks noGrp="1"/>
          </p:cNvSpPr>
          <p:nvPr>
            <p:ph idx="1"/>
          </p:nvPr>
        </p:nvSpPr>
        <p:spPr>
          <a:xfrm>
            <a:off x="838200" y="1690688"/>
            <a:ext cx="10515600" cy="4925265"/>
          </a:xfrm>
        </p:spPr>
        <p:txBody>
          <a:bodyPr>
            <a:normAutofit/>
          </a:bodyPr>
          <a:lstStyle/>
          <a:p>
            <a:pPr marL="514350" indent="-514350">
              <a:buFont typeface="+mj-lt"/>
              <a:buAutoNum type="arabicPeriod"/>
            </a:pPr>
            <a:r>
              <a:rPr lang="en-US" sz="2000" b="1" dirty="0"/>
              <a:t>Modeling Coordinate system: </a:t>
            </a:r>
          </a:p>
          <a:p>
            <a:pPr lvl="1">
              <a:buFont typeface="Wingdings" panose="05000000000000000000" pitchFamily="2" charset="2"/>
              <a:buChar char="q"/>
            </a:pPr>
            <a:r>
              <a:rPr lang="en-US" sz="2000" dirty="0"/>
              <a:t>It is used to define coordinates that are used to construct the shape of individual parts (objects) of a 2D scene.</a:t>
            </a:r>
          </a:p>
          <a:p>
            <a:pPr marL="514350" indent="-514350">
              <a:buFont typeface="+mj-lt"/>
              <a:buAutoNum type="arabicPeriod"/>
            </a:pPr>
            <a:r>
              <a:rPr lang="en-US" sz="2000" b="1" dirty="0"/>
              <a:t>World Coordinate System: </a:t>
            </a:r>
          </a:p>
          <a:p>
            <a:pPr lvl="1">
              <a:buFont typeface="Wingdings" panose="05000000000000000000" pitchFamily="2" charset="2"/>
              <a:buChar char="q"/>
            </a:pPr>
            <a:r>
              <a:rPr lang="en-US" sz="2000" dirty="0"/>
              <a:t>Used to organize the individual objects (points, lines, circles </a:t>
            </a:r>
            <a:r>
              <a:rPr lang="en-US" sz="2000" dirty="0" err="1"/>
              <a:t>etc</a:t>
            </a:r>
            <a:r>
              <a:rPr lang="en-US" sz="2000" dirty="0"/>
              <a:t>) into a scene.</a:t>
            </a:r>
          </a:p>
          <a:p>
            <a:pPr lvl="1">
              <a:buFont typeface="Wingdings" panose="05000000000000000000" pitchFamily="2" charset="2"/>
              <a:buChar char="q"/>
            </a:pPr>
            <a:r>
              <a:rPr lang="en-US" sz="2000" dirty="0"/>
              <a:t>A scene is made up of collection of objects.</a:t>
            </a:r>
          </a:p>
          <a:p>
            <a:pPr lvl="1">
              <a:buFont typeface="Wingdings" panose="05000000000000000000" pitchFamily="2" charset="2"/>
              <a:buChar char="q"/>
            </a:pPr>
            <a:r>
              <a:rPr lang="en-US" sz="2000" dirty="0"/>
              <a:t>These objects make up the “scene” or “world” that we want to view, and the coordinates that we used to define the scene are called world coordinates.</a:t>
            </a:r>
          </a:p>
          <a:p>
            <a:pPr marL="514350" indent="-514350">
              <a:buFont typeface="+mj-lt"/>
              <a:buAutoNum type="arabicPeriod"/>
            </a:pPr>
            <a:r>
              <a:rPr lang="en-US" sz="2000" b="1" dirty="0"/>
              <a:t> Viewing Coordinate System:</a:t>
            </a:r>
          </a:p>
          <a:p>
            <a:pPr lvl="1">
              <a:buFont typeface="Wingdings" panose="05000000000000000000" pitchFamily="2" charset="2"/>
              <a:buChar char="q"/>
            </a:pPr>
            <a:r>
              <a:rPr lang="en-US" sz="2000" dirty="0"/>
              <a:t>Used to define a particular view of a scene. Translation, scaling, and rotation of the window will generate a different view of the scene. For a 2D picture, a view is selected by specifying by a subarea of the total picture area.</a:t>
            </a:r>
          </a:p>
        </p:txBody>
      </p:sp>
    </p:spTree>
    <p:extLst>
      <p:ext uri="{BB962C8B-B14F-4D97-AF65-F5344CB8AC3E}">
        <p14:creationId xmlns:p14="http://schemas.microsoft.com/office/powerpoint/2010/main" val="11169631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42A-9ADA-073C-CAD0-03881730BD9F}"/>
              </a:ext>
            </a:extLst>
          </p:cNvPr>
          <p:cNvSpPr>
            <a:spLocks noGrp="1"/>
          </p:cNvSpPr>
          <p:nvPr>
            <p:ph type="title"/>
          </p:nvPr>
        </p:nvSpPr>
        <p:spPr/>
        <p:txBody>
          <a:bodyPr/>
          <a:lstStyle/>
          <a:p>
            <a:r>
              <a:rPr lang="en-US" b="1" dirty="0"/>
              <a:t>Coordinate Systems</a:t>
            </a:r>
          </a:p>
        </p:txBody>
      </p:sp>
      <p:sp>
        <p:nvSpPr>
          <p:cNvPr id="3" name="Content Placeholder 2">
            <a:extLst>
              <a:ext uri="{FF2B5EF4-FFF2-40B4-BE49-F238E27FC236}">
                <a16:creationId xmlns:a16="http://schemas.microsoft.com/office/drawing/2014/main" id="{1994B6F4-7C4C-0878-AB59-2415B0BFFCD2}"/>
              </a:ext>
            </a:extLst>
          </p:cNvPr>
          <p:cNvSpPr>
            <a:spLocks noGrp="1"/>
          </p:cNvSpPr>
          <p:nvPr>
            <p:ph idx="1"/>
          </p:nvPr>
        </p:nvSpPr>
        <p:spPr>
          <a:xfrm>
            <a:off x="838200" y="1690689"/>
            <a:ext cx="10515600" cy="4373936"/>
          </a:xfrm>
        </p:spPr>
        <p:txBody>
          <a:bodyPr>
            <a:normAutofit/>
          </a:bodyPr>
          <a:lstStyle/>
          <a:p>
            <a:pPr marL="514350" indent="-514350">
              <a:buFont typeface="+mj-lt"/>
              <a:buAutoNum type="arabicPeriod" startAt="4"/>
            </a:pPr>
            <a:r>
              <a:rPr lang="en-US" sz="2000" b="1" dirty="0"/>
              <a:t>Normalized Viewing Coordinate System:</a:t>
            </a:r>
          </a:p>
          <a:p>
            <a:pPr lvl="1">
              <a:buFont typeface="Wingdings" panose="05000000000000000000" pitchFamily="2" charset="2"/>
              <a:buChar char="q"/>
            </a:pPr>
            <a:r>
              <a:rPr lang="en-US" sz="2000" dirty="0"/>
              <a:t>They are viewing coordinates between 0 and 1. NVC’s are used to make the viewing process independent of the output device (monitor, mobile, hard copy devices).</a:t>
            </a:r>
          </a:p>
          <a:p>
            <a:pPr marL="514350" indent="-514350">
              <a:buFont typeface="+mj-lt"/>
              <a:buAutoNum type="arabicPeriod" startAt="4"/>
            </a:pPr>
            <a:r>
              <a:rPr lang="en-US" sz="2000" b="1" dirty="0"/>
              <a:t> Device coordinate or Screen coordinate System:</a:t>
            </a:r>
          </a:p>
          <a:p>
            <a:pPr lvl="1">
              <a:buFont typeface="Wingdings" panose="05000000000000000000" pitchFamily="2" charset="2"/>
              <a:buChar char="q"/>
            </a:pPr>
            <a:r>
              <a:rPr lang="en-US" sz="2000" dirty="0"/>
              <a:t>Used to define coordinates in an output device.</a:t>
            </a:r>
          </a:p>
          <a:p>
            <a:pPr lvl="1">
              <a:buFont typeface="Wingdings" panose="05000000000000000000" pitchFamily="2" charset="2"/>
              <a:buChar char="q"/>
            </a:pPr>
            <a:r>
              <a:rPr lang="en-US" sz="2000" dirty="0"/>
              <a:t>Device coordinates are integers within the range (0, 0) to (</a:t>
            </a:r>
            <a:r>
              <a:rPr lang="en-US" sz="2000" dirty="0" err="1"/>
              <a:t>x</a:t>
            </a:r>
            <a:r>
              <a:rPr lang="en-US" sz="2000" baseline="-25000" dirty="0" err="1"/>
              <a:t>max</a:t>
            </a:r>
            <a:r>
              <a:rPr lang="en-US" sz="2000" dirty="0"/>
              <a:t>, </a:t>
            </a:r>
            <a:r>
              <a:rPr lang="en-US" sz="2000" dirty="0" err="1"/>
              <a:t>y</a:t>
            </a:r>
            <a:r>
              <a:rPr lang="en-US" sz="2000" baseline="-25000" dirty="0" err="1"/>
              <a:t>max</a:t>
            </a:r>
            <a:r>
              <a:rPr lang="en-US" sz="2000" dirty="0"/>
              <a:t>) for a particular output device.</a:t>
            </a:r>
          </a:p>
        </p:txBody>
      </p:sp>
    </p:spTree>
    <p:extLst>
      <p:ext uri="{BB962C8B-B14F-4D97-AF65-F5344CB8AC3E}">
        <p14:creationId xmlns:p14="http://schemas.microsoft.com/office/powerpoint/2010/main" val="1295832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688-770C-4A28-2874-9C959EDEB093}"/>
              </a:ext>
            </a:extLst>
          </p:cNvPr>
          <p:cNvSpPr>
            <a:spLocks noGrp="1"/>
          </p:cNvSpPr>
          <p:nvPr>
            <p:ph type="title"/>
          </p:nvPr>
        </p:nvSpPr>
        <p:spPr/>
        <p:txBody>
          <a:bodyPr/>
          <a:lstStyle/>
          <a:p>
            <a:r>
              <a:rPr lang="en-US" sz="4400" b="1" dirty="0"/>
              <a:t>Two Dimensional Viewing Transformation</a:t>
            </a:r>
            <a:endParaRPr lang="en-US" b="1" dirty="0"/>
          </a:p>
        </p:txBody>
      </p:sp>
      <p:sp>
        <p:nvSpPr>
          <p:cNvPr id="3" name="Content Placeholder 2">
            <a:extLst>
              <a:ext uri="{FF2B5EF4-FFF2-40B4-BE49-F238E27FC236}">
                <a16:creationId xmlns:a16="http://schemas.microsoft.com/office/drawing/2014/main" id="{27A27594-1997-516B-5F2A-A176DA46E75A}"/>
              </a:ext>
            </a:extLst>
          </p:cNvPr>
          <p:cNvSpPr>
            <a:spLocks noGrp="1"/>
          </p:cNvSpPr>
          <p:nvPr>
            <p:ph idx="1"/>
          </p:nvPr>
        </p:nvSpPr>
        <p:spPr/>
        <p:txBody>
          <a:bodyPr>
            <a:normAutofit/>
          </a:bodyPr>
          <a:lstStyle/>
          <a:p>
            <a:pPr>
              <a:buFont typeface="Wingdings" panose="05000000000000000000" pitchFamily="2" charset="2"/>
              <a:buChar char="v"/>
            </a:pPr>
            <a:r>
              <a:rPr lang="en-US" sz="2000" dirty="0"/>
              <a:t>The process of mapping a part of world coordinate scene to device coordinate is called </a:t>
            </a:r>
            <a:r>
              <a:rPr lang="en-US" sz="2000" b="1" dirty="0"/>
              <a:t>2D viewing transformation</a:t>
            </a:r>
            <a:r>
              <a:rPr lang="en-US" sz="2000" dirty="0"/>
              <a:t>.</a:t>
            </a:r>
          </a:p>
          <a:p>
            <a:pPr>
              <a:buFont typeface="Wingdings" panose="05000000000000000000" pitchFamily="2" charset="2"/>
              <a:buChar char="v"/>
            </a:pPr>
            <a:r>
              <a:rPr lang="en-US" sz="2000" dirty="0"/>
              <a:t>It is the process of mapping the coordinates of the points and lines that form the picture into the appropriate coordinates on the device where the image is to be displayed is called </a:t>
            </a:r>
            <a:r>
              <a:rPr lang="en-US" sz="2000" b="1" dirty="0"/>
              <a:t>2D viewing transformation.</a:t>
            </a:r>
          </a:p>
          <a:p>
            <a:pPr>
              <a:buFont typeface="Wingdings" panose="05000000000000000000" pitchFamily="2" charset="2"/>
              <a:buChar char="v"/>
            </a:pPr>
            <a:r>
              <a:rPr lang="en-US" sz="2000" dirty="0"/>
              <a:t>Sometimes referred to as the </a:t>
            </a:r>
            <a:r>
              <a:rPr lang="en-US" sz="2000" b="1" dirty="0"/>
              <a:t>window-to-viewport transformation </a:t>
            </a:r>
            <a:r>
              <a:rPr lang="en-US" sz="2000" dirty="0"/>
              <a:t>or the </a:t>
            </a:r>
            <a:r>
              <a:rPr lang="en-US" sz="2000" b="1" dirty="0"/>
              <a:t>windowing transformation.</a:t>
            </a:r>
            <a:endParaRPr lang="en-US" sz="2000" dirty="0"/>
          </a:p>
          <a:p>
            <a:pPr>
              <a:buFont typeface="Wingdings" panose="05000000000000000000" pitchFamily="2" charset="2"/>
              <a:buChar char="v"/>
            </a:pPr>
            <a:r>
              <a:rPr lang="en-US" sz="2000" dirty="0"/>
              <a:t>Transformations from world to device coordinates involve translation, rotation, and scaling operations as well as procedures for deleting those parts of the picture that are outside the limits of the selected display area(</a:t>
            </a:r>
            <a:r>
              <a:rPr lang="en-US" sz="2000" b="1" dirty="0"/>
              <a:t>clipping</a:t>
            </a:r>
            <a:r>
              <a:rPr lang="en-US" sz="2000" dirty="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10938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139B-5B16-C5F9-D559-32C5E18263B3}"/>
              </a:ext>
            </a:extLst>
          </p:cNvPr>
          <p:cNvSpPr>
            <a:spLocks noGrp="1"/>
          </p:cNvSpPr>
          <p:nvPr>
            <p:ph type="title"/>
          </p:nvPr>
        </p:nvSpPr>
        <p:spPr/>
        <p:txBody>
          <a:bodyPr/>
          <a:lstStyle/>
          <a:p>
            <a:r>
              <a:rPr lang="en-US" sz="4400" b="1" dirty="0"/>
              <a:t>Two Dimensional Viewing Pipeline</a:t>
            </a:r>
            <a:endParaRPr lang="en-US" b="1" dirty="0"/>
          </a:p>
        </p:txBody>
      </p:sp>
      <p:pic>
        <p:nvPicPr>
          <p:cNvPr id="1026" name="Picture 2">
            <a:extLst>
              <a:ext uri="{FF2B5EF4-FFF2-40B4-BE49-F238E27FC236}">
                <a16:creationId xmlns:a16="http://schemas.microsoft.com/office/drawing/2014/main" id="{EA09C029-5816-4B15-3279-5F31F5384A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0515600"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128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1F58-4974-8E06-1451-E3C012AEDE15}"/>
              </a:ext>
            </a:extLst>
          </p:cNvPr>
          <p:cNvSpPr>
            <a:spLocks noGrp="1"/>
          </p:cNvSpPr>
          <p:nvPr>
            <p:ph type="title"/>
          </p:nvPr>
        </p:nvSpPr>
        <p:spPr/>
        <p:txBody>
          <a:bodyPr/>
          <a:lstStyle/>
          <a:p>
            <a:r>
              <a:rPr lang="en-US" b="1" dirty="0"/>
              <a:t>Viewing Pipeline</a:t>
            </a:r>
          </a:p>
        </p:txBody>
      </p:sp>
      <p:pic>
        <p:nvPicPr>
          <p:cNvPr id="1026" name="Picture 2">
            <a:extLst>
              <a:ext uri="{FF2B5EF4-FFF2-40B4-BE49-F238E27FC236}">
                <a16:creationId xmlns:a16="http://schemas.microsoft.com/office/drawing/2014/main" id="{35D6B4CB-5AFB-25F8-4465-48A1F851F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0515600" cy="434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380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1F58-4974-8E06-1451-E3C012AEDE15}"/>
              </a:ext>
            </a:extLst>
          </p:cNvPr>
          <p:cNvSpPr>
            <a:spLocks noGrp="1"/>
          </p:cNvSpPr>
          <p:nvPr>
            <p:ph type="title"/>
          </p:nvPr>
        </p:nvSpPr>
        <p:spPr/>
        <p:txBody>
          <a:bodyPr/>
          <a:lstStyle/>
          <a:p>
            <a:r>
              <a:rPr lang="en-US" b="1" dirty="0"/>
              <a:t>Viewing Pipeline</a:t>
            </a:r>
          </a:p>
        </p:txBody>
      </p:sp>
      <p:sp>
        <p:nvSpPr>
          <p:cNvPr id="3" name="Content Placeholder 2">
            <a:extLst>
              <a:ext uri="{FF2B5EF4-FFF2-40B4-BE49-F238E27FC236}">
                <a16:creationId xmlns:a16="http://schemas.microsoft.com/office/drawing/2014/main" id="{720EAA90-D025-1483-DD56-803DFA1F5D0A}"/>
              </a:ext>
            </a:extLst>
          </p:cNvPr>
          <p:cNvSpPr>
            <a:spLocks noGrp="1"/>
          </p:cNvSpPr>
          <p:nvPr>
            <p:ph idx="1"/>
          </p:nvPr>
        </p:nvSpPr>
        <p:spPr/>
        <p:txBody>
          <a:bodyPr>
            <a:normAutofit/>
          </a:bodyPr>
          <a:lstStyle/>
          <a:p>
            <a:pPr>
              <a:buFont typeface="Wingdings" panose="05000000000000000000" pitchFamily="2" charset="2"/>
              <a:buChar char="v"/>
            </a:pPr>
            <a:r>
              <a:rPr lang="en-GB" sz="2000" dirty="0"/>
              <a:t>Window – world coordinate area for display</a:t>
            </a:r>
          </a:p>
          <a:p>
            <a:pPr>
              <a:buFont typeface="Wingdings" panose="05000000000000000000" pitchFamily="2" charset="2"/>
              <a:buChar char="v"/>
            </a:pPr>
            <a:r>
              <a:rPr lang="en-GB" sz="2000" dirty="0"/>
              <a:t>Viewport – area on display device to which window is mapped</a:t>
            </a:r>
          </a:p>
          <a:p>
            <a:pPr>
              <a:buFont typeface="Wingdings" panose="05000000000000000000" pitchFamily="2" charset="2"/>
              <a:buChar char="v"/>
            </a:pPr>
            <a:r>
              <a:rPr lang="en-GB" sz="2000" dirty="0"/>
              <a:t>Window – what is viewed</a:t>
            </a:r>
          </a:p>
          <a:p>
            <a:pPr>
              <a:buFont typeface="Wingdings" panose="05000000000000000000" pitchFamily="2" charset="2"/>
              <a:buChar char="v"/>
            </a:pPr>
            <a:r>
              <a:rPr lang="en-GB" sz="2000" dirty="0"/>
              <a:t>Viewport – where it is displayed</a:t>
            </a:r>
            <a:endParaRPr lang="en-US" sz="2000" dirty="0"/>
          </a:p>
        </p:txBody>
      </p:sp>
    </p:spTree>
    <p:extLst>
      <p:ext uri="{BB962C8B-B14F-4D97-AF65-F5344CB8AC3E}">
        <p14:creationId xmlns:p14="http://schemas.microsoft.com/office/powerpoint/2010/main" val="18942567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Window</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p:txBody>
          <a:bodyPr>
            <a:normAutofit/>
          </a:bodyPr>
          <a:lstStyle/>
          <a:p>
            <a:pPr>
              <a:buFont typeface="Wingdings" panose="05000000000000000000" pitchFamily="2" charset="2"/>
              <a:buChar char="v"/>
            </a:pPr>
            <a:r>
              <a:rPr lang="en-US" sz="2000" dirty="0"/>
              <a:t>A world coordinate area selected for display is called a window.</a:t>
            </a:r>
          </a:p>
          <a:p>
            <a:pPr>
              <a:buFont typeface="Wingdings" panose="05000000000000000000" pitchFamily="2" charset="2"/>
              <a:buChar char="v"/>
            </a:pPr>
            <a:r>
              <a:rPr lang="en-US" sz="2000" dirty="0"/>
              <a:t>Window is the section of the 2D scene that is selected for viewing.</a:t>
            </a:r>
          </a:p>
          <a:p>
            <a:pPr>
              <a:buFont typeface="Wingdings" panose="05000000000000000000" pitchFamily="2" charset="2"/>
              <a:buChar char="v"/>
            </a:pPr>
            <a:r>
              <a:rPr lang="en-US" sz="2000" dirty="0"/>
              <a:t>The window defines “</a:t>
            </a:r>
            <a:r>
              <a:rPr lang="en-US" sz="2000" b="1" dirty="0"/>
              <a:t>What is to be Viewed</a:t>
            </a:r>
            <a:r>
              <a:rPr lang="en-US" sz="2000" dirty="0"/>
              <a:t>”.</a:t>
            </a:r>
          </a:p>
        </p:txBody>
      </p:sp>
    </p:spTree>
    <p:extLst>
      <p:ext uri="{BB962C8B-B14F-4D97-AF65-F5344CB8AC3E}">
        <p14:creationId xmlns:p14="http://schemas.microsoft.com/office/powerpoint/2010/main" val="6730015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Viewport</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An area on a display device to which a window is mapped is called </a:t>
            </a:r>
            <a:r>
              <a:rPr lang="en-US" sz="2000" b="1" dirty="0"/>
              <a:t>viewport</a:t>
            </a:r>
            <a:r>
              <a:rPr lang="en-US" sz="2000" dirty="0"/>
              <a:t>.</a:t>
            </a:r>
          </a:p>
          <a:p>
            <a:pPr>
              <a:buFont typeface="Wingdings" panose="05000000000000000000" pitchFamily="2" charset="2"/>
              <a:buChar char="v"/>
            </a:pPr>
            <a:r>
              <a:rPr lang="en-US" sz="2000" dirty="0"/>
              <a:t>The viewport indicates “</a:t>
            </a:r>
            <a:r>
              <a:rPr lang="en-US" sz="2000" b="1" dirty="0"/>
              <a:t>Where on an output device selected part will be displayed</a:t>
            </a:r>
            <a:r>
              <a:rPr lang="en-US" sz="2000" dirty="0"/>
              <a:t>”.</a:t>
            </a:r>
          </a:p>
          <a:p>
            <a:pPr>
              <a:buFont typeface="Wingdings" panose="05000000000000000000" pitchFamily="2" charset="2"/>
              <a:buChar char="v"/>
            </a:pPr>
            <a:r>
              <a:rPr lang="en-US" sz="2000" dirty="0"/>
              <a:t>Figure below shows the mapping of 2D picture that falls within a rectangular window onto a designated rectangular viewport.</a:t>
            </a:r>
          </a:p>
        </p:txBody>
      </p:sp>
      <p:pic>
        <p:nvPicPr>
          <p:cNvPr id="2050" name="Picture 2">
            <a:extLst>
              <a:ext uri="{FF2B5EF4-FFF2-40B4-BE49-F238E27FC236}">
                <a16:creationId xmlns:a16="http://schemas.microsoft.com/office/drawing/2014/main" id="{8A3D943B-B5EE-FAE3-D842-318CB2809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811" y="3609975"/>
            <a:ext cx="6994378"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519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Viewport</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b="1" dirty="0"/>
              <a:t>Window</a:t>
            </a:r>
            <a:r>
              <a:rPr lang="en-US" sz="2000" dirty="0"/>
              <a:t> and </a:t>
            </a:r>
            <a:r>
              <a:rPr lang="en-US" sz="2000" b="1" dirty="0"/>
              <a:t>viewport</a:t>
            </a:r>
            <a:r>
              <a:rPr lang="en-US" sz="2000" dirty="0"/>
              <a:t> are often rectangular in standard positions, because it simplifies the transformation process and clipping process. Other shapes such as polygons, circles take longer time to process.</a:t>
            </a:r>
          </a:p>
        </p:txBody>
      </p:sp>
    </p:spTree>
    <p:extLst>
      <p:ext uri="{BB962C8B-B14F-4D97-AF65-F5344CB8AC3E}">
        <p14:creationId xmlns:p14="http://schemas.microsoft.com/office/powerpoint/2010/main" val="14963450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p:txBody>
          <a:bodyPr>
            <a:normAutofit/>
          </a:bodyPr>
          <a:lstStyle/>
          <a:p>
            <a:pPr>
              <a:buFont typeface="Wingdings" panose="05000000000000000000" pitchFamily="2" charset="2"/>
              <a:buChar char="v"/>
            </a:pPr>
            <a:r>
              <a:rPr lang="en-US" sz="2000" dirty="0"/>
              <a:t>A window can be specified by four world coordinates: </a:t>
            </a:r>
            <a:r>
              <a:rPr lang="en-US" sz="2000" b="1" dirty="0" err="1"/>
              <a:t>xw</a:t>
            </a:r>
            <a:r>
              <a:rPr lang="en-US" sz="2000" b="1" baseline="-25000" dirty="0" err="1"/>
              <a:t>min</a:t>
            </a:r>
            <a:r>
              <a:rPr lang="en-US" sz="2000" b="1" dirty="0"/>
              <a:t>, </a:t>
            </a:r>
            <a:r>
              <a:rPr lang="en-US" sz="2000" b="1" dirty="0" err="1"/>
              <a:t>xw</a:t>
            </a:r>
            <a:r>
              <a:rPr lang="en-US" sz="2000" b="1" baseline="-25000" dirty="0" err="1"/>
              <a:t>max</a:t>
            </a:r>
            <a:r>
              <a:rPr lang="en-US" sz="2000" b="1" dirty="0"/>
              <a:t>, </a:t>
            </a:r>
            <a:r>
              <a:rPr lang="en-US" sz="2000" b="1" dirty="0" err="1"/>
              <a:t>yw</a:t>
            </a:r>
            <a:r>
              <a:rPr lang="en-US" sz="2000" b="1" baseline="-25000" dirty="0" err="1"/>
              <a:t>min</a:t>
            </a:r>
            <a:r>
              <a:rPr lang="en-US" sz="2000" b="1" dirty="0"/>
              <a:t>, </a:t>
            </a:r>
            <a:r>
              <a:rPr lang="en-US" sz="2000" dirty="0"/>
              <a:t>and </a:t>
            </a:r>
            <a:r>
              <a:rPr lang="en-US" sz="2000" b="1" dirty="0" err="1"/>
              <a:t>yw</a:t>
            </a:r>
            <a:r>
              <a:rPr lang="en-US" sz="2000" b="1" baseline="-25000" dirty="0" err="1"/>
              <a:t>max</a:t>
            </a:r>
            <a:r>
              <a:rPr lang="en-US" sz="2000" dirty="0"/>
              <a:t>.</a:t>
            </a:r>
          </a:p>
          <a:p>
            <a:pPr>
              <a:buFont typeface="Wingdings" panose="05000000000000000000" pitchFamily="2" charset="2"/>
              <a:buChar char="v"/>
            </a:pPr>
            <a:r>
              <a:rPr lang="en-US" sz="2000" dirty="0"/>
              <a:t>Similarly, a viewport can be described by four device coordinates </a:t>
            </a:r>
            <a:r>
              <a:rPr lang="en-US" sz="2000" b="1" dirty="0" err="1"/>
              <a:t>xv</a:t>
            </a:r>
            <a:r>
              <a:rPr lang="en-US" sz="2000" b="1" baseline="-25000" dirty="0" err="1"/>
              <a:t>min</a:t>
            </a:r>
            <a:r>
              <a:rPr lang="en-US" sz="2000" b="1" dirty="0"/>
              <a:t>, </a:t>
            </a:r>
            <a:r>
              <a:rPr lang="en-US" sz="2000" b="1" dirty="0" err="1"/>
              <a:t>xv</a:t>
            </a:r>
            <a:r>
              <a:rPr lang="en-US" sz="2000" b="1" baseline="-25000" dirty="0" err="1"/>
              <a:t>max</a:t>
            </a:r>
            <a:r>
              <a:rPr lang="en-US" sz="2000" b="1" dirty="0"/>
              <a:t>, </a:t>
            </a:r>
            <a:r>
              <a:rPr lang="en-US" sz="2000" b="1" dirty="0" err="1"/>
              <a:t>yv</a:t>
            </a:r>
            <a:r>
              <a:rPr lang="en-US" sz="2000" b="1" baseline="-25000" dirty="0" err="1"/>
              <a:t>min</a:t>
            </a:r>
            <a:r>
              <a:rPr lang="en-US" sz="2000" b="1" dirty="0"/>
              <a:t>, </a:t>
            </a:r>
            <a:r>
              <a:rPr lang="en-US" sz="2000" dirty="0"/>
              <a:t>and </a:t>
            </a:r>
            <a:r>
              <a:rPr lang="en-US" sz="2000" b="1" dirty="0" err="1"/>
              <a:t>yv</a:t>
            </a:r>
            <a:r>
              <a:rPr lang="en-US" sz="2000" b="1" baseline="-25000" dirty="0" err="1"/>
              <a:t>max</a:t>
            </a:r>
            <a:r>
              <a:rPr lang="en-US" sz="2000" b="1" dirty="0"/>
              <a:t>.</a:t>
            </a:r>
          </a:p>
        </p:txBody>
      </p:sp>
    </p:spTree>
    <p:extLst>
      <p:ext uri="{BB962C8B-B14F-4D97-AF65-F5344CB8AC3E}">
        <p14:creationId xmlns:p14="http://schemas.microsoft.com/office/powerpoint/2010/main" val="135055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2A77-13C4-21D1-03B5-64B7E7365F95}"/>
              </a:ext>
            </a:extLst>
          </p:cNvPr>
          <p:cNvSpPr>
            <a:spLocks noGrp="1"/>
          </p:cNvSpPr>
          <p:nvPr>
            <p:ph type="title"/>
          </p:nvPr>
        </p:nvSpPr>
        <p:spPr>
          <a:xfrm>
            <a:off x="838200" y="62859"/>
            <a:ext cx="10515600" cy="906787"/>
          </a:xfrm>
        </p:spPr>
        <p:txBody>
          <a:bodyPr>
            <a:normAutofit/>
          </a:bodyPr>
          <a:lstStyle/>
          <a:p>
            <a:r>
              <a:rPr lang="en-US" b="1" dirty="0"/>
              <a:t>2D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65FAF-6A61-9DE3-6913-703BA1CA00CB}"/>
                  </a:ext>
                </a:extLst>
              </p:cNvPr>
              <p:cNvSpPr>
                <a:spLocks noGrp="1"/>
              </p:cNvSpPr>
              <p:nvPr>
                <p:ph idx="1"/>
              </p:nvPr>
            </p:nvSpPr>
            <p:spPr>
              <a:xfrm>
                <a:off x="838200" y="785813"/>
                <a:ext cx="9334500" cy="6072187"/>
              </a:xfrm>
            </p:spPr>
            <p:txBody>
              <a:bodyPr>
                <a:noAutofit/>
              </a:bodyPr>
              <a:lstStyle/>
              <a:p>
                <a:pPr>
                  <a:buFont typeface="Wingdings" panose="05000000000000000000" pitchFamily="2" charset="2"/>
                  <a:buChar char="v"/>
                </a:pPr>
                <a:r>
                  <a:rPr lang="en-US" sz="1800" dirty="0"/>
                  <a:t>In matrix form,</a:t>
                </a:r>
              </a:p>
              <a:p>
                <a:pPr marL="0" indent="0">
                  <a:buNone/>
                </a:pPr>
                <a:r>
                  <a:rPr lang="en-US" sz="1800" dirty="0"/>
                  <a:t>P’ = R.P</a:t>
                </a:r>
              </a:p>
              <a:p>
                <a:pPr marL="0" indent="0">
                  <a:buNone/>
                </a:pP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𝑐</m:t>
                              </m:r>
                              <m:r>
                                <a:rPr lang="en-US" sz="1800" b="0" i="1" smtClean="0">
                                  <a:latin typeface="Cambria Math" panose="02040503050406030204" pitchFamily="18" charset="0"/>
                                </a:rPr>
                                <m:t>𝑜𝑠</m:t>
                              </m:r>
                              <m:r>
                                <m:rPr>
                                  <m:sty m:val="p"/>
                                  <m:brk m:alnAt="7"/>
                                </m:rPr>
                                <a:rPr lang="az-Cyrl-AZ" sz="1800" i="1" smtClean="0">
                                  <a:latin typeface="Cambria Math" panose="02040503050406030204" pitchFamily="18" charset="0"/>
                                </a:rPr>
                                <m:t>θ</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mr>
                          <m:mr>
                            <m:e>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𝑐𝑜𝑠</m:t>
                              </m:r>
                              <m:r>
                                <m:rPr>
                                  <m:sty m:val="p"/>
                                </m:rPr>
                                <a:rPr lang="el-GR" sz="1800" b="0" i="1" smtClean="0">
                                  <a:latin typeface="Cambria Math" panose="02040503050406030204" pitchFamily="18" charset="0"/>
                                </a:rPr>
                                <m:t>θ</m:t>
                              </m:r>
                            </m:e>
                          </m:mr>
                        </m:m>
                      </m:e>
                    </m:d>
                  </m:oMath>
                </a14:m>
                <a:r>
                  <a:rPr lang="en-US" sz="1800" dirty="0"/>
                  <a:t>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
                      </m:e>
                    </m:d>
                  </m:oMath>
                </a14:m>
                <a:endParaRPr lang="en-US" sz="1800" dirty="0"/>
              </a:p>
              <a:p>
                <a:pPr>
                  <a:buFont typeface="Wingdings" panose="05000000000000000000" pitchFamily="2" charset="2"/>
                  <a:buChar char="v"/>
                </a:pPr>
                <a:r>
                  <a:rPr lang="en-GB" sz="1800" b="1" dirty="0"/>
                  <a:t>If the pivot point is at(𝒙</a:t>
                </a:r>
                <a:r>
                  <a:rPr lang="en-GB" sz="1800" b="1" baseline="-25000" dirty="0"/>
                  <a:t>𝒓</a:t>
                </a:r>
                <a:r>
                  <a:rPr lang="en-GB" sz="1800" b="1" dirty="0"/>
                  <a:t>, 𝒚</a:t>
                </a:r>
                <a:r>
                  <a:rPr lang="en-GB" sz="1800" b="1" baseline="-25000" dirty="0"/>
                  <a:t>𝒓</a:t>
                </a:r>
                <a:r>
                  <a:rPr lang="en-GB" sz="1800" b="1" dirty="0"/>
                  <a:t>).</a:t>
                </a:r>
              </a:p>
              <a:p>
                <a:pPr marL="0" marR="0" indent="0">
                  <a:spcBef>
                    <a:spcPts val="915"/>
                  </a:spcBef>
                  <a:spcAft>
                    <a:spcPts val="0"/>
                  </a:spcAft>
                  <a:buNone/>
                </a:pPr>
                <a:r>
                  <a:rPr lang="en-US" sz="1800" spc="-10" dirty="0">
                    <a:effectLst/>
                    <a:ea typeface="Times New Roman" panose="02020603050405020304" pitchFamily="18" charset="0"/>
                  </a:rPr>
                  <a:t>Here,</a:t>
                </a:r>
                <a:endParaRPr lang="en-US" sz="1800" dirty="0">
                  <a:effectLst/>
                  <a:ea typeface="Times New Roman" panose="02020603050405020304" pitchFamily="18" charset="0"/>
                </a:endParaRPr>
              </a:p>
              <a:p>
                <a:pPr marL="0" marR="0" indent="0">
                  <a:spcBef>
                    <a:spcPts val="875"/>
                  </a:spcBef>
                  <a:spcAft>
                    <a:spcPts val="0"/>
                  </a:spcAft>
                  <a:buNone/>
                </a:pPr>
                <a:r>
                  <a:rPr lang="en-US" sz="1800" dirty="0">
                    <a:effectLst/>
                    <a:ea typeface="Cambria Math" panose="02040503050406030204" pitchFamily="18" charset="0"/>
                  </a:rPr>
                  <a:t>cos(∅</a:t>
                </a:r>
                <a:r>
                  <a:rPr lang="en-US" sz="1800" spc="-55"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dirty="0">
                    <a:effectLst/>
                    <a:ea typeface="Cambria Math" panose="02040503050406030204" pitchFamily="18" charset="0"/>
                  </a:rPr>
                  <a:t>𝜃)</a:t>
                </a:r>
                <a:r>
                  <a:rPr lang="en-US" sz="1800" spc="25" dirty="0">
                    <a:effectLst/>
                    <a:ea typeface="Cambria Math" panose="02040503050406030204" pitchFamily="18" charset="0"/>
                  </a:rPr>
                  <a:t> </a:t>
                </a:r>
                <a:r>
                  <a:rPr lang="en-US" sz="1800" dirty="0">
                    <a:effectLst/>
                    <a:ea typeface="Cambria Math" panose="02040503050406030204" pitchFamily="18" charset="0"/>
                  </a:rPr>
                  <a:t>=</a:t>
                </a:r>
                <a:r>
                  <a:rPr lang="en-US" sz="1800" spc="5" dirty="0">
                    <a:effectLst/>
                    <a:ea typeface="Cambria Math" panose="020405030504060302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15"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spc="-10" dirty="0">
                    <a:effectLst/>
                    <a:ea typeface="Cambria Math" panose="02040503050406030204" pitchFamily="18" charset="0"/>
                  </a:rPr>
                  <a:t>𝑥</a:t>
                </a:r>
                <a:r>
                  <a:rPr lang="en-US" sz="1800" spc="-10" baseline="-25000" dirty="0">
                    <a:effectLst/>
                    <a:ea typeface="Cambria Math" panose="02040503050406030204" pitchFamily="18" charset="0"/>
                  </a:rPr>
                  <a:t>𝑟</a:t>
                </a:r>
                <a:r>
                  <a:rPr lang="en-US" sz="1800" spc="-10" dirty="0">
                    <a:effectLst/>
                    <a:ea typeface="Cambria Math" panose="02040503050406030204" pitchFamily="18" charset="0"/>
                  </a:rPr>
                  <a:t>)/𝑟</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0" dirty="0">
                    <a:effectLst/>
                    <a:ea typeface="Times New Roman" panose="02020603050405020304" pitchFamily="18" charset="0"/>
                  </a:rPr>
                  <a:t> </a:t>
                </a:r>
                <a:r>
                  <a:rPr lang="en-US" sz="1800" dirty="0">
                    <a:effectLst/>
                    <a:ea typeface="Cambria Math" panose="02040503050406030204" pitchFamily="18" charset="0"/>
                  </a:rPr>
                  <a:t>𝑟 cos(∅</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𝜃)</a:t>
                </a:r>
                <a:r>
                  <a:rPr lang="en-US" sz="1800" spc="10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spc="-25" dirty="0">
                    <a:effectLst/>
                    <a:ea typeface="Cambria Math" panose="02040503050406030204" pitchFamily="18" charset="0"/>
                  </a:rPr>
                  <a:t>𝑥</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60"/>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40" dirty="0">
                    <a:effectLst/>
                    <a:ea typeface="Times New Roman" panose="020206030504050203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8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spc="65" dirty="0">
                    <a:effectLst/>
                    <a:ea typeface="Cambria Math" panose="02040503050406030204" pitchFamily="18" charset="0"/>
                  </a:rPr>
                  <a:t> </a:t>
                </a:r>
                <a:r>
                  <a:rPr lang="en-US" sz="1800" dirty="0">
                    <a:effectLst/>
                    <a:ea typeface="Cambria Math" panose="02040503050406030204" pitchFamily="18" charset="0"/>
                  </a:rPr>
                  <a:t>=</a:t>
                </a:r>
                <a:r>
                  <a:rPr lang="en-US" sz="1800" spc="135" dirty="0">
                    <a:effectLst/>
                    <a:ea typeface="Cambria Math" panose="02040503050406030204" pitchFamily="18" charset="0"/>
                  </a:rPr>
                  <a:t> </a:t>
                </a:r>
                <a:r>
                  <a:rPr lang="en-US" sz="1800" dirty="0">
                    <a:effectLst/>
                    <a:ea typeface="Cambria Math" panose="02040503050406030204" pitchFamily="18" charset="0"/>
                  </a:rPr>
                  <a:t>𝑟𝑐𝑜𝑠∅𝑐𝑜𝑠𝜃</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spc="-10" dirty="0">
                    <a:effectLst/>
                    <a:ea typeface="Cambria Math" panose="02040503050406030204" pitchFamily="18" charset="0"/>
                  </a:rPr>
                  <a:t>𝑟𝑠𝑖𝑛∅𝑠𝑖𝑛𝜃</a:t>
                </a:r>
                <a:endParaRPr lang="en-US" sz="1800" dirty="0">
                  <a:effectLst/>
                  <a:ea typeface="Times New Roman" panose="02020603050405020304" pitchFamily="18" charset="0"/>
                </a:endParaRPr>
              </a:p>
              <a:p>
                <a:pPr marL="0" marR="0" indent="0">
                  <a:spcBef>
                    <a:spcPts val="920"/>
                  </a:spcBef>
                  <a:spcAft>
                    <a:spcPts val="0"/>
                  </a:spcAft>
                  <a:buNone/>
                </a:pPr>
                <a:r>
                  <a:rPr lang="en-US" sz="1800" dirty="0">
                    <a:effectLst/>
                    <a:ea typeface="Times New Roman" panose="02020603050405020304" pitchFamily="18" charset="0"/>
                  </a:rPr>
                  <a:t>Since,</a:t>
                </a:r>
                <a:r>
                  <a:rPr lang="en-US" sz="1800" spc="360" dirty="0">
                    <a:effectLst/>
                    <a:ea typeface="Times New Roman" panose="02020603050405020304" pitchFamily="18" charset="0"/>
                  </a:rPr>
                  <a:t> </a:t>
                </a:r>
                <a:r>
                  <a:rPr lang="en-US" sz="1800" dirty="0">
                    <a:effectLst/>
                    <a:ea typeface="Cambria Math" panose="02040503050406030204" pitchFamily="18" charset="0"/>
                  </a:rPr>
                  <a:t>𝑟𝑐𝑜𝑠∅</a:t>
                </a:r>
                <a:r>
                  <a:rPr lang="en-US" sz="1800" spc="45" dirty="0">
                    <a:effectLst/>
                    <a:ea typeface="Cambria Math" panose="02040503050406030204" pitchFamily="18" charset="0"/>
                  </a:rPr>
                  <a:t> </a:t>
                </a:r>
                <a:r>
                  <a:rPr lang="en-US" sz="1800" dirty="0">
                    <a:effectLst/>
                    <a:ea typeface="Cambria Math" panose="02040503050406030204" pitchFamily="18" charset="0"/>
                  </a:rPr>
                  <a:t>=</a:t>
                </a:r>
                <a:r>
                  <a:rPr lang="en-US" sz="1800" spc="95" dirty="0">
                    <a:effectLst/>
                    <a:ea typeface="Cambria Math" panose="02040503050406030204" pitchFamily="18" charset="0"/>
                  </a:rPr>
                  <a:t> </a:t>
                </a:r>
                <a:r>
                  <a:rPr lang="en-US" sz="1800" dirty="0">
                    <a:effectLst/>
                    <a:ea typeface="Cambria Math" panose="02040503050406030204" pitchFamily="18" charset="0"/>
                  </a:rPr>
                  <a:t>(𝑥</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dirty="0">
                    <a:effectLst/>
                    <a:ea typeface="Times New Roman" panose="02020603050405020304" pitchFamily="18" charset="0"/>
                  </a:rPr>
                  <a:t>,</a:t>
                </a:r>
                <a:r>
                  <a:rPr lang="en-US" sz="1800" spc="10" dirty="0">
                    <a:effectLst/>
                    <a:ea typeface="Times New Roman" panose="02020603050405020304" pitchFamily="18" charset="0"/>
                  </a:rPr>
                  <a:t> </a:t>
                </a:r>
                <a:r>
                  <a:rPr lang="en-US" sz="1800" dirty="0">
                    <a:effectLst/>
                    <a:ea typeface="Cambria Math" panose="02040503050406030204" pitchFamily="18" charset="0"/>
                  </a:rPr>
                  <a:t>𝑟𝑠𝑖𝑛∅</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(𝑦</a:t>
                </a:r>
                <a:r>
                  <a:rPr lang="en-US" sz="1800" spc="30" dirty="0">
                    <a:effectLst/>
                    <a:ea typeface="Cambria Math" panose="02040503050406030204" pitchFamily="18" charset="0"/>
                  </a:rPr>
                  <a:t> </a:t>
                </a:r>
                <a:r>
                  <a:rPr lang="en-US" sz="1800"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2185670" indent="0">
                  <a:lnSpc>
                    <a:spcPct val="162000"/>
                  </a:lnSpc>
                  <a:spcBef>
                    <a:spcPts val="870"/>
                  </a:spcBef>
                  <a:spcAft>
                    <a:spcPts val="0"/>
                  </a:spcAft>
                  <a:buNone/>
                </a:pPr>
                <a:r>
                  <a:rPr lang="en-US" sz="1800" dirty="0">
                    <a:effectLst/>
                    <a:ea typeface="Cambria Math" panose="02040503050406030204" pitchFamily="18" charset="0"/>
                  </a:rPr>
                  <a:t>∴</a:t>
                </a:r>
                <a:r>
                  <a:rPr lang="en-US" sz="1800" spc="200" dirty="0">
                    <a:effectLst/>
                    <a:ea typeface="Cambria Math" panose="02040503050406030204" pitchFamily="18" charset="0"/>
                  </a:rPr>
                  <a:t> </a:t>
                </a:r>
                <a:r>
                  <a:rPr lang="en-US" sz="1800" dirty="0">
                    <a:effectLst/>
                    <a:ea typeface="Cambria Math" panose="02040503050406030204" pitchFamily="18" charset="0"/>
                  </a:rPr>
                  <a:t>𝒙</a:t>
                </a:r>
                <a:r>
                  <a:rPr lang="en-US" sz="1800" baseline="30000" dirty="0">
                    <a:effectLst/>
                    <a:ea typeface="Cambria Math" panose="02040503050406030204" pitchFamily="18" charset="0"/>
                  </a:rPr>
                  <a:t>′</a:t>
                </a:r>
                <a:r>
                  <a:rPr lang="en-US" sz="1800" dirty="0">
                    <a:effectLst/>
                    <a:ea typeface="Cambria Math" panose="02040503050406030204" pitchFamily="18" charset="0"/>
                  </a:rPr>
                  <a:t> = 𝒙</a:t>
                </a:r>
                <a:r>
                  <a:rPr lang="en-US" sz="1800" baseline="-25000" dirty="0">
                    <a:effectLst/>
                    <a:ea typeface="Cambria Math" panose="02040503050406030204" pitchFamily="18" charset="0"/>
                  </a:rPr>
                  <a:t>𝒓</a:t>
                </a:r>
                <a:r>
                  <a:rPr lang="en-US" sz="1800" dirty="0">
                    <a:effectLst/>
                    <a:ea typeface="Cambria Math" panose="02040503050406030204" pitchFamily="18" charset="0"/>
                  </a:rPr>
                  <a:t> + (𝒙</a:t>
                </a:r>
                <a:r>
                  <a:rPr lang="en-US" sz="1800" spc="-15" dirty="0">
                    <a:effectLst/>
                    <a:ea typeface="Cambria Math" panose="02040503050406030204" pitchFamily="18" charset="0"/>
                  </a:rPr>
                  <a:t> </a:t>
                </a:r>
                <a:r>
                  <a:rPr lang="en-US" sz="1800" dirty="0">
                    <a:effectLst/>
                    <a:ea typeface="Cambria Math" panose="02040503050406030204" pitchFamily="18" charset="0"/>
                  </a:rPr>
                  <a:t>− 𝒙</a:t>
                </a:r>
                <a:r>
                  <a:rPr lang="en-US" sz="1800" baseline="-25000" dirty="0">
                    <a:effectLst/>
                    <a:ea typeface="Cambria Math" panose="02040503050406030204" pitchFamily="18" charset="0"/>
                  </a:rPr>
                  <a:t>𝒓</a:t>
                </a:r>
                <a:r>
                  <a:rPr lang="en-US" sz="1800" dirty="0">
                    <a:effectLst/>
                    <a:ea typeface="Cambria Math" panose="02040503050406030204" pitchFamily="18" charset="0"/>
                  </a:rPr>
                  <a:t>)𝒄𝒐𝒔𝜽 − (𝒚</a:t>
                </a:r>
                <a:r>
                  <a:rPr lang="en-US" sz="1800" spc="-20" dirty="0">
                    <a:effectLst/>
                    <a:ea typeface="Cambria Math" panose="02040503050406030204" pitchFamily="18" charset="0"/>
                  </a:rPr>
                  <a:t> </a:t>
                </a:r>
                <a:r>
                  <a:rPr lang="en-US" sz="1800" dirty="0">
                    <a:effectLst/>
                    <a:ea typeface="Cambria Math" panose="02040503050406030204" pitchFamily="18" charset="0"/>
                  </a:rPr>
                  <a:t>− 𝒚</a:t>
                </a:r>
                <a:r>
                  <a:rPr lang="en-US" sz="1800" baseline="-25000" dirty="0">
                    <a:effectLst/>
                    <a:ea typeface="Cambria Math" panose="02040503050406030204" pitchFamily="18" charset="0"/>
                  </a:rPr>
                  <a:t>𝒓</a:t>
                </a:r>
                <a:r>
                  <a:rPr lang="en-US" sz="1800" dirty="0">
                    <a:effectLst/>
                    <a:ea typeface="Cambria Math" panose="02040503050406030204" pitchFamily="18" charset="0"/>
                  </a:rPr>
                  <a:t>)𝒔𝒊𝒏𝜽 </a:t>
                </a:r>
                <a:r>
                  <a:rPr lang="en-US" sz="1800" dirty="0">
                    <a:effectLst/>
                    <a:ea typeface="Times New Roman" panose="02020603050405020304" pitchFamily="18" charset="0"/>
                  </a:rPr>
                  <a:t>……… (</a:t>
                </a:r>
                <a:r>
                  <a:rPr lang="en-US" sz="1800" dirty="0" err="1">
                    <a:effectLst/>
                    <a:ea typeface="Times New Roman" panose="02020603050405020304" pitchFamily="18" charset="0"/>
                  </a:rPr>
                  <a:t>i</a:t>
                </a:r>
                <a:r>
                  <a:rPr lang="en-US" sz="1800" dirty="0">
                    <a:effectLst/>
                    <a:ea typeface="Times New Roman" panose="02020603050405020304" pitchFamily="18" charset="0"/>
                  </a:rPr>
                  <a:t>) </a:t>
                </a:r>
              </a:p>
              <a:p>
                <a:pPr marL="0" marR="2185670" indent="0">
                  <a:lnSpc>
                    <a:spcPct val="162000"/>
                  </a:lnSpc>
                  <a:spcBef>
                    <a:spcPts val="870"/>
                  </a:spcBef>
                  <a:spcAft>
                    <a:spcPts val="0"/>
                  </a:spcAft>
                  <a:buNone/>
                </a:pPr>
                <a:r>
                  <a:rPr lang="en-US" sz="1800" spc="-10" dirty="0">
                    <a:effectLst/>
                    <a:ea typeface="Times New Roman" panose="02020603050405020304" pitchFamily="18" charset="0"/>
                  </a:rPr>
                  <a:t>Similarly,</a:t>
                </a:r>
                <a:endParaRPr lang="en-US" sz="1800" dirty="0">
                  <a:effectLst/>
                  <a:ea typeface="Times New Roman" panose="02020603050405020304" pitchFamily="18" charset="0"/>
                </a:endParaRPr>
              </a:p>
              <a:p>
                <a:pPr marL="0" marR="0" indent="0">
                  <a:spcBef>
                    <a:spcPts val="20"/>
                  </a:spcBef>
                  <a:spcAft>
                    <a:spcPts val="0"/>
                  </a:spcAft>
                  <a:buNone/>
                </a:pPr>
                <a:r>
                  <a:rPr lang="en-US" sz="1800" dirty="0">
                    <a:effectLst/>
                    <a:ea typeface="Cambria Math" panose="02040503050406030204" pitchFamily="18" charset="0"/>
                  </a:rPr>
                  <a:t>sin(∅</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𝜃)</a:t>
                </a:r>
                <a:r>
                  <a:rPr lang="en-US" sz="1800" spc="15"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spc="-10" dirty="0">
                    <a:effectLst/>
                    <a:ea typeface="Cambria Math" panose="02040503050406030204" pitchFamily="18" charset="0"/>
                  </a:rPr>
                  <a:t>𝑦</a:t>
                </a:r>
                <a:r>
                  <a:rPr lang="en-US" sz="1800" spc="-10" baseline="-25000" dirty="0">
                    <a:effectLst/>
                    <a:ea typeface="Cambria Math" panose="02040503050406030204" pitchFamily="18" charset="0"/>
                  </a:rPr>
                  <a:t>𝑟</a:t>
                </a:r>
                <a:r>
                  <a:rPr lang="en-US" sz="1800" spc="-10" dirty="0">
                    <a:effectLst/>
                    <a:ea typeface="Cambria Math" panose="02040503050406030204" pitchFamily="18" charset="0"/>
                  </a:rPr>
                  <a:t>)/𝑟</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0" dirty="0">
                    <a:effectLst/>
                    <a:ea typeface="Times New Roman" panose="02020603050405020304" pitchFamily="18" charset="0"/>
                  </a:rPr>
                  <a:t> </a:t>
                </a:r>
                <a:r>
                  <a:rPr lang="en-US" sz="1800" dirty="0">
                    <a:effectLst/>
                    <a:ea typeface="Cambria Math" panose="02040503050406030204" pitchFamily="18" charset="0"/>
                  </a:rPr>
                  <a:t>𝑟 s</a:t>
                </a:r>
                <a:r>
                  <a:rPr lang="en-US" sz="1800" spc="-45" dirty="0">
                    <a:effectLst/>
                    <a:ea typeface="Cambria Math" panose="02040503050406030204" pitchFamily="18" charset="0"/>
                  </a:rPr>
                  <a:t> </a:t>
                </a:r>
                <a:r>
                  <a:rPr lang="en-US" sz="1800" dirty="0">
                    <a:effectLst/>
                    <a:ea typeface="Cambria Math" panose="02040503050406030204" pitchFamily="18" charset="0"/>
                  </a:rPr>
                  <a:t>𝑖𝑛(∅</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dirty="0">
                    <a:effectLst/>
                    <a:ea typeface="Cambria Math" panose="02040503050406030204" pitchFamily="18" charset="0"/>
                  </a:rPr>
                  <a:t>𝜃)</a:t>
                </a:r>
                <a:r>
                  <a:rPr lang="en-US" sz="1800" spc="100" dirty="0">
                    <a:effectLst/>
                    <a:ea typeface="Cambria Math" panose="02040503050406030204" pitchFamily="18" charset="0"/>
                  </a:rPr>
                  <a:t> </a:t>
                </a:r>
                <a:r>
                  <a:rPr lang="en-US" sz="1800" dirty="0">
                    <a:effectLst/>
                    <a:ea typeface="Cambria Math" panose="02040503050406030204" pitchFamily="18" charset="0"/>
                  </a:rPr>
                  <a:t>=</a:t>
                </a:r>
                <a:r>
                  <a:rPr lang="en-US" sz="1800" spc="-45" dirty="0">
                    <a:effectLst/>
                    <a:ea typeface="Cambria Math" panose="020405030504060302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a:t>
                </a:r>
                <a:r>
                  <a:rPr lang="en-US" sz="1800" spc="10"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5" dirty="0">
                    <a:effectLst/>
                    <a:ea typeface="Times New Roman" panose="020206030504050203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𝑦</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spc="80" dirty="0">
                    <a:effectLst/>
                    <a:ea typeface="Cambria Math" panose="02040503050406030204" pitchFamily="18" charset="0"/>
                  </a:rPr>
                  <a:t> </a:t>
                </a:r>
                <a:r>
                  <a:rPr lang="en-US" sz="1800" dirty="0">
                    <a:effectLst/>
                    <a:ea typeface="Cambria Math" panose="02040503050406030204" pitchFamily="18" charset="0"/>
                  </a:rPr>
                  <a:t>=</a:t>
                </a:r>
                <a:r>
                  <a:rPr lang="en-US" sz="1800" spc="95" dirty="0">
                    <a:effectLst/>
                    <a:ea typeface="Cambria Math" panose="02040503050406030204" pitchFamily="18" charset="0"/>
                  </a:rPr>
                  <a:t> </a:t>
                </a:r>
                <a:r>
                  <a:rPr lang="en-US" sz="1800" dirty="0">
                    <a:effectLst/>
                    <a:ea typeface="Cambria Math" panose="02040503050406030204" pitchFamily="18" charset="0"/>
                  </a:rPr>
                  <a:t>𝑟𝑠𝑖𝑛∅𝑐𝑜𝑠𝜃</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15" dirty="0">
                    <a:effectLst/>
                    <a:ea typeface="Cambria Math" panose="02040503050406030204" pitchFamily="18" charset="0"/>
                  </a:rPr>
                  <a:t> </a:t>
                </a:r>
                <a:r>
                  <a:rPr lang="en-US" sz="1800" spc="-10" dirty="0">
                    <a:effectLst/>
                    <a:ea typeface="Cambria Math" panose="02040503050406030204" pitchFamily="18" charset="0"/>
                  </a:rPr>
                  <a:t>𝑟𝑐𝑜𝑠∅𝑠𝑖𝑛𝜃</a:t>
                </a:r>
                <a:endParaRPr lang="en-US" sz="1800" dirty="0">
                  <a:effectLst/>
                  <a:ea typeface="Times New Roman" panose="02020603050405020304" pitchFamily="18" charset="0"/>
                </a:endParaRPr>
              </a:p>
              <a:p>
                <a:pPr marL="0" marR="0" indent="0">
                  <a:spcBef>
                    <a:spcPts val="920"/>
                  </a:spcBef>
                  <a:spcAft>
                    <a:spcPts val="0"/>
                  </a:spcAft>
                  <a:buNone/>
                </a:pPr>
                <a:r>
                  <a:rPr lang="en-US" sz="1800" dirty="0">
                    <a:effectLst/>
                    <a:ea typeface="Times New Roman" panose="02020603050405020304" pitchFamily="18" charset="0"/>
                  </a:rPr>
                  <a:t>Since,</a:t>
                </a:r>
                <a:r>
                  <a:rPr lang="en-US" sz="1800" spc="30" dirty="0">
                    <a:effectLst/>
                    <a:ea typeface="Times New Roman" panose="02020603050405020304" pitchFamily="18" charset="0"/>
                  </a:rPr>
                  <a:t> </a:t>
                </a:r>
                <a:r>
                  <a:rPr lang="en-US" sz="1800" dirty="0">
                    <a:effectLst/>
                    <a:ea typeface="Cambria Math" panose="02040503050406030204" pitchFamily="18" charset="0"/>
                  </a:rPr>
                  <a:t>𝑟𝑐𝑜𝑠∅</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5" dirty="0">
                    <a:effectLst/>
                    <a:ea typeface="Cambria Math" panose="02040503050406030204" pitchFamily="18" charset="0"/>
                  </a:rPr>
                  <a:t> </a:t>
                </a:r>
                <a:r>
                  <a:rPr lang="en-US" sz="1800" dirty="0">
                    <a:effectLst/>
                    <a:ea typeface="Cambria Math" panose="02040503050406030204" pitchFamily="18" charset="0"/>
                  </a:rPr>
                  <a:t>(𝑥</a:t>
                </a:r>
                <a:r>
                  <a:rPr lang="en-US" sz="1800" spc="35"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dirty="0">
                    <a:effectLst/>
                    <a:ea typeface="Times New Roman" panose="02020603050405020304" pitchFamily="18" charset="0"/>
                  </a:rPr>
                  <a:t>,</a:t>
                </a:r>
                <a:r>
                  <a:rPr lang="en-US" sz="1800" spc="5" dirty="0">
                    <a:effectLst/>
                    <a:ea typeface="Times New Roman" panose="02020603050405020304" pitchFamily="18" charset="0"/>
                  </a:rPr>
                  <a:t> </a:t>
                </a:r>
                <a:r>
                  <a:rPr lang="en-US" sz="1800" dirty="0">
                    <a:effectLst/>
                    <a:ea typeface="Cambria Math" panose="02040503050406030204" pitchFamily="18" charset="0"/>
                  </a:rPr>
                  <a:t>𝑟𝑠𝑖𝑛∅</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(𝑦</a:t>
                </a:r>
                <a:r>
                  <a:rPr lang="en-US" sz="1800" spc="25"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845"/>
                  </a:spcBef>
                  <a:spcAft>
                    <a:spcPts val="0"/>
                  </a:spcAft>
                  <a:buNone/>
                </a:pPr>
                <a:r>
                  <a:rPr lang="en-US" sz="1800" dirty="0">
                    <a:effectLst/>
                    <a:ea typeface="Cambria Math" panose="02040503050406030204" pitchFamily="18" charset="0"/>
                  </a:rPr>
                  <a:t>∴</a:t>
                </a:r>
                <a:r>
                  <a:rPr lang="en-US" sz="1800" spc="355" dirty="0">
                    <a:effectLst/>
                    <a:ea typeface="Cambria Math" panose="02040503050406030204" pitchFamily="18" charset="0"/>
                  </a:rPr>
                  <a:t> </a:t>
                </a:r>
                <a:r>
                  <a:rPr lang="en-US" sz="1800" dirty="0">
                    <a:effectLst/>
                    <a:ea typeface="Cambria Math" panose="02040503050406030204" pitchFamily="18" charset="0"/>
                  </a:rPr>
                  <a:t>𝒚</a:t>
                </a:r>
                <a:r>
                  <a:rPr lang="en-US" sz="1800" baseline="30000" dirty="0">
                    <a:effectLst/>
                    <a:ea typeface="Cambria Math" panose="02040503050406030204" pitchFamily="18" charset="0"/>
                  </a:rPr>
                  <a:t>′</a:t>
                </a:r>
                <a:r>
                  <a:rPr lang="en-US" sz="1800" spc="120" dirty="0">
                    <a:effectLst/>
                    <a:ea typeface="Cambria Math" panose="02040503050406030204" pitchFamily="18" charset="0"/>
                  </a:rPr>
                  <a:t> </a:t>
                </a:r>
                <a:r>
                  <a:rPr lang="en-US" sz="1800" dirty="0">
                    <a:effectLst/>
                    <a:ea typeface="Cambria Math" panose="02040503050406030204" pitchFamily="18" charset="0"/>
                  </a:rPr>
                  <a:t>=</a:t>
                </a:r>
                <a:r>
                  <a:rPr lang="en-US" sz="1800" spc="75" dirty="0">
                    <a:effectLst/>
                    <a:ea typeface="Cambria Math" panose="02040503050406030204" pitchFamily="18" charset="0"/>
                  </a:rPr>
                  <a:t> </a:t>
                </a:r>
                <a:r>
                  <a:rPr lang="en-US" sz="1800" dirty="0">
                    <a:effectLst/>
                    <a:ea typeface="Cambria Math" panose="02040503050406030204" pitchFamily="18" charset="0"/>
                  </a:rPr>
                  <a:t>𝒚𝒓</a:t>
                </a:r>
                <a:r>
                  <a:rPr lang="en-US" sz="1800" spc="140"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dirty="0">
                    <a:effectLst/>
                    <a:ea typeface="Cambria Math" panose="02040503050406030204" pitchFamily="18" charset="0"/>
                  </a:rPr>
                  <a:t>(𝒙</a:t>
                </a:r>
                <a:r>
                  <a:rPr lang="en-US" sz="1800" spc="15" dirty="0">
                    <a:effectLst/>
                    <a:ea typeface="Cambria Math" panose="02040503050406030204" pitchFamily="18" charset="0"/>
                  </a:rPr>
                  <a:t> </a:t>
                </a:r>
                <a:r>
                  <a:rPr lang="en-US" sz="1800" dirty="0">
                    <a:effectLst/>
                    <a:ea typeface="Cambria Math" panose="02040503050406030204" pitchFamily="18" charset="0"/>
                  </a:rPr>
                  <a:t>− 𝒙𝒓)𝒔𝒊𝒏𝜽</a:t>
                </a:r>
                <a:r>
                  <a:rPr lang="en-US" sz="1800" spc="5" dirty="0">
                    <a:effectLst/>
                    <a:ea typeface="Cambria Math" panose="02040503050406030204" pitchFamily="18" charset="0"/>
                  </a:rPr>
                  <a:t> </a:t>
                </a:r>
                <a:r>
                  <a:rPr lang="en-US" sz="1800" dirty="0">
                    <a:effectLst/>
                    <a:ea typeface="Cambria Math" panose="02040503050406030204" pitchFamily="18" charset="0"/>
                  </a:rPr>
                  <a:t>+ (𝒚</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dirty="0">
                    <a:effectLst/>
                    <a:ea typeface="Cambria Math" panose="02040503050406030204" pitchFamily="18" charset="0"/>
                  </a:rPr>
                  <a:t>𝒚𝒓)𝒄𝒐𝒔𝜽</a:t>
                </a:r>
                <a:r>
                  <a:rPr lang="en-US" sz="1800" spc="55" dirty="0">
                    <a:effectLst/>
                    <a:ea typeface="Cambria Math" panose="02040503050406030204" pitchFamily="18" charset="0"/>
                  </a:rPr>
                  <a:t> </a:t>
                </a:r>
                <a:r>
                  <a:rPr lang="en-US" sz="1800" dirty="0">
                    <a:effectLst/>
                    <a:ea typeface="Times New Roman" panose="02020603050405020304" pitchFamily="18" charset="0"/>
                  </a:rPr>
                  <a:t>………</a:t>
                </a:r>
                <a:r>
                  <a:rPr lang="en-US" sz="1800" spc="25" dirty="0">
                    <a:effectLst/>
                    <a:ea typeface="Times New Roman" panose="02020603050405020304" pitchFamily="18" charset="0"/>
                  </a:rPr>
                  <a:t> </a:t>
                </a:r>
                <a:r>
                  <a:rPr lang="en-US" sz="1800" spc="-20" dirty="0">
                    <a:effectLst/>
                    <a:ea typeface="Times New Roman" panose="02020603050405020304" pitchFamily="18" charset="0"/>
                  </a:rPr>
                  <a:t>(ii)</a:t>
                </a:r>
                <a:endParaRPr lang="en-US" sz="1800" dirty="0">
                  <a:effectLst/>
                  <a:ea typeface="Times New Roman" panose="02020603050405020304" pitchFamily="18" charset="0"/>
                </a:endParaRPr>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B5265FAF-6A61-9DE3-6913-703BA1CA00CB}"/>
                  </a:ext>
                </a:extLst>
              </p:cNvPr>
              <p:cNvSpPr>
                <a:spLocks noGrp="1" noRot="1" noChangeAspect="1" noMove="1" noResize="1" noEditPoints="1" noAdjustHandles="1" noChangeArrowheads="1" noChangeShapeType="1" noTextEdit="1"/>
              </p:cNvSpPr>
              <p:nvPr>
                <p:ph idx="1"/>
              </p:nvPr>
            </p:nvSpPr>
            <p:spPr>
              <a:xfrm>
                <a:off x="838200" y="785813"/>
                <a:ext cx="9334500" cy="6072187"/>
              </a:xfrm>
              <a:blipFill>
                <a:blip r:embed="rId2"/>
                <a:stretch>
                  <a:fillRect l="-588" t="-100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F1A6EA2-5083-B811-2D1E-8CB91B822087}"/>
              </a:ext>
            </a:extLst>
          </p:cNvPr>
          <p:cNvSpPr txBox="1"/>
          <p:nvPr/>
        </p:nvSpPr>
        <p:spPr>
          <a:xfrm>
            <a:off x="6898482" y="5951213"/>
            <a:ext cx="5017293" cy="906787"/>
          </a:xfrm>
          <a:prstGeom prst="rect">
            <a:avLst/>
          </a:prstGeom>
          <a:noFill/>
        </p:spPr>
        <p:txBody>
          <a:bodyPr wrap="square">
            <a:spAutoFit/>
          </a:bodyPr>
          <a:lstStyle/>
          <a:p>
            <a:pPr marL="0" marR="300355" indent="0">
              <a:lnSpc>
                <a:spcPct val="98000"/>
              </a:lnSpc>
              <a:spcBef>
                <a:spcPts val="765"/>
              </a:spcBef>
              <a:spcAft>
                <a:spcPts val="0"/>
              </a:spcAft>
              <a:buNone/>
            </a:pPr>
            <a:r>
              <a:rPr lang="en-US" sz="1800" dirty="0">
                <a:effectLst/>
                <a:ea typeface="Times New Roman" panose="02020603050405020304" pitchFamily="18" charset="0"/>
              </a:rPr>
              <a:t>These</a:t>
            </a:r>
            <a:r>
              <a:rPr lang="en-US" sz="1800" spc="-15" dirty="0">
                <a:effectLst/>
                <a:ea typeface="Times New Roman" panose="02020603050405020304" pitchFamily="18" charset="0"/>
              </a:rPr>
              <a:t> </a:t>
            </a:r>
            <a:r>
              <a:rPr lang="en-US" sz="1800" dirty="0">
                <a:effectLst/>
                <a:ea typeface="Times New Roman" panose="02020603050405020304" pitchFamily="18" charset="0"/>
              </a:rPr>
              <a:t>equations</a:t>
            </a:r>
            <a:r>
              <a:rPr lang="en-US" sz="1800" spc="-20" dirty="0">
                <a:effectLst/>
                <a:ea typeface="Times New Roman" panose="02020603050405020304" pitchFamily="18" charset="0"/>
              </a:rPr>
              <a:t> </a:t>
            </a:r>
            <a:r>
              <a:rPr lang="en-US" sz="1800" dirty="0">
                <a:effectLst/>
                <a:ea typeface="Times New Roman" panose="02020603050405020304" pitchFamily="18" charset="0"/>
              </a:rPr>
              <a:t>(</a:t>
            </a:r>
            <a:r>
              <a:rPr lang="en-US" sz="1800" dirty="0" err="1">
                <a:effectLst/>
                <a:ea typeface="Times New Roman" panose="02020603050405020304" pitchFamily="18" charset="0"/>
              </a:rPr>
              <a:t>i</a:t>
            </a:r>
            <a:r>
              <a:rPr lang="en-US" sz="1800" dirty="0">
                <a:effectLst/>
                <a:ea typeface="Times New Roman" panose="02020603050405020304" pitchFamily="18" charset="0"/>
              </a:rPr>
              <a:t>)</a:t>
            </a:r>
            <a:r>
              <a:rPr lang="en-US" sz="1800" spc="-5" dirty="0">
                <a:effectLst/>
                <a:ea typeface="Times New Roman" panose="02020603050405020304" pitchFamily="18" charset="0"/>
              </a:rPr>
              <a:t> </a:t>
            </a:r>
            <a:r>
              <a:rPr lang="en-US" sz="1800" dirty="0">
                <a:effectLst/>
                <a:ea typeface="Times New Roman" panose="02020603050405020304" pitchFamily="18" charset="0"/>
              </a:rPr>
              <a:t>and</a:t>
            </a:r>
            <a:r>
              <a:rPr lang="en-US" sz="1800" spc="-10" dirty="0">
                <a:effectLst/>
                <a:ea typeface="Times New Roman" panose="02020603050405020304" pitchFamily="18" charset="0"/>
              </a:rPr>
              <a:t> </a:t>
            </a:r>
            <a:r>
              <a:rPr lang="en-US" sz="1800" dirty="0">
                <a:effectLst/>
                <a:ea typeface="Times New Roman" panose="02020603050405020304" pitchFamily="18" charset="0"/>
              </a:rPr>
              <a:t>(ii)</a:t>
            </a:r>
            <a:r>
              <a:rPr lang="en-US" sz="1800" spc="-5" dirty="0">
                <a:effectLst/>
                <a:ea typeface="Times New Roman" panose="02020603050405020304" pitchFamily="18" charset="0"/>
              </a:rPr>
              <a:t> </a:t>
            </a:r>
            <a:r>
              <a:rPr lang="en-US" sz="1800" dirty="0">
                <a:effectLst/>
                <a:ea typeface="Times New Roman" panose="02020603050405020304" pitchFamily="18" charset="0"/>
              </a:rPr>
              <a:t>are</a:t>
            </a:r>
            <a:r>
              <a:rPr lang="en-US" sz="1800" spc="-15" dirty="0">
                <a:effectLst/>
                <a:ea typeface="Times New Roman" panose="02020603050405020304" pitchFamily="18" charset="0"/>
              </a:rPr>
              <a:t> </a:t>
            </a:r>
            <a:r>
              <a:rPr lang="en-US" sz="1800" dirty="0">
                <a:effectLst/>
                <a:ea typeface="Times New Roman" panose="02020603050405020304" pitchFamily="18" charset="0"/>
              </a:rPr>
              <a:t>the</a:t>
            </a:r>
            <a:r>
              <a:rPr lang="en-US" sz="1800" spc="-15" dirty="0">
                <a:effectLst/>
                <a:ea typeface="Times New Roman" panose="02020603050405020304" pitchFamily="18" charset="0"/>
              </a:rPr>
              <a:t> </a:t>
            </a:r>
            <a:r>
              <a:rPr lang="en-US" sz="1800" dirty="0">
                <a:effectLst/>
                <a:ea typeface="Times New Roman" panose="02020603050405020304" pitchFamily="18" charset="0"/>
              </a:rPr>
              <a:t>equations for</a:t>
            </a:r>
            <a:r>
              <a:rPr lang="en-US" sz="1800" spc="-5" dirty="0">
                <a:effectLst/>
                <a:ea typeface="Times New Roman" panose="02020603050405020304" pitchFamily="18" charset="0"/>
              </a:rPr>
              <a:t> </a:t>
            </a:r>
            <a:r>
              <a:rPr lang="en-US" sz="1800" dirty="0">
                <a:effectLst/>
                <a:ea typeface="Times New Roman" panose="02020603050405020304" pitchFamily="18" charset="0"/>
              </a:rPr>
              <a:t>rotation</a:t>
            </a:r>
            <a:r>
              <a:rPr lang="en-US" sz="1800" spc="-35" dirty="0">
                <a:effectLst/>
                <a:ea typeface="Times New Roman" panose="02020603050405020304" pitchFamily="18" charset="0"/>
              </a:rPr>
              <a:t> </a:t>
            </a:r>
            <a:r>
              <a:rPr lang="en-US" sz="1800" dirty="0">
                <a:effectLst/>
                <a:ea typeface="Times New Roman" panose="02020603050405020304" pitchFamily="18" charset="0"/>
              </a:rPr>
              <a:t>of</a:t>
            </a:r>
            <a:r>
              <a:rPr lang="en-US" sz="1800" spc="-50" dirty="0">
                <a:effectLst/>
                <a:ea typeface="Times New Roman" panose="02020603050405020304" pitchFamily="18" charset="0"/>
              </a:rPr>
              <a:t> </a:t>
            </a:r>
            <a:r>
              <a:rPr lang="en-US" sz="1800" dirty="0">
                <a:effectLst/>
                <a:ea typeface="Times New Roman" panose="02020603050405020304" pitchFamily="18" charset="0"/>
              </a:rPr>
              <a:t>a</a:t>
            </a:r>
            <a:r>
              <a:rPr lang="en-US" sz="1800" spc="-15" dirty="0">
                <a:effectLst/>
                <a:ea typeface="Times New Roman" panose="02020603050405020304" pitchFamily="18" charset="0"/>
              </a:rPr>
              <a:t> </a:t>
            </a:r>
            <a:r>
              <a:rPr lang="en-US" sz="1800" dirty="0">
                <a:effectLst/>
                <a:ea typeface="Times New Roman" panose="02020603050405020304" pitchFamily="18" charset="0"/>
              </a:rPr>
              <a:t>point (x, y)</a:t>
            </a:r>
            <a:r>
              <a:rPr lang="en-US" sz="1800" spc="-5" dirty="0">
                <a:effectLst/>
                <a:ea typeface="Times New Roman" panose="02020603050405020304" pitchFamily="18" charset="0"/>
              </a:rPr>
              <a:t> </a:t>
            </a:r>
            <a:r>
              <a:rPr lang="en-US" sz="1800" dirty="0">
                <a:effectLst/>
                <a:ea typeface="Times New Roman" panose="02020603050405020304" pitchFamily="18" charset="0"/>
              </a:rPr>
              <a:t>with</a:t>
            </a:r>
            <a:r>
              <a:rPr lang="en-US" sz="1800" spc="-35" dirty="0">
                <a:effectLst/>
                <a:ea typeface="Times New Roman" panose="02020603050405020304" pitchFamily="18" charset="0"/>
              </a:rPr>
              <a:t> </a:t>
            </a:r>
            <a:r>
              <a:rPr lang="en-US" sz="1800" dirty="0">
                <a:effectLst/>
                <a:ea typeface="Times New Roman" panose="02020603050405020304" pitchFamily="18" charset="0"/>
              </a:rPr>
              <a:t>angle </a:t>
            </a:r>
            <a:r>
              <a:rPr lang="en-US" sz="1800" dirty="0">
                <a:effectLst/>
                <a:ea typeface="Cambria Math" panose="02040503050406030204" pitchFamily="18" charset="0"/>
              </a:rPr>
              <a:t>𝜃 </a:t>
            </a:r>
            <a:r>
              <a:rPr lang="en-US" sz="1800" dirty="0">
                <a:effectLst/>
                <a:ea typeface="Times New Roman" panose="02020603050405020304" pitchFamily="18" charset="0"/>
              </a:rPr>
              <a:t>taking pivot point</a:t>
            </a:r>
            <a:r>
              <a:rPr lang="en-US" sz="1800" dirty="0">
                <a:effectLst/>
                <a:ea typeface="Cambria Math" panose="02040503050406030204" pitchFamily="18" charset="0"/>
              </a:rPr>
              <a:t>(</a:t>
            </a:r>
            <a:r>
              <a:rPr lang="en-US" sz="1800" dirty="0" err="1">
                <a:effectLst/>
                <a:ea typeface="Cambria Math" panose="02040503050406030204" pitchFamily="18" charset="0"/>
              </a:rPr>
              <a:t>x</a:t>
            </a:r>
            <a:r>
              <a:rPr lang="en-US" sz="1800" baseline="-25000" dirty="0" err="1">
                <a:effectLst/>
                <a:ea typeface="Cambria Math" panose="02040503050406030204" pitchFamily="18" charset="0"/>
              </a:rPr>
              <a:t>r</a:t>
            </a:r>
            <a:r>
              <a:rPr lang="en-US" sz="1800" dirty="0">
                <a:effectLst/>
                <a:ea typeface="Cambria Math" panose="02040503050406030204" pitchFamily="18" charset="0"/>
              </a:rPr>
              <a:t>, </a:t>
            </a:r>
            <a:r>
              <a:rPr lang="en-US" sz="1800" dirty="0" err="1">
                <a:effectLst/>
                <a:ea typeface="Cambria Math" panose="02040503050406030204" pitchFamily="18" charset="0"/>
              </a:rPr>
              <a:t>y</a:t>
            </a:r>
            <a:r>
              <a:rPr lang="en-US" sz="1800" baseline="-25000" dirty="0" err="1">
                <a:effectLst/>
                <a:ea typeface="Cambria Math" panose="02040503050406030204" pitchFamily="18" charset="0"/>
              </a:rPr>
              <a:t>r</a:t>
            </a:r>
            <a:r>
              <a:rPr lang="en-US" sz="1800" dirty="0">
                <a:effectLst/>
                <a:ea typeface="Cambria Math" panose="02040503050406030204" pitchFamily="18" charset="0"/>
              </a:rPr>
              <a:t>)</a:t>
            </a:r>
            <a:r>
              <a:rPr lang="en-US" sz="1800" dirty="0">
                <a:effectLst/>
                <a:ea typeface="Times New Roman" panose="02020603050405020304" pitchFamily="18" charset="0"/>
              </a:rPr>
              <a:t>.</a:t>
            </a:r>
          </a:p>
        </p:txBody>
      </p:sp>
      <p:pic>
        <p:nvPicPr>
          <p:cNvPr id="18" name="Image 23">
            <a:extLst>
              <a:ext uri="{FF2B5EF4-FFF2-40B4-BE49-F238E27FC236}">
                <a16:creationId xmlns:a16="http://schemas.microsoft.com/office/drawing/2014/main" id="{F346756F-FB7D-6653-4CFF-775185820A60}"/>
              </a:ext>
            </a:extLst>
          </p:cNvPr>
          <p:cNvPicPr>
            <a:picLocks/>
          </p:cNvPicPr>
          <p:nvPr/>
        </p:nvPicPr>
        <p:blipFill>
          <a:blip r:embed="rId3" cstate="print"/>
          <a:stretch>
            <a:fillRect/>
          </a:stretch>
        </p:blipFill>
        <p:spPr>
          <a:xfrm>
            <a:off x="6869113" y="1939293"/>
            <a:ext cx="3646487" cy="2979413"/>
          </a:xfrm>
          <a:prstGeom prst="rect">
            <a:avLst/>
          </a:prstGeom>
        </p:spPr>
      </p:pic>
    </p:spTree>
    <p:extLst>
      <p:ext uri="{BB962C8B-B14F-4D97-AF65-F5344CB8AC3E}">
        <p14:creationId xmlns:p14="http://schemas.microsoft.com/office/powerpoint/2010/main" val="3277748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3F20-A69A-05C4-0C84-81CEE5D435AF}"/>
              </a:ext>
            </a:extLst>
          </p:cNvPr>
          <p:cNvSpPr>
            <a:spLocks noGrp="1"/>
          </p:cNvSpPr>
          <p:nvPr>
            <p:ph type="title"/>
          </p:nvPr>
        </p:nvSpPr>
        <p:spPr/>
        <p:txBody>
          <a:bodyPr/>
          <a:lstStyle/>
          <a:p>
            <a:r>
              <a:rPr lang="en-US" sz="4400" b="1" dirty="0"/>
              <a:t>Clipping</a:t>
            </a:r>
            <a:endParaRPr lang="en-US" b="1" dirty="0"/>
          </a:p>
        </p:txBody>
      </p:sp>
      <p:sp>
        <p:nvSpPr>
          <p:cNvPr id="3" name="Content Placeholder 2">
            <a:extLst>
              <a:ext uri="{FF2B5EF4-FFF2-40B4-BE49-F238E27FC236}">
                <a16:creationId xmlns:a16="http://schemas.microsoft.com/office/drawing/2014/main" id="{FB6B5D29-6740-74FB-B01C-2F5F31D11535}"/>
              </a:ext>
            </a:extLst>
          </p:cNvPr>
          <p:cNvSpPr>
            <a:spLocks noGrp="1"/>
          </p:cNvSpPr>
          <p:nvPr>
            <p:ph idx="1"/>
          </p:nvPr>
        </p:nvSpPr>
        <p:spPr/>
        <p:txBody>
          <a:bodyPr>
            <a:normAutofit/>
          </a:bodyPr>
          <a:lstStyle/>
          <a:p>
            <a:pPr>
              <a:buFont typeface="Wingdings" panose="05000000000000000000" pitchFamily="2" charset="2"/>
              <a:buChar char="v"/>
            </a:pPr>
            <a:r>
              <a:rPr lang="en-US" sz="2000" dirty="0"/>
              <a:t>The process of discarding (cutting off) those parts of a picture which are outside of a specified region (windows) is called </a:t>
            </a:r>
            <a:r>
              <a:rPr lang="en-US" sz="2000" b="1" dirty="0"/>
              <a:t>clipping</a:t>
            </a:r>
            <a:r>
              <a:rPr lang="en-US" sz="2000" dirty="0"/>
              <a:t>.</a:t>
            </a:r>
          </a:p>
          <a:p>
            <a:pPr>
              <a:buFont typeface="Wingdings" panose="05000000000000000000" pitchFamily="2" charset="2"/>
              <a:buChar char="v"/>
            </a:pPr>
            <a:r>
              <a:rPr lang="en-US" sz="2000" dirty="0"/>
              <a:t>Any procedure that identifies those part of a picture that are either inside or outside of the specified region is called a </a:t>
            </a:r>
            <a:r>
              <a:rPr lang="en-US" sz="2000" b="1" dirty="0"/>
              <a:t>clipping algorithm</a:t>
            </a:r>
            <a:r>
              <a:rPr lang="en-US" sz="2000" dirty="0"/>
              <a:t>.</a:t>
            </a:r>
          </a:p>
          <a:p>
            <a:pPr>
              <a:buFont typeface="Wingdings" panose="05000000000000000000" pitchFamily="2" charset="2"/>
              <a:buChar char="v"/>
            </a:pPr>
            <a:r>
              <a:rPr lang="en-US" sz="2000" dirty="0"/>
              <a:t>The region against which the clipping operation is performed is called a </a:t>
            </a:r>
            <a:r>
              <a:rPr lang="en-US" sz="2000" b="1" dirty="0"/>
              <a:t>clip window</a:t>
            </a:r>
            <a:r>
              <a:rPr lang="en-US" sz="2000" dirty="0"/>
              <a:t>.</a:t>
            </a:r>
          </a:p>
        </p:txBody>
      </p:sp>
      <p:pic>
        <p:nvPicPr>
          <p:cNvPr id="3074" name="Picture 2" descr="Image of clipping objects that are only located within the specific coordinates.">
            <a:extLst>
              <a:ext uri="{FF2B5EF4-FFF2-40B4-BE49-F238E27FC236}">
                <a16:creationId xmlns:a16="http://schemas.microsoft.com/office/drawing/2014/main" id="{5A54979E-B3D6-AB4F-F324-78C3E6263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2" y="3905250"/>
            <a:ext cx="74961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3004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2BE5-9A14-59DB-35F5-DBADDECD3794}"/>
              </a:ext>
            </a:extLst>
          </p:cNvPr>
          <p:cNvSpPr>
            <a:spLocks noGrp="1"/>
          </p:cNvSpPr>
          <p:nvPr>
            <p:ph type="title"/>
          </p:nvPr>
        </p:nvSpPr>
        <p:spPr/>
        <p:txBody>
          <a:bodyPr/>
          <a:lstStyle/>
          <a:p>
            <a:r>
              <a:rPr lang="en-US" b="1" dirty="0"/>
              <a:t>Why Clipping?</a:t>
            </a:r>
          </a:p>
        </p:txBody>
      </p:sp>
      <p:sp>
        <p:nvSpPr>
          <p:cNvPr id="3" name="Content Placeholder 2">
            <a:extLst>
              <a:ext uri="{FF2B5EF4-FFF2-40B4-BE49-F238E27FC236}">
                <a16:creationId xmlns:a16="http://schemas.microsoft.com/office/drawing/2014/main" id="{28AC2E77-2214-388C-3E1C-700F1371B6D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1800" dirty="0"/>
              <a:t>Excludes unwanted graphics from the screen.</a:t>
            </a:r>
          </a:p>
          <a:p>
            <a:pPr>
              <a:buFont typeface="Wingdings" panose="05000000000000000000" pitchFamily="2" charset="2"/>
              <a:buChar char="v"/>
            </a:pPr>
            <a:r>
              <a:rPr lang="en-US" sz="1800" dirty="0"/>
              <a:t>Improves efficiency, as the computation dedicated to objects that appear off screen can be significantly reduced.</a:t>
            </a:r>
          </a:p>
        </p:txBody>
      </p:sp>
    </p:spTree>
    <p:extLst>
      <p:ext uri="{BB962C8B-B14F-4D97-AF65-F5344CB8AC3E}">
        <p14:creationId xmlns:p14="http://schemas.microsoft.com/office/powerpoint/2010/main" val="16271962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AB3C-C5AD-F7DD-155B-8406A3CC6D43}"/>
              </a:ext>
            </a:extLst>
          </p:cNvPr>
          <p:cNvSpPr>
            <a:spLocks noGrp="1"/>
          </p:cNvSpPr>
          <p:nvPr>
            <p:ph type="title"/>
          </p:nvPr>
        </p:nvSpPr>
        <p:spPr/>
        <p:txBody>
          <a:bodyPr/>
          <a:lstStyle/>
          <a:p>
            <a:r>
              <a:rPr lang="en-US" b="1" dirty="0"/>
              <a:t>Application of Clipping</a:t>
            </a:r>
          </a:p>
        </p:txBody>
      </p:sp>
      <p:sp>
        <p:nvSpPr>
          <p:cNvPr id="3" name="Content Placeholder 2">
            <a:extLst>
              <a:ext uri="{FF2B5EF4-FFF2-40B4-BE49-F238E27FC236}">
                <a16:creationId xmlns:a16="http://schemas.microsoft.com/office/drawing/2014/main" id="{6A3762AE-3C81-5261-9208-AD02E9783651}"/>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1800" dirty="0"/>
              <a:t>Extracting part of a defined scene for viewing.</a:t>
            </a:r>
          </a:p>
          <a:p>
            <a:pPr>
              <a:buFont typeface="Wingdings" panose="05000000000000000000" pitchFamily="2" charset="2"/>
              <a:buChar char="v"/>
            </a:pPr>
            <a:r>
              <a:rPr lang="en-US" sz="1800" dirty="0"/>
              <a:t>Identifying visible surfaces in three dimensional views.</a:t>
            </a:r>
          </a:p>
          <a:p>
            <a:pPr>
              <a:buFont typeface="Wingdings" panose="05000000000000000000" pitchFamily="2" charset="2"/>
              <a:buChar char="v"/>
            </a:pPr>
            <a:r>
              <a:rPr lang="en-US" sz="1800" dirty="0"/>
              <a:t>Anti-aliasing line segments or object boundaries.</a:t>
            </a:r>
          </a:p>
        </p:txBody>
      </p:sp>
    </p:spTree>
    <p:extLst>
      <p:ext uri="{BB962C8B-B14F-4D97-AF65-F5344CB8AC3E}">
        <p14:creationId xmlns:p14="http://schemas.microsoft.com/office/powerpoint/2010/main" val="33733957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F7B5-2E94-F577-53B2-148B32FD0493}"/>
              </a:ext>
            </a:extLst>
          </p:cNvPr>
          <p:cNvSpPr>
            <a:spLocks noGrp="1"/>
          </p:cNvSpPr>
          <p:nvPr>
            <p:ph type="title"/>
          </p:nvPr>
        </p:nvSpPr>
        <p:spPr/>
        <p:txBody>
          <a:bodyPr/>
          <a:lstStyle/>
          <a:p>
            <a:r>
              <a:rPr lang="en-US" b="1" dirty="0"/>
              <a:t>Types of Clipping</a:t>
            </a:r>
          </a:p>
        </p:txBody>
      </p:sp>
      <p:sp>
        <p:nvSpPr>
          <p:cNvPr id="3" name="Content Placeholder 2">
            <a:extLst>
              <a:ext uri="{FF2B5EF4-FFF2-40B4-BE49-F238E27FC236}">
                <a16:creationId xmlns:a16="http://schemas.microsoft.com/office/drawing/2014/main" id="{3BA4D3FF-58A0-3EC5-730F-E1DCC33D7E38}"/>
              </a:ext>
            </a:extLst>
          </p:cNvPr>
          <p:cNvSpPr>
            <a:spLocks noGrp="1"/>
          </p:cNvSpPr>
          <p:nvPr>
            <p:ph idx="1"/>
          </p:nvPr>
        </p:nvSpPr>
        <p:spPr/>
        <p:txBody>
          <a:bodyPr/>
          <a:lstStyle/>
          <a:p>
            <a:pPr marL="514350" indent="-514350">
              <a:buFont typeface="+mj-lt"/>
              <a:buAutoNum type="arabicPeriod"/>
            </a:pPr>
            <a:r>
              <a:rPr lang="en-US" dirty="0"/>
              <a:t>Point Clipping</a:t>
            </a:r>
          </a:p>
          <a:p>
            <a:pPr marL="514350" indent="-514350">
              <a:buFont typeface="+mj-lt"/>
              <a:buAutoNum type="arabicPeriod"/>
            </a:pPr>
            <a:r>
              <a:rPr lang="en-US" dirty="0"/>
              <a:t>Line Clipping</a:t>
            </a:r>
          </a:p>
          <a:p>
            <a:pPr marL="971550" lvl="1" indent="-514350">
              <a:buFont typeface="+mj-lt"/>
              <a:buAutoNum type="romanUcPeriod"/>
            </a:pPr>
            <a:r>
              <a:rPr lang="en-US" dirty="0"/>
              <a:t>Cohen-Sutherland Line Clipping Algorithm</a:t>
            </a:r>
          </a:p>
          <a:p>
            <a:pPr marL="971550" lvl="1" indent="-514350">
              <a:buFont typeface="+mj-lt"/>
              <a:buAutoNum type="romanUcPeriod"/>
            </a:pPr>
            <a:r>
              <a:rPr lang="en-US" dirty="0"/>
              <a:t>Liang-Barsky Line Clipping Algorithm</a:t>
            </a:r>
          </a:p>
          <a:p>
            <a:pPr marL="514350" indent="-514350">
              <a:buFont typeface="+mj-lt"/>
              <a:buAutoNum type="arabicPeriod"/>
            </a:pPr>
            <a:r>
              <a:rPr lang="en-US" dirty="0"/>
              <a:t>Polygon Clipping</a:t>
            </a:r>
          </a:p>
          <a:p>
            <a:pPr marL="971550" lvl="1" indent="-514350">
              <a:buFont typeface="+mj-lt"/>
              <a:buAutoNum type="romanUcPeriod"/>
            </a:pPr>
            <a:r>
              <a:rPr lang="en-US" dirty="0"/>
              <a:t>Sutherland-Hodgeman Polygon Clipping Algorithm</a:t>
            </a:r>
          </a:p>
        </p:txBody>
      </p:sp>
    </p:spTree>
    <p:extLst>
      <p:ext uri="{BB962C8B-B14F-4D97-AF65-F5344CB8AC3E}">
        <p14:creationId xmlns:p14="http://schemas.microsoft.com/office/powerpoint/2010/main" val="13824588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6588-9FFE-FF19-5244-8570DE14F0B3}"/>
              </a:ext>
            </a:extLst>
          </p:cNvPr>
          <p:cNvSpPr>
            <a:spLocks noGrp="1"/>
          </p:cNvSpPr>
          <p:nvPr>
            <p:ph type="title"/>
          </p:nvPr>
        </p:nvSpPr>
        <p:spPr/>
        <p:txBody>
          <a:bodyPr/>
          <a:lstStyle/>
          <a:p>
            <a:r>
              <a:rPr lang="en-US" b="1" dirty="0"/>
              <a:t>Point Clipping</a:t>
            </a:r>
          </a:p>
        </p:txBody>
      </p:sp>
      <p:sp>
        <p:nvSpPr>
          <p:cNvPr id="3" name="Content Placeholder 2">
            <a:extLst>
              <a:ext uri="{FF2B5EF4-FFF2-40B4-BE49-F238E27FC236}">
                <a16:creationId xmlns:a16="http://schemas.microsoft.com/office/drawing/2014/main" id="{981F27DE-DE3D-0E0B-FF33-8DD399386E3F}"/>
              </a:ext>
            </a:extLst>
          </p:cNvPr>
          <p:cNvSpPr>
            <a:spLocks noGrp="1"/>
          </p:cNvSpPr>
          <p:nvPr>
            <p:ph idx="1"/>
          </p:nvPr>
        </p:nvSpPr>
        <p:spPr>
          <a:xfrm>
            <a:off x="838200" y="1690688"/>
            <a:ext cx="3639671" cy="5167312"/>
          </a:xfrm>
        </p:spPr>
        <p:txBody>
          <a:bodyPr>
            <a:normAutofit/>
          </a:bodyPr>
          <a:lstStyle/>
          <a:p>
            <a:pPr>
              <a:buFont typeface="Wingdings" panose="05000000000000000000" pitchFamily="2" charset="2"/>
              <a:buChar char="v"/>
            </a:pPr>
            <a:r>
              <a:rPr lang="en-GB" sz="2000" dirty="0"/>
              <a:t>This type involves determining whether a point P(X, Y) is inside or outside a specific region:</a:t>
            </a:r>
          </a:p>
          <a:p>
            <a:pPr lvl="1">
              <a:buFont typeface="Wingdings" panose="05000000000000000000" pitchFamily="2" charset="2"/>
              <a:buChar char="q"/>
            </a:pPr>
            <a:r>
              <a:rPr lang="en-GB" sz="2000" dirty="0"/>
              <a:t>X</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X</a:t>
            </a:r>
            <a:r>
              <a:rPr lang="en-GB" sz="2000" baseline="-25000" dirty="0" err="1"/>
              <a:t>max</a:t>
            </a:r>
            <a:endParaRPr lang="en-GB" sz="2000" baseline="-25000" dirty="0"/>
          </a:p>
          <a:p>
            <a:pPr lvl="1">
              <a:buFont typeface="Wingdings" panose="05000000000000000000" pitchFamily="2" charset="2"/>
              <a:buChar char="q"/>
            </a:pPr>
            <a:r>
              <a:rPr lang="en-GB" sz="2000" dirty="0"/>
              <a:t>X</a:t>
            </a:r>
            <a:r>
              <a:rPr lang="en-GB" sz="2000" baseline="-25000" dirty="0"/>
              <a:t>2</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X</a:t>
            </a:r>
            <a:r>
              <a:rPr lang="en-GB" sz="2000" baseline="-25000" dirty="0" err="1"/>
              <a:t>min</a:t>
            </a:r>
            <a:endParaRPr lang="en-GB" sz="2000" baseline="-25000" dirty="0"/>
          </a:p>
          <a:p>
            <a:pPr lvl="1">
              <a:buFont typeface="Wingdings" panose="05000000000000000000" pitchFamily="2" charset="2"/>
              <a:buChar char="q"/>
            </a:pPr>
            <a:r>
              <a:rPr lang="en-GB" sz="2000" dirty="0"/>
              <a:t>Y</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Y</a:t>
            </a:r>
            <a:r>
              <a:rPr lang="en-GB" sz="2000" baseline="-25000" dirty="0" err="1"/>
              <a:t>max</a:t>
            </a:r>
            <a:endParaRPr lang="en-GB" sz="2000" baseline="-25000" dirty="0"/>
          </a:p>
          <a:p>
            <a:pPr lvl="1">
              <a:buFont typeface="Wingdings" panose="05000000000000000000" pitchFamily="2" charset="2"/>
              <a:buChar char="q"/>
            </a:pPr>
            <a:r>
              <a:rPr lang="en-GB" sz="2000" dirty="0"/>
              <a:t>Y</a:t>
            </a:r>
            <a:r>
              <a:rPr lang="en-GB" sz="2000" baseline="-25000" dirty="0"/>
              <a:t>2</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Y</a:t>
            </a:r>
            <a:r>
              <a:rPr lang="en-GB" sz="2000" baseline="-25000" dirty="0" err="1"/>
              <a:t>min</a:t>
            </a:r>
            <a:endParaRPr lang="en-GB" sz="2000" baseline="-25000" dirty="0"/>
          </a:p>
          <a:p>
            <a:pPr>
              <a:buFont typeface="Wingdings" panose="05000000000000000000" pitchFamily="2" charset="2"/>
              <a:buChar char="v"/>
            </a:pPr>
            <a:r>
              <a:rPr lang="en-GB" sz="2000" dirty="0"/>
              <a:t>If any of these inequalities is false, it means that the point lies outside the window, and therefore, it won’t be visible:</a:t>
            </a:r>
          </a:p>
          <a:p>
            <a:pPr>
              <a:buFont typeface="Wingdings" panose="05000000000000000000" pitchFamily="2" charset="2"/>
              <a:buChar char="v"/>
            </a:pPr>
            <a:r>
              <a:rPr lang="en-GB" sz="2000" dirty="0"/>
              <a:t>However, this technique isn’t commonly used. </a:t>
            </a:r>
            <a:endParaRPr lang="en-US" sz="2000" dirty="0"/>
          </a:p>
        </p:txBody>
      </p:sp>
      <p:pic>
        <p:nvPicPr>
          <p:cNvPr id="4103" name="Picture 7" descr="Effect of point clipping.">
            <a:extLst>
              <a:ext uri="{FF2B5EF4-FFF2-40B4-BE49-F238E27FC236}">
                <a16:creationId xmlns:a16="http://schemas.microsoft.com/office/drawing/2014/main" id="{73C94782-AB57-4548-3048-04965F009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894" y="2424112"/>
            <a:ext cx="73914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323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BE1-CB23-6D72-AD9A-4B6DAAEB6678}"/>
              </a:ext>
            </a:extLst>
          </p:cNvPr>
          <p:cNvSpPr>
            <a:spLocks noGrp="1"/>
          </p:cNvSpPr>
          <p:nvPr>
            <p:ph type="title"/>
          </p:nvPr>
        </p:nvSpPr>
        <p:spPr/>
        <p:txBody>
          <a:bodyPr/>
          <a:lstStyle/>
          <a:p>
            <a:r>
              <a:rPr lang="en-US" b="1" dirty="0"/>
              <a:t>Line Clipping</a:t>
            </a:r>
          </a:p>
        </p:txBody>
      </p:sp>
      <p:sp>
        <p:nvSpPr>
          <p:cNvPr id="3" name="Content Placeholder 2">
            <a:extLst>
              <a:ext uri="{FF2B5EF4-FFF2-40B4-BE49-F238E27FC236}">
                <a16:creationId xmlns:a16="http://schemas.microsoft.com/office/drawing/2014/main" id="{37B9001F-C634-6D17-DCB5-98443E60D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0753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EC1-5B91-7C0A-5767-CC4B44E487BF}"/>
              </a:ext>
            </a:extLst>
          </p:cNvPr>
          <p:cNvSpPr>
            <a:spLocks noGrp="1"/>
          </p:cNvSpPr>
          <p:nvPr>
            <p:ph type="title"/>
          </p:nvPr>
        </p:nvSpPr>
        <p:spPr/>
        <p:txBody>
          <a:bodyPr>
            <a:normAutofit/>
          </a:bodyPr>
          <a:lstStyle/>
          <a:p>
            <a:r>
              <a:rPr lang="en-US" b="1" kern="1200" dirty="0">
                <a:solidFill>
                  <a:srgbClr val="000000"/>
                </a:solidFill>
                <a:effectLst/>
                <a:ea typeface="+mn-ea"/>
                <a:cs typeface="+mn-cs"/>
              </a:rPr>
              <a:t>Cohen-Sutherland Line Clipping Algorithm</a:t>
            </a:r>
            <a:endParaRPr lang="en-US" sz="8800" b="1" dirty="0"/>
          </a:p>
        </p:txBody>
      </p:sp>
      <p:sp>
        <p:nvSpPr>
          <p:cNvPr id="3" name="Content Placeholder 2">
            <a:extLst>
              <a:ext uri="{FF2B5EF4-FFF2-40B4-BE49-F238E27FC236}">
                <a16:creationId xmlns:a16="http://schemas.microsoft.com/office/drawing/2014/main" id="{A0B41DB6-CE20-64DC-005C-8DE8FDFEA3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26817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7306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sp>
        <p:nvSpPr>
          <p:cNvPr id="3" name="Content Placeholder 2">
            <a:extLst>
              <a:ext uri="{FF2B5EF4-FFF2-40B4-BE49-F238E27FC236}">
                <a16:creationId xmlns:a16="http://schemas.microsoft.com/office/drawing/2014/main" id="{FD01724C-98E0-BAE2-7BBF-C1455E30E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434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156-5208-A82F-75EC-37EEC120D54B}"/>
              </a:ext>
            </a:extLst>
          </p:cNvPr>
          <p:cNvSpPr>
            <a:spLocks noGrp="1"/>
          </p:cNvSpPr>
          <p:nvPr>
            <p:ph type="title"/>
          </p:nvPr>
        </p:nvSpPr>
        <p:spPr/>
        <p:txBody>
          <a:bodyPr>
            <a:normAutofit/>
          </a:bodyPr>
          <a:lstStyle/>
          <a:p>
            <a:r>
              <a:rPr lang="en-US" b="1" dirty="0"/>
              <a:t>Sutherland-Hodgeman Polygon Clipping Algorithm</a:t>
            </a:r>
          </a:p>
        </p:txBody>
      </p:sp>
      <p:sp>
        <p:nvSpPr>
          <p:cNvPr id="3" name="Content Placeholder 2">
            <a:extLst>
              <a:ext uri="{FF2B5EF4-FFF2-40B4-BE49-F238E27FC236}">
                <a16:creationId xmlns:a16="http://schemas.microsoft.com/office/drawing/2014/main" id="{9C1DF01F-6CF4-261C-E2D8-6F1CCDD9AA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2070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homa+ Verdana">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5708</Words>
  <Application>Microsoft Office PowerPoint</Application>
  <PresentationFormat>Widescreen</PresentationFormat>
  <Paragraphs>567</Paragraphs>
  <Slides>101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101</vt:i4>
      </vt:variant>
    </vt:vector>
  </HeadingPairs>
  <TitlesOfParts>
    <vt:vector size="113" baseType="lpstr">
      <vt:lpstr>Andalus</vt:lpstr>
      <vt:lpstr>Arial</vt:lpstr>
      <vt:lpstr>Calibri</vt:lpstr>
      <vt:lpstr>Cambria</vt:lpstr>
      <vt:lpstr>Cambria Math</vt:lpstr>
      <vt:lpstr>CambriaMath</vt:lpstr>
      <vt:lpstr>Symbol</vt:lpstr>
      <vt:lpstr>Tahoma</vt:lpstr>
      <vt:lpstr>Times New Roman</vt:lpstr>
      <vt:lpstr>Verdana</vt:lpstr>
      <vt:lpstr>Wingdings</vt:lpstr>
      <vt:lpstr>Office Theme</vt:lpstr>
      <vt:lpstr>Unit 3</vt:lpstr>
      <vt:lpstr>Syllabus</vt:lpstr>
      <vt:lpstr>Two-Dimensional Transformations</vt:lpstr>
      <vt:lpstr>Basic Transformations</vt:lpstr>
      <vt:lpstr>Basic Transformations</vt:lpstr>
      <vt:lpstr>2D Translation</vt:lpstr>
      <vt:lpstr>2D Translation</vt:lpstr>
      <vt:lpstr>2D Rotation</vt:lpstr>
      <vt:lpstr>2D Rotation</vt:lpstr>
      <vt:lpstr>2D Scaling</vt:lpstr>
      <vt:lpstr>2D Scaling</vt:lpstr>
      <vt:lpstr>Homogeneous Coordinate Form</vt:lpstr>
      <vt:lpstr>Matrix representation &amp; Homogenous coordinate</vt:lpstr>
      <vt:lpstr>Need for the Homogeneous Co-ordinates</vt:lpstr>
      <vt:lpstr>Matrix representation &amp; Homogenous coordinate</vt:lpstr>
      <vt:lpstr>Matrix representation &amp; Homogenous coordinate</vt:lpstr>
      <vt:lpstr>Composite Transformation</vt:lpstr>
      <vt:lpstr>Example showing Composite Transformations</vt:lpstr>
      <vt:lpstr>Example showing Composite Transformations</vt:lpstr>
      <vt:lpstr>Example showing Composite Transformations</vt:lpstr>
      <vt:lpstr>Composite Transformation</vt:lpstr>
      <vt:lpstr>Composite Transformation</vt:lpstr>
      <vt:lpstr>Composite Transformation</vt:lpstr>
      <vt:lpstr>Assignments</vt:lpstr>
      <vt:lpstr>Assignment solution</vt:lpstr>
      <vt:lpstr>Assignment solution</vt:lpstr>
      <vt:lpstr>Assignment solution</vt:lpstr>
      <vt:lpstr>General 2D Pivot Rotation</vt:lpstr>
      <vt:lpstr>General Pivot Point Rotation</vt:lpstr>
      <vt:lpstr>General Pivot Point Rotation</vt:lpstr>
      <vt:lpstr>General Pivot Point Rotation</vt:lpstr>
      <vt:lpstr>General Pivot Point Rotation</vt:lpstr>
      <vt:lpstr>General Fixed point scaling</vt:lpstr>
      <vt:lpstr>General Fixed Point Scaling</vt:lpstr>
      <vt:lpstr>General Fixed Point Scaling</vt:lpstr>
      <vt:lpstr>General Fixed Point Scaling</vt:lpstr>
      <vt:lpstr>General Fixed Point Scaling</vt:lpstr>
      <vt:lpstr>2D Reflection</vt:lpstr>
      <vt:lpstr>Types of 2D Reflection</vt:lpstr>
      <vt:lpstr>Reflection about the x-axis(y=0)</vt:lpstr>
      <vt:lpstr>Reflection about the y-axis(x=0)</vt:lpstr>
      <vt:lpstr>Reflection about an axis perpendicular to xy plane and passing through the origin (Reflection about origin)</vt:lpstr>
      <vt:lpstr>Reflection about line y = x</vt:lpstr>
      <vt:lpstr>Reflection about line y=x</vt:lpstr>
      <vt:lpstr>Reflection about line y = -x</vt:lpstr>
      <vt:lpstr>Reflection about line y = -x</vt:lpstr>
      <vt:lpstr>Reflection about x = a Line</vt:lpstr>
      <vt:lpstr>Reflection about x = a Line</vt:lpstr>
      <vt:lpstr>Reflection about x = a Line</vt:lpstr>
      <vt:lpstr>Reflection about y = b Line</vt:lpstr>
      <vt:lpstr>Reflection about y = b Line</vt:lpstr>
      <vt:lpstr>Reflection about y = b Line</vt:lpstr>
      <vt:lpstr>Reflection about line y = mx + c</vt:lpstr>
      <vt:lpstr>Reflection about Line y=mx+c</vt:lpstr>
      <vt:lpstr>Reflection about Line y=mx+c</vt:lpstr>
      <vt:lpstr>Reflection about Line y=mx+c</vt:lpstr>
      <vt:lpstr>Reflection about Line y=mx+c</vt:lpstr>
      <vt:lpstr>Reflection about Line y=mx+c</vt:lpstr>
      <vt:lpstr>Reflection about line y = mx + c</vt:lpstr>
      <vt:lpstr>Reflection about line y = mx + c</vt:lpstr>
      <vt:lpstr>Reflection about line y = mx + c</vt:lpstr>
      <vt:lpstr>Numerical</vt:lpstr>
      <vt:lpstr>Numerical</vt:lpstr>
      <vt:lpstr>Numerical</vt:lpstr>
      <vt:lpstr>Numerical</vt:lpstr>
      <vt:lpstr>Numerical</vt:lpstr>
      <vt:lpstr>Numerical</vt:lpstr>
      <vt:lpstr>2D Shearing</vt:lpstr>
      <vt:lpstr>Types of Shearing</vt:lpstr>
      <vt:lpstr>X-direction Shear</vt:lpstr>
      <vt:lpstr>Y-direction Shear</vt:lpstr>
      <vt:lpstr>X-Y direction Shear</vt:lpstr>
      <vt:lpstr>X-direction shear relative to 𝒚 = 𝒚𝒓𝒆𝒇</vt:lpstr>
      <vt:lpstr>Y-direction shear relative to 𝒙 = 𝒙𝒓𝒆𝒇</vt:lpstr>
      <vt:lpstr>Matrix Representation of 2D Transformation</vt:lpstr>
      <vt:lpstr>Two-Dimensional Transformation in Homogeneous Coordinate</vt:lpstr>
      <vt:lpstr>Assignment: Numerical Problems</vt:lpstr>
      <vt:lpstr>Assignment: Numerical Problems</vt:lpstr>
      <vt:lpstr>Two Dimensional Viewing</vt:lpstr>
      <vt:lpstr>Coordinate Systems</vt:lpstr>
      <vt:lpstr>Coordinate Systems</vt:lpstr>
      <vt:lpstr>Two Dimensional Viewing Transformation</vt:lpstr>
      <vt:lpstr>Two Dimensional Viewing Pipeline</vt:lpstr>
      <vt:lpstr>Viewing Pipeline</vt:lpstr>
      <vt:lpstr>Viewing Pipeline</vt:lpstr>
      <vt:lpstr>Window</vt:lpstr>
      <vt:lpstr>Viewport</vt:lpstr>
      <vt:lpstr>Viewport</vt:lpstr>
      <vt:lpstr>Window to Viewport Co-ordinate Transformation</vt:lpstr>
      <vt:lpstr>Clipping</vt:lpstr>
      <vt:lpstr>Why Clipping?</vt:lpstr>
      <vt:lpstr>Application of Clipping</vt:lpstr>
      <vt:lpstr>Types of Clipping</vt:lpstr>
      <vt:lpstr>Point Clipping</vt:lpstr>
      <vt:lpstr>Line Clipping</vt:lpstr>
      <vt:lpstr>Cohen-Sutherland Line Clipping Algorithm</vt:lpstr>
      <vt:lpstr>Liang-Barsky Line Clipping Algorithm</vt:lpstr>
      <vt:lpstr>Polygon Clipping</vt:lpstr>
      <vt:lpstr>Sutherland-Hodgeman Polygon Clipping Algorithm</vt:lpstr>
      <vt:lpstr>PowerPoint Presentation</vt:lpstr>
      <vt:lpstr>End of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Yatru Harsha Hiski</dc:creator>
  <cp:lastModifiedBy>Yatru Harsha Hiski</cp:lastModifiedBy>
  <cp:revision>39</cp:revision>
  <dcterms:created xsi:type="dcterms:W3CDTF">2023-12-28T03:14:46Z</dcterms:created>
  <dcterms:modified xsi:type="dcterms:W3CDTF">2024-01-29T03:46:38Z</dcterms:modified>
</cp:coreProperties>
</file>