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96C3C-4540-42A8-BB34-CE26C8A22BD2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1FF942-B3BA-4807-9C48-6DB9C7C1AA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26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1FF942-B3BA-4807-9C48-6DB9C7C1AA6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108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1FF942-B3BA-4807-9C48-6DB9C7C1AA6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53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1FF942-B3BA-4807-9C48-6DB9C7C1AA6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537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1FF942-B3BA-4807-9C48-6DB9C7C1AA6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915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1FF942-B3BA-4807-9C48-6DB9C7C1AA6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530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1FF942-B3BA-4807-9C48-6DB9C7C1AA6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202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C438-40E4-4A55-AFB2-6F9FC5ECDCB3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7394-9057-45A6-9CCE-684B97517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464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C438-40E4-4A55-AFB2-6F9FC5ECDCB3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7394-9057-45A6-9CCE-684B97517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888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C438-40E4-4A55-AFB2-6F9FC5ECDCB3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7394-9057-45A6-9CCE-684B97517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349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C438-40E4-4A55-AFB2-6F9FC5ECDCB3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7394-9057-45A6-9CCE-684B97517E99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4413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C438-40E4-4A55-AFB2-6F9FC5ECDCB3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7394-9057-45A6-9CCE-684B97517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0443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C438-40E4-4A55-AFB2-6F9FC5ECDCB3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7394-9057-45A6-9CCE-684B97517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6894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C438-40E4-4A55-AFB2-6F9FC5ECDCB3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7394-9057-45A6-9CCE-684B97517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0093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C438-40E4-4A55-AFB2-6F9FC5ECDCB3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7394-9057-45A6-9CCE-684B97517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0152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C438-40E4-4A55-AFB2-6F9FC5ECDCB3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7394-9057-45A6-9CCE-684B97517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288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C438-40E4-4A55-AFB2-6F9FC5ECDCB3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7394-9057-45A6-9CCE-684B97517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910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C438-40E4-4A55-AFB2-6F9FC5ECDCB3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7394-9057-45A6-9CCE-684B97517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08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C438-40E4-4A55-AFB2-6F9FC5ECDCB3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7394-9057-45A6-9CCE-684B97517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831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C438-40E4-4A55-AFB2-6F9FC5ECDCB3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7394-9057-45A6-9CCE-684B97517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18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C438-40E4-4A55-AFB2-6F9FC5ECDCB3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7394-9057-45A6-9CCE-684B97517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3563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C438-40E4-4A55-AFB2-6F9FC5ECDCB3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7394-9057-45A6-9CCE-684B97517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5195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C438-40E4-4A55-AFB2-6F9FC5ECDCB3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7394-9057-45A6-9CCE-684B97517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23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C438-40E4-4A55-AFB2-6F9FC5ECDCB3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7394-9057-45A6-9CCE-684B97517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059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B2CC438-40E4-4A55-AFB2-6F9FC5ECDCB3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E7394-9057-45A6-9CCE-684B97517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2878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03205" y="2309309"/>
            <a:ext cx="463780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0"/>
                <a:solidFill>
                  <a:schemeClr val="tx1"/>
                </a:solidFill>
                <a:latin typeface="Encode Sans" panose="00000500000000000000" pitchFamily="2" charset="0"/>
              </a:rPr>
              <a:t>Application</a:t>
            </a:r>
          </a:p>
          <a:p>
            <a:pPr algn="ctr"/>
            <a:r>
              <a:rPr lang="en-US" sz="5400" b="1" dirty="0" smtClean="0">
                <a:ln w="0"/>
                <a:latin typeface="Encode Sans" panose="00000500000000000000" pitchFamily="2" charset="0"/>
              </a:rPr>
              <a:t>Development</a:t>
            </a:r>
            <a:endParaRPr lang="en-US" sz="5400" b="1" cap="none" spc="0" dirty="0">
              <a:ln w="0"/>
              <a:solidFill>
                <a:schemeClr val="tx1"/>
              </a:solidFill>
              <a:latin typeface="Encode Sans" panose="0000050000000000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2083" y="6165105"/>
            <a:ext cx="390523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cap="none" spc="0" dirty="0" smtClean="0">
                <a:ln w="0"/>
                <a:solidFill>
                  <a:schemeClr val="tx1"/>
                </a:solidFill>
                <a:latin typeface="Encode Sans" panose="00000500000000000000" pitchFamily="2" charset="0"/>
              </a:rPr>
              <a:t>Yatusan Selvaranjan iAMDT 1620</a:t>
            </a:r>
            <a:endParaRPr lang="en-US" sz="2000" cap="none" spc="0" dirty="0">
              <a:ln w="0"/>
              <a:solidFill>
                <a:schemeClr val="tx1"/>
              </a:solidFill>
              <a:latin typeface="Encode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288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2083" y="353554"/>
            <a:ext cx="754886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GB" sz="3000" b="1" dirty="0">
                <a:ln w="0"/>
                <a:latin typeface="Encode Sans" panose="00000500000000000000" pitchFamily="2" charset="0"/>
              </a:rPr>
              <a:t>F</a:t>
            </a:r>
            <a:r>
              <a:rPr lang="en-GB" sz="3000" b="1" cap="none" spc="0" dirty="0" smtClean="0">
                <a:ln w="0"/>
                <a:solidFill>
                  <a:schemeClr val="tx1"/>
                </a:solidFill>
                <a:latin typeface="Encode Sans" panose="00000500000000000000" pitchFamily="2" charset="0"/>
              </a:rPr>
              <a:t>ramework solution you would propose</a:t>
            </a:r>
          </a:p>
          <a:p>
            <a:r>
              <a:rPr lang="en-GB" sz="3000" b="1" dirty="0">
                <a:ln w="0"/>
                <a:latin typeface="Encode Sans" panose="00000500000000000000" pitchFamily="2" charset="0"/>
              </a:rPr>
              <a:t>t</a:t>
            </a:r>
            <a:r>
              <a:rPr lang="en-GB" sz="3000" b="1" cap="none" spc="0" dirty="0" smtClean="0">
                <a:ln w="0"/>
                <a:solidFill>
                  <a:schemeClr val="tx1"/>
                </a:solidFill>
                <a:latin typeface="Encode Sans" panose="00000500000000000000" pitchFamily="2" charset="0"/>
              </a:rPr>
              <a:t>o develop “ToDoNotes”</a:t>
            </a:r>
            <a:endParaRPr lang="en-US" sz="3000" b="1" cap="none" spc="0" dirty="0">
              <a:ln w="0"/>
              <a:solidFill>
                <a:schemeClr val="tx1"/>
              </a:solidFill>
              <a:latin typeface="Encode Sans" panose="000005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2083" y="2430182"/>
            <a:ext cx="5468164" cy="224676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GB" sz="2000" dirty="0" smtClean="0">
                <a:ln w="0"/>
                <a:latin typeface="Encode Sans" panose="00000500000000000000" pitchFamily="2" charset="0"/>
              </a:rPr>
              <a:t>The framework I would prefer here is </a:t>
            </a:r>
            <a:r>
              <a:rPr lang="en-GB" sz="2000" b="1" dirty="0" smtClean="0">
                <a:ln w="0"/>
                <a:latin typeface="Encode Sans" panose="00000500000000000000" pitchFamily="2" charset="0"/>
              </a:rPr>
              <a:t>HYBRID</a:t>
            </a:r>
            <a:r>
              <a:rPr lang="en-GB" sz="2000" dirty="0" smtClean="0">
                <a:ln w="0"/>
                <a:latin typeface="Encode Sans" panose="00000500000000000000" pitchFamily="2" charset="0"/>
              </a:rPr>
              <a:t>.</a:t>
            </a:r>
          </a:p>
          <a:p>
            <a:endParaRPr lang="en-GB" sz="2000" dirty="0" smtClean="0">
              <a:ln w="0"/>
              <a:latin typeface="Encode Sans" panose="00000500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 smtClean="0">
                <a:ln w="0"/>
                <a:latin typeface="Encode Sans" panose="00000500000000000000" pitchFamily="2" charset="0"/>
              </a:rPr>
              <a:t>Fast to develop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 smtClean="0">
                <a:ln w="0"/>
                <a:latin typeface="Encode Sans" panose="00000500000000000000" pitchFamily="2" charset="0"/>
              </a:rPr>
              <a:t>Lower Requirements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 smtClean="0">
                <a:ln w="0"/>
                <a:latin typeface="Encode Sans" panose="00000500000000000000" pitchFamily="2" charset="0"/>
              </a:rPr>
              <a:t>One code base for multiple platforms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cap="none" spc="0" dirty="0" smtClean="0">
                <a:ln w="0"/>
                <a:solidFill>
                  <a:schemeClr val="tx1"/>
                </a:solidFill>
                <a:latin typeface="Encode Sans" panose="00000500000000000000" pitchFamily="2" charset="0"/>
              </a:rPr>
              <a:t>Cheaper prices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 smtClean="0">
                <a:ln w="0"/>
                <a:latin typeface="Encode Sans" panose="00000500000000000000" pitchFamily="2" charset="0"/>
              </a:rPr>
              <a:t>Faster speed to market</a:t>
            </a:r>
          </a:p>
        </p:txBody>
      </p:sp>
    </p:spTree>
    <p:extLst>
      <p:ext uri="{BB962C8B-B14F-4D97-AF65-F5344CB8AC3E}">
        <p14:creationId xmlns:p14="http://schemas.microsoft.com/office/powerpoint/2010/main" val="4223510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2083" y="353554"/>
            <a:ext cx="5981125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GB" sz="3000" b="1" dirty="0" smtClean="0">
                <a:ln w="0"/>
                <a:latin typeface="Encode Sans" panose="00000500000000000000" pitchFamily="2" charset="0"/>
              </a:rPr>
              <a:t>Comparison of the Frameworks</a:t>
            </a:r>
            <a:endParaRPr lang="en-US" sz="3000" b="1" cap="none" spc="0" dirty="0">
              <a:ln w="0"/>
              <a:solidFill>
                <a:schemeClr val="tx1"/>
              </a:solidFill>
              <a:latin typeface="Encode Sans" panose="000005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2083" y="1054309"/>
            <a:ext cx="10754867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GB" sz="2000" b="1" dirty="0" smtClean="0">
                <a:ln w="0"/>
                <a:latin typeface="Encode Sans" panose="00000500000000000000" pitchFamily="2" charset="0"/>
              </a:rPr>
              <a:t>Hybrid app –</a:t>
            </a:r>
          </a:p>
          <a:p>
            <a:endParaRPr lang="en-GB" sz="2000" b="1" dirty="0" smtClean="0">
              <a:ln w="0"/>
              <a:latin typeface="Encode Sans" panose="00000500000000000000" pitchFamily="2" charset="0"/>
            </a:endParaRPr>
          </a:p>
          <a:p>
            <a:r>
              <a:rPr lang="en-US" sz="2000" b="1" cap="none" spc="0" dirty="0" smtClean="0">
                <a:ln w="0"/>
                <a:solidFill>
                  <a:srgbClr val="FFFF00"/>
                </a:solidFill>
                <a:latin typeface="Encode Sans" panose="00000500000000000000" pitchFamily="2" charset="0"/>
              </a:rPr>
              <a:t>Pros</a:t>
            </a:r>
            <a:r>
              <a:rPr lang="en-US" sz="2000" b="1" cap="none" spc="0" dirty="0" smtClean="0">
                <a:ln w="0"/>
                <a:solidFill>
                  <a:schemeClr val="tx1"/>
                </a:solidFill>
                <a:latin typeface="Encode Sans" panose="00000500000000000000" pitchFamily="2" charset="0"/>
              </a:rPr>
              <a:t> – </a:t>
            </a:r>
            <a:r>
              <a:rPr lang="en-US" sz="2000" cap="none" spc="0" dirty="0" smtClean="0">
                <a:ln w="0"/>
                <a:solidFill>
                  <a:schemeClr val="tx1"/>
                </a:solidFill>
                <a:latin typeface="Encode Sans" panose="00000500000000000000" pitchFamily="2" charset="0"/>
              </a:rPr>
              <a:t>Fast to build, </a:t>
            </a:r>
            <a:r>
              <a:rPr lang="en-GB" sz="2000" dirty="0">
                <a:ln w="0"/>
                <a:latin typeface="Encode Sans" panose="00000500000000000000" pitchFamily="2" charset="0"/>
              </a:rPr>
              <a:t>Easier to change and update, Cheaper to </a:t>
            </a:r>
            <a:r>
              <a:rPr lang="en-GB" sz="2000" dirty="0" smtClean="0">
                <a:ln w="0"/>
                <a:latin typeface="Encode Sans" panose="00000500000000000000" pitchFamily="2" charset="0"/>
              </a:rPr>
              <a:t>build</a:t>
            </a:r>
          </a:p>
          <a:p>
            <a:r>
              <a:rPr lang="en-US" sz="2000" b="1" cap="none" spc="0" dirty="0" smtClean="0">
                <a:ln w="0"/>
                <a:solidFill>
                  <a:srgbClr val="FFFF00"/>
                </a:solidFill>
                <a:latin typeface="Encode Sans" panose="00000500000000000000" pitchFamily="2" charset="0"/>
              </a:rPr>
              <a:t>Cons</a:t>
            </a:r>
            <a:r>
              <a:rPr lang="en-US" sz="2000" b="1" cap="none" spc="0" dirty="0" smtClean="0">
                <a:ln w="0"/>
                <a:solidFill>
                  <a:schemeClr val="tx1"/>
                </a:solidFill>
                <a:latin typeface="Encode Sans" panose="00000500000000000000" pitchFamily="2" charset="0"/>
              </a:rPr>
              <a:t> - </a:t>
            </a:r>
            <a:r>
              <a:rPr lang="en-GB" sz="2000" dirty="0">
                <a:ln w="0"/>
                <a:latin typeface="Encode Sans" panose="00000500000000000000" pitchFamily="2" charset="0"/>
              </a:rPr>
              <a:t>require a constant internet connection to deliver the full range of features to the </a:t>
            </a:r>
            <a:r>
              <a:rPr lang="en-GB" sz="2000" dirty="0" smtClean="0">
                <a:ln w="0"/>
                <a:latin typeface="Encode Sans" panose="00000500000000000000" pitchFamily="2" charset="0"/>
              </a:rPr>
              <a:t>users,</a:t>
            </a:r>
          </a:p>
          <a:p>
            <a:r>
              <a:rPr lang="en-GB" sz="2000" dirty="0" smtClean="0">
                <a:ln w="0"/>
                <a:latin typeface="Encode Sans" panose="00000500000000000000" pitchFamily="2" charset="0"/>
              </a:rPr>
              <a:t>Poor </a:t>
            </a:r>
            <a:r>
              <a:rPr lang="en-GB" sz="2000" dirty="0">
                <a:ln w="0"/>
                <a:latin typeface="Encode Sans" panose="00000500000000000000" pitchFamily="2" charset="0"/>
              </a:rPr>
              <a:t>user experience, Limited </a:t>
            </a:r>
            <a:r>
              <a:rPr lang="en-GB" sz="2000" dirty="0" smtClean="0">
                <a:ln w="0"/>
                <a:latin typeface="Encode Sans" panose="00000500000000000000" pitchFamily="2" charset="0"/>
              </a:rPr>
              <a:t>capabilities.</a:t>
            </a:r>
            <a:endParaRPr lang="en-US" sz="2000" cap="none" spc="0" dirty="0">
              <a:ln w="0"/>
              <a:solidFill>
                <a:schemeClr val="tx1"/>
              </a:solidFill>
              <a:latin typeface="Encode Sans" panose="000005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2083" y="2934383"/>
            <a:ext cx="11144397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GB" sz="2000" b="1" dirty="0" smtClean="0">
                <a:ln w="0"/>
                <a:latin typeface="Encode Sans" panose="00000500000000000000" pitchFamily="2" charset="0"/>
              </a:rPr>
              <a:t>Native app –</a:t>
            </a:r>
          </a:p>
          <a:p>
            <a:endParaRPr lang="en-GB" sz="2000" b="1" dirty="0" smtClean="0">
              <a:ln w="0"/>
              <a:latin typeface="Encode Sans" panose="00000500000000000000" pitchFamily="2" charset="0"/>
            </a:endParaRPr>
          </a:p>
          <a:p>
            <a:r>
              <a:rPr lang="en-US" sz="2000" b="1" cap="none" spc="0" dirty="0" smtClean="0">
                <a:ln w="0"/>
                <a:solidFill>
                  <a:srgbClr val="FFFF00"/>
                </a:solidFill>
                <a:latin typeface="Encode Sans" panose="00000500000000000000" pitchFamily="2" charset="0"/>
              </a:rPr>
              <a:t>Pros</a:t>
            </a:r>
            <a:r>
              <a:rPr lang="en-US" sz="2000" b="1" cap="none" spc="0" dirty="0" smtClean="0">
                <a:ln w="0"/>
                <a:solidFill>
                  <a:schemeClr val="tx1"/>
                </a:solidFill>
                <a:latin typeface="Encode Sans" panose="00000500000000000000" pitchFamily="2" charset="0"/>
              </a:rPr>
              <a:t> – </a:t>
            </a:r>
            <a:r>
              <a:rPr lang="en-US" sz="2000" dirty="0">
                <a:ln w="0"/>
                <a:latin typeface="Encode Sans" panose="00000500000000000000" pitchFamily="2" charset="0"/>
              </a:rPr>
              <a:t>Native Apps Offer </a:t>
            </a:r>
            <a:r>
              <a:rPr lang="en-US" sz="2000" dirty="0" smtClean="0">
                <a:ln w="0"/>
                <a:latin typeface="Encode Sans" panose="00000500000000000000" pitchFamily="2" charset="0"/>
              </a:rPr>
              <a:t>Speed, </a:t>
            </a:r>
            <a:r>
              <a:rPr lang="en-GB" sz="2000" dirty="0">
                <a:ln w="0"/>
                <a:latin typeface="Encode Sans" panose="00000500000000000000" pitchFamily="2" charset="0"/>
              </a:rPr>
              <a:t>Native Apps Provide a Recognizable Look and Feel, Native Apps </a:t>
            </a:r>
            <a:endParaRPr lang="en-GB" sz="2000" dirty="0" smtClean="0">
              <a:ln w="0"/>
              <a:latin typeface="Encode Sans" panose="00000500000000000000" pitchFamily="2" charset="0"/>
            </a:endParaRPr>
          </a:p>
          <a:p>
            <a:r>
              <a:rPr lang="en-GB" sz="2000" dirty="0" smtClean="0">
                <a:ln w="0"/>
                <a:latin typeface="Encode Sans" panose="00000500000000000000" pitchFamily="2" charset="0"/>
              </a:rPr>
              <a:t>Work </a:t>
            </a:r>
            <a:r>
              <a:rPr lang="en-GB" sz="2000" dirty="0">
                <a:ln w="0"/>
                <a:latin typeface="Encode Sans" panose="00000500000000000000" pitchFamily="2" charset="0"/>
              </a:rPr>
              <a:t>Offline</a:t>
            </a:r>
            <a:endParaRPr lang="en-GB" sz="2000" dirty="0" smtClean="0">
              <a:ln w="0"/>
              <a:latin typeface="Encode Sans" panose="00000500000000000000" pitchFamily="2" charset="0"/>
            </a:endParaRPr>
          </a:p>
          <a:p>
            <a:r>
              <a:rPr lang="en-US" sz="2000" b="1" cap="none" spc="0" dirty="0" smtClean="0">
                <a:ln w="0"/>
                <a:solidFill>
                  <a:srgbClr val="FFFF00"/>
                </a:solidFill>
                <a:latin typeface="Encode Sans" panose="00000500000000000000" pitchFamily="2" charset="0"/>
              </a:rPr>
              <a:t>Cons</a:t>
            </a:r>
            <a:r>
              <a:rPr lang="en-US" sz="2000" b="1" cap="none" spc="0" dirty="0" smtClean="0">
                <a:ln w="0"/>
                <a:solidFill>
                  <a:schemeClr val="tx1"/>
                </a:solidFill>
                <a:latin typeface="Encode Sans" panose="00000500000000000000" pitchFamily="2" charset="0"/>
              </a:rPr>
              <a:t> – </a:t>
            </a:r>
            <a:r>
              <a:rPr lang="en-GB" sz="2000" dirty="0" smtClean="0">
                <a:ln w="0"/>
                <a:latin typeface="Encode Sans" panose="00000500000000000000" pitchFamily="2" charset="0"/>
              </a:rPr>
              <a:t>Subject to slow app store reviews</a:t>
            </a:r>
            <a:r>
              <a:rPr lang="en-GB" sz="2000" dirty="0">
                <a:ln w="0"/>
                <a:latin typeface="Encode Sans" panose="00000500000000000000" pitchFamily="2" charset="0"/>
              </a:rPr>
              <a:t>, Expensive Development, No Flexibility</a:t>
            </a:r>
            <a:endParaRPr lang="en-US" sz="2000" cap="none" spc="0" dirty="0">
              <a:ln w="0"/>
              <a:solidFill>
                <a:schemeClr val="tx1"/>
              </a:solidFill>
              <a:latin typeface="Encode Sans" panose="00000500000000000000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8995" y="4782419"/>
            <a:ext cx="11253402" cy="160043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GB" sz="2000" b="1" dirty="0" smtClean="0">
                <a:ln w="0"/>
                <a:latin typeface="Encode Sans" panose="00000500000000000000" pitchFamily="2" charset="0"/>
              </a:rPr>
              <a:t>Progressive Web app –</a:t>
            </a:r>
          </a:p>
          <a:p>
            <a:endParaRPr lang="en-GB" sz="2000" b="1" dirty="0" smtClean="0">
              <a:ln w="0"/>
              <a:latin typeface="Encode Sans" panose="00000500000000000000" pitchFamily="2" charset="0"/>
            </a:endParaRPr>
          </a:p>
          <a:p>
            <a:r>
              <a:rPr lang="en-US" sz="2000" b="1" cap="none" spc="0" dirty="0" smtClean="0">
                <a:ln w="0"/>
                <a:solidFill>
                  <a:srgbClr val="FFFF00"/>
                </a:solidFill>
                <a:latin typeface="Encode Sans" panose="00000500000000000000" pitchFamily="2" charset="0"/>
              </a:rPr>
              <a:t>Pros</a:t>
            </a:r>
            <a:r>
              <a:rPr lang="en-US" sz="2000" b="1" cap="none" spc="0" dirty="0" smtClean="0">
                <a:ln w="0"/>
                <a:solidFill>
                  <a:schemeClr val="tx1"/>
                </a:solidFill>
                <a:latin typeface="Encode Sans" panose="00000500000000000000" pitchFamily="2" charset="0"/>
              </a:rPr>
              <a:t> – </a:t>
            </a:r>
            <a:r>
              <a:rPr lang="en-US" sz="2000" dirty="0">
                <a:ln w="0"/>
                <a:latin typeface="Encode Sans" panose="00000500000000000000" pitchFamily="2" charset="0"/>
              </a:rPr>
              <a:t>Offline </a:t>
            </a:r>
            <a:r>
              <a:rPr lang="en-US" sz="2000" dirty="0" smtClean="0">
                <a:ln w="0"/>
                <a:latin typeface="Encode Sans" panose="00000500000000000000" pitchFamily="2" charset="0"/>
              </a:rPr>
              <a:t>connectivity, </a:t>
            </a:r>
            <a:r>
              <a:rPr lang="en-US" sz="2000" dirty="0">
                <a:ln w="0"/>
                <a:latin typeface="Encode Sans" panose="00000500000000000000" pitchFamily="2" charset="0"/>
              </a:rPr>
              <a:t>Secure, Platform </a:t>
            </a:r>
            <a:r>
              <a:rPr lang="en-US" sz="2000" dirty="0" smtClean="0">
                <a:ln w="0"/>
                <a:latin typeface="Encode Sans" panose="00000500000000000000" pitchFamily="2" charset="0"/>
              </a:rPr>
              <a:t>consistency</a:t>
            </a:r>
          </a:p>
          <a:p>
            <a:r>
              <a:rPr lang="en-US" sz="2000" b="1" cap="none" spc="0" dirty="0" smtClean="0">
                <a:ln w="0"/>
                <a:solidFill>
                  <a:srgbClr val="FFFF00"/>
                </a:solidFill>
                <a:latin typeface="Encode Sans" panose="00000500000000000000" pitchFamily="2" charset="0"/>
              </a:rPr>
              <a:t>Cons</a:t>
            </a:r>
            <a:r>
              <a:rPr lang="en-US" sz="2000" b="1" cap="none" spc="0" dirty="0" smtClean="0">
                <a:ln w="0"/>
                <a:solidFill>
                  <a:schemeClr val="tx1"/>
                </a:solidFill>
                <a:latin typeface="Encode Sans" panose="00000500000000000000" pitchFamily="2" charset="0"/>
              </a:rPr>
              <a:t> – </a:t>
            </a:r>
            <a:r>
              <a:rPr lang="en-GB" dirty="0">
                <a:latin typeface="Encode Sans" panose="00000500000000000000" pitchFamily="2" charset="0"/>
              </a:rPr>
              <a:t>Limited Browser Support, No Download Store Presence, don’t have as much access to your </a:t>
            </a:r>
            <a:r>
              <a:rPr lang="en-GB" dirty="0" smtClean="0">
                <a:latin typeface="Encode Sans" panose="00000500000000000000" pitchFamily="2" charset="0"/>
              </a:rPr>
              <a:t>operating</a:t>
            </a:r>
          </a:p>
          <a:p>
            <a:r>
              <a:rPr lang="en-GB" dirty="0" smtClean="0">
                <a:latin typeface="Encode Sans" panose="00000500000000000000" pitchFamily="2" charset="0"/>
              </a:rPr>
              <a:t>system </a:t>
            </a:r>
            <a:endParaRPr lang="en-US" sz="2000" cap="none" spc="0" dirty="0">
              <a:ln w="0"/>
              <a:solidFill>
                <a:schemeClr val="tx1"/>
              </a:solidFill>
              <a:latin typeface="Encode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722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2083" y="353554"/>
            <a:ext cx="6962162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GB" sz="3000" b="1" dirty="0" smtClean="0">
                <a:ln w="0"/>
                <a:latin typeface="Encode Sans" panose="00000500000000000000" pitchFamily="2" charset="0"/>
              </a:rPr>
              <a:t>Value-added feature for ‘</a:t>
            </a:r>
            <a:r>
              <a:rPr lang="en-GB" sz="3000" b="1" dirty="0" err="1" smtClean="0">
                <a:ln w="0"/>
                <a:latin typeface="Encode Sans" panose="00000500000000000000" pitchFamily="2" charset="0"/>
              </a:rPr>
              <a:t>ToDoNotes</a:t>
            </a:r>
            <a:r>
              <a:rPr lang="en-GB" sz="3000" b="1" dirty="0" smtClean="0">
                <a:ln w="0"/>
                <a:latin typeface="Encode Sans" panose="00000500000000000000" pitchFamily="2" charset="0"/>
              </a:rPr>
              <a:t>’</a:t>
            </a:r>
            <a:endParaRPr lang="en-US" sz="3000" b="1" cap="none" spc="0" dirty="0">
              <a:ln w="0"/>
              <a:solidFill>
                <a:schemeClr val="tx1"/>
              </a:solidFill>
              <a:latin typeface="Encode Sans" panose="00000500000000000000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2083" y="1362211"/>
            <a:ext cx="6797054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dirty="0" smtClean="0">
                <a:ln w="0"/>
                <a:latin typeface="Encode Sans" panose="00000500000000000000" pitchFamily="2" charset="0"/>
              </a:rPr>
              <a:t>In the </a:t>
            </a:r>
            <a:r>
              <a:rPr lang="en-US" sz="2000" dirty="0" err="1" smtClean="0">
                <a:ln w="0"/>
                <a:latin typeface="Encode Sans" panose="00000500000000000000" pitchFamily="2" charset="0"/>
              </a:rPr>
              <a:t>ToDoNotes</a:t>
            </a:r>
            <a:r>
              <a:rPr lang="en-US" sz="2000" dirty="0" smtClean="0">
                <a:ln w="0"/>
                <a:latin typeface="Encode Sans" panose="00000500000000000000" pitchFamily="2" charset="0"/>
              </a:rPr>
              <a:t> application I would like to incorporate </a:t>
            </a:r>
          </a:p>
          <a:p>
            <a:r>
              <a:rPr lang="en-US" sz="2000" b="1" dirty="0" smtClean="0">
                <a:ln w="0"/>
                <a:latin typeface="Encode Sans" panose="00000500000000000000" pitchFamily="2" charset="0"/>
              </a:rPr>
              <a:t>doodle feature </a:t>
            </a:r>
            <a:r>
              <a:rPr lang="en-US" sz="2000" dirty="0" smtClean="0">
                <a:ln w="0"/>
                <a:latin typeface="Encode Sans" panose="00000500000000000000" pitchFamily="2" charset="0"/>
              </a:rPr>
              <a:t>within the </a:t>
            </a:r>
            <a:r>
              <a:rPr lang="en-US" sz="2000" cap="none" spc="0" dirty="0" smtClean="0">
                <a:ln w="0"/>
                <a:solidFill>
                  <a:schemeClr val="tx1"/>
                </a:solidFill>
                <a:latin typeface="Encode Sans" panose="00000500000000000000" pitchFamily="2" charset="0"/>
              </a:rPr>
              <a:t>Application.</a:t>
            </a:r>
          </a:p>
          <a:p>
            <a:endParaRPr lang="en-US" sz="2000" cap="none" spc="0" dirty="0" smtClean="0">
              <a:ln w="0"/>
              <a:solidFill>
                <a:schemeClr val="tx1"/>
              </a:solidFill>
              <a:latin typeface="Encode Sans" panose="00000500000000000000" pitchFamily="2" charset="0"/>
            </a:endParaRPr>
          </a:p>
          <a:p>
            <a:r>
              <a:rPr lang="en-US" sz="2000" dirty="0" smtClean="0">
                <a:ln w="0"/>
                <a:latin typeface="Encode Sans" panose="00000500000000000000" pitchFamily="2" charset="0"/>
              </a:rPr>
              <a:t>Using this feature the user can draw or hand-write the list </a:t>
            </a:r>
          </a:p>
          <a:p>
            <a:r>
              <a:rPr lang="en-US" sz="2000" dirty="0" smtClean="0">
                <a:ln w="0"/>
                <a:latin typeface="Encode Sans" panose="00000500000000000000" pitchFamily="2" charset="0"/>
              </a:rPr>
              <a:t>of items that he/she has to </a:t>
            </a:r>
            <a:r>
              <a:rPr lang="en-US" sz="2000" dirty="0" smtClean="0">
                <a:ln w="0"/>
                <a:latin typeface="Encode Sans" panose="00000500000000000000" pitchFamily="2" charset="0"/>
              </a:rPr>
              <a:t>l</a:t>
            </a:r>
            <a:r>
              <a:rPr lang="en-US" sz="2000" cap="none" spc="0" dirty="0" smtClean="0">
                <a:ln w="0"/>
                <a:solidFill>
                  <a:schemeClr val="tx1"/>
                </a:solidFill>
                <a:latin typeface="Encode Sans" panose="00000500000000000000" pitchFamily="2" charset="0"/>
              </a:rPr>
              <a:t>ist down</a:t>
            </a:r>
            <a:endParaRPr lang="en-US" sz="2000" cap="none" spc="0" dirty="0">
              <a:ln w="0"/>
              <a:solidFill>
                <a:schemeClr val="tx1"/>
              </a:solidFill>
              <a:latin typeface="Encode Sans" panose="00000500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423" y="415100"/>
            <a:ext cx="2826768" cy="612089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584153" y="4281258"/>
            <a:ext cx="3719288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000" b="1" dirty="0" smtClean="0">
                <a:ln w="0"/>
                <a:latin typeface="Encode Sans" panose="00000500000000000000" pitchFamily="2" charset="0"/>
              </a:rPr>
              <a:t>Something like this</a:t>
            </a:r>
            <a:endParaRPr lang="en-US" sz="3000" b="1" cap="none" spc="0" dirty="0">
              <a:ln w="0"/>
              <a:solidFill>
                <a:schemeClr val="tx1"/>
              </a:solidFill>
              <a:latin typeface="Encode Sans" panose="00000500000000000000" pitchFamily="2" charset="0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6555432" y="4360430"/>
            <a:ext cx="653705" cy="395654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012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2083" y="353554"/>
            <a:ext cx="8486619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GB" sz="3000" b="1" dirty="0">
                <a:ln w="0"/>
                <a:latin typeface="Encode Sans" panose="00000500000000000000" pitchFamily="2" charset="0"/>
              </a:rPr>
              <a:t>Considerations done when deciding a mobile </a:t>
            </a:r>
            <a:endParaRPr lang="en-GB" sz="3000" b="1" dirty="0" smtClean="0">
              <a:ln w="0"/>
              <a:latin typeface="Encode Sans" panose="00000500000000000000" pitchFamily="2" charset="0"/>
            </a:endParaRPr>
          </a:p>
          <a:p>
            <a:r>
              <a:rPr lang="en-GB" sz="3000" b="1" dirty="0" smtClean="0">
                <a:ln w="0"/>
                <a:latin typeface="Encode Sans" panose="00000500000000000000" pitchFamily="2" charset="0"/>
              </a:rPr>
              <a:t>application </a:t>
            </a:r>
            <a:r>
              <a:rPr lang="en-GB" sz="3000" b="1" dirty="0">
                <a:ln w="0"/>
                <a:latin typeface="Encode Sans" panose="00000500000000000000" pitchFamily="2" charset="0"/>
              </a:rPr>
              <a:t>framework?</a:t>
            </a:r>
            <a:endParaRPr lang="en-US" sz="3000" b="1" cap="none" spc="0" dirty="0">
              <a:ln w="0"/>
              <a:solidFill>
                <a:schemeClr val="tx1"/>
              </a:solidFill>
              <a:latin typeface="Encode Sans" panose="00000500000000000000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2083" y="2645889"/>
            <a:ext cx="6825908" cy="224676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dirty="0" smtClean="0">
                <a:ln w="0"/>
                <a:latin typeface="Encode Sans" panose="00000500000000000000" pitchFamily="2" charset="0"/>
              </a:rPr>
              <a:t>Time of delivery (Release of application to the users hands)</a:t>
            </a:r>
          </a:p>
          <a:p>
            <a:r>
              <a:rPr lang="en-US" sz="2000" cap="none" spc="0" dirty="0" smtClean="0">
                <a:ln w="0"/>
                <a:solidFill>
                  <a:schemeClr val="tx1"/>
                </a:solidFill>
                <a:latin typeface="Encode Sans" panose="00000500000000000000" pitchFamily="2" charset="0"/>
              </a:rPr>
              <a:t>Cost / Expenses</a:t>
            </a:r>
          </a:p>
          <a:p>
            <a:r>
              <a:rPr lang="en-US" sz="2000" dirty="0" smtClean="0">
                <a:ln w="0"/>
                <a:latin typeface="Encode Sans" panose="00000500000000000000" pitchFamily="2" charset="0"/>
              </a:rPr>
              <a:t>Flexibility</a:t>
            </a:r>
          </a:p>
          <a:p>
            <a:r>
              <a:rPr lang="en-US" sz="2000" dirty="0" smtClean="0">
                <a:ln w="0"/>
                <a:latin typeface="Encode Sans" panose="00000500000000000000" pitchFamily="2" charset="0"/>
              </a:rPr>
              <a:t>Security</a:t>
            </a:r>
          </a:p>
          <a:p>
            <a:r>
              <a:rPr lang="en-US" sz="2000" dirty="0" smtClean="0">
                <a:ln w="0"/>
                <a:latin typeface="Encode Sans" panose="00000500000000000000" pitchFamily="2" charset="0"/>
              </a:rPr>
              <a:t>Performance</a:t>
            </a:r>
          </a:p>
          <a:p>
            <a:r>
              <a:rPr lang="en-US" sz="2000" dirty="0" smtClean="0">
                <a:ln w="0"/>
                <a:latin typeface="Encode Sans" panose="00000500000000000000" pitchFamily="2" charset="0"/>
              </a:rPr>
              <a:t>Compatibility</a:t>
            </a:r>
          </a:p>
          <a:p>
            <a:r>
              <a:rPr lang="en-US" sz="2000" dirty="0" smtClean="0">
                <a:ln w="0"/>
                <a:latin typeface="Encode Sans" panose="00000500000000000000" pitchFamily="2" charset="0"/>
              </a:rPr>
              <a:t>Integration</a:t>
            </a:r>
            <a:endParaRPr lang="en-US" sz="2000" cap="none" spc="0" dirty="0">
              <a:ln w="0"/>
              <a:solidFill>
                <a:schemeClr val="tx1"/>
              </a:solidFill>
              <a:latin typeface="Encode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219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2083" y="353554"/>
            <a:ext cx="6202339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GB" sz="3000" b="1" dirty="0" smtClean="0">
                <a:ln w="0"/>
                <a:latin typeface="Encode Sans" panose="00000500000000000000" pitchFamily="2" charset="0"/>
              </a:rPr>
              <a:t>My favourite application &amp; why?</a:t>
            </a:r>
          </a:p>
        </p:txBody>
      </p:sp>
      <p:sp>
        <p:nvSpPr>
          <p:cNvPr id="9" name="Rectangle 8"/>
          <p:cNvSpPr/>
          <p:nvPr/>
        </p:nvSpPr>
        <p:spPr>
          <a:xfrm>
            <a:off x="412083" y="2944991"/>
            <a:ext cx="11319124" cy="224676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dirty="0" smtClean="0">
                <a:ln w="0"/>
                <a:latin typeface="Encode Sans" panose="00000500000000000000" pitchFamily="2" charset="0"/>
              </a:rPr>
              <a:t>My favorite application is Maps.me, because </a:t>
            </a:r>
            <a:r>
              <a:rPr lang="en-GB" sz="2000" dirty="0">
                <a:ln w="0"/>
                <a:latin typeface="Encode Sans" panose="00000500000000000000" pitchFamily="2" charset="0"/>
              </a:rPr>
              <a:t>that provides offline maps using </a:t>
            </a:r>
            <a:r>
              <a:rPr lang="en-GB" sz="2000" dirty="0" err="1">
                <a:ln w="0"/>
                <a:latin typeface="Encode Sans" panose="00000500000000000000" pitchFamily="2" charset="0"/>
              </a:rPr>
              <a:t>OpenStreetMap</a:t>
            </a:r>
            <a:r>
              <a:rPr lang="en-GB" sz="2000" dirty="0">
                <a:ln w="0"/>
                <a:latin typeface="Encode Sans" panose="00000500000000000000" pitchFamily="2" charset="0"/>
              </a:rPr>
              <a:t> </a:t>
            </a:r>
            <a:r>
              <a:rPr lang="en-GB" sz="2000" dirty="0" smtClean="0">
                <a:ln w="0"/>
                <a:latin typeface="Encode Sans" panose="00000500000000000000" pitchFamily="2" charset="0"/>
              </a:rPr>
              <a:t>data.</a:t>
            </a:r>
          </a:p>
          <a:p>
            <a:r>
              <a:rPr lang="en-US" sz="2000" dirty="0" smtClean="0">
                <a:ln w="0"/>
                <a:latin typeface="Encode Sans" panose="00000500000000000000" pitchFamily="2" charset="0"/>
              </a:rPr>
              <a:t>You can view live speed of yourself in a glance which is within the app. It exact as on Google maps, </a:t>
            </a:r>
          </a:p>
          <a:p>
            <a:r>
              <a:rPr lang="en-US" sz="2000" cap="none" spc="0" dirty="0" smtClean="0">
                <a:ln w="0"/>
                <a:solidFill>
                  <a:schemeClr val="tx1"/>
                </a:solidFill>
                <a:latin typeface="Encode Sans" panose="00000500000000000000" pitchFamily="2" charset="0"/>
              </a:rPr>
              <a:t>Even more features than that.</a:t>
            </a:r>
          </a:p>
          <a:p>
            <a:endParaRPr lang="en-US" sz="2000" dirty="0">
              <a:ln w="0"/>
              <a:latin typeface="Encode Sans" panose="00000500000000000000" pitchFamily="2" charset="0"/>
            </a:endParaRPr>
          </a:p>
          <a:p>
            <a:r>
              <a:rPr lang="en-US" sz="2000" cap="none" spc="0" dirty="0" smtClean="0">
                <a:ln w="0"/>
                <a:solidFill>
                  <a:schemeClr val="tx1"/>
                </a:solidFill>
                <a:latin typeface="Encode Sans" panose="00000500000000000000" pitchFamily="2" charset="0"/>
              </a:rPr>
              <a:t>Currently I’m using iPhone, in that it works seamlessly</a:t>
            </a:r>
          </a:p>
          <a:p>
            <a:endParaRPr lang="en-US" sz="2000" dirty="0">
              <a:ln w="0"/>
              <a:latin typeface="Encode Sans" panose="00000500000000000000" pitchFamily="2" charset="0"/>
            </a:endParaRPr>
          </a:p>
          <a:p>
            <a:r>
              <a:rPr lang="en-US" sz="2000" cap="none" spc="0" dirty="0" smtClean="0">
                <a:ln w="0"/>
                <a:solidFill>
                  <a:schemeClr val="tx1"/>
                </a:solidFill>
                <a:latin typeface="Encode Sans" panose="00000500000000000000" pitchFamily="2" charset="0"/>
              </a:rPr>
              <a:t>Available for both iOS </a:t>
            </a:r>
            <a:r>
              <a:rPr lang="en-US" sz="2000" cap="none" spc="0" smtClean="0">
                <a:ln w="0"/>
                <a:solidFill>
                  <a:schemeClr val="tx1"/>
                </a:solidFill>
                <a:latin typeface="Encode Sans" panose="00000500000000000000" pitchFamily="2" charset="0"/>
              </a:rPr>
              <a:t>&amp; Android. </a:t>
            </a:r>
            <a:endParaRPr lang="en-US" sz="2000" cap="none" spc="0" dirty="0">
              <a:ln w="0"/>
              <a:solidFill>
                <a:schemeClr val="tx1"/>
              </a:solidFill>
              <a:latin typeface="Encode Sans" panose="00000500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86" b="17128"/>
          <a:stretch/>
        </p:blipFill>
        <p:spPr>
          <a:xfrm>
            <a:off x="536972" y="1238334"/>
            <a:ext cx="4270883" cy="137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6726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70</TotalTime>
  <Words>304</Words>
  <Application>Microsoft Office PowerPoint</Application>
  <PresentationFormat>Widescreen</PresentationFormat>
  <Paragraphs>58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Century Gothic</vt:lpstr>
      <vt:lpstr>Encode Sans</vt:lpstr>
      <vt:lpstr>Wingdings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Yatusan Selvaranjan</dc:creator>
  <cp:lastModifiedBy>Yatusan Selvaranjan</cp:lastModifiedBy>
  <cp:revision>8</cp:revision>
  <dcterms:created xsi:type="dcterms:W3CDTF">2020-05-28T08:07:32Z</dcterms:created>
  <dcterms:modified xsi:type="dcterms:W3CDTF">2020-05-28T15:00:48Z</dcterms:modified>
</cp:coreProperties>
</file>