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1DC23A8-26BB-4DB1-BC60-096DF6B4E3B7}"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C4051-E980-46CC-8464-D6B375926ED6}" type="slidenum">
              <a:rPr lang="en-GB" smtClean="0"/>
              <a:t>‹#›</a:t>
            </a:fld>
            <a:endParaRPr lang="en-GB"/>
          </a:p>
        </p:txBody>
      </p:sp>
    </p:spTree>
    <p:extLst>
      <p:ext uri="{BB962C8B-B14F-4D97-AF65-F5344CB8AC3E}">
        <p14:creationId xmlns:p14="http://schemas.microsoft.com/office/powerpoint/2010/main" val="212974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1DC23A8-26BB-4DB1-BC60-096DF6B4E3B7}"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C4051-E980-46CC-8464-D6B375926ED6}" type="slidenum">
              <a:rPr lang="en-GB" smtClean="0"/>
              <a:t>‹#›</a:t>
            </a:fld>
            <a:endParaRPr lang="en-GB"/>
          </a:p>
        </p:txBody>
      </p:sp>
    </p:spTree>
    <p:extLst>
      <p:ext uri="{BB962C8B-B14F-4D97-AF65-F5344CB8AC3E}">
        <p14:creationId xmlns:p14="http://schemas.microsoft.com/office/powerpoint/2010/main" val="244234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1DC23A8-26BB-4DB1-BC60-096DF6B4E3B7}"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C4051-E980-46CC-8464-D6B375926ED6}" type="slidenum">
              <a:rPr lang="en-GB" smtClean="0"/>
              <a:t>‹#›</a:t>
            </a:fld>
            <a:endParaRPr lang="en-GB"/>
          </a:p>
        </p:txBody>
      </p:sp>
    </p:spTree>
    <p:extLst>
      <p:ext uri="{BB962C8B-B14F-4D97-AF65-F5344CB8AC3E}">
        <p14:creationId xmlns:p14="http://schemas.microsoft.com/office/powerpoint/2010/main" val="331968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1DC23A8-26BB-4DB1-BC60-096DF6B4E3B7}"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C4051-E980-46CC-8464-D6B375926ED6}" type="slidenum">
              <a:rPr lang="en-GB" smtClean="0"/>
              <a:t>‹#›</a:t>
            </a:fld>
            <a:endParaRPr lang="en-GB"/>
          </a:p>
        </p:txBody>
      </p:sp>
    </p:spTree>
    <p:extLst>
      <p:ext uri="{BB962C8B-B14F-4D97-AF65-F5344CB8AC3E}">
        <p14:creationId xmlns:p14="http://schemas.microsoft.com/office/powerpoint/2010/main" val="193940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C23A8-26BB-4DB1-BC60-096DF6B4E3B7}" type="datetimeFigureOut">
              <a:rPr lang="en-GB" smtClean="0"/>
              <a:t>13/10/2020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C4051-E980-46CC-8464-D6B375926ED6}" type="slidenum">
              <a:rPr lang="en-GB" smtClean="0"/>
              <a:t>‹#›</a:t>
            </a:fld>
            <a:endParaRPr lang="en-GB"/>
          </a:p>
        </p:txBody>
      </p:sp>
    </p:spTree>
    <p:extLst>
      <p:ext uri="{BB962C8B-B14F-4D97-AF65-F5344CB8AC3E}">
        <p14:creationId xmlns:p14="http://schemas.microsoft.com/office/powerpoint/2010/main" val="381702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1DC23A8-26BB-4DB1-BC60-096DF6B4E3B7}"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3C4051-E980-46CC-8464-D6B375926ED6}" type="slidenum">
              <a:rPr lang="en-GB" smtClean="0"/>
              <a:t>‹#›</a:t>
            </a:fld>
            <a:endParaRPr lang="en-GB"/>
          </a:p>
        </p:txBody>
      </p:sp>
    </p:spTree>
    <p:extLst>
      <p:ext uri="{BB962C8B-B14F-4D97-AF65-F5344CB8AC3E}">
        <p14:creationId xmlns:p14="http://schemas.microsoft.com/office/powerpoint/2010/main" val="171143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1DC23A8-26BB-4DB1-BC60-096DF6B4E3B7}" type="datetimeFigureOut">
              <a:rPr lang="en-GB" smtClean="0"/>
              <a:t>13/10/2020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D3C4051-E980-46CC-8464-D6B375926ED6}" type="slidenum">
              <a:rPr lang="en-GB" smtClean="0"/>
              <a:t>‹#›</a:t>
            </a:fld>
            <a:endParaRPr lang="en-GB"/>
          </a:p>
        </p:txBody>
      </p:sp>
    </p:spTree>
    <p:extLst>
      <p:ext uri="{BB962C8B-B14F-4D97-AF65-F5344CB8AC3E}">
        <p14:creationId xmlns:p14="http://schemas.microsoft.com/office/powerpoint/2010/main" val="263989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1DC23A8-26BB-4DB1-BC60-096DF6B4E3B7}" type="datetimeFigureOut">
              <a:rPr lang="en-GB" smtClean="0"/>
              <a:t>13/10/2020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3C4051-E980-46CC-8464-D6B375926ED6}" type="slidenum">
              <a:rPr lang="en-GB" smtClean="0"/>
              <a:t>‹#›</a:t>
            </a:fld>
            <a:endParaRPr lang="en-GB"/>
          </a:p>
        </p:txBody>
      </p:sp>
    </p:spTree>
    <p:extLst>
      <p:ext uri="{BB962C8B-B14F-4D97-AF65-F5344CB8AC3E}">
        <p14:creationId xmlns:p14="http://schemas.microsoft.com/office/powerpoint/2010/main" val="3518828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C23A8-26BB-4DB1-BC60-096DF6B4E3B7}" type="datetimeFigureOut">
              <a:rPr lang="en-GB" smtClean="0"/>
              <a:t>13/10/2020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D3C4051-E980-46CC-8464-D6B375926ED6}" type="slidenum">
              <a:rPr lang="en-GB" smtClean="0"/>
              <a:t>‹#›</a:t>
            </a:fld>
            <a:endParaRPr lang="en-GB"/>
          </a:p>
        </p:txBody>
      </p:sp>
    </p:spTree>
    <p:extLst>
      <p:ext uri="{BB962C8B-B14F-4D97-AF65-F5344CB8AC3E}">
        <p14:creationId xmlns:p14="http://schemas.microsoft.com/office/powerpoint/2010/main" val="413135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C23A8-26BB-4DB1-BC60-096DF6B4E3B7}"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3C4051-E980-46CC-8464-D6B375926ED6}" type="slidenum">
              <a:rPr lang="en-GB" smtClean="0"/>
              <a:t>‹#›</a:t>
            </a:fld>
            <a:endParaRPr lang="en-GB"/>
          </a:p>
        </p:txBody>
      </p:sp>
    </p:spTree>
    <p:extLst>
      <p:ext uri="{BB962C8B-B14F-4D97-AF65-F5344CB8AC3E}">
        <p14:creationId xmlns:p14="http://schemas.microsoft.com/office/powerpoint/2010/main" val="374347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C23A8-26BB-4DB1-BC60-096DF6B4E3B7}" type="datetimeFigureOut">
              <a:rPr lang="en-GB" smtClean="0"/>
              <a:t>13/10/2020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3C4051-E980-46CC-8464-D6B375926ED6}" type="slidenum">
              <a:rPr lang="en-GB" smtClean="0"/>
              <a:t>‹#›</a:t>
            </a:fld>
            <a:endParaRPr lang="en-GB"/>
          </a:p>
        </p:txBody>
      </p:sp>
    </p:spTree>
    <p:extLst>
      <p:ext uri="{BB962C8B-B14F-4D97-AF65-F5344CB8AC3E}">
        <p14:creationId xmlns:p14="http://schemas.microsoft.com/office/powerpoint/2010/main" val="262659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C23A8-26BB-4DB1-BC60-096DF6B4E3B7}" type="datetimeFigureOut">
              <a:rPr lang="en-GB" smtClean="0"/>
              <a:t>13/10/2020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C4051-E980-46CC-8464-D6B375926ED6}" type="slidenum">
              <a:rPr lang="en-GB" smtClean="0"/>
              <a:t>‹#›</a:t>
            </a:fld>
            <a:endParaRPr lang="en-GB"/>
          </a:p>
        </p:txBody>
      </p:sp>
    </p:spTree>
    <p:extLst>
      <p:ext uri="{BB962C8B-B14F-4D97-AF65-F5344CB8AC3E}">
        <p14:creationId xmlns:p14="http://schemas.microsoft.com/office/powerpoint/2010/main" val="59983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2453" y="1822103"/>
            <a:ext cx="7887095" cy="1384995"/>
          </a:xfrm>
          <a:prstGeom prst="rect">
            <a:avLst/>
          </a:prstGeom>
          <a:noFill/>
        </p:spPr>
        <p:txBody>
          <a:bodyPr wrap="none" lIns="91440" tIns="45720" rIns="91440" bIns="45720">
            <a:spAutoFit/>
          </a:bodyPr>
          <a:lstStyle/>
          <a:p>
            <a:pPr algn="ctr"/>
            <a:r>
              <a:rPr lang="en-GB" sz="5400" b="1" dirty="0">
                <a:latin typeface="Roboto" panose="02000000000000000000" pitchFamily="2" charset="0"/>
                <a:ea typeface="Roboto" panose="02000000000000000000" pitchFamily="2" charset="0"/>
                <a:cs typeface="Open Sans" panose="020B0606030504020204" pitchFamily="34" charset="0"/>
              </a:rPr>
              <a:t>Web &amp; App </a:t>
            </a:r>
            <a:r>
              <a:rPr lang="en-GB" sz="5400" b="1" dirty="0" smtClean="0">
                <a:latin typeface="Roboto" panose="02000000000000000000" pitchFamily="2" charset="0"/>
                <a:ea typeface="Roboto" panose="02000000000000000000" pitchFamily="2" charset="0"/>
                <a:cs typeface="Open Sans" panose="020B0606030504020204" pitchFamily="34" charset="0"/>
              </a:rPr>
              <a:t>Development</a:t>
            </a:r>
          </a:p>
          <a:p>
            <a:pPr algn="ctr"/>
            <a:r>
              <a:rPr lang="en-US" sz="3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Documentation</a:t>
            </a:r>
            <a:endParaRPr lang="en-US" sz="3000" cap="none" spc="0" dirty="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sp>
        <p:nvSpPr>
          <p:cNvPr id="5" name="Rectangle 4"/>
          <p:cNvSpPr/>
          <p:nvPr/>
        </p:nvSpPr>
        <p:spPr>
          <a:xfrm>
            <a:off x="3135029" y="6072131"/>
            <a:ext cx="5921942" cy="553998"/>
          </a:xfrm>
          <a:prstGeom prst="rect">
            <a:avLst/>
          </a:prstGeom>
          <a:noFill/>
        </p:spPr>
        <p:txBody>
          <a:bodyPr wrap="none" lIns="91440" tIns="45720" rIns="91440" bIns="45720">
            <a:spAutoFit/>
          </a:bodyPr>
          <a:lstStyle/>
          <a:p>
            <a:pPr algn="ctr"/>
            <a:r>
              <a:rPr lang="en-US" sz="3000" dirty="0" smtClean="0">
                <a:latin typeface="Roboto" panose="02000000000000000000" pitchFamily="2" charset="0"/>
                <a:ea typeface="Roboto" panose="02000000000000000000" pitchFamily="2" charset="0"/>
                <a:cs typeface="Open Sans" panose="020B0606030504020204" pitchFamily="34" charset="0"/>
              </a:rPr>
              <a:t>Yatusan Selvaranjan iAMDT 1620</a:t>
            </a:r>
            <a:endParaRPr lang="en-US" sz="3000" cap="none" spc="0" dirty="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spTree>
    <p:extLst>
      <p:ext uri="{BB962C8B-B14F-4D97-AF65-F5344CB8AC3E}">
        <p14:creationId xmlns:p14="http://schemas.microsoft.com/office/powerpoint/2010/main" val="39660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9074" y="2305616"/>
            <a:ext cx="11493852" cy="2246769"/>
          </a:xfrm>
          <a:prstGeom prst="rect">
            <a:avLst/>
          </a:prstGeom>
          <a:noFill/>
        </p:spPr>
        <p:txBody>
          <a:bodyPr wrap="none" lIns="91440" tIns="45720" rIns="91440" bIns="45720">
            <a:spAutoFit/>
          </a:bodyPr>
          <a:lstStyle/>
          <a:p>
            <a:r>
              <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According to my assignment I have to revamp the existing website of our college which ‘AMDT’</a:t>
            </a:r>
          </a:p>
          <a:p>
            <a:r>
              <a:rPr lang="en-US" sz="2000" dirty="0" smtClean="0">
                <a:ln w="0"/>
                <a:latin typeface="Roboto" panose="02000000000000000000" pitchFamily="2" charset="0"/>
                <a:ea typeface="Roboto" panose="02000000000000000000" pitchFamily="2" charset="0"/>
                <a:cs typeface="Open Sans" panose="020B0606030504020204" pitchFamily="34" charset="0"/>
              </a:rPr>
              <a:t>For that I have used coding assets such as HTML, CSS &amp; JS and MySQL database.</a:t>
            </a:r>
          </a:p>
          <a:p>
            <a:endParaRPr lang="en-US" sz="2000" dirty="0">
              <a:ln w="0"/>
              <a:latin typeface="Roboto" panose="02000000000000000000" pitchFamily="2" charset="0"/>
              <a:ea typeface="Roboto" panose="02000000000000000000" pitchFamily="2" charset="0"/>
              <a:cs typeface="Open Sans" panose="020B0606030504020204" pitchFamily="34" charset="0"/>
            </a:endParaRPr>
          </a:p>
          <a:p>
            <a:r>
              <a:rPr lang="en-US" sz="2000" dirty="0" smtClean="0">
                <a:ln w="0"/>
                <a:latin typeface="Roboto" panose="02000000000000000000" pitchFamily="2" charset="0"/>
                <a:ea typeface="Roboto" panose="02000000000000000000" pitchFamily="2" charset="0"/>
                <a:cs typeface="Open Sans" panose="020B0606030504020204" pitchFamily="34" charset="0"/>
              </a:rPr>
              <a:t>According to the existing AMDT website to be honest I personally didn’t like the look and feel of it at</a:t>
            </a:r>
          </a:p>
          <a:p>
            <a:r>
              <a:rPr lang="en-US" sz="2000" dirty="0" smtClean="0">
                <a:ln w="0"/>
                <a:latin typeface="Roboto" panose="02000000000000000000" pitchFamily="2" charset="0"/>
                <a:ea typeface="Roboto" panose="02000000000000000000" pitchFamily="2" charset="0"/>
                <a:cs typeface="Open Sans" panose="020B0606030504020204" pitchFamily="34" charset="0"/>
              </a:rPr>
              <a:t>all.</a:t>
            </a:r>
          </a:p>
          <a:p>
            <a:endParaRPr lang="en-US" sz="2000" dirty="0">
              <a:ln w="0"/>
              <a:latin typeface="Roboto" panose="02000000000000000000" pitchFamily="2" charset="0"/>
              <a:ea typeface="Roboto" panose="02000000000000000000" pitchFamily="2" charset="0"/>
              <a:cs typeface="Open Sans" panose="020B0606030504020204" pitchFamily="34" charset="0"/>
            </a:endParaRPr>
          </a:p>
          <a:p>
            <a:r>
              <a:rPr lang="en-US" sz="2000" dirty="0" smtClean="0">
                <a:ln w="0"/>
                <a:latin typeface="Roboto" panose="02000000000000000000" pitchFamily="2" charset="0"/>
                <a:ea typeface="Roboto" panose="02000000000000000000" pitchFamily="2" charset="0"/>
                <a:cs typeface="Open Sans" panose="020B0606030504020204" pitchFamily="34" charset="0"/>
              </a:rPr>
              <a:t>This assignment gave me an opportunity to revamp it.</a:t>
            </a:r>
            <a:endParaRPr lang="en-US" sz="2000" cap="none" spc="0" dirty="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spTree>
    <p:extLst>
      <p:ext uri="{BB962C8B-B14F-4D97-AF65-F5344CB8AC3E}">
        <p14:creationId xmlns:p14="http://schemas.microsoft.com/office/powerpoint/2010/main" val="1982532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37" y="2767281"/>
            <a:ext cx="11842926" cy="1323439"/>
          </a:xfrm>
          <a:prstGeom prst="rect">
            <a:avLst/>
          </a:prstGeom>
          <a:noFill/>
        </p:spPr>
        <p:txBody>
          <a:bodyPr wrap="square" lIns="91440" tIns="45720" rIns="91440" bIns="45720">
            <a:spAutoFit/>
          </a:bodyPr>
          <a:lstStyle/>
          <a:p>
            <a:r>
              <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To be honest I didn’t want to put too much wordings inside this document. I didn’t create any hand</a:t>
            </a:r>
          </a:p>
          <a:p>
            <a:r>
              <a:rPr lang="en-US" sz="2000" dirty="0" smtClean="0">
                <a:ln w="0"/>
                <a:latin typeface="Roboto" panose="02000000000000000000" pitchFamily="2" charset="0"/>
                <a:ea typeface="Roboto" panose="02000000000000000000" pitchFamily="2" charset="0"/>
                <a:cs typeface="Open Sans" panose="020B0606030504020204" pitchFamily="34" charset="0"/>
              </a:rPr>
              <a:t>drawn wireframes because I had a confident that I can create a digital wireframe straight away without</a:t>
            </a:r>
          </a:p>
          <a:p>
            <a:r>
              <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wasting any time. I got that confident since I practiced it for nearly 2 months with my lecturer of how to</a:t>
            </a:r>
          </a:p>
          <a:p>
            <a:r>
              <a:rPr lang="en-US" sz="2000" dirty="0" smtClean="0">
                <a:ln w="0"/>
                <a:latin typeface="Roboto" panose="02000000000000000000" pitchFamily="2" charset="0"/>
                <a:ea typeface="Roboto" panose="02000000000000000000" pitchFamily="2" charset="0"/>
                <a:cs typeface="Open Sans" panose="020B0606030504020204" pitchFamily="34" charset="0"/>
              </a:rPr>
              <a:t>create wireframes and designs.</a:t>
            </a:r>
            <a:endParaRPr lang="en-US" sz="2000" cap="none" spc="0" dirty="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spTree>
    <p:extLst>
      <p:ext uri="{BB962C8B-B14F-4D97-AF65-F5344CB8AC3E}">
        <p14:creationId xmlns:p14="http://schemas.microsoft.com/office/powerpoint/2010/main" val="905834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37" y="1067270"/>
            <a:ext cx="11842926" cy="707886"/>
          </a:xfrm>
          <a:prstGeom prst="rect">
            <a:avLst/>
          </a:prstGeom>
          <a:noFill/>
        </p:spPr>
        <p:txBody>
          <a:bodyPr wrap="square" lIns="91440" tIns="45720" rIns="91440" bIns="45720">
            <a:spAutoFit/>
          </a:bodyPr>
          <a:lstStyle/>
          <a:p>
            <a:r>
              <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According to the website I kept a header part as other websites do. Added AMDT icon as a favicon </a:t>
            </a:r>
            <a:r>
              <a:rPr lang="en-US" sz="2000" dirty="0" smtClean="0">
                <a:ln w="0"/>
                <a:latin typeface="Roboto" panose="02000000000000000000" pitchFamily="2" charset="0"/>
                <a:ea typeface="Roboto" panose="02000000000000000000" pitchFamily="2" charset="0"/>
                <a:cs typeface="Open Sans" panose="020B0606030504020204" pitchFamily="34" charset="0"/>
              </a:rPr>
              <a:t>which is displayed at the top in the TAB bar</a:t>
            </a:r>
            <a:endParaRPr lang="en-US" sz="2000" cap="none" spc="0" dirty="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255" y="2406774"/>
            <a:ext cx="6440609" cy="849735"/>
          </a:xfrm>
          <a:prstGeom prst="rect">
            <a:avLst/>
          </a:prstGeom>
        </p:spPr>
      </p:pic>
      <p:sp>
        <p:nvSpPr>
          <p:cNvPr id="3" name="Oval 2"/>
          <p:cNvSpPr/>
          <p:nvPr/>
        </p:nvSpPr>
        <p:spPr>
          <a:xfrm>
            <a:off x="1692737" y="2400112"/>
            <a:ext cx="454182" cy="454182"/>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p:cNvCxnSpPr/>
          <p:nvPr/>
        </p:nvCxnSpPr>
        <p:spPr>
          <a:xfrm flipH="1">
            <a:off x="721217" y="2691685"/>
            <a:ext cx="997038" cy="1196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4287" y="3888127"/>
            <a:ext cx="1508746" cy="369332"/>
          </a:xfrm>
          <a:prstGeom prst="rect">
            <a:avLst/>
          </a:prstGeom>
          <a:noFill/>
        </p:spPr>
        <p:txBody>
          <a:bodyPr wrap="none" rtlCol="0">
            <a:spAutoFit/>
          </a:bodyPr>
          <a:lstStyle/>
          <a:p>
            <a:r>
              <a:rPr lang="en-US" b="1" dirty="0" smtClean="0">
                <a:latin typeface="Roboto" panose="02000000000000000000" pitchFamily="2" charset="0"/>
                <a:ea typeface="Roboto" panose="02000000000000000000" pitchFamily="2" charset="0"/>
              </a:rPr>
              <a:t>Favicon New</a:t>
            </a:r>
            <a:endParaRPr lang="en-GB" b="1" dirty="0">
              <a:latin typeface="Roboto" panose="02000000000000000000" pitchFamily="2" charset="0"/>
              <a:ea typeface="Roboto" panose="02000000000000000000" pitchFamily="2"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50" y="4035783"/>
            <a:ext cx="5709584" cy="1161834"/>
          </a:xfrm>
          <a:prstGeom prst="rect">
            <a:avLst/>
          </a:prstGeom>
        </p:spPr>
      </p:pic>
      <p:sp>
        <p:nvSpPr>
          <p:cNvPr id="9" name="Oval 8"/>
          <p:cNvSpPr/>
          <p:nvPr/>
        </p:nvSpPr>
        <p:spPr>
          <a:xfrm>
            <a:off x="4608437" y="4077094"/>
            <a:ext cx="454182" cy="454182"/>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flipH="1">
            <a:off x="3611399" y="4340098"/>
            <a:ext cx="997038" cy="1196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99127" y="5536540"/>
            <a:ext cx="7943200" cy="369332"/>
          </a:xfrm>
          <a:prstGeom prst="rect">
            <a:avLst/>
          </a:prstGeom>
          <a:noFill/>
        </p:spPr>
        <p:txBody>
          <a:bodyPr wrap="none" rtlCol="0">
            <a:spAutoFit/>
          </a:bodyPr>
          <a:lstStyle/>
          <a:p>
            <a:r>
              <a:rPr lang="en-US" b="1" dirty="0" smtClean="0">
                <a:latin typeface="Roboto" panose="02000000000000000000" pitchFamily="2" charset="0"/>
                <a:ea typeface="Roboto" panose="02000000000000000000" pitchFamily="2" charset="0"/>
              </a:rPr>
              <a:t>Their existing icon – </a:t>
            </a:r>
            <a:r>
              <a:rPr lang="en-US" dirty="0" smtClean="0">
                <a:latin typeface="Roboto" panose="02000000000000000000" pitchFamily="2" charset="0"/>
                <a:ea typeface="Roboto" panose="02000000000000000000" pitchFamily="2" charset="0"/>
              </a:rPr>
              <a:t>which I didn’t like, because it’s like Microsoft copy icon</a:t>
            </a:r>
            <a:endParaRPr lang="en-GB"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9347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9074" y="358932"/>
            <a:ext cx="11842926" cy="400110"/>
          </a:xfrm>
          <a:prstGeom prst="rect">
            <a:avLst/>
          </a:prstGeom>
          <a:noFill/>
        </p:spPr>
        <p:txBody>
          <a:bodyPr wrap="square" lIns="91440" tIns="45720" rIns="91440" bIns="45720">
            <a:spAutoFit/>
          </a:bodyPr>
          <a:lstStyle/>
          <a:p>
            <a:r>
              <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Header of my revamped website</a:t>
            </a:r>
            <a:endParaRPr lang="en-US" sz="2000" cap="none" spc="0" dirty="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1661"/>
            <a:ext cx="12189824" cy="335736"/>
          </a:xfrm>
          <a:prstGeom prst="rect">
            <a:avLst/>
          </a:prstGeom>
        </p:spPr>
      </p:pic>
      <p:sp>
        <p:nvSpPr>
          <p:cNvPr id="16" name="TextBox 15"/>
          <p:cNvSpPr txBox="1"/>
          <p:nvPr/>
        </p:nvSpPr>
        <p:spPr>
          <a:xfrm>
            <a:off x="3437417" y="5588921"/>
            <a:ext cx="3241593" cy="646331"/>
          </a:xfrm>
          <a:prstGeom prst="rect">
            <a:avLst/>
          </a:prstGeom>
          <a:noFill/>
        </p:spPr>
        <p:txBody>
          <a:bodyPr wrap="none" rtlCol="0">
            <a:spAutoFit/>
          </a:bodyPr>
          <a:lstStyle/>
          <a:p>
            <a:r>
              <a:rPr lang="en-US" sz="1200" dirty="0" smtClean="0">
                <a:latin typeface="Roboto" panose="02000000000000000000" pitchFamily="2" charset="0"/>
                <a:ea typeface="Roboto" panose="02000000000000000000" pitchFamily="2" charset="0"/>
              </a:rPr>
              <a:t>By clicking this the site user will be </a:t>
            </a:r>
          </a:p>
          <a:p>
            <a:r>
              <a:rPr lang="en-US" sz="1200" dirty="0" smtClean="0">
                <a:latin typeface="Roboto" panose="02000000000000000000" pitchFamily="2" charset="0"/>
                <a:ea typeface="Roboto" panose="02000000000000000000" pitchFamily="2" charset="0"/>
              </a:rPr>
              <a:t>directed to the </a:t>
            </a:r>
            <a:r>
              <a:rPr lang="en-US" sz="1200" dirty="0" smtClean="0">
                <a:latin typeface="Roboto" panose="02000000000000000000" pitchFamily="2" charset="0"/>
                <a:ea typeface="Roboto" panose="02000000000000000000" pitchFamily="2" charset="0"/>
              </a:rPr>
              <a:t>Courses section</a:t>
            </a:r>
            <a:endParaRPr lang="en-US" sz="1200" dirty="0" smtClean="0">
              <a:latin typeface="Roboto" panose="02000000000000000000" pitchFamily="2" charset="0"/>
              <a:ea typeface="Roboto" panose="02000000000000000000" pitchFamily="2" charset="0"/>
            </a:endParaRPr>
          </a:p>
          <a:p>
            <a:r>
              <a:rPr lang="en-US" sz="1200" dirty="0" smtClean="0">
                <a:latin typeface="Roboto" panose="02000000000000000000" pitchFamily="2" charset="0"/>
                <a:ea typeface="Roboto" panose="02000000000000000000" pitchFamily="2" charset="0"/>
              </a:rPr>
              <a:t>Where people </a:t>
            </a:r>
            <a:r>
              <a:rPr lang="en-US" sz="1200" dirty="0" smtClean="0">
                <a:latin typeface="Roboto" panose="02000000000000000000" pitchFamily="2" charset="0"/>
                <a:ea typeface="Roboto" panose="02000000000000000000" pitchFamily="2" charset="0"/>
              </a:rPr>
              <a:t>find the courses available here</a:t>
            </a:r>
            <a:endParaRPr lang="en-GB" sz="1200" dirty="0">
              <a:latin typeface="Roboto" panose="02000000000000000000" pitchFamily="2" charset="0"/>
              <a:ea typeface="Roboto" panose="02000000000000000000" pitchFamily="2" charset="0"/>
            </a:endParaRPr>
          </a:p>
        </p:txBody>
      </p:sp>
      <p:cxnSp>
        <p:nvCxnSpPr>
          <p:cNvPr id="17" name="Straight Connector 16"/>
          <p:cNvCxnSpPr/>
          <p:nvPr/>
        </p:nvCxnSpPr>
        <p:spPr>
          <a:xfrm flipH="1">
            <a:off x="8455279" y="2257397"/>
            <a:ext cx="38637" cy="21636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92311" y="4433617"/>
            <a:ext cx="2664512" cy="646331"/>
          </a:xfrm>
          <a:prstGeom prst="rect">
            <a:avLst/>
          </a:prstGeom>
          <a:noFill/>
        </p:spPr>
        <p:txBody>
          <a:bodyPr wrap="none" rtlCol="0">
            <a:spAutoFit/>
          </a:bodyPr>
          <a:lstStyle/>
          <a:p>
            <a:r>
              <a:rPr lang="en-US" sz="1200" dirty="0" smtClean="0">
                <a:latin typeface="Roboto" panose="02000000000000000000" pitchFamily="2" charset="0"/>
                <a:ea typeface="Roboto" panose="02000000000000000000" pitchFamily="2" charset="0"/>
              </a:rPr>
              <a:t>By clicking this the site user will be </a:t>
            </a:r>
          </a:p>
          <a:p>
            <a:r>
              <a:rPr lang="en-US" sz="1200" dirty="0" smtClean="0">
                <a:latin typeface="Roboto" panose="02000000000000000000" pitchFamily="2" charset="0"/>
                <a:ea typeface="Roboto" panose="02000000000000000000" pitchFamily="2" charset="0"/>
              </a:rPr>
              <a:t>directed to the </a:t>
            </a:r>
            <a:r>
              <a:rPr lang="en-US" sz="1200" dirty="0" smtClean="0">
                <a:latin typeface="Roboto" panose="02000000000000000000" pitchFamily="2" charset="0"/>
                <a:ea typeface="Roboto" panose="02000000000000000000" pitchFamily="2" charset="0"/>
              </a:rPr>
              <a:t>Testimonial section</a:t>
            </a:r>
          </a:p>
          <a:p>
            <a:r>
              <a:rPr lang="en-US" sz="1200" dirty="0" smtClean="0">
                <a:latin typeface="Roboto" panose="02000000000000000000" pitchFamily="2" charset="0"/>
                <a:ea typeface="Roboto" panose="02000000000000000000" pitchFamily="2" charset="0"/>
              </a:rPr>
              <a:t>Where people can input their details </a:t>
            </a:r>
            <a:endParaRPr lang="en-US" sz="1200" dirty="0" smtClean="0">
              <a:latin typeface="Roboto" panose="02000000000000000000" pitchFamily="2" charset="0"/>
              <a:ea typeface="Roboto" panose="02000000000000000000" pitchFamily="2" charset="0"/>
            </a:endParaRPr>
          </a:p>
        </p:txBody>
      </p:sp>
      <p:cxnSp>
        <p:nvCxnSpPr>
          <p:cNvPr id="20" name="Elbow Connector 19"/>
          <p:cNvCxnSpPr/>
          <p:nvPr/>
        </p:nvCxnSpPr>
        <p:spPr>
          <a:xfrm rot="5400000">
            <a:off x="4486618" y="2426387"/>
            <a:ext cx="3216587" cy="2878608"/>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1435479" y="2257397"/>
            <a:ext cx="38637" cy="21636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453617" y="4631792"/>
            <a:ext cx="2624436" cy="830997"/>
          </a:xfrm>
          <a:prstGeom prst="rect">
            <a:avLst/>
          </a:prstGeom>
          <a:noFill/>
        </p:spPr>
        <p:txBody>
          <a:bodyPr wrap="none" rtlCol="0">
            <a:spAutoFit/>
          </a:bodyPr>
          <a:lstStyle/>
          <a:p>
            <a:r>
              <a:rPr lang="en-US" sz="1200" dirty="0" smtClean="0">
                <a:latin typeface="Roboto" panose="02000000000000000000" pitchFamily="2" charset="0"/>
                <a:ea typeface="Roboto" panose="02000000000000000000" pitchFamily="2" charset="0"/>
              </a:rPr>
              <a:t>By clicking this the site user will be </a:t>
            </a:r>
          </a:p>
          <a:p>
            <a:r>
              <a:rPr lang="en-US" sz="1200" dirty="0" smtClean="0">
                <a:latin typeface="Roboto" panose="02000000000000000000" pitchFamily="2" charset="0"/>
                <a:ea typeface="Roboto" panose="02000000000000000000" pitchFamily="2" charset="0"/>
              </a:rPr>
              <a:t>directed to the Register now form</a:t>
            </a:r>
          </a:p>
          <a:p>
            <a:r>
              <a:rPr lang="en-US" sz="1200" dirty="0" smtClean="0">
                <a:latin typeface="Roboto" panose="02000000000000000000" pitchFamily="2" charset="0"/>
                <a:ea typeface="Roboto" panose="02000000000000000000" pitchFamily="2" charset="0"/>
              </a:rPr>
              <a:t>Section Where people register their</a:t>
            </a:r>
            <a:endParaRPr lang="en-GB" sz="1200" dirty="0" smtClean="0">
              <a:latin typeface="Roboto" panose="02000000000000000000" pitchFamily="2" charset="0"/>
              <a:ea typeface="Roboto" panose="02000000000000000000" pitchFamily="2" charset="0"/>
            </a:endParaRPr>
          </a:p>
          <a:p>
            <a:r>
              <a:rPr lang="en-US" sz="1200" dirty="0" smtClean="0">
                <a:latin typeface="Roboto" panose="02000000000000000000" pitchFamily="2" charset="0"/>
                <a:ea typeface="Roboto" panose="02000000000000000000" pitchFamily="2" charset="0"/>
              </a:rPr>
              <a:t>New intakes.</a:t>
            </a:r>
            <a:endParaRPr lang="en-GB" sz="1200" dirty="0" smtClean="0">
              <a:latin typeface="Roboto" panose="02000000000000000000" pitchFamily="2" charset="0"/>
              <a:ea typeface="Roboto" panose="02000000000000000000" pitchFamily="2" charset="0"/>
            </a:endParaRPr>
          </a:p>
        </p:txBody>
      </p:sp>
      <p:cxnSp>
        <p:nvCxnSpPr>
          <p:cNvPr id="15" name="Elbow Connector 14"/>
          <p:cNvCxnSpPr/>
          <p:nvPr/>
        </p:nvCxnSpPr>
        <p:spPr>
          <a:xfrm rot="5400000">
            <a:off x="7935579" y="3674402"/>
            <a:ext cx="3812770" cy="956369"/>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2982" y="6033898"/>
            <a:ext cx="3207929" cy="830997"/>
          </a:xfrm>
          <a:prstGeom prst="rect">
            <a:avLst/>
          </a:prstGeom>
          <a:noFill/>
        </p:spPr>
        <p:txBody>
          <a:bodyPr wrap="none" rtlCol="0">
            <a:spAutoFit/>
          </a:bodyPr>
          <a:lstStyle/>
          <a:p>
            <a:r>
              <a:rPr lang="en-US" sz="1200" dirty="0" smtClean="0">
                <a:latin typeface="Roboto" panose="02000000000000000000" pitchFamily="2" charset="0"/>
                <a:ea typeface="Roboto" panose="02000000000000000000" pitchFamily="2" charset="0"/>
              </a:rPr>
              <a:t>By clicking this the site user will be </a:t>
            </a:r>
          </a:p>
          <a:p>
            <a:r>
              <a:rPr lang="en-US" sz="1200" dirty="0" smtClean="0">
                <a:latin typeface="Roboto" panose="02000000000000000000" pitchFamily="2" charset="0"/>
                <a:ea typeface="Roboto" panose="02000000000000000000" pitchFamily="2" charset="0"/>
              </a:rPr>
              <a:t>directed to the </a:t>
            </a:r>
            <a:r>
              <a:rPr lang="en-US" sz="1200" dirty="0" smtClean="0">
                <a:latin typeface="Roboto" panose="02000000000000000000" pitchFamily="2" charset="0"/>
                <a:ea typeface="Roboto" panose="02000000000000000000" pitchFamily="2" charset="0"/>
              </a:rPr>
              <a:t>About the developer</a:t>
            </a:r>
          </a:p>
          <a:p>
            <a:r>
              <a:rPr lang="en-US" sz="1200" dirty="0" smtClean="0">
                <a:latin typeface="Roboto" panose="02000000000000000000" pitchFamily="2" charset="0"/>
                <a:ea typeface="Roboto" panose="02000000000000000000" pitchFamily="2" charset="0"/>
              </a:rPr>
              <a:t>Section where people can get to know about</a:t>
            </a:r>
          </a:p>
          <a:p>
            <a:r>
              <a:rPr lang="en-US" sz="1200" dirty="0" smtClean="0">
                <a:latin typeface="Roboto" panose="02000000000000000000" pitchFamily="2" charset="0"/>
                <a:ea typeface="Roboto" panose="02000000000000000000" pitchFamily="2" charset="0"/>
              </a:rPr>
              <a:t>Site developer</a:t>
            </a:r>
            <a:endParaRPr lang="en-GB" sz="12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95707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9074" y="358932"/>
            <a:ext cx="11842926" cy="600164"/>
          </a:xfrm>
          <a:prstGeom prst="rect">
            <a:avLst/>
          </a:prstGeom>
          <a:noFill/>
        </p:spPr>
        <p:txBody>
          <a:bodyPr wrap="square" lIns="91440" tIns="45720" rIns="91440" bIns="45720">
            <a:spAutoFit/>
          </a:bodyPr>
          <a:lstStyle/>
          <a:p>
            <a:r>
              <a:rPr lang="en-US" sz="2000" b="1"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Contact Us Section</a:t>
            </a:r>
          </a:p>
          <a:p>
            <a:r>
              <a:rPr lang="en-US" sz="1300" dirty="0" smtClean="0">
                <a:ln w="0"/>
                <a:latin typeface="Roboto" panose="02000000000000000000" pitchFamily="2" charset="0"/>
                <a:ea typeface="Roboto" panose="02000000000000000000" pitchFamily="2" charset="0"/>
                <a:cs typeface="Open Sans" panose="020B0606030504020204" pitchFamily="34" charset="0"/>
              </a:rPr>
              <a:t>In this section site user can send inquiries regarding the courses, and about university details.</a:t>
            </a:r>
            <a:endParaRPr lang="en-US" sz="1300" cap="none" spc="0" dirty="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214" y="1334535"/>
            <a:ext cx="8183195" cy="4384050"/>
          </a:xfrm>
          <a:prstGeom prst="rect">
            <a:avLst/>
          </a:prstGeom>
        </p:spPr>
      </p:pic>
      <p:sp>
        <p:nvSpPr>
          <p:cNvPr id="3" name="TextBox 2"/>
          <p:cNvSpPr txBox="1"/>
          <p:nvPr/>
        </p:nvSpPr>
        <p:spPr>
          <a:xfrm>
            <a:off x="3440344" y="2510952"/>
            <a:ext cx="1729641" cy="323165"/>
          </a:xfrm>
          <a:prstGeom prst="rect">
            <a:avLst/>
          </a:prstGeom>
          <a:noFill/>
        </p:spPr>
        <p:txBody>
          <a:bodyPr wrap="none" rtlCol="0">
            <a:spAutoFit/>
          </a:bodyPr>
          <a:lstStyle/>
          <a:p>
            <a:r>
              <a:rPr lang="en-GB" sz="1500" dirty="0" smtClean="0"/>
              <a:t>Yatusan Selvaranjan</a:t>
            </a:r>
            <a:endParaRPr lang="en-GB" sz="1500" dirty="0"/>
          </a:p>
        </p:txBody>
      </p:sp>
      <p:sp>
        <p:nvSpPr>
          <p:cNvPr id="15" name="TextBox 14"/>
          <p:cNvSpPr txBox="1"/>
          <p:nvPr/>
        </p:nvSpPr>
        <p:spPr>
          <a:xfrm>
            <a:off x="6270537" y="2487711"/>
            <a:ext cx="2264723" cy="323165"/>
          </a:xfrm>
          <a:prstGeom prst="rect">
            <a:avLst/>
          </a:prstGeom>
          <a:noFill/>
        </p:spPr>
        <p:txBody>
          <a:bodyPr wrap="none" rtlCol="0">
            <a:spAutoFit/>
          </a:bodyPr>
          <a:lstStyle/>
          <a:p>
            <a:r>
              <a:rPr lang="en-GB" sz="1500" dirty="0" err="1" smtClean="0"/>
              <a:t>yatusanranjan</a:t>
            </a:r>
            <a:r>
              <a:rPr lang="en-US" sz="1500" dirty="0" smtClean="0"/>
              <a:t>@</a:t>
            </a:r>
            <a:r>
              <a:rPr lang="en-GB" sz="1500" dirty="0" smtClean="0"/>
              <a:t>gmail.com</a:t>
            </a:r>
            <a:endParaRPr lang="en-GB" sz="1500" dirty="0"/>
          </a:p>
        </p:txBody>
      </p:sp>
      <p:sp>
        <p:nvSpPr>
          <p:cNvPr id="19" name="TextBox 18"/>
          <p:cNvSpPr txBox="1"/>
          <p:nvPr/>
        </p:nvSpPr>
        <p:spPr>
          <a:xfrm>
            <a:off x="3723915" y="3049886"/>
            <a:ext cx="1162498" cy="323165"/>
          </a:xfrm>
          <a:prstGeom prst="rect">
            <a:avLst/>
          </a:prstGeom>
          <a:noFill/>
        </p:spPr>
        <p:txBody>
          <a:bodyPr wrap="none" rtlCol="0">
            <a:spAutoFit/>
          </a:bodyPr>
          <a:lstStyle/>
          <a:p>
            <a:r>
              <a:rPr lang="en-US" sz="1500" dirty="0" smtClean="0"/>
              <a:t>0768730999</a:t>
            </a:r>
            <a:endParaRPr lang="en-GB" sz="1500" dirty="0"/>
          </a:p>
        </p:txBody>
      </p:sp>
      <p:sp>
        <p:nvSpPr>
          <p:cNvPr id="21" name="TextBox 20"/>
          <p:cNvSpPr txBox="1"/>
          <p:nvPr/>
        </p:nvSpPr>
        <p:spPr>
          <a:xfrm>
            <a:off x="2426011" y="3722353"/>
            <a:ext cx="3249608" cy="369332"/>
          </a:xfrm>
          <a:prstGeom prst="rect">
            <a:avLst/>
          </a:prstGeom>
          <a:noFill/>
        </p:spPr>
        <p:txBody>
          <a:bodyPr wrap="none" rtlCol="0">
            <a:spAutoFit/>
          </a:bodyPr>
          <a:lstStyle/>
          <a:p>
            <a:r>
              <a:rPr lang="en-US" i="1" dirty="0" smtClean="0"/>
              <a:t>How long the courses conducted</a:t>
            </a:r>
            <a:endParaRPr lang="en-GB" i="1" dirty="0"/>
          </a:p>
        </p:txBody>
      </p:sp>
      <p:sp>
        <p:nvSpPr>
          <p:cNvPr id="8" name="TextBox 7"/>
          <p:cNvSpPr txBox="1"/>
          <p:nvPr/>
        </p:nvSpPr>
        <p:spPr>
          <a:xfrm>
            <a:off x="6996955" y="3044311"/>
            <a:ext cx="1967142" cy="323165"/>
          </a:xfrm>
          <a:prstGeom prst="rect">
            <a:avLst/>
          </a:prstGeom>
          <a:noFill/>
        </p:spPr>
        <p:txBody>
          <a:bodyPr wrap="none" rtlCol="0">
            <a:spAutoFit/>
          </a:bodyPr>
          <a:lstStyle/>
          <a:p>
            <a:r>
              <a:rPr lang="en-US" sz="1500" dirty="0" smtClean="0"/>
              <a:t>Interactive Multimedia</a:t>
            </a:r>
            <a:endParaRPr lang="en-GB" sz="1500" dirty="0"/>
          </a:p>
        </p:txBody>
      </p:sp>
    </p:spTree>
    <p:extLst>
      <p:ext uri="{BB962C8B-B14F-4D97-AF65-F5344CB8AC3E}">
        <p14:creationId xmlns:p14="http://schemas.microsoft.com/office/powerpoint/2010/main" val="1863309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37" y="1628507"/>
            <a:ext cx="11842926" cy="3600986"/>
          </a:xfrm>
          <a:prstGeom prst="rect">
            <a:avLst/>
          </a:prstGeom>
          <a:noFill/>
        </p:spPr>
        <p:txBody>
          <a:bodyPr wrap="square" lIns="91440" tIns="45720" rIns="91440" bIns="45720">
            <a:spAutoFit/>
          </a:bodyPr>
          <a:lstStyle/>
          <a:p>
            <a:r>
              <a:rPr lang="en-GB" sz="2000" b="1" dirty="0" smtClean="0">
                <a:ln w="0"/>
                <a:latin typeface="Roboto" panose="02000000000000000000" pitchFamily="2" charset="0"/>
                <a:ea typeface="Roboto" panose="02000000000000000000" pitchFamily="2" charset="0"/>
                <a:cs typeface="Open Sans" panose="020B0606030504020204" pitchFamily="34" charset="0"/>
              </a:rPr>
              <a:t>What is usability testing? </a:t>
            </a:r>
          </a:p>
          <a:p>
            <a:r>
              <a:rPr lang="en-GB" sz="1600" dirty="0" smtClean="0">
                <a:ln w="0"/>
                <a:latin typeface="Roboto" panose="02000000000000000000" pitchFamily="2" charset="0"/>
                <a:ea typeface="Roboto" panose="02000000000000000000" pitchFamily="2" charset="0"/>
                <a:cs typeface="Open Sans" panose="020B0606030504020204" pitchFamily="34" charset="0"/>
              </a:rPr>
              <a:t>Usability testing is a method of testing the functionality of a website, app, or other digital product by observing real users as they attempt to complete tasks on it. The goal is to reveal areas of confusion and uncover opportunities to improve the overall user experience.</a:t>
            </a:r>
          </a:p>
          <a:p>
            <a:endParaRPr lang="en-US" sz="16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endParaRPr>
          </a:p>
          <a:p>
            <a:endParaRPr lang="en-US" sz="1600" dirty="0" smtClean="0">
              <a:ln w="0"/>
              <a:latin typeface="Roboto" panose="02000000000000000000" pitchFamily="2" charset="0"/>
              <a:ea typeface="Roboto" panose="02000000000000000000" pitchFamily="2" charset="0"/>
              <a:cs typeface="Open Sans" panose="020B0606030504020204" pitchFamily="34" charset="0"/>
            </a:endParaRPr>
          </a:p>
          <a:p>
            <a:r>
              <a:rPr lang="en-US" sz="16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According to my assignment I’ve used </a:t>
            </a:r>
            <a:r>
              <a:rPr lang="en-US" sz="1600" b="1"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Clarity principle</a:t>
            </a:r>
            <a:r>
              <a:rPr lang="en-US" sz="16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 for my site.</a:t>
            </a:r>
          </a:p>
          <a:p>
            <a:endParaRPr lang="en-US" sz="1600" dirty="0">
              <a:ln w="0"/>
              <a:latin typeface="Roboto" panose="02000000000000000000" pitchFamily="2" charset="0"/>
              <a:ea typeface="Roboto" panose="02000000000000000000" pitchFamily="2" charset="0"/>
              <a:cs typeface="Open Sans" panose="020B0606030504020204" pitchFamily="34" charset="0"/>
            </a:endParaRPr>
          </a:p>
          <a:p>
            <a:r>
              <a:rPr lang="en-GB" sz="1600" dirty="0">
                <a:ln w="0"/>
                <a:latin typeface="Roboto" panose="02000000000000000000" pitchFamily="2" charset="0"/>
                <a:ea typeface="Roboto" panose="02000000000000000000" pitchFamily="2" charset="0"/>
                <a:cs typeface="Open Sans" panose="020B0606030504020204" pitchFamily="34" charset="0"/>
              </a:rPr>
              <a:t>The core of web usability is creating clear sites. By cluttering a website and filling it with all sorts of elements that are irrelevant for a user, you only make things worse. Instead of making your site’s visitors confused by adding distractions on the site, try to keep everything clear and guide users towards engaging in specific activities on it. Clarity is the only way to design a website properly and to give people the needed guidelines when navigating it. Stick to this principle no matter what other rules you choose to respect.</a:t>
            </a:r>
            <a:r>
              <a:rPr lang="en-US" sz="1600" dirty="0" smtClean="0">
                <a:ln w="0"/>
                <a:latin typeface="Roboto" panose="02000000000000000000" pitchFamily="2" charset="0"/>
                <a:ea typeface="Roboto" panose="02000000000000000000" pitchFamily="2" charset="0"/>
                <a:cs typeface="Open Sans" panose="020B0606030504020204" pitchFamily="34" charset="0"/>
              </a:rPr>
              <a:t> </a:t>
            </a:r>
            <a:endParaRPr lang="en-US" sz="1600" dirty="0">
              <a:ln w="0"/>
              <a:latin typeface="Roboto" panose="02000000000000000000" pitchFamily="2" charset="0"/>
              <a:ea typeface="Roboto" panose="02000000000000000000" pitchFamily="2" charset="0"/>
              <a:cs typeface="Open Sans" panose="020B0606030504020204" pitchFamily="34" charset="0"/>
            </a:endParaRPr>
          </a:p>
          <a:p>
            <a:endParaRPr lang="en-US" sz="1600" cap="none" spc="0" dirty="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spTree>
    <p:extLst>
      <p:ext uri="{BB962C8B-B14F-4D97-AF65-F5344CB8AC3E}">
        <p14:creationId xmlns:p14="http://schemas.microsoft.com/office/powerpoint/2010/main" val="4049918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37" y="1690063"/>
            <a:ext cx="11842926" cy="3477875"/>
          </a:xfrm>
          <a:prstGeom prst="rect">
            <a:avLst/>
          </a:prstGeom>
          <a:noFill/>
        </p:spPr>
        <p:txBody>
          <a:bodyPr wrap="square" lIns="91440" tIns="45720" rIns="91440" bIns="45720">
            <a:spAutoFit/>
          </a:bodyPr>
          <a:lstStyle/>
          <a:p>
            <a:r>
              <a:rPr lang="en-US" sz="2000" b="1" dirty="0" smtClean="0">
                <a:ln w="0"/>
                <a:latin typeface="Roboto" panose="02000000000000000000" pitchFamily="2" charset="0"/>
                <a:ea typeface="Roboto" panose="02000000000000000000" pitchFamily="2" charset="0"/>
                <a:cs typeface="Open Sans" panose="020B0606030504020204" pitchFamily="34" charset="0"/>
              </a:rPr>
              <a:t>According to my assignment </a:t>
            </a:r>
            <a:r>
              <a:rPr lang="en-US" sz="2000" dirty="0" smtClean="0">
                <a:ln w="0"/>
                <a:latin typeface="Roboto" panose="02000000000000000000" pitchFamily="2" charset="0"/>
                <a:ea typeface="Roboto" panose="02000000000000000000" pitchFamily="2" charset="0"/>
                <a:cs typeface="Open Sans" panose="020B0606030504020204" pitchFamily="34" charset="0"/>
              </a:rPr>
              <a:t>I’ve given my completed site and the existing AMDT page to 3 of my friends &amp; got their feedbacks (due to the pandemic situation I couldn’t get much feedbacks so chosen 3 friends who are closer to me)</a:t>
            </a:r>
          </a:p>
          <a:p>
            <a:endPar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endParaRPr>
          </a:p>
          <a:p>
            <a:r>
              <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Which </a:t>
            </a:r>
            <a:r>
              <a:rPr lang="en-US" sz="2000" dirty="0" smtClean="0">
                <a:ln w="0"/>
                <a:latin typeface="Roboto" panose="02000000000000000000" pitchFamily="2" charset="0"/>
                <a:ea typeface="Roboto" panose="02000000000000000000" pitchFamily="2" charset="0"/>
                <a:cs typeface="Open Sans" panose="020B0606030504020204" pitchFamily="34" charset="0"/>
              </a:rPr>
              <a:t>are</a:t>
            </a:r>
            <a:r>
              <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 as follows;</a:t>
            </a:r>
          </a:p>
          <a:p>
            <a:endParaRPr lang="en-US" sz="2000" dirty="0">
              <a:ln w="0"/>
              <a:latin typeface="Roboto" panose="02000000000000000000" pitchFamily="2" charset="0"/>
              <a:ea typeface="Roboto" panose="02000000000000000000" pitchFamily="2" charset="0"/>
              <a:cs typeface="Open Sans" panose="020B0606030504020204" pitchFamily="34" charset="0"/>
            </a:endParaRPr>
          </a:p>
          <a:p>
            <a:r>
              <a:rPr lang="en-US" sz="2000" b="1" cap="none" spc="0" dirty="0" err="1" smtClean="0">
                <a:ln w="0"/>
                <a:solidFill>
                  <a:srgbClr val="FF0000"/>
                </a:solidFill>
                <a:latin typeface="Roboto" panose="02000000000000000000" pitchFamily="2" charset="0"/>
                <a:ea typeface="Roboto" panose="02000000000000000000" pitchFamily="2" charset="0"/>
                <a:cs typeface="Open Sans" panose="020B0606030504020204" pitchFamily="34" charset="0"/>
              </a:rPr>
              <a:t>Brijoy</a:t>
            </a:r>
            <a:r>
              <a:rPr lang="en-US" sz="2000" b="1" cap="none" spc="0" dirty="0" smtClean="0">
                <a:ln w="0"/>
                <a:solidFill>
                  <a:srgbClr val="FF0000"/>
                </a:solidFill>
                <a:latin typeface="Roboto" panose="02000000000000000000" pitchFamily="2" charset="0"/>
                <a:ea typeface="Roboto" panose="02000000000000000000" pitchFamily="2" charset="0"/>
                <a:cs typeface="Open Sans" panose="020B0606030504020204" pitchFamily="34" charset="0"/>
              </a:rPr>
              <a:t> :</a:t>
            </a:r>
            <a:r>
              <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 </a:t>
            </a:r>
            <a:r>
              <a:rPr lang="en-US" sz="2000" cap="none" spc="0" dirty="0" err="1" smtClean="0">
                <a:ln w="0"/>
                <a:solidFill>
                  <a:schemeClr val="tx1"/>
                </a:solidFill>
                <a:latin typeface="Roboto" panose="02000000000000000000" pitchFamily="2" charset="0"/>
                <a:ea typeface="Roboto" panose="02000000000000000000" pitchFamily="2" charset="0"/>
                <a:cs typeface="Open Sans" panose="020B0606030504020204" pitchFamily="34" charset="0"/>
              </a:rPr>
              <a:t>Mchn</a:t>
            </a:r>
            <a:r>
              <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 the site looks awesome compare to the existing one, good job</a:t>
            </a:r>
          </a:p>
          <a:p>
            <a:r>
              <a:rPr lang="en-US" sz="2000" b="1" dirty="0" err="1" smtClean="0">
                <a:ln w="0"/>
                <a:solidFill>
                  <a:srgbClr val="FF0000"/>
                </a:solidFill>
                <a:latin typeface="Roboto" panose="02000000000000000000" pitchFamily="2" charset="0"/>
                <a:ea typeface="Roboto" panose="02000000000000000000" pitchFamily="2" charset="0"/>
                <a:cs typeface="Open Sans" panose="020B0606030504020204" pitchFamily="34" charset="0"/>
              </a:rPr>
              <a:t>Nishy</a:t>
            </a:r>
            <a:r>
              <a:rPr lang="en-US" sz="2000" b="1" dirty="0" smtClean="0">
                <a:ln w="0"/>
                <a:solidFill>
                  <a:srgbClr val="FF0000"/>
                </a:solidFill>
                <a:latin typeface="Roboto" panose="02000000000000000000" pitchFamily="2" charset="0"/>
                <a:ea typeface="Roboto" panose="02000000000000000000" pitchFamily="2" charset="0"/>
                <a:cs typeface="Open Sans" panose="020B0606030504020204" pitchFamily="34" charset="0"/>
              </a:rPr>
              <a:t> :</a:t>
            </a:r>
            <a:r>
              <a:rPr lang="en-US" sz="2000" dirty="0" smtClean="0">
                <a:ln w="0"/>
                <a:latin typeface="Roboto" panose="02000000000000000000" pitchFamily="2" charset="0"/>
                <a:ea typeface="Roboto" panose="02000000000000000000" pitchFamily="2" charset="0"/>
                <a:cs typeface="Open Sans" panose="020B0606030504020204" pitchFamily="34" charset="0"/>
              </a:rPr>
              <a:t> </a:t>
            </a:r>
            <a:r>
              <a:rPr lang="en-US" sz="2000" dirty="0" err="1" smtClean="0">
                <a:ln w="0"/>
                <a:latin typeface="Roboto" panose="02000000000000000000" pitchFamily="2" charset="0"/>
                <a:ea typeface="Roboto" panose="02000000000000000000" pitchFamily="2" charset="0"/>
                <a:cs typeface="Open Sans" panose="020B0606030504020204" pitchFamily="34" charset="0"/>
              </a:rPr>
              <a:t>Adei</a:t>
            </a:r>
            <a:r>
              <a:rPr lang="en-US" sz="2000" dirty="0" smtClean="0">
                <a:ln w="0"/>
                <a:latin typeface="Roboto" panose="02000000000000000000" pitchFamily="2" charset="0"/>
                <a:ea typeface="Roboto" panose="02000000000000000000" pitchFamily="2" charset="0"/>
                <a:cs typeface="Open Sans" panose="020B0606030504020204" pitchFamily="34" charset="0"/>
              </a:rPr>
              <a:t>, this site is clean and easy to navigate</a:t>
            </a:r>
          </a:p>
          <a:p>
            <a:r>
              <a:rPr lang="en-US" sz="2000" b="1" cap="none" spc="0" dirty="0" err="1" smtClean="0">
                <a:ln w="0"/>
                <a:solidFill>
                  <a:srgbClr val="FF0000"/>
                </a:solidFill>
                <a:latin typeface="Roboto" panose="02000000000000000000" pitchFamily="2" charset="0"/>
                <a:ea typeface="Roboto" panose="02000000000000000000" pitchFamily="2" charset="0"/>
                <a:cs typeface="Open Sans" panose="020B0606030504020204" pitchFamily="34" charset="0"/>
              </a:rPr>
              <a:t>Dheepan</a:t>
            </a:r>
            <a:r>
              <a:rPr lang="en-US" sz="2000" b="1" cap="none" spc="0" dirty="0" smtClean="0">
                <a:ln w="0"/>
                <a:solidFill>
                  <a:srgbClr val="FF0000"/>
                </a:solidFill>
                <a:latin typeface="Roboto" panose="02000000000000000000" pitchFamily="2" charset="0"/>
                <a:ea typeface="Roboto" panose="02000000000000000000" pitchFamily="2" charset="0"/>
                <a:cs typeface="Open Sans" panose="020B0606030504020204" pitchFamily="34" charset="0"/>
              </a:rPr>
              <a:t> :</a:t>
            </a:r>
            <a:r>
              <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 Nice da, the existing website is not that great, your one is awesome, good start</a:t>
            </a:r>
          </a:p>
          <a:p>
            <a:endParaRPr lang="en-US" sz="2000" dirty="0">
              <a:ln w="0"/>
              <a:latin typeface="Roboto" panose="02000000000000000000" pitchFamily="2" charset="0"/>
              <a:ea typeface="Roboto" panose="02000000000000000000" pitchFamily="2" charset="0"/>
              <a:cs typeface="Open Sans" panose="020B0606030504020204" pitchFamily="34" charset="0"/>
            </a:endParaRPr>
          </a:p>
          <a:p>
            <a:r>
              <a:rPr lang="en-US" sz="2000" cap="none" spc="0" dirty="0" smtClean="0">
                <a:ln w="0"/>
                <a:solidFill>
                  <a:schemeClr val="tx1"/>
                </a:solidFill>
                <a:latin typeface="Roboto" panose="02000000000000000000" pitchFamily="2" charset="0"/>
                <a:ea typeface="Roboto" panose="02000000000000000000" pitchFamily="2" charset="0"/>
                <a:cs typeface="Open Sans" panose="020B0606030504020204" pitchFamily="34" charset="0"/>
              </a:rPr>
              <a:t>To be honest these are the feedback I got from my friends and there were no refining in my site </a:t>
            </a:r>
            <a:endParaRPr lang="en-US" sz="1600" cap="none" spc="0" dirty="0">
              <a:ln w="0"/>
              <a:solidFill>
                <a:schemeClr val="tx1"/>
              </a:solidFill>
              <a:latin typeface="Roboto" panose="02000000000000000000" pitchFamily="2" charset="0"/>
              <a:ea typeface="Roboto" panose="02000000000000000000" pitchFamily="2" charset="0"/>
              <a:cs typeface="Open Sans" panose="020B0606030504020204" pitchFamily="34" charset="0"/>
            </a:endParaRPr>
          </a:p>
        </p:txBody>
      </p:sp>
    </p:spTree>
    <p:extLst>
      <p:ext uri="{BB962C8B-B14F-4D97-AF65-F5344CB8AC3E}">
        <p14:creationId xmlns:p14="http://schemas.microsoft.com/office/powerpoint/2010/main" val="2900589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595</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Yatusan Selvaranjan</dc:creator>
  <cp:lastModifiedBy>Yatusan Selvaranjan</cp:lastModifiedBy>
  <cp:revision>25</cp:revision>
  <dcterms:created xsi:type="dcterms:W3CDTF">2020-06-12T13:39:02Z</dcterms:created>
  <dcterms:modified xsi:type="dcterms:W3CDTF">2020-10-13T16:44:36Z</dcterms:modified>
</cp:coreProperties>
</file>