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16" r:id="rId7"/>
    <p:sldId id="307" r:id="rId8"/>
    <p:sldId id="281" r:id="rId9"/>
    <p:sldId id="282" r:id="rId10"/>
    <p:sldId id="314" r:id="rId11"/>
    <p:sldId id="31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70088-471B-4F96-93CB-51F2CDB7C6BD}" v="10" dt="2024-10-17T10:26:26.247"/>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Web designing </a:t>
            </a:r>
            <a:br>
              <a:rPr lang="en-US" dirty="0"/>
            </a:br>
            <a:r>
              <a:rPr lang="en-US" dirty="0"/>
              <a:t>project:1</a:t>
            </a:r>
            <a:br>
              <a:rPr lang="en-US" dirty="0"/>
            </a:br>
            <a:br>
              <a:rPr lang="en-US" dirty="0"/>
            </a:br>
            <a:r>
              <a:rPr lang="en-US" dirty="0"/>
              <a:t>the prologue</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TOpic</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Design a website for a pet adoption center, include profiles of available pets, an adoption form and success stories of adopted pets.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85000" lnSpcReduction="10000"/>
          </a:bodyPr>
          <a:lstStyle/>
          <a:p>
            <a:r>
              <a:rPr lang="en-US" dirty="0"/>
              <a:t>Designing a website for a pet adoption center involves understanding the needs of potential pet adopters and creating a welcoming, user-friendly interface. We’ll follow the Design Thinking process (empathize, define, ideate, prototype, and test) to build an intuitive website that includes profiles of adoptable pets, adoption application options, and success stories from previous adopters.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568074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dirty="0"/>
              <a:t>The components of the website</a:t>
            </a:r>
            <a:br>
              <a:rPr lang="en-US" dirty="0"/>
            </a:br>
            <a:r>
              <a:rPr lang="en-US" dirty="0"/>
              <a:t>(as of yet)</a:t>
            </a:r>
          </a:p>
        </p:txBody>
      </p:sp>
      <p:sp>
        <p:nvSpPr>
          <p:cNvPr id="6" name="Content Placeholder 2">
            <a:extLst>
              <a:ext uri="{FF2B5EF4-FFF2-40B4-BE49-F238E27FC236}">
                <a16:creationId xmlns:a16="http://schemas.microsoft.com/office/drawing/2014/main" id="{589CD498-12D8-0D54-F346-F60D5E173442}"/>
              </a:ext>
            </a:extLst>
          </p:cNvPr>
          <p:cNvSpPr txBox="1">
            <a:spLocks/>
          </p:cNvSpPr>
          <p:nvPr/>
        </p:nvSpPr>
        <p:spPr>
          <a:xfrm>
            <a:off x="591671" y="1627007"/>
            <a:ext cx="4410635" cy="4739104"/>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Home page</a:t>
            </a:r>
          </a:p>
          <a:p>
            <a:r>
              <a:rPr lang="en-US" dirty="0"/>
              <a:t>Separate profiles for each pet. (2 profiles as of yet)</a:t>
            </a:r>
          </a:p>
          <a:p>
            <a:r>
              <a:rPr lang="en-US" dirty="0"/>
              <a:t>A section to filter and show specific species of pets</a:t>
            </a:r>
          </a:p>
          <a:p>
            <a:r>
              <a:rPr lang="en-US" dirty="0"/>
              <a:t>An adoption application form</a:t>
            </a:r>
          </a:p>
          <a:p>
            <a:r>
              <a:rPr lang="en-US" dirty="0"/>
              <a:t>An after submission screen</a:t>
            </a:r>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564490"/>
            <a:ext cx="5259554" cy="503053"/>
          </a:xfrm>
        </p:spPr>
        <p:txBody>
          <a:bodyPr/>
          <a:lstStyle/>
          <a:p>
            <a:r>
              <a:rPr lang="en-US" b="1" dirty="0"/>
              <a:t>Step 1: Empathize</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93057" y="1195767"/>
            <a:ext cx="8711381" cy="5097743"/>
          </a:xfrm>
        </p:spPr>
        <p:txBody>
          <a:bodyPr>
            <a:normAutofit lnSpcReduction="10000"/>
          </a:bodyPr>
          <a:lstStyle/>
          <a:p>
            <a:r>
              <a:rPr lang="en-US" dirty="0"/>
              <a:t>In this step, we aim to understand the needs of our users—potential adopters and our shelter staff—by engaging with them through interviews, surveys, and observation. Key user groups might include:</a:t>
            </a:r>
          </a:p>
          <a:p>
            <a:pPr>
              <a:buFont typeface="Arial" panose="020B0604020202020204" pitchFamily="34" charset="0"/>
              <a:buChar char="•"/>
            </a:pPr>
            <a:r>
              <a:rPr lang="en-US" b="1" dirty="0"/>
              <a:t>Adopters</a:t>
            </a:r>
            <a:r>
              <a:rPr lang="en-US" dirty="0"/>
              <a:t>: What motivates them to adopt? What concerns or challenges do they have in the adoption process? Do they have specific pet preferences or lifestyle needs?</a:t>
            </a:r>
          </a:p>
          <a:p>
            <a:pPr>
              <a:buFont typeface="Arial" panose="020B0604020202020204" pitchFamily="34" charset="0"/>
              <a:buChar char="•"/>
            </a:pPr>
            <a:r>
              <a:rPr lang="en-US" b="1" dirty="0"/>
              <a:t>Shelter Staff</a:t>
            </a:r>
            <a:r>
              <a:rPr lang="en-US" dirty="0"/>
              <a:t>: What tools do they need to manage pet profiles? What support do they expect from the platform to facilitate adoptions?</a:t>
            </a:r>
          </a:p>
          <a:p>
            <a:r>
              <a:rPr lang="en-US" b="1" dirty="0"/>
              <a:t>Key Insights</a:t>
            </a:r>
            <a:r>
              <a:rPr lang="en-US" dirty="0"/>
              <a:t>:</a:t>
            </a:r>
          </a:p>
          <a:p>
            <a:pPr>
              <a:buFont typeface="Arial" panose="020B0604020202020204" pitchFamily="34" charset="0"/>
              <a:buChar char="•"/>
            </a:pPr>
            <a:r>
              <a:rPr lang="en-US" dirty="0"/>
              <a:t>Adopters want a simple, engaging interface with easy access to pet profiles and clear adoption steps.</a:t>
            </a:r>
          </a:p>
          <a:p>
            <a:pPr>
              <a:buFont typeface="Arial" panose="020B0604020202020204" pitchFamily="34" charset="0"/>
              <a:buChar char="•"/>
            </a:pPr>
            <a:r>
              <a:rPr lang="en-US" dirty="0"/>
              <a:t>Shelter staff need flexible profile management tools and an intuitive system to update adoption statuses.</a:t>
            </a:r>
          </a:p>
        </p:txBody>
      </p:sp>
      <p:pic>
        <p:nvPicPr>
          <p:cNvPr id="5" name="Picture 4">
            <a:extLst>
              <a:ext uri="{FF2B5EF4-FFF2-40B4-BE49-F238E27FC236}">
                <a16:creationId xmlns:a16="http://schemas.microsoft.com/office/drawing/2014/main" id="{2BA33C1D-4646-25AB-792C-88C605215D1D}"/>
              </a:ext>
            </a:extLst>
          </p:cNvPr>
          <p:cNvPicPr>
            <a:picLocks noChangeAspect="1"/>
          </p:cNvPicPr>
          <p:nvPr/>
        </p:nvPicPr>
        <p:blipFill>
          <a:blip r:embed="rId3"/>
          <a:stretch>
            <a:fillRect/>
          </a:stretch>
        </p:blipFill>
        <p:spPr>
          <a:xfrm>
            <a:off x="8199708" y="4831603"/>
            <a:ext cx="4572396" cy="2110923"/>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sz="3600" b="1" dirty="0"/>
              <a:t>Step 2: Define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70000" lnSpcReduction="20000"/>
          </a:bodyPr>
          <a:lstStyle/>
          <a:p>
            <a:pPr marL="0" indent="0">
              <a:buNone/>
            </a:pPr>
            <a:r>
              <a:rPr lang="en-US" sz="3600" dirty="0"/>
              <a:t>Now, we define the problem based on user insights:</a:t>
            </a:r>
          </a:p>
          <a:p>
            <a:pPr>
              <a:buFont typeface="Arial" panose="020B0604020202020204" pitchFamily="34" charset="0"/>
              <a:buChar char="•"/>
            </a:pPr>
            <a:r>
              <a:rPr lang="en-US" sz="3600" b="1" dirty="0"/>
              <a:t>Problem Statement for Adopters</a:t>
            </a:r>
            <a:r>
              <a:rPr lang="en-US" sz="3600" dirty="0"/>
              <a:t>: Adopters need a platform where they can easily find pets that match their lifestyle and preferences, with reliable guidance and support throughout the adoption process.</a:t>
            </a:r>
          </a:p>
          <a:p>
            <a:pPr>
              <a:buFont typeface="Arial" panose="020B0604020202020204" pitchFamily="34" charset="0"/>
              <a:buChar char="•"/>
            </a:pPr>
            <a:r>
              <a:rPr lang="en-US" sz="3600" b="1" dirty="0"/>
              <a:t>Problem Statement for Shelter Staff</a:t>
            </a:r>
            <a:r>
              <a:rPr lang="en-US" sz="3600" dirty="0"/>
              <a:t>: Shelter staff need tools to efficiently create, manage, and update pet profiles while tracking the progress of adoption applications effectively.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86884" y="133587"/>
            <a:ext cx="7043617" cy="471489"/>
          </a:xfrm>
        </p:spPr>
        <p:txBody>
          <a:bodyPr/>
          <a:lstStyle/>
          <a:p>
            <a:r>
              <a:rPr lang="en-US" b="1" dirty="0"/>
              <a:t>Step 3: Ideate</a:t>
            </a: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7" name="Rectangle 3">
            <a:extLst>
              <a:ext uri="{FF2B5EF4-FFF2-40B4-BE49-F238E27FC236}">
                <a16:creationId xmlns:a16="http://schemas.microsoft.com/office/drawing/2014/main" id="{FBFB9587-E4A0-9152-0297-283AF2806E5F}"/>
              </a:ext>
            </a:extLst>
          </p:cNvPr>
          <p:cNvSpPr>
            <a:spLocks noGrp="1" noChangeArrowheads="1"/>
          </p:cNvSpPr>
          <p:nvPr>
            <p:ph idx="11"/>
          </p:nvPr>
        </p:nvSpPr>
        <p:spPr bwMode="auto">
          <a:xfrm>
            <a:off x="3386884" y="904106"/>
            <a:ext cx="86871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In this stage, we brainstorm different features and approaches that can enhance the current components of the website:</a:t>
            </a:r>
          </a:p>
          <a:p>
            <a:pPr>
              <a:buFont typeface="Arial" panose="020B0604020202020204" pitchFamily="34" charset="0"/>
              <a:buChar char="•"/>
            </a:pPr>
            <a:r>
              <a:rPr lang="en-US" sz="1800" b="1" dirty="0"/>
              <a:t>Homepage</a:t>
            </a:r>
            <a:r>
              <a:rPr lang="en-US" sz="1800" dirty="0"/>
              <a:t>: A welcoming, visually appealing design with clear navigation to view adoptable pets and links to the adoption application form.</a:t>
            </a:r>
          </a:p>
          <a:p>
            <a:pPr>
              <a:buFont typeface="Arial" panose="020B0604020202020204" pitchFamily="34" charset="0"/>
              <a:buChar char="•"/>
            </a:pPr>
            <a:r>
              <a:rPr lang="en-US" sz="1800" b="1" dirty="0"/>
              <a:t>Pet Profiles</a:t>
            </a:r>
            <a:r>
              <a:rPr lang="en-US" sz="1800" dirty="0"/>
              <a:t>: Individual profiles for each pet, showcasing details like age, breed, personality, and any specific needs to help adopters get to know them better. (Currently includes two profiles, with plans to expand.)</a:t>
            </a:r>
          </a:p>
          <a:p>
            <a:pPr>
              <a:buFont typeface="Arial" panose="020B0604020202020204" pitchFamily="34" charset="0"/>
              <a:buChar char="•"/>
            </a:pPr>
            <a:r>
              <a:rPr lang="en-US" sz="1800" b="1" dirty="0"/>
              <a:t>Species Filter</a:t>
            </a:r>
            <a:r>
              <a:rPr lang="en-US" sz="1800" dirty="0"/>
              <a:t>: A filter section (in progress) that allows users to view pets by specific species, making it easier to find a match based on preferences.</a:t>
            </a:r>
          </a:p>
          <a:p>
            <a:pPr>
              <a:buFont typeface="Arial" panose="020B0604020202020204" pitchFamily="34" charset="0"/>
              <a:buChar char="•"/>
            </a:pPr>
            <a:r>
              <a:rPr lang="en-US" sz="1800" b="1" dirty="0"/>
              <a:t>Adoption Application Form</a:t>
            </a:r>
            <a:r>
              <a:rPr lang="en-US" sz="1800" dirty="0"/>
              <a:t>: A straightforward form for potential adopters to express their interest in a specific pet, capturing essential details to begin the adoption process.</a:t>
            </a:r>
          </a:p>
          <a:p>
            <a:pPr>
              <a:buFont typeface="Arial" panose="020B0604020202020204" pitchFamily="34" charset="0"/>
              <a:buChar char="•"/>
            </a:pPr>
            <a:r>
              <a:rPr lang="en-US" sz="1800" b="1" dirty="0"/>
              <a:t>After Submission Screen</a:t>
            </a:r>
            <a:r>
              <a:rPr lang="en-US" sz="1800" dirty="0"/>
              <a:t>: A confirmation page or message that reassures users that their application has been received and provides next steps or contact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A Hero Section</a:t>
            </a:r>
            <a:r>
              <a:rPr kumimoji="0" lang="en-US" altLang="en-US" sz="1800" b="0" i="0" u="none" strike="noStrike" cap="none" normalizeH="0" baseline="0" dirty="0">
                <a:ln>
                  <a:noFill/>
                </a:ln>
                <a:effectLst/>
                <a:latin typeface="Arial" panose="020B0604020202020204" pitchFamily="34" charset="0"/>
              </a:rPr>
              <a:t> with </a:t>
            </a:r>
            <a:r>
              <a:rPr lang="en-US" altLang="en-US" sz="1800" dirty="0"/>
              <a:t>heartwarming</a:t>
            </a:r>
            <a:r>
              <a:rPr kumimoji="0" lang="en-US" altLang="en-US" sz="1800" b="0" i="0" u="none" strike="noStrike" cap="none" normalizeH="0" baseline="0" dirty="0">
                <a:ln>
                  <a:noFill/>
                </a:ln>
                <a:effectLst/>
                <a:latin typeface="Arial" panose="020B0604020202020204" pitchFamily="34" charset="0"/>
              </a:rPr>
              <a:t> images</a:t>
            </a:r>
            <a:r>
              <a:rPr lang="en-US" altLang="en-US" sz="1800" dirty="0">
                <a:latin typeface="Arial" panose="020B0604020202020204" pitchFamily="34" charset="0"/>
              </a:rPr>
              <a:t> of </a:t>
            </a:r>
            <a:r>
              <a:rPr kumimoji="0" lang="en-US" altLang="en-US" sz="1800" b="0" i="0" u="none" strike="noStrike" cap="none" normalizeH="0" baseline="0" dirty="0">
                <a:ln>
                  <a:noFill/>
                </a:ln>
                <a:effectLst/>
                <a:latin typeface="Arial" panose="020B0604020202020204" pitchFamily="34" charset="0"/>
              </a:rPr>
              <a:t>urgent adoption </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effectLst/>
                <a:latin typeface="Arial" panose="020B0604020202020204" pitchFamily="34" charset="0"/>
              </a:rPr>
              <a:t>cases and success stories.</a:t>
            </a:r>
            <a:r>
              <a:rPr lang="en-US" altLang="en-US" sz="1800" dirty="0">
                <a:latin typeface="Arial" panose="020B0604020202020204" pitchFamily="34" charset="0"/>
              </a:rPr>
              <a:t>(</a:t>
            </a:r>
            <a:r>
              <a:rPr lang="en-US" altLang="en-US" sz="1800" dirty="0">
                <a:solidFill>
                  <a:schemeClr val="accent3"/>
                </a:solidFill>
                <a:latin typeface="Arial" panose="020B0604020202020204" pitchFamily="34" charset="0"/>
              </a:rPr>
              <a:t>in progress</a:t>
            </a:r>
            <a:r>
              <a:rPr lang="en-US" altLang="en-US" sz="1800" dirty="0">
                <a:latin typeface="Arial" panose="020B0604020202020204" pitchFamily="34" charset="0"/>
              </a:rPr>
              <a:t>)</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Quick links or buttons </a:t>
            </a:r>
            <a:r>
              <a:rPr lang="en-US" altLang="en-US" sz="1800" dirty="0"/>
              <a:t>for "Adopt," “Contact Us," and “About us." </a:t>
            </a:r>
          </a:p>
          <a:p>
            <a:r>
              <a:rPr lang="en-US" sz="1800" dirty="0"/>
              <a:t>This structure keeps the site clean and functional while focusing on the core features that support the adoption process. Let me know if you’d like any additional adjustments!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7345D085-EB92-ED2A-C3D7-903363E26921}"/>
              </a:ext>
            </a:extLst>
          </p:cNvPr>
          <p:cNvPicPr>
            <a:picLocks noChangeAspect="1"/>
          </p:cNvPicPr>
          <p:nvPr/>
        </p:nvPicPr>
        <p:blipFill>
          <a:blip r:embed="rId3"/>
          <a:stretch>
            <a:fillRect/>
          </a:stretch>
        </p:blipFill>
        <p:spPr>
          <a:xfrm>
            <a:off x="-401033" y="3093015"/>
            <a:ext cx="4762500" cy="476250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468C-03E0-F152-7EE8-054B86078D0A}"/>
              </a:ext>
            </a:extLst>
          </p:cNvPr>
          <p:cNvSpPr>
            <a:spLocks noGrp="1"/>
          </p:cNvSpPr>
          <p:nvPr>
            <p:ph type="title"/>
          </p:nvPr>
        </p:nvSpPr>
        <p:spPr>
          <a:xfrm>
            <a:off x="4128835" y="-37938"/>
            <a:ext cx="7043617" cy="844123"/>
          </a:xfrm>
        </p:spPr>
        <p:txBody>
          <a:bodyPr/>
          <a:lstStyle/>
          <a:p>
            <a:r>
              <a:rPr lang="en-US" dirty="0"/>
              <a:t>Conclusion</a:t>
            </a:r>
            <a:endParaRPr lang="en-IN" dirty="0"/>
          </a:p>
        </p:txBody>
      </p:sp>
      <p:sp>
        <p:nvSpPr>
          <p:cNvPr id="3" name="Slide Number Placeholder 2">
            <a:extLst>
              <a:ext uri="{FF2B5EF4-FFF2-40B4-BE49-F238E27FC236}">
                <a16:creationId xmlns:a16="http://schemas.microsoft.com/office/drawing/2014/main" id="{AC49A81B-FD34-D9B2-8B33-72FE632C95ED}"/>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51C23A35-FB66-57D8-BC0C-B61F058B3307}"/>
              </a:ext>
            </a:extLst>
          </p:cNvPr>
          <p:cNvSpPr>
            <a:spLocks noGrp="1"/>
          </p:cNvSpPr>
          <p:nvPr>
            <p:ph idx="11"/>
          </p:nvPr>
        </p:nvSpPr>
        <p:spPr>
          <a:xfrm>
            <a:off x="4128834" y="1045886"/>
            <a:ext cx="7043618" cy="3978398"/>
          </a:xfrm>
        </p:spPr>
        <p:txBody>
          <a:bodyPr>
            <a:normAutofit/>
          </a:bodyPr>
          <a:lstStyle/>
          <a:p>
            <a:r>
              <a:rPr lang="en-US" dirty="0"/>
              <a:t>By following the Design Thinking Process, we’ve built a user-centric pet adoption website. This approach ensures that the site is functional, accessible, and enjoyable to use. The website combines a clean interface, easy adoption application, detailed pet profiles, and a species filter to enhance the adoption experience. Testing and iterating the design ensures it meets user expectations, creating a satisfying experience for both adopters and shelter staff.</a:t>
            </a:r>
            <a:endParaRPr lang="en-IN" dirty="0"/>
          </a:p>
        </p:txBody>
      </p:sp>
    </p:spTree>
    <p:extLst>
      <p:ext uri="{BB962C8B-B14F-4D97-AF65-F5344CB8AC3E}">
        <p14:creationId xmlns:p14="http://schemas.microsoft.com/office/powerpoint/2010/main" val="233549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Mohd Yavar</a:t>
            </a:r>
          </a:p>
          <a:p>
            <a:r>
              <a:rPr lang="en-US" dirty="0"/>
              <a:t>IT Section-B</a:t>
            </a:r>
            <a:br>
              <a:rPr lang="en-US" dirty="0"/>
            </a:br>
            <a:r>
              <a:rPr lang="en-US" dirty="0"/>
              <a:t>Roll No. 42</a:t>
            </a:r>
          </a:p>
        </p:txBody>
      </p:sp>
      <p:pic>
        <p:nvPicPr>
          <p:cNvPr id="5" name="Picture 4">
            <a:extLst>
              <a:ext uri="{FF2B5EF4-FFF2-40B4-BE49-F238E27FC236}">
                <a16:creationId xmlns:a16="http://schemas.microsoft.com/office/drawing/2014/main" id="{111D77D5-6389-7C9E-ACF9-FFA805E75C03}"/>
              </a:ext>
            </a:extLst>
          </p:cNvPr>
          <p:cNvPicPr>
            <a:picLocks noChangeAspect="1"/>
          </p:cNvPicPr>
          <p:nvPr/>
        </p:nvPicPr>
        <p:blipFill>
          <a:blip r:embed="rId3"/>
          <a:stretch>
            <a:fillRect/>
          </a:stretch>
        </p:blipFill>
        <p:spPr>
          <a:xfrm>
            <a:off x="7920990" y="961542"/>
            <a:ext cx="4762500" cy="4762500"/>
          </a:xfrm>
          <a:prstGeom prst="rect">
            <a:avLst/>
          </a:prstGeom>
        </p:spPr>
      </p:pic>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{A776177E-364B-4011-A840-D9BF71AAA8EC}tf78438558_win32</Template>
  <TotalTime>64</TotalTime>
  <Words>692</Words>
  <Application>Microsoft Office PowerPoint</Application>
  <PresentationFormat>Widescreen</PresentationFormat>
  <Paragraphs>43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Custom</vt:lpstr>
      <vt:lpstr>Web designing  project:1  the prologue</vt:lpstr>
      <vt:lpstr>TOpic</vt:lpstr>
      <vt:lpstr>Introduction</vt:lpstr>
      <vt:lpstr>The components of the website (as of yet)</vt:lpstr>
      <vt:lpstr>Step 1: Empathize</vt:lpstr>
      <vt:lpstr>Step 2: Define</vt:lpstr>
      <vt:lpstr>Step 3: Ideate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Mohd Yavar .</dc:creator>
  <cp:lastModifiedBy>Mohd Yavar .</cp:lastModifiedBy>
  <cp:revision>7</cp:revision>
  <dcterms:created xsi:type="dcterms:W3CDTF">2024-10-17T10:01:20Z</dcterms:created>
  <dcterms:modified xsi:type="dcterms:W3CDTF">2024-11-08T18:19:45Z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