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2.jpg" ContentType="image/jpeg"/>
  <Override PartName="/ppt/media/image13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5"/>
  </p:notesMasterIdLst>
  <p:sldIdLst>
    <p:sldId id="264" r:id="rId3"/>
    <p:sldId id="267" r:id="rId4"/>
    <p:sldId id="256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3" r:id="rId13"/>
    <p:sldId id="265" r:id="rId14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5"/>
    <a:srgbClr val="FFFFFF"/>
    <a:srgbClr val="1C334E"/>
    <a:srgbClr val="285D5D"/>
    <a:srgbClr val="D1D2C4"/>
    <a:srgbClr val="D2D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2" autoAdjust="0"/>
    <p:restoredTop sz="94660"/>
  </p:normalViewPr>
  <p:slideViewPr>
    <p:cSldViewPr>
      <p:cViewPr>
        <p:scale>
          <a:sx n="93" d="100"/>
          <a:sy n="93" d="100"/>
        </p:scale>
        <p:origin x="20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B85E-6EEA-413B-B088-F03011E32A6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806450"/>
            <a:ext cx="3857625" cy="217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101975"/>
            <a:ext cx="9144000" cy="2538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2140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612140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86A64-C769-4BA8-87CB-ED3BA0E1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86A64-C769-4BA8-87CB-ED3BA0E10A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515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70" y="2446808"/>
            <a:ext cx="4523585" cy="541580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/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69" y="2988388"/>
            <a:ext cx="4523586" cy="26691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668" y="2446808"/>
            <a:ext cx="4523587" cy="541580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/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668" y="2988388"/>
            <a:ext cx="4523587" cy="2669111"/>
          </a:xfrm>
        </p:spPr>
        <p:txBody>
          <a:bodyPr>
            <a:normAutofit/>
          </a:bodyPr>
          <a:lstStyle>
            <a:lvl1pPr>
              <a:defRPr sz="1688"/>
            </a:lvl1pPr>
            <a:lvl2pPr>
              <a:defRPr sz="1500"/>
            </a:lvl2pPr>
            <a:lvl3pPr>
              <a:defRPr sz="1313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82770" y="915068"/>
            <a:ext cx="8213825" cy="664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1217436"/>
            <a:ext cx="2618586" cy="1503892"/>
          </a:xfrm>
        </p:spPr>
        <p:txBody>
          <a:bodyPr anchor="b"/>
          <a:lstStyle>
            <a:lvl1pPr algn="l">
              <a:defRPr sz="22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24" y="1360664"/>
            <a:ext cx="4865687" cy="429683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082769" y="2940944"/>
            <a:ext cx="2618586" cy="2721327"/>
          </a:xfrm>
        </p:spPr>
        <p:txBody>
          <a:bodyPr/>
          <a:lstStyle>
            <a:lvl1pPr marL="0" indent="0">
              <a:buNone/>
              <a:defRPr sz="131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1591420"/>
            <a:ext cx="3623563" cy="1631206"/>
          </a:xfrm>
        </p:spPr>
        <p:txBody>
          <a:bodyPr anchor="b">
            <a:normAutofit/>
          </a:bodyPr>
          <a:lstStyle>
            <a:lvl1pPr algn="l">
              <a:defRPr sz="33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8629" y="1074209"/>
            <a:ext cx="3025493" cy="42968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28625" indent="0">
              <a:buNone/>
              <a:defRPr sz="1500"/>
            </a:lvl2pPr>
            <a:lvl3pPr marL="857250" indent="0">
              <a:buNone/>
              <a:defRPr sz="1500"/>
            </a:lvl3pPr>
            <a:lvl4pPr marL="1285875" indent="0">
              <a:buNone/>
              <a:defRPr sz="1500"/>
            </a:lvl4pPr>
            <a:lvl5pPr marL="1714500" indent="0">
              <a:buNone/>
              <a:defRPr sz="1500"/>
            </a:lvl5pPr>
            <a:lvl6pPr marL="2143125" indent="0">
              <a:buNone/>
              <a:defRPr sz="1500"/>
            </a:lvl6pPr>
            <a:lvl7pPr marL="2571750" indent="0">
              <a:buNone/>
              <a:defRPr sz="1500"/>
            </a:lvl7pPr>
            <a:lvl8pPr marL="3000375" indent="0">
              <a:buNone/>
              <a:defRPr sz="1500"/>
            </a:lvl8pPr>
            <a:lvl9pPr marL="3429000" indent="0">
              <a:buNone/>
              <a:defRPr sz="15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082770" y="3437467"/>
            <a:ext cx="3618011" cy="1289050"/>
          </a:xfrm>
        </p:spPr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4670811"/>
            <a:ext cx="8274055" cy="532629"/>
          </a:xfrm>
        </p:spPr>
        <p:txBody>
          <a:bodyPr anchor="b">
            <a:normAutofit/>
          </a:bodyPr>
          <a:lstStyle>
            <a:lvl1pPr algn="l">
              <a:defRPr sz="22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2770" y="644525"/>
            <a:ext cx="8274055" cy="32226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28625" indent="0">
              <a:buNone/>
              <a:defRPr sz="1500"/>
            </a:lvl2pPr>
            <a:lvl3pPr marL="857250" indent="0">
              <a:buNone/>
              <a:defRPr sz="1500"/>
            </a:lvl3pPr>
            <a:lvl4pPr marL="1285875" indent="0">
              <a:buNone/>
              <a:defRPr sz="1500"/>
            </a:lvl4pPr>
            <a:lvl5pPr marL="1714500" indent="0">
              <a:buNone/>
              <a:defRPr sz="1500"/>
            </a:lvl5pPr>
            <a:lvl6pPr marL="2143125" indent="0">
              <a:buNone/>
              <a:defRPr sz="1500"/>
            </a:lvl6pPr>
            <a:lvl7pPr marL="2571750" indent="0">
              <a:buNone/>
              <a:defRPr sz="1500"/>
            </a:lvl7pPr>
            <a:lvl8pPr marL="3000375" indent="0">
              <a:buNone/>
              <a:defRPr sz="1500"/>
            </a:lvl8pPr>
            <a:lvl9pPr marL="34290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770" y="5203440"/>
            <a:ext cx="8274054" cy="463998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98" y="999415"/>
            <a:ext cx="8279828" cy="1290353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770" y="3330046"/>
            <a:ext cx="8274055" cy="2327451"/>
          </a:xfrm>
        </p:spPr>
        <p:txBody>
          <a:bodyPr anchor="ctr">
            <a:normAutofit/>
          </a:bodyPr>
          <a:lstStyle>
            <a:lvl1pPr marL="0" indent="0">
              <a:buNone/>
              <a:defRPr sz="1688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26468" y="570783"/>
            <a:ext cx="751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266680" y="2456476"/>
            <a:ext cx="611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011" y="923024"/>
            <a:ext cx="7925537" cy="2534335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824324" y="3457359"/>
            <a:ext cx="7248018" cy="321580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13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770" y="4726516"/>
            <a:ext cx="8667091" cy="937801"/>
          </a:xfrm>
        </p:spPr>
        <p:txBody>
          <a:bodyPr anchor="ctr">
            <a:normAutofit/>
          </a:bodyPr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1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2227988"/>
            <a:ext cx="8274056" cy="1712826"/>
          </a:xfrm>
        </p:spPr>
        <p:txBody>
          <a:bodyPr anchor="b"/>
          <a:lstStyle>
            <a:lvl1pPr algn="l">
              <a:defRPr sz="37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70" y="4722538"/>
            <a:ext cx="8274055" cy="808617"/>
          </a:xfrm>
        </p:spPr>
        <p:txBody>
          <a:bodyPr anchor="t"/>
          <a:lstStyle>
            <a:lvl1pPr marL="0" indent="0" algn="l">
              <a:buNone/>
              <a:defRPr sz="1875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2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915068"/>
            <a:ext cx="8274055" cy="664415"/>
          </a:xfrm>
        </p:spPr>
        <p:txBody>
          <a:bodyPr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69" y="2446810"/>
            <a:ext cx="2945511" cy="541580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82769" y="2988390"/>
            <a:ext cx="2945512" cy="2675928"/>
          </a:xfrm>
        </p:spPr>
        <p:txBody>
          <a:bodyPr anchor="t">
            <a:normAutofit/>
          </a:bodyPr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0676" y="2446808"/>
            <a:ext cx="2950321" cy="541580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0676" y="2988389"/>
            <a:ext cx="2950321" cy="2675928"/>
          </a:xfrm>
        </p:spPr>
        <p:txBody>
          <a:bodyPr anchor="t">
            <a:normAutofit/>
          </a:bodyPr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95127" y="2446809"/>
            <a:ext cx="2949122" cy="541580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395308" y="2988388"/>
            <a:ext cx="2948940" cy="2675928"/>
          </a:xfrm>
        </p:spPr>
        <p:txBody>
          <a:bodyPr anchor="t">
            <a:normAutofit/>
          </a:bodyPr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28723" y="2414980"/>
            <a:ext cx="0" cy="328230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86626" y="2414980"/>
            <a:ext cx="0" cy="328230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515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915068"/>
            <a:ext cx="8274055" cy="664415"/>
          </a:xfrm>
        </p:spPr>
        <p:txBody>
          <a:bodyPr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69" y="4260034"/>
            <a:ext cx="2859786" cy="541580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51144" y="2446808"/>
            <a:ext cx="2523039" cy="14957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28625" indent="0">
              <a:buNone/>
              <a:defRPr sz="1500"/>
            </a:lvl2pPr>
            <a:lvl3pPr marL="857250" indent="0">
              <a:buNone/>
              <a:defRPr sz="1500"/>
            </a:lvl3pPr>
            <a:lvl4pPr marL="1285875" indent="0">
              <a:buNone/>
              <a:defRPr sz="1500"/>
            </a:lvl4pPr>
            <a:lvl5pPr marL="1714500" indent="0">
              <a:buNone/>
              <a:defRPr sz="1500"/>
            </a:lvl5pPr>
            <a:lvl6pPr marL="2143125" indent="0">
              <a:buNone/>
              <a:defRPr sz="1500"/>
            </a:lvl6pPr>
            <a:lvl7pPr marL="2571750" indent="0">
              <a:buNone/>
              <a:defRPr sz="1500"/>
            </a:lvl7pPr>
            <a:lvl8pPr marL="3000375" indent="0">
              <a:buNone/>
              <a:defRPr sz="1500"/>
            </a:lvl8pPr>
            <a:lvl9pPr marL="34290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82769" y="4801613"/>
            <a:ext cx="2859786" cy="862705"/>
          </a:xfrm>
        </p:spPr>
        <p:txBody>
          <a:bodyPr anchor="t">
            <a:normAutofit/>
          </a:bodyPr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3311" y="4260034"/>
            <a:ext cx="2859786" cy="541581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51684" y="2446808"/>
            <a:ext cx="2523040" cy="14957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28625" indent="0">
              <a:buNone/>
              <a:defRPr sz="1500"/>
            </a:lvl2pPr>
            <a:lvl3pPr marL="857250" indent="0">
              <a:buNone/>
              <a:defRPr sz="1500"/>
            </a:lvl3pPr>
            <a:lvl4pPr marL="1285875" indent="0">
              <a:buNone/>
              <a:defRPr sz="1500"/>
            </a:lvl4pPr>
            <a:lvl5pPr marL="1714500" indent="0">
              <a:buNone/>
              <a:defRPr sz="1500"/>
            </a:lvl5pPr>
            <a:lvl6pPr marL="2143125" indent="0">
              <a:buNone/>
              <a:defRPr sz="1500"/>
            </a:lvl6pPr>
            <a:lvl7pPr marL="2571750" indent="0">
              <a:buNone/>
              <a:defRPr sz="1500"/>
            </a:lvl7pPr>
            <a:lvl8pPr marL="3000375" indent="0">
              <a:buNone/>
              <a:defRPr sz="1500"/>
            </a:lvl8pPr>
            <a:lvl9pPr marL="34290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84536" y="4801613"/>
            <a:ext cx="2859786" cy="862705"/>
          </a:xfrm>
        </p:spPr>
        <p:txBody>
          <a:bodyPr anchor="t">
            <a:normAutofit/>
          </a:bodyPr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83852" y="4260035"/>
            <a:ext cx="2860402" cy="541580"/>
          </a:xfrm>
        </p:spPr>
        <p:txBody>
          <a:bodyPr anchor="b">
            <a:noAutofit/>
          </a:bodyPr>
          <a:lstStyle>
            <a:lvl1pPr marL="0" indent="0">
              <a:buNone/>
              <a:defRPr sz="225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52842" y="2446808"/>
            <a:ext cx="2523039" cy="14957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28625" indent="0">
              <a:buNone/>
              <a:defRPr sz="1500"/>
            </a:lvl2pPr>
            <a:lvl3pPr marL="857250" indent="0">
              <a:buNone/>
              <a:defRPr sz="1500"/>
            </a:lvl3pPr>
            <a:lvl4pPr marL="1285875" indent="0">
              <a:buNone/>
              <a:defRPr sz="1500"/>
            </a:lvl4pPr>
            <a:lvl5pPr marL="1714500" indent="0">
              <a:buNone/>
              <a:defRPr sz="1500"/>
            </a:lvl5pPr>
            <a:lvl6pPr marL="2143125" indent="0">
              <a:buNone/>
              <a:defRPr sz="1500"/>
            </a:lvl6pPr>
            <a:lvl7pPr marL="2571750" indent="0">
              <a:buNone/>
              <a:defRPr sz="1500"/>
            </a:lvl7pPr>
            <a:lvl8pPr marL="3000375" indent="0">
              <a:buNone/>
              <a:defRPr sz="1500"/>
            </a:lvl8pPr>
            <a:lvl9pPr marL="34290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83851" y="4801612"/>
            <a:ext cx="2860403" cy="862705"/>
          </a:xfrm>
        </p:spPr>
        <p:txBody>
          <a:bodyPr anchor="t">
            <a:normAutofit/>
          </a:bodyPr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130467" y="2414980"/>
            <a:ext cx="0" cy="328230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10439" y="2414980"/>
            <a:ext cx="0" cy="328230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6042" y="6007145"/>
            <a:ext cx="3416514" cy="28645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03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915068"/>
            <a:ext cx="8274055" cy="664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770" y="2446808"/>
            <a:ext cx="8274055" cy="3210689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26974" y="6007144"/>
            <a:ext cx="928687" cy="28645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3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658" y="1201522"/>
            <a:ext cx="1321842" cy="446279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770" y="1201522"/>
            <a:ext cx="5865023" cy="4462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87285" y="6007144"/>
            <a:ext cx="930127" cy="28645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8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515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515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515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771" y="1973360"/>
            <a:ext cx="8274054" cy="2516493"/>
          </a:xfrm>
        </p:spPr>
        <p:txBody>
          <a:bodyPr anchor="b"/>
          <a:lstStyle>
            <a:lvl1pPr>
              <a:defRPr sz="5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082771" y="4489853"/>
            <a:ext cx="8274054" cy="80957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3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9522901" y="1684712"/>
            <a:ext cx="930980" cy="28574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388010" y="3033918"/>
            <a:ext cx="3627493" cy="28575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05507" y="277931"/>
            <a:ext cx="785812" cy="7214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70" y="2446808"/>
            <a:ext cx="8274055" cy="321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0" y="2516490"/>
            <a:ext cx="4079086" cy="2146372"/>
          </a:xfrm>
        </p:spPr>
        <p:txBody>
          <a:bodyPr anchor="ctr"/>
          <a:lstStyle>
            <a:lvl1pPr algn="l">
              <a:defRPr sz="37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4587" y="2516489"/>
            <a:ext cx="3522698" cy="2146372"/>
          </a:xfrm>
        </p:spPr>
        <p:txBody>
          <a:bodyPr anchor="ctr"/>
          <a:lstStyle>
            <a:lvl1pPr marL="0" indent="0" algn="l">
              <a:buNone/>
              <a:defRPr sz="1875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2862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69" y="2446808"/>
            <a:ext cx="4523586" cy="32106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668" y="2446808"/>
            <a:ext cx="4523587" cy="32106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225550"/>
            <a:ext cx="1025525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515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1430000" cy="644525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082770" y="915068"/>
            <a:ext cx="8213825" cy="664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70" y="2446808"/>
            <a:ext cx="8213825" cy="321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87285" y="6007144"/>
            <a:ext cx="928687" cy="28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8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6041" y="6007145"/>
            <a:ext cx="3618558" cy="286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8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785449" y="0"/>
            <a:ext cx="642938" cy="107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705507" y="277931"/>
            <a:ext cx="785812" cy="721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625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28625" rtl="0" eaLnBrk="1" latinLnBrk="0" hangingPunct="1">
        <a:spcBef>
          <a:spcPct val="0"/>
        </a:spcBef>
        <a:buNone/>
        <a:defRPr sz="3375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1469" indent="-321469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8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96516" indent="-267891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71563" indent="-214313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1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00188" indent="-214313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28813" indent="-214313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57438" indent="-214313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786063" indent="-214313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214688" indent="-214313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43313" indent="-214313" algn="l" defTabSz="428625" rtl="0" eaLnBrk="1" latinLnBrk="0" hangingPunct="1">
        <a:spcBef>
          <a:spcPts val="9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amma.app/?utm_source=made-with-gamm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page.html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aline.org/experiments/experiment-15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amma.app/?utm_source=made-with-gamm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laguatierra.blogspot.com/2011/11/el-jardin-vertical-presentacion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amma.app/?utm_source=made-with-gamma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624BF649-6825-EB95-0B56-E419266609D2}"/>
              </a:ext>
            </a:extLst>
          </p:cNvPr>
          <p:cNvPicPr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" y="113752"/>
            <a:ext cx="2175382" cy="2042073"/>
          </a:xfrm>
          <a:prstGeom prst="rect">
            <a:avLst/>
          </a:prstGeom>
          <a:ln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6D5CB-2B71-B887-D6B1-CC90B5DB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193627"/>
            <a:ext cx="6553200" cy="57198"/>
          </a:xfrm>
        </p:spPr>
        <p:txBody>
          <a:bodyPr/>
          <a:lstStyle/>
          <a:p>
            <a:r>
              <a:rPr lang="en-IN" b="1" dirty="0">
                <a:highlight>
                  <a:srgbClr val="C0C0C0"/>
                </a:highlight>
              </a:rPr>
              <a:t>Problem no-122  Group no-B_22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C106F8-7405-19AA-2FBA-C7C1677B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36585"/>
              </p:ext>
            </p:extLst>
          </p:nvPr>
        </p:nvGraphicFramePr>
        <p:xfrm>
          <a:off x="1905000" y="3794220"/>
          <a:ext cx="7620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  <a:reflection blurRad="6350" stA="50000" endA="300" endPos="38500" dist="50800" dir="5400000" sy="-100000" algn="bl" rotWithShape="0"/>
                </a:effectLst>
                <a:tableStyleId>{8EC20E35-A176-4012-BC5E-935CFFF8708E}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135491016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9880113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14238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University Roll 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Library ID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7098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Mohd </a:t>
                      </a:r>
                      <a:r>
                        <a:rPr lang="en-IN" dirty="0" err="1"/>
                        <a:t>Yavar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202401100600114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2428it1415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7695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Pushkar Garg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202401100600132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2428it1021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6194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Harshit Gupta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202401100600088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2428it1341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5982368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56AC5D9-C942-84ED-A0D2-954AE81E8AAF}"/>
              </a:ext>
            </a:extLst>
          </p:cNvPr>
          <p:cNvSpPr txBox="1">
            <a:spLocks/>
          </p:cNvSpPr>
          <p:nvPr/>
        </p:nvSpPr>
        <p:spPr>
          <a:xfrm>
            <a:off x="5257800" y="1877741"/>
            <a:ext cx="6553200" cy="15465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5151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en-IN" b="1" u="sng" dirty="0">
                <a:solidFill>
                  <a:srgbClr val="FFC000"/>
                </a:solidFill>
              </a:rPr>
              <a:t>Develop an indoor farming system for growing the fresh produce in urban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9659-8EFC-5F9B-5049-4B6ADA2956E1}"/>
              </a:ext>
            </a:extLst>
          </p:cNvPr>
          <p:cNvSpPr txBox="1"/>
          <p:nvPr/>
        </p:nvSpPr>
        <p:spPr>
          <a:xfrm>
            <a:off x="152400" y="252564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ighlight>
                  <a:srgbClr val="C0C0C0"/>
                </a:highlight>
              </a:rPr>
              <a:t>Problem statement</a:t>
            </a:r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542F2FE3-976C-CD3C-E346-C4E3AC96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3429" y="4094329"/>
            <a:ext cx="441571" cy="441571"/>
          </a:xfrm>
          <a:prstGeom prst="rect">
            <a:avLst/>
          </a:prstGeom>
        </p:spPr>
      </p:pic>
      <p:pic>
        <p:nvPicPr>
          <p:cNvPr id="8" name="Graphic 7" descr="Male profile with solid fill">
            <a:extLst>
              <a:ext uri="{FF2B5EF4-FFF2-40B4-BE49-F238E27FC236}">
                <a16:creationId xmlns:a16="http://schemas.microsoft.com/office/drawing/2014/main" id="{DA63E6E0-BF41-8289-FE51-104A38A31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8686" y="4465168"/>
            <a:ext cx="441571" cy="441571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C0E3690-A477-6C32-A349-D9F2F790C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0295" y="4836009"/>
            <a:ext cx="441571" cy="441571"/>
          </a:xfrm>
          <a:prstGeom prst="rect">
            <a:avLst/>
          </a:prstGeom>
        </p:spPr>
      </p:pic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6DD5B7AB-99AE-7BE8-765C-CC1F76D01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000" y="23916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5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425450"/>
            <a:ext cx="566737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75" dirty="0"/>
              <a:t>Future</a:t>
            </a:r>
            <a:r>
              <a:rPr spc="-140" dirty="0"/>
              <a:t> </a:t>
            </a:r>
            <a:r>
              <a:rPr spc="185" dirty="0"/>
              <a:t>Prospects</a:t>
            </a:r>
            <a:r>
              <a:rPr spc="-135" dirty="0"/>
              <a:t> </a:t>
            </a:r>
            <a:r>
              <a:rPr spc="75" dirty="0"/>
              <a:t>of</a:t>
            </a:r>
            <a:r>
              <a:rPr spc="-140" dirty="0"/>
              <a:t> </a:t>
            </a:r>
            <a:r>
              <a:rPr spc="-10" dirty="0"/>
              <a:t>Vertical </a:t>
            </a:r>
            <a:r>
              <a:rPr spc="65" dirty="0"/>
              <a:t>Farming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4368" y="1819274"/>
            <a:ext cx="972185" cy="4133850"/>
            <a:chOff x="664368" y="1819274"/>
            <a:chExt cx="972185" cy="4133850"/>
          </a:xfrm>
        </p:grpSpPr>
        <p:sp>
          <p:nvSpPr>
            <p:cNvPr id="5" name="object 5"/>
            <p:cNvSpPr/>
            <p:nvPr/>
          </p:nvSpPr>
          <p:spPr>
            <a:xfrm>
              <a:off x="847725" y="1819274"/>
              <a:ext cx="788670" cy="4134485"/>
            </a:xfrm>
            <a:custGeom>
              <a:avLst/>
              <a:gdLst/>
              <a:ahLst/>
              <a:cxnLst/>
              <a:rect l="l" t="t" r="r" b="b"/>
              <a:pathLst>
                <a:path w="788669" h="413448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124337"/>
                  </a:lnTo>
                  <a:lnTo>
                    <a:pt x="0" y="4126966"/>
                  </a:lnTo>
                  <a:lnTo>
                    <a:pt x="927" y="4129201"/>
                  </a:lnTo>
                  <a:lnTo>
                    <a:pt x="4648" y="4132923"/>
                  </a:lnTo>
                  <a:lnTo>
                    <a:pt x="6896" y="4133862"/>
                  </a:lnTo>
                  <a:lnTo>
                    <a:pt x="12153" y="4133862"/>
                  </a:lnTo>
                  <a:lnTo>
                    <a:pt x="14401" y="4132923"/>
                  </a:lnTo>
                  <a:lnTo>
                    <a:pt x="18122" y="4129201"/>
                  </a:lnTo>
                  <a:lnTo>
                    <a:pt x="19050" y="4126966"/>
                  </a:lnTo>
                  <a:lnTo>
                    <a:pt x="19050" y="6896"/>
                  </a:lnTo>
                  <a:close/>
                </a:path>
                <a:path w="788669" h="4134485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60" y="372402"/>
                  </a:lnTo>
                  <a:lnTo>
                    <a:pt x="189039" y="376123"/>
                  </a:lnTo>
                  <a:lnTo>
                    <a:pt x="188112" y="378371"/>
                  </a:lnTo>
                  <a:lnTo>
                    <a:pt x="188112" y="381000"/>
                  </a:lnTo>
                  <a:lnTo>
                    <a:pt x="188112" y="383628"/>
                  </a:lnTo>
                  <a:lnTo>
                    <a:pt x="189039" y="385876"/>
                  </a:lnTo>
                  <a:lnTo>
                    <a:pt x="192760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D3D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368" y="200977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DE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2283" y="2025650"/>
            <a:ext cx="10985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40" dirty="0">
                <a:solidFill>
                  <a:srgbClr val="15151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525" y="1963737"/>
            <a:ext cx="468439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5" dirty="0">
                <a:solidFill>
                  <a:srgbClr val="151512"/>
                </a:solidFill>
                <a:latin typeface="Trebuchet MS"/>
                <a:cs typeface="Trebuchet MS"/>
              </a:rPr>
              <a:t>Increased</a:t>
            </a:r>
            <a:r>
              <a:rPr sz="1650" spc="-3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45" dirty="0">
                <a:solidFill>
                  <a:srgbClr val="151512"/>
                </a:solidFill>
                <a:latin typeface="Trebuchet MS"/>
                <a:cs typeface="Trebuchet MS"/>
              </a:rPr>
              <a:t>Efficiency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Continued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advancements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in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technology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will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improve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yield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sz="1350" spc="-8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resource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151512"/>
                </a:solidFill>
                <a:latin typeface="Verdana"/>
                <a:cs typeface="Verdana"/>
              </a:rPr>
              <a:t>use.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4368" y="3448050"/>
            <a:ext cx="972185" cy="381000"/>
            <a:chOff x="664368" y="3448050"/>
            <a:chExt cx="972185" cy="381000"/>
          </a:xfrm>
        </p:grpSpPr>
        <p:sp>
          <p:nvSpPr>
            <p:cNvPr id="10" name="object 10"/>
            <p:cNvSpPr/>
            <p:nvPr/>
          </p:nvSpPr>
          <p:spPr>
            <a:xfrm>
              <a:off x="1035843" y="3629025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D3D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4368" y="344805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DE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0284" y="3454400"/>
            <a:ext cx="17399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5" dirty="0">
                <a:solidFill>
                  <a:srgbClr val="15151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525" y="3392487"/>
            <a:ext cx="441134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151512"/>
                </a:solidFill>
                <a:latin typeface="Trebuchet MS"/>
                <a:cs typeface="Trebuchet MS"/>
              </a:rPr>
              <a:t>Urban</a:t>
            </a:r>
            <a:r>
              <a:rPr sz="1650" spc="-7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151512"/>
                </a:solidFill>
                <a:latin typeface="Trebuchet MS"/>
                <a:cs typeface="Trebuchet MS"/>
              </a:rPr>
              <a:t>Integration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Vertical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farms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will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151512"/>
                </a:solidFill>
                <a:latin typeface="Verdana"/>
                <a:cs typeface="Verdana"/>
              </a:rPr>
              <a:t>become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increasingly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integrated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151512"/>
                </a:solidFill>
                <a:latin typeface="Verdana"/>
                <a:cs typeface="Verdana"/>
              </a:rPr>
              <a:t>into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cities.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4368" y="4876800"/>
            <a:ext cx="972185" cy="390525"/>
            <a:chOff x="664368" y="4876800"/>
            <a:chExt cx="972185" cy="390525"/>
          </a:xfrm>
        </p:grpSpPr>
        <p:sp>
          <p:nvSpPr>
            <p:cNvPr id="15" name="object 15"/>
            <p:cNvSpPr/>
            <p:nvPr/>
          </p:nvSpPr>
          <p:spPr>
            <a:xfrm>
              <a:off x="1035843" y="5067300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D3D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4368" y="487680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095"/>
                  </a:lnTo>
                  <a:lnTo>
                    <a:pt x="0" y="371937"/>
                  </a:lnTo>
                  <a:lnTo>
                    <a:pt x="18588" y="390526"/>
                  </a:lnTo>
                  <a:lnTo>
                    <a:pt x="371936" y="390526"/>
                  </a:lnTo>
                  <a:lnTo>
                    <a:pt x="390525" y="37193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DE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8052" y="4892675"/>
            <a:ext cx="1784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solidFill>
                  <a:srgbClr val="15151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7525" y="4830762"/>
            <a:ext cx="457073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14" dirty="0">
                <a:solidFill>
                  <a:srgbClr val="151512"/>
                </a:solidFill>
                <a:latin typeface="Trebuchet MS"/>
                <a:cs typeface="Trebuchet MS"/>
              </a:rPr>
              <a:t>Consumer</a:t>
            </a:r>
            <a:r>
              <a:rPr sz="1650" spc="-5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151512"/>
                </a:solidFill>
                <a:latin typeface="Trebuchet MS"/>
                <a:cs typeface="Trebuchet MS"/>
              </a:rPr>
              <a:t>Demand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Growing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consumer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interest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in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local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sustainable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151512"/>
                </a:solidFill>
                <a:latin typeface="Verdana"/>
                <a:cs typeface="Verdana"/>
              </a:rPr>
              <a:t>food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will</a:t>
            </a:r>
            <a:r>
              <a:rPr sz="1350" spc="-9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drive</a:t>
            </a:r>
            <a:r>
              <a:rPr sz="1350" spc="-9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demand.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19" name="object 19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07E676-1F9B-DD0B-0B61-FD74CD866680}"/>
              </a:ext>
            </a:extLst>
          </p:cNvPr>
          <p:cNvSpPr/>
          <p:nvPr/>
        </p:nvSpPr>
        <p:spPr>
          <a:xfrm>
            <a:off x="9580244" y="5953759"/>
            <a:ext cx="1754504" cy="3914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244725"/>
            <a:ext cx="54673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0" dirty="0"/>
              <a:t>Conclusion</a:t>
            </a:r>
            <a:r>
              <a:rPr spc="-150" dirty="0"/>
              <a:t> </a:t>
            </a:r>
            <a:r>
              <a:rPr spc="180" dirty="0"/>
              <a:t>and</a:t>
            </a:r>
            <a:r>
              <a:rPr spc="-145" dirty="0"/>
              <a:t> </a:t>
            </a:r>
            <a:r>
              <a:rPr spc="95" dirty="0"/>
              <a:t>Next</a:t>
            </a:r>
            <a:r>
              <a:rPr spc="-150" dirty="0"/>
              <a:t> </a:t>
            </a:r>
            <a:r>
              <a:rPr spc="195" dirty="0"/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3002914"/>
            <a:ext cx="5912485" cy="1120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125"/>
              </a:spcBef>
            </a:pP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Vertical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farming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has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potential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to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revolutionize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urban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food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production,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providing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fresh,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healthy </a:t>
            </a:r>
            <a:r>
              <a:rPr sz="1350" spc="-20" dirty="0">
                <a:solidFill>
                  <a:srgbClr val="151512"/>
                </a:solidFill>
                <a:latin typeface="Verdana"/>
                <a:cs typeface="Verdana"/>
              </a:rPr>
              <a:t>food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while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mitigating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environmental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impacts.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We 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must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151512"/>
                </a:solidFill>
                <a:latin typeface="Verdana"/>
                <a:cs typeface="Verdana"/>
              </a:rPr>
              <a:t>address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challenges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invest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in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research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development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to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unlock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full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potential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151512"/>
                </a:solidFill>
                <a:latin typeface="Verdana"/>
                <a:cs typeface="Verdana"/>
              </a:rPr>
              <a:t>of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this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innovative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technology.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E0EA01-F8BC-B26A-F1C1-3F7DE671DCF2}"/>
              </a:ext>
            </a:extLst>
          </p:cNvPr>
          <p:cNvSpPr/>
          <p:nvPr/>
        </p:nvSpPr>
        <p:spPr>
          <a:xfrm>
            <a:off x="0" y="5813425"/>
            <a:ext cx="11430000" cy="625728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B93042-7FD7-DCC4-9BAA-94C187C73E19}"/>
              </a:ext>
            </a:extLst>
          </p:cNvPr>
          <p:cNvSpPr/>
          <p:nvPr/>
        </p:nvSpPr>
        <p:spPr>
          <a:xfrm>
            <a:off x="0" y="0"/>
            <a:ext cx="11430000" cy="64452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B46F1-030B-C805-406E-5BD4E7147BD8}"/>
              </a:ext>
            </a:extLst>
          </p:cNvPr>
          <p:cNvSpPr txBox="1"/>
          <p:nvPr/>
        </p:nvSpPr>
        <p:spPr>
          <a:xfrm>
            <a:off x="2933700" y="1851025"/>
            <a:ext cx="5562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6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THANK YOU</a:t>
            </a:r>
          </a:p>
        </p:txBody>
      </p:sp>
      <p:pic>
        <p:nvPicPr>
          <p:cNvPr id="8" name="Graphic 7" descr="Angel face with solid fill with solid fill">
            <a:extLst>
              <a:ext uri="{FF2B5EF4-FFF2-40B4-BE49-F238E27FC236}">
                <a16:creationId xmlns:a16="http://schemas.microsoft.com/office/drawing/2014/main" id="{B119BDED-1E81-2E6E-F650-EE7B2CCE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5530850"/>
            <a:ext cx="914400" cy="914400"/>
          </a:xfrm>
          <a:prstGeom prst="rect">
            <a:avLst/>
          </a:prstGeom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id="{5F1F4E4E-04C8-B78E-6D71-BD2FABB35E2E}"/>
              </a:ext>
            </a:extLst>
          </p:cNvPr>
          <p:cNvPicPr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7060" y="24794"/>
            <a:ext cx="2175382" cy="20420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23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3A909-059C-C1DF-0CC2-31ADFF33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807126"/>
            <a:ext cx="9715500" cy="830997"/>
          </a:xfrm>
        </p:spPr>
        <p:txBody>
          <a:bodyPr/>
          <a:lstStyle/>
          <a:p>
            <a:pPr algn="ctr"/>
            <a:r>
              <a:rPr lang="en-US" sz="5400" dirty="0">
                <a:hlinkClick r:id="rId2" action="ppaction://hlinkfile"/>
              </a:rPr>
              <a:t>URBAN ROOTS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444861-8FE1-8097-5C0D-5D01A8871AB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14500" y="4594225"/>
            <a:ext cx="8001000" cy="615553"/>
          </a:xfrm>
        </p:spPr>
        <p:txBody>
          <a:bodyPr/>
          <a:lstStyle/>
          <a:p>
            <a:pPr algn="ctr"/>
            <a:r>
              <a:rPr lang="en-US" sz="4000" dirty="0"/>
              <a:t>THE SOLUTION </a:t>
            </a:r>
          </a:p>
        </p:txBody>
      </p:sp>
    </p:spTree>
    <p:extLst>
      <p:ext uri="{BB962C8B-B14F-4D97-AF65-F5344CB8AC3E}">
        <p14:creationId xmlns:p14="http://schemas.microsoft.com/office/powerpoint/2010/main" val="329081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1423" y="-2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610" y="1170966"/>
            <a:ext cx="5944235" cy="1067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105" dirty="0">
                <a:solidFill>
                  <a:schemeClr val="accent2">
                    <a:lumMod val="75000"/>
                  </a:schemeClr>
                </a:solidFill>
              </a:rPr>
              <a:t>Bridging</a:t>
            </a:r>
            <a:r>
              <a:rPr spc="-14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95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spc="-14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105" dirty="0">
                <a:solidFill>
                  <a:schemeClr val="accent2">
                    <a:lumMod val="75000"/>
                  </a:schemeClr>
                </a:solidFill>
              </a:rPr>
              <a:t>Urban</a:t>
            </a:r>
            <a:r>
              <a:rPr spc="-14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170" dirty="0">
                <a:solidFill>
                  <a:schemeClr val="accent2">
                    <a:lumMod val="75000"/>
                  </a:schemeClr>
                </a:solidFill>
              </a:rPr>
              <a:t>Food</a:t>
            </a:r>
            <a:r>
              <a:rPr spc="-14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30" dirty="0">
                <a:solidFill>
                  <a:schemeClr val="accent2">
                    <a:lumMod val="75000"/>
                  </a:schemeClr>
                </a:solidFill>
              </a:rPr>
              <a:t>Gap: </a:t>
            </a:r>
            <a:r>
              <a:rPr spc="125" dirty="0">
                <a:solidFill>
                  <a:schemeClr val="accent2">
                    <a:lumMod val="75000"/>
                  </a:schemeClr>
                </a:solidFill>
              </a:rPr>
              <a:t>Indoor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Vertical</a:t>
            </a:r>
            <a:r>
              <a:rPr spc="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65" dirty="0">
                <a:solidFill>
                  <a:schemeClr val="accent2">
                    <a:lumMod val="75000"/>
                  </a:schemeClr>
                </a:solidFill>
              </a:rPr>
              <a:t>Farming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3601" y="5475718"/>
            <a:ext cx="591947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Imagine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a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future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151512"/>
                </a:solidFill>
                <a:latin typeface="Tahoma"/>
                <a:cs typeface="Tahoma"/>
              </a:rPr>
              <a:t>where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fresh,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healthy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produce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is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151512"/>
                </a:solidFill>
                <a:latin typeface="Tahoma"/>
                <a:cs typeface="Tahoma"/>
              </a:rPr>
              <a:t>accessible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to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Tahoma"/>
                <a:cs typeface="Tahoma"/>
              </a:rPr>
              <a:t>everyone, 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regardless</a:t>
            </a:r>
            <a:r>
              <a:rPr sz="1350" spc="-4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151512"/>
                </a:solidFill>
                <a:latin typeface="Tahoma"/>
                <a:cs typeface="Tahoma"/>
              </a:rPr>
              <a:t>of</a:t>
            </a:r>
            <a:r>
              <a:rPr sz="1350" spc="-4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Tahoma"/>
                <a:cs typeface="Tahoma"/>
              </a:rPr>
              <a:t>location.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1442C-99D3-BEF2-82D0-520B3CC272D7}"/>
              </a:ext>
            </a:extLst>
          </p:cNvPr>
          <p:cNvSpPr txBox="1"/>
          <p:nvPr/>
        </p:nvSpPr>
        <p:spPr>
          <a:xfrm>
            <a:off x="562610" y="249152"/>
            <a:ext cx="4670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Empathize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7A7F00-4E1C-DD9E-41A5-146138B3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89" y="2691852"/>
            <a:ext cx="61182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Urban Residents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Limited access to fresh produce in crowded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Farmers and Hobbyists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Need for efficient, low-maintenance farming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Educators and Students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Opportunities for learning sustainable farming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997075"/>
            <a:ext cx="72161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The</a:t>
            </a:r>
            <a:r>
              <a:rPr spc="-85" dirty="0"/>
              <a:t> </a:t>
            </a:r>
            <a:r>
              <a:rPr dirty="0"/>
              <a:t>Problem:</a:t>
            </a:r>
            <a:r>
              <a:rPr spc="-80" dirty="0"/>
              <a:t> </a:t>
            </a:r>
            <a:r>
              <a:rPr spc="105" dirty="0"/>
              <a:t>Urban</a:t>
            </a:r>
            <a:r>
              <a:rPr spc="-80" dirty="0"/>
              <a:t> </a:t>
            </a:r>
            <a:r>
              <a:rPr spc="170" dirty="0"/>
              <a:t>Food</a:t>
            </a:r>
            <a:r>
              <a:rPr spc="-80" dirty="0"/>
              <a:t> </a:t>
            </a:r>
            <a:r>
              <a:rPr spc="105" dirty="0"/>
              <a:t>Insecurity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963862"/>
            <a:ext cx="2987040" cy="9791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151512"/>
                </a:solidFill>
                <a:latin typeface="Trebuchet MS"/>
                <a:cs typeface="Trebuchet MS"/>
              </a:rPr>
              <a:t>Limited</a:t>
            </a:r>
            <a:r>
              <a:rPr sz="1650" spc="235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140" dirty="0">
                <a:solidFill>
                  <a:srgbClr val="151512"/>
                </a:solidFill>
                <a:latin typeface="Trebuchet MS"/>
                <a:cs typeface="Trebuchet MS"/>
              </a:rPr>
              <a:t>Access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Urban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residents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often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151512"/>
                </a:solidFill>
                <a:latin typeface="Verdana"/>
                <a:cs typeface="Verdana"/>
              </a:rPr>
              <a:t>lack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151512"/>
                </a:solidFill>
                <a:latin typeface="Verdana"/>
                <a:cs typeface="Verdana"/>
              </a:rPr>
              <a:t>access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to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affordable,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fresh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produce.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851" y="2963862"/>
            <a:ext cx="2860675" cy="1255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151512"/>
                </a:solidFill>
                <a:latin typeface="Trebuchet MS"/>
                <a:cs typeface="Trebuchet MS"/>
              </a:rPr>
              <a:t>Transportation</a:t>
            </a:r>
            <a:r>
              <a:rPr sz="1650" spc="-1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40" dirty="0">
                <a:solidFill>
                  <a:srgbClr val="151512"/>
                </a:solidFill>
                <a:latin typeface="Trebuchet MS"/>
                <a:cs typeface="Trebuchet MS"/>
              </a:rPr>
              <a:t>Barriers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Transportation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costs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limited </a:t>
            </a: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options</a:t>
            </a:r>
            <a:r>
              <a:rPr sz="1350" spc="-9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can</a:t>
            </a:r>
            <a:r>
              <a:rPr sz="1350" spc="-8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make</a:t>
            </a:r>
            <a:r>
              <a:rPr sz="1350" spc="-9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fresh</a:t>
            </a:r>
            <a:r>
              <a:rPr sz="1350" spc="-9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151512"/>
                </a:solidFill>
                <a:latin typeface="Verdana"/>
                <a:cs typeface="Verdana"/>
              </a:rPr>
              <a:t>food</a:t>
            </a:r>
            <a:r>
              <a:rPr sz="1350" spc="-9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out</a:t>
            </a:r>
            <a:r>
              <a:rPr sz="1350" spc="-9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of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reach.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328" y="2963862"/>
            <a:ext cx="2804160" cy="1189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50" spc="95" dirty="0">
                <a:solidFill>
                  <a:srgbClr val="151512"/>
                </a:solidFill>
                <a:latin typeface="Trebuchet MS"/>
                <a:cs typeface="Trebuchet MS"/>
              </a:rPr>
              <a:t>Availability of organic Produce</a:t>
            </a:r>
            <a:endParaRPr sz="1650" dirty="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lang="en-US" sz="1350" spc="-25" dirty="0">
                <a:solidFill>
                  <a:srgbClr val="151512"/>
                </a:solidFill>
                <a:latin typeface="Verdana"/>
                <a:cs typeface="Verdana"/>
              </a:rPr>
              <a:t>In urban cities the availability of pesticide free food is difficult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5B5FF-429C-8D85-4E02-ACE37685778B}"/>
              </a:ext>
            </a:extLst>
          </p:cNvPr>
          <p:cNvSpPr txBox="1"/>
          <p:nvPr/>
        </p:nvSpPr>
        <p:spPr>
          <a:xfrm>
            <a:off x="587375" y="479426"/>
            <a:ext cx="2536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Define : </a:t>
            </a:r>
          </a:p>
        </p:txBody>
      </p:sp>
      <p:pic>
        <p:nvPicPr>
          <p:cNvPr id="8" name="Graphic 7" descr="Scales of justice outline">
            <a:extLst>
              <a:ext uri="{FF2B5EF4-FFF2-40B4-BE49-F238E27FC236}">
                <a16:creationId xmlns:a16="http://schemas.microsoft.com/office/drawing/2014/main" id="{CF96AE23-F883-FA84-D325-B7B7393B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" y="514985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006475"/>
            <a:ext cx="524383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295" dirty="0"/>
              <a:t>A</a:t>
            </a:r>
            <a:r>
              <a:rPr spc="-60" dirty="0"/>
              <a:t> </a:t>
            </a:r>
            <a:r>
              <a:rPr dirty="0"/>
              <a:t>Solution:</a:t>
            </a:r>
            <a:r>
              <a:rPr spc="-55" dirty="0"/>
              <a:t> </a:t>
            </a:r>
            <a:r>
              <a:rPr spc="125" dirty="0"/>
              <a:t>Indoor</a:t>
            </a:r>
            <a:r>
              <a:rPr spc="-55" dirty="0"/>
              <a:t> </a:t>
            </a:r>
            <a:r>
              <a:rPr spc="-10" dirty="0"/>
              <a:t>Vertical </a:t>
            </a:r>
            <a:r>
              <a:rPr spc="65" dirty="0"/>
              <a:t>Farming</a:t>
            </a:r>
          </a:p>
        </p:txBody>
      </p:sp>
      <p:sp>
        <p:nvSpPr>
          <p:cNvPr id="3" name="object 3"/>
          <p:cNvSpPr/>
          <p:nvPr/>
        </p:nvSpPr>
        <p:spPr>
          <a:xfrm>
            <a:off x="600075" y="2400299"/>
            <a:ext cx="2886075" cy="1257300"/>
          </a:xfrm>
          <a:custGeom>
            <a:avLst/>
            <a:gdLst/>
            <a:ahLst/>
            <a:cxnLst/>
            <a:rect l="l" t="t" r="r" b="b"/>
            <a:pathLst>
              <a:path w="2886075" h="1257300">
                <a:moveTo>
                  <a:pt x="28674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35875"/>
                </a:lnTo>
                <a:lnTo>
                  <a:pt x="0" y="1238707"/>
                </a:lnTo>
                <a:lnTo>
                  <a:pt x="18588" y="1257300"/>
                </a:lnTo>
                <a:lnTo>
                  <a:pt x="2867482" y="1257300"/>
                </a:lnTo>
                <a:lnTo>
                  <a:pt x="2886075" y="12387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5" y="2544762"/>
            <a:ext cx="249999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151512"/>
                </a:solidFill>
                <a:latin typeface="Trebuchet MS"/>
                <a:cs typeface="Trebuchet MS"/>
              </a:rPr>
              <a:t>Structure</a:t>
            </a:r>
            <a:endParaRPr sz="1650">
              <a:latin typeface="Trebuchet MS"/>
              <a:cs typeface="Trebuchet MS"/>
            </a:endParaRPr>
          </a:p>
          <a:p>
            <a:pPr marL="12700" marR="5715">
              <a:lnSpc>
                <a:spcPct val="134300"/>
              </a:lnSpc>
              <a:spcBef>
                <a:spcPts val="615"/>
              </a:spcBef>
            </a:pP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Multi-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tiered</a:t>
            </a: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systems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maximize </a:t>
            </a:r>
            <a:r>
              <a:rPr sz="1350" dirty="0">
                <a:solidFill>
                  <a:srgbClr val="151512"/>
                </a:solidFill>
                <a:latin typeface="Verdana"/>
                <a:cs typeface="Verdana"/>
              </a:rPr>
              <a:t>space</a:t>
            </a:r>
            <a:r>
              <a:rPr sz="1350" spc="-11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sz="1350" spc="-9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yield.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600" y="2400299"/>
            <a:ext cx="2886075" cy="1257300"/>
          </a:xfrm>
          <a:custGeom>
            <a:avLst/>
            <a:gdLst/>
            <a:ahLst/>
            <a:cxnLst/>
            <a:rect l="l" t="t" r="r" b="b"/>
            <a:pathLst>
              <a:path w="2886075" h="125730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235875"/>
                </a:lnTo>
                <a:lnTo>
                  <a:pt x="0" y="1238707"/>
                </a:lnTo>
                <a:lnTo>
                  <a:pt x="18592" y="1257300"/>
                </a:lnTo>
                <a:lnTo>
                  <a:pt x="2867482" y="1257300"/>
                </a:lnTo>
                <a:lnTo>
                  <a:pt x="2886075" y="12387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6350" y="2544762"/>
            <a:ext cx="191516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0" dirty="0">
                <a:solidFill>
                  <a:srgbClr val="151512"/>
                </a:solidFill>
                <a:latin typeface="Trebuchet MS"/>
                <a:cs typeface="Trebuchet MS"/>
              </a:rPr>
              <a:t>Lighting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Controlled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LED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lighting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optimizes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plant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growth.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075" y="3829050"/>
            <a:ext cx="2886075" cy="1543050"/>
          </a:xfrm>
          <a:custGeom>
            <a:avLst/>
            <a:gdLst/>
            <a:ahLst/>
            <a:cxnLst/>
            <a:rect l="l" t="t" r="r" b="b"/>
            <a:pathLst>
              <a:path w="2886075" h="1543050">
                <a:moveTo>
                  <a:pt x="28674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521620"/>
                </a:lnTo>
                <a:lnTo>
                  <a:pt x="0" y="1524457"/>
                </a:lnTo>
                <a:lnTo>
                  <a:pt x="18588" y="1543051"/>
                </a:lnTo>
                <a:lnTo>
                  <a:pt x="2867482" y="1543051"/>
                </a:lnTo>
                <a:lnTo>
                  <a:pt x="2886075" y="152445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825" y="3973512"/>
            <a:ext cx="243586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0" dirty="0">
                <a:solidFill>
                  <a:srgbClr val="151512"/>
                </a:solidFill>
                <a:latin typeface="Trebuchet MS"/>
                <a:cs typeface="Trebuchet MS"/>
              </a:rPr>
              <a:t>Hydroponic</a:t>
            </a:r>
            <a:r>
              <a:rPr sz="1650" spc="-3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105" dirty="0">
                <a:solidFill>
                  <a:srgbClr val="151512"/>
                </a:solidFill>
                <a:latin typeface="Trebuchet MS"/>
                <a:cs typeface="Trebuchet MS"/>
              </a:rPr>
              <a:t>System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Water-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based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nutrient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delivery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for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efficient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growth.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3829050"/>
            <a:ext cx="2886075" cy="1543050"/>
          </a:xfrm>
          <a:custGeom>
            <a:avLst/>
            <a:gdLst/>
            <a:ahLst/>
            <a:cxnLst/>
            <a:rect l="l" t="t" r="r" b="b"/>
            <a:pathLst>
              <a:path w="2886075" h="154305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521620"/>
                </a:lnTo>
                <a:lnTo>
                  <a:pt x="0" y="1524457"/>
                </a:lnTo>
                <a:lnTo>
                  <a:pt x="18592" y="1543051"/>
                </a:lnTo>
                <a:lnTo>
                  <a:pt x="2867482" y="1543051"/>
                </a:lnTo>
                <a:lnTo>
                  <a:pt x="2886075" y="152445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6350" y="3973512"/>
            <a:ext cx="2446020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151512"/>
                </a:solidFill>
                <a:latin typeface="Trebuchet MS"/>
                <a:cs typeface="Trebuchet MS"/>
              </a:rPr>
              <a:t>Environmental</a:t>
            </a:r>
            <a:r>
              <a:rPr sz="1650" spc="-1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55" dirty="0">
                <a:solidFill>
                  <a:srgbClr val="151512"/>
                </a:solidFill>
                <a:latin typeface="Trebuchet MS"/>
                <a:cs typeface="Trebuchet MS"/>
              </a:rPr>
              <a:t>Control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Climate-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controlled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environment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for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ideal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growing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conditions.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756529-72A3-CB44-8DA0-AB54E089AFF1}"/>
              </a:ext>
            </a:extLst>
          </p:cNvPr>
          <p:cNvSpPr/>
          <p:nvPr/>
        </p:nvSpPr>
        <p:spPr>
          <a:xfrm>
            <a:off x="3429000" y="5971184"/>
            <a:ext cx="8001000" cy="453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608E7-D857-5793-FA94-5FB9E3FC73E0}"/>
              </a:ext>
            </a:extLst>
          </p:cNvPr>
          <p:cNvSpPr txBox="1"/>
          <p:nvPr/>
        </p:nvSpPr>
        <p:spPr>
          <a:xfrm>
            <a:off x="554630" y="159599"/>
            <a:ext cx="267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</a:rPr>
              <a:t>Ideate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1"/>
            <a:ext cx="4554526" cy="6445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spc="145" dirty="0">
                <a:latin typeface="Tahoma"/>
                <a:cs typeface="Tahoma"/>
              </a:rPr>
              <a:t>Benefits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140" dirty="0">
                <a:latin typeface="Tahoma"/>
                <a:cs typeface="Tahoma"/>
              </a:rPr>
              <a:t>of</a:t>
            </a:r>
            <a:r>
              <a:rPr spc="-165" dirty="0">
                <a:latin typeface="Tahoma"/>
                <a:cs typeface="Tahoma"/>
              </a:rPr>
              <a:t> </a:t>
            </a:r>
            <a:r>
              <a:rPr spc="150" dirty="0">
                <a:latin typeface="Tahoma"/>
                <a:cs typeface="Tahoma"/>
              </a:rPr>
              <a:t>Vertical</a:t>
            </a:r>
            <a:r>
              <a:rPr spc="-165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Farming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2200274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4234" y="2216150"/>
            <a:ext cx="10985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75" dirty="0">
                <a:solidFill>
                  <a:srgbClr val="151512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0832" y="2173287"/>
            <a:ext cx="1903730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151512"/>
                </a:solidFill>
                <a:latin typeface="Tahoma"/>
                <a:cs typeface="Tahoma"/>
              </a:rPr>
              <a:t>Increased</a:t>
            </a:r>
            <a:r>
              <a:rPr sz="1650" spc="-8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151512"/>
                </a:solidFill>
                <a:latin typeface="Tahoma"/>
                <a:cs typeface="Tahoma"/>
              </a:rPr>
              <a:t>Yield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Higher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density</a:t>
            </a:r>
            <a:r>
              <a:rPr sz="1350" spc="-8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planting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allows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for</a:t>
            </a:r>
            <a:r>
              <a:rPr sz="1350" spc="-7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greater productivity.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3850" y="2200274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49768" y="2216150"/>
            <a:ext cx="17399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solidFill>
                  <a:srgbClr val="151512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8364" y="2173287"/>
            <a:ext cx="230441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0" dirty="0">
                <a:solidFill>
                  <a:srgbClr val="151512"/>
                </a:solidFill>
                <a:latin typeface="Tahoma"/>
                <a:cs typeface="Tahoma"/>
              </a:rPr>
              <a:t>Reduced</a:t>
            </a:r>
            <a:r>
              <a:rPr sz="1650" spc="-7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151512"/>
                </a:solidFill>
                <a:latin typeface="Tahoma"/>
                <a:cs typeface="Tahoma"/>
              </a:rPr>
              <a:t>Water</a:t>
            </a:r>
            <a:r>
              <a:rPr sz="1650" spc="-7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151512"/>
                </a:solidFill>
                <a:latin typeface="Tahoma"/>
                <a:cs typeface="Tahoma"/>
              </a:rPr>
              <a:t>Usage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Hydroponic</a:t>
            </a:r>
            <a:r>
              <a:rPr sz="135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151512"/>
                </a:solidFill>
                <a:latin typeface="Verdana"/>
                <a:cs typeface="Verdana"/>
              </a:rPr>
              <a:t>systems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are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highly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efficient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in 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water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151512"/>
                </a:solidFill>
                <a:latin typeface="Verdana"/>
                <a:cs typeface="Verdana"/>
              </a:rPr>
              <a:t>use.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6325" y="376237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0007" y="3778250"/>
            <a:ext cx="1784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5" dirty="0">
                <a:solidFill>
                  <a:srgbClr val="151512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0836" y="3735387"/>
            <a:ext cx="2181225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151512"/>
                </a:solidFill>
                <a:latin typeface="Tahoma"/>
                <a:cs typeface="Tahoma"/>
              </a:rPr>
              <a:t>Minimized</a:t>
            </a:r>
            <a:r>
              <a:rPr sz="1650" spc="-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151512"/>
                </a:solidFill>
                <a:latin typeface="Tahoma"/>
                <a:cs typeface="Tahoma"/>
              </a:rPr>
              <a:t>Waste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Controlled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environment </a:t>
            </a:r>
            <a:r>
              <a:rPr sz="1350" spc="-25" dirty="0">
                <a:solidFill>
                  <a:srgbClr val="151512"/>
                </a:solidFill>
                <a:latin typeface="Verdana"/>
                <a:cs typeface="Verdana"/>
              </a:rPr>
              <a:t>reduces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151512"/>
                </a:solidFill>
                <a:latin typeface="Verdana"/>
                <a:cs typeface="Verdana"/>
              </a:rPr>
              <a:t>spoilage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sz="1350" spc="-7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151512"/>
                </a:solidFill>
                <a:latin typeface="Verdana"/>
                <a:cs typeface="Verdana"/>
              </a:rPr>
              <a:t>food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waste.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43850" y="376237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4116" y="3778250"/>
            <a:ext cx="1854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10" dirty="0">
                <a:solidFill>
                  <a:srgbClr val="151512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8368" y="3735387"/>
            <a:ext cx="1718310" cy="14458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4825">
              <a:lnSpc>
                <a:spcPct val="106100"/>
              </a:lnSpc>
              <a:spcBef>
                <a:spcPts val="15"/>
              </a:spcBef>
            </a:pPr>
            <a:r>
              <a:rPr sz="1650" spc="60" dirty="0">
                <a:solidFill>
                  <a:srgbClr val="151512"/>
                </a:solidFill>
                <a:latin typeface="Tahoma"/>
                <a:cs typeface="Tahoma"/>
              </a:rPr>
              <a:t>Year-</a:t>
            </a:r>
            <a:r>
              <a:rPr sz="1650" spc="80" dirty="0">
                <a:solidFill>
                  <a:srgbClr val="151512"/>
                </a:solidFill>
                <a:latin typeface="Tahoma"/>
                <a:cs typeface="Tahoma"/>
              </a:rPr>
              <a:t>Round Production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Climate-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controlled 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environment</a:t>
            </a:r>
            <a:r>
              <a:rPr sz="135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151512"/>
                </a:solidFill>
                <a:latin typeface="Verdana"/>
                <a:cs typeface="Verdana"/>
              </a:rPr>
              <a:t>enables </a:t>
            </a:r>
            <a:r>
              <a:rPr sz="1350" spc="-40" dirty="0">
                <a:solidFill>
                  <a:srgbClr val="151512"/>
                </a:solidFill>
                <a:latin typeface="Verdana"/>
                <a:cs typeface="Verdana"/>
              </a:rPr>
              <a:t>continuous</a:t>
            </a:r>
            <a:r>
              <a:rPr sz="1350" spc="-6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Verdana"/>
                <a:cs typeface="Verdana"/>
              </a:rPr>
              <a:t>growth.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16" name="object 16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FB0E28-1227-2C6A-502F-30AAE408A245}"/>
              </a:ext>
            </a:extLst>
          </p:cNvPr>
          <p:cNvSpPr/>
          <p:nvPr/>
        </p:nvSpPr>
        <p:spPr>
          <a:xfrm>
            <a:off x="9580244" y="5926073"/>
            <a:ext cx="1754504" cy="4191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3648"/>
            <a:ext cx="11430000" cy="6439535"/>
          </a:xfrm>
          <a:custGeom>
            <a:avLst/>
            <a:gdLst/>
            <a:ahLst/>
            <a:cxnLst/>
            <a:rect l="l" t="t" r="r" b="b"/>
            <a:pathLst>
              <a:path w="10441940" h="6439535">
                <a:moveTo>
                  <a:pt x="10441673" y="0"/>
                </a:moveTo>
                <a:lnTo>
                  <a:pt x="0" y="0"/>
                </a:lnTo>
                <a:lnTo>
                  <a:pt x="0" y="6439031"/>
                </a:lnTo>
                <a:lnTo>
                  <a:pt x="10441673" y="6439031"/>
                </a:lnTo>
                <a:lnTo>
                  <a:pt x="10441673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19362"/>
            <a:ext cx="4191000" cy="6425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51115" y="404966"/>
            <a:ext cx="4074795" cy="982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55"/>
              </a:spcBef>
            </a:pPr>
            <a:r>
              <a:rPr sz="3050" spc="80" dirty="0"/>
              <a:t>Sustainability</a:t>
            </a:r>
            <a:r>
              <a:rPr sz="3050" spc="-70" dirty="0"/>
              <a:t> </a:t>
            </a:r>
            <a:r>
              <a:rPr sz="3050" spc="140" dirty="0"/>
              <a:t>and </a:t>
            </a:r>
            <a:r>
              <a:rPr sz="3050" spc="75" dirty="0"/>
              <a:t>Environmental</a:t>
            </a:r>
            <a:r>
              <a:rPr sz="3050" spc="-110" dirty="0"/>
              <a:t> </a:t>
            </a:r>
            <a:r>
              <a:rPr sz="3050" spc="120" dirty="0"/>
              <a:t>Impact</a:t>
            </a:r>
            <a:endParaRPr sz="3050" dirty="0"/>
          </a:p>
        </p:txBody>
      </p:sp>
      <p:sp>
        <p:nvSpPr>
          <p:cNvPr id="5" name="object 5"/>
          <p:cNvSpPr/>
          <p:nvPr/>
        </p:nvSpPr>
        <p:spPr>
          <a:xfrm>
            <a:off x="4512914" y="1653264"/>
            <a:ext cx="293370" cy="391795"/>
          </a:xfrm>
          <a:custGeom>
            <a:avLst/>
            <a:gdLst/>
            <a:ahLst/>
            <a:cxnLst/>
            <a:rect l="l" t="t" r="r" b="b"/>
            <a:pathLst>
              <a:path w="293370" h="391794">
                <a:moveTo>
                  <a:pt x="262770" y="0"/>
                </a:moveTo>
                <a:lnTo>
                  <a:pt x="30512" y="0"/>
                </a:lnTo>
                <a:lnTo>
                  <a:pt x="17993" y="2668"/>
                </a:lnTo>
                <a:lnTo>
                  <a:pt x="8003" y="9883"/>
                </a:lnTo>
                <a:lnTo>
                  <a:pt x="1640" y="20454"/>
                </a:lnTo>
                <a:lnTo>
                  <a:pt x="0" y="33192"/>
                </a:lnTo>
                <a:lnTo>
                  <a:pt x="26463" y="346744"/>
                </a:lnTo>
                <a:lnTo>
                  <a:pt x="31406" y="364427"/>
                </a:lnTo>
                <a:lnTo>
                  <a:pt x="42107" y="378646"/>
                </a:lnTo>
                <a:lnTo>
                  <a:pt x="57183" y="388119"/>
                </a:lnTo>
                <a:lnTo>
                  <a:pt x="75249" y="391562"/>
                </a:lnTo>
                <a:lnTo>
                  <a:pt x="218114" y="391562"/>
                </a:lnTo>
                <a:lnTo>
                  <a:pt x="236181" y="388119"/>
                </a:lnTo>
                <a:lnTo>
                  <a:pt x="251257" y="378646"/>
                </a:lnTo>
                <a:lnTo>
                  <a:pt x="259951" y="367094"/>
                </a:lnTo>
                <a:lnTo>
                  <a:pt x="75249" y="367094"/>
                </a:lnTo>
                <a:lnTo>
                  <a:pt x="66234" y="365378"/>
                </a:lnTo>
                <a:lnTo>
                  <a:pt x="58696" y="360651"/>
                </a:lnTo>
                <a:lnTo>
                  <a:pt x="53338" y="353541"/>
                </a:lnTo>
                <a:lnTo>
                  <a:pt x="50862" y="344679"/>
                </a:lnTo>
                <a:lnTo>
                  <a:pt x="43908" y="262167"/>
                </a:lnTo>
                <a:lnTo>
                  <a:pt x="111704" y="262086"/>
                </a:lnTo>
                <a:lnTo>
                  <a:pt x="120299" y="257039"/>
                </a:lnTo>
                <a:lnTo>
                  <a:pt x="132856" y="250115"/>
                </a:lnTo>
                <a:lnTo>
                  <a:pt x="146647" y="247807"/>
                </a:lnTo>
                <a:lnTo>
                  <a:pt x="275251" y="247807"/>
                </a:lnTo>
                <a:lnTo>
                  <a:pt x="275323" y="246952"/>
                </a:lnTo>
                <a:lnTo>
                  <a:pt x="210275" y="246952"/>
                </a:lnTo>
                <a:lnTo>
                  <a:pt x="83169" y="246922"/>
                </a:lnTo>
                <a:lnTo>
                  <a:pt x="71330" y="246520"/>
                </a:lnTo>
                <a:lnTo>
                  <a:pt x="59877" y="242734"/>
                </a:lnTo>
                <a:lnTo>
                  <a:pt x="41523" y="233557"/>
                </a:lnTo>
                <a:lnTo>
                  <a:pt x="24085" y="27531"/>
                </a:lnTo>
                <a:lnTo>
                  <a:pt x="26916" y="24468"/>
                </a:lnTo>
                <a:lnTo>
                  <a:pt x="292213" y="24468"/>
                </a:lnTo>
                <a:lnTo>
                  <a:pt x="291684" y="20454"/>
                </a:lnTo>
                <a:lnTo>
                  <a:pt x="285298" y="9883"/>
                </a:lnTo>
                <a:lnTo>
                  <a:pt x="275297" y="2668"/>
                </a:lnTo>
                <a:lnTo>
                  <a:pt x="262770" y="0"/>
                </a:lnTo>
                <a:close/>
              </a:path>
              <a:path w="293370" h="391794">
                <a:moveTo>
                  <a:pt x="274039" y="262167"/>
                </a:moveTo>
                <a:lnTo>
                  <a:pt x="249393" y="262167"/>
                </a:lnTo>
                <a:lnTo>
                  <a:pt x="242432" y="344760"/>
                </a:lnTo>
                <a:lnTo>
                  <a:pt x="239967" y="353575"/>
                </a:lnTo>
                <a:lnTo>
                  <a:pt x="234633" y="360661"/>
                </a:lnTo>
                <a:lnTo>
                  <a:pt x="227119" y="365379"/>
                </a:lnTo>
                <a:lnTo>
                  <a:pt x="218114" y="367094"/>
                </a:lnTo>
                <a:lnTo>
                  <a:pt x="259951" y="367094"/>
                </a:lnTo>
                <a:lnTo>
                  <a:pt x="261958" y="364427"/>
                </a:lnTo>
                <a:lnTo>
                  <a:pt x="266900" y="346744"/>
                </a:lnTo>
                <a:lnTo>
                  <a:pt x="274039" y="262167"/>
                </a:lnTo>
                <a:close/>
              </a:path>
              <a:path w="293370" h="391794">
                <a:moveTo>
                  <a:pt x="111704" y="262086"/>
                </a:moveTo>
                <a:lnTo>
                  <a:pt x="43901" y="262086"/>
                </a:lnTo>
                <a:lnTo>
                  <a:pt x="48867" y="264603"/>
                </a:lnTo>
                <a:lnTo>
                  <a:pt x="66986" y="270605"/>
                </a:lnTo>
                <a:lnTo>
                  <a:pt x="85701" y="271258"/>
                </a:lnTo>
                <a:lnTo>
                  <a:pt x="103857" y="266693"/>
                </a:lnTo>
                <a:lnTo>
                  <a:pt x="111704" y="262086"/>
                </a:lnTo>
                <a:close/>
              </a:path>
              <a:path w="293370" h="391794">
                <a:moveTo>
                  <a:pt x="275251" y="247807"/>
                </a:moveTo>
                <a:lnTo>
                  <a:pt x="146647" y="247807"/>
                </a:lnTo>
                <a:lnTo>
                  <a:pt x="160438" y="250115"/>
                </a:lnTo>
                <a:lnTo>
                  <a:pt x="172995" y="257039"/>
                </a:lnTo>
                <a:lnTo>
                  <a:pt x="189431" y="266693"/>
                </a:lnTo>
                <a:lnTo>
                  <a:pt x="207583" y="271258"/>
                </a:lnTo>
                <a:lnTo>
                  <a:pt x="226296" y="270605"/>
                </a:lnTo>
                <a:lnTo>
                  <a:pt x="244416" y="264603"/>
                </a:lnTo>
                <a:lnTo>
                  <a:pt x="249393" y="262167"/>
                </a:lnTo>
                <a:lnTo>
                  <a:pt x="274039" y="262167"/>
                </a:lnTo>
                <a:lnTo>
                  <a:pt x="275251" y="247807"/>
                </a:lnTo>
                <a:close/>
              </a:path>
              <a:path w="293370" h="391794">
                <a:moveTo>
                  <a:pt x="43901" y="262086"/>
                </a:moveTo>
                <a:close/>
              </a:path>
              <a:path w="293370" h="391794">
                <a:moveTo>
                  <a:pt x="292213" y="24468"/>
                </a:moveTo>
                <a:lnTo>
                  <a:pt x="266367" y="24468"/>
                </a:lnTo>
                <a:lnTo>
                  <a:pt x="269197" y="27531"/>
                </a:lnTo>
                <a:lnTo>
                  <a:pt x="251841" y="233557"/>
                </a:lnTo>
                <a:lnTo>
                  <a:pt x="233557" y="242734"/>
                </a:lnTo>
                <a:lnTo>
                  <a:pt x="222110" y="246532"/>
                </a:lnTo>
                <a:lnTo>
                  <a:pt x="210275" y="246952"/>
                </a:lnTo>
                <a:lnTo>
                  <a:pt x="275323" y="246952"/>
                </a:lnTo>
                <a:lnTo>
                  <a:pt x="293364" y="33192"/>
                </a:lnTo>
                <a:lnTo>
                  <a:pt x="292213" y="24468"/>
                </a:lnTo>
                <a:close/>
              </a:path>
              <a:path w="293370" h="391794">
                <a:moveTo>
                  <a:pt x="146718" y="223292"/>
                </a:moveTo>
                <a:lnTo>
                  <a:pt x="124929" y="226949"/>
                </a:lnTo>
                <a:lnTo>
                  <a:pt x="105078" y="237919"/>
                </a:lnTo>
                <a:lnTo>
                  <a:pt x="94662" y="244026"/>
                </a:lnTo>
                <a:lnTo>
                  <a:pt x="83169" y="246922"/>
                </a:lnTo>
                <a:lnTo>
                  <a:pt x="210154" y="246922"/>
                </a:lnTo>
                <a:lnTo>
                  <a:pt x="198783" y="244060"/>
                </a:lnTo>
                <a:lnTo>
                  <a:pt x="188367" y="237919"/>
                </a:lnTo>
                <a:lnTo>
                  <a:pt x="168509" y="226949"/>
                </a:lnTo>
                <a:lnTo>
                  <a:pt x="146718" y="223292"/>
                </a:lnTo>
                <a:close/>
              </a:path>
              <a:path w="293370" h="391794">
                <a:moveTo>
                  <a:pt x="151044" y="66385"/>
                </a:moveTo>
                <a:lnTo>
                  <a:pt x="142320" y="66385"/>
                </a:lnTo>
                <a:lnTo>
                  <a:pt x="137656" y="72267"/>
                </a:lnTo>
                <a:lnTo>
                  <a:pt x="112391" y="107855"/>
                </a:lnTo>
                <a:lnTo>
                  <a:pt x="97755" y="143700"/>
                </a:lnTo>
                <a:lnTo>
                  <a:pt x="97749" y="143851"/>
                </a:lnTo>
                <a:lnTo>
                  <a:pt x="101585" y="161626"/>
                </a:lnTo>
                <a:lnTo>
                  <a:pt x="112084" y="176213"/>
                </a:lnTo>
                <a:lnTo>
                  <a:pt x="127644" y="186055"/>
                </a:lnTo>
                <a:lnTo>
                  <a:pt x="146682" y="189667"/>
                </a:lnTo>
                <a:lnTo>
                  <a:pt x="165720" y="186055"/>
                </a:lnTo>
                <a:lnTo>
                  <a:pt x="181280" y="176213"/>
                </a:lnTo>
                <a:lnTo>
                  <a:pt x="189216" y="165187"/>
                </a:lnTo>
                <a:lnTo>
                  <a:pt x="146531" y="165187"/>
                </a:lnTo>
                <a:lnTo>
                  <a:pt x="136535" y="163293"/>
                </a:lnTo>
                <a:lnTo>
                  <a:pt x="128827" y="158352"/>
                </a:lnTo>
                <a:lnTo>
                  <a:pt x="123929" y="151477"/>
                </a:lnTo>
                <a:lnTo>
                  <a:pt x="122229" y="143851"/>
                </a:lnTo>
                <a:lnTo>
                  <a:pt x="122213" y="143700"/>
                </a:lnTo>
                <a:lnTo>
                  <a:pt x="122666" y="141171"/>
                </a:lnTo>
                <a:lnTo>
                  <a:pt x="126413" y="132307"/>
                </a:lnTo>
                <a:lnTo>
                  <a:pt x="129395" y="126727"/>
                </a:lnTo>
                <a:lnTo>
                  <a:pt x="133142" y="120682"/>
                </a:lnTo>
                <a:lnTo>
                  <a:pt x="137329" y="113872"/>
                </a:lnTo>
                <a:lnTo>
                  <a:pt x="142018" y="107073"/>
                </a:lnTo>
                <a:lnTo>
                  <a:pt x="146601" y="100796"/>
                </a:lnTo>
                <a:lnTo>
                  <a:pt x="176231" y="100796"/>
                </a:lnTo>
                <a:lnTo>
                  <a:pt x="167912" y="88413"/>
                </a:lnTo>
                <a:lnTo>
                  <a:pt x="155708" y="72267"/>
                </a:lnTo>
                <a:lnTo>
                  <a:pt x="151044" y="66385"/>
                </a:lnTo>
                <a:close/>
              </a:path>
              <a:path w="293370" h="391794">
                <a:moveTo>
                  <a:pt x="146606" y="165173"/>
                </a:moveTo>
                <a:close/>
              </a:path>
              <a:path w="293370" h="391794">
                <a:moveTo>
                  <a:pt x="176231" y="100796"/>
                </a:moveTo>
                <a:lnTo>
                  <a:pt x="146601" y="100796"/>
                </a:lnTo>
                <a:lnTo>
                  <a:pt x="151195" y="107073"/>
                </a:lnTo>
                <a:lnTo>
                  <a:pt x="155909" y="113953"/>
                </a:lnTo>
                <a:lnTo>
                  <a:pt x="170999" y="143700"/>
                </a:lnTo>
                <a:lnTo>
                  <a:pt x="170999" y="143851"/>
                </a:lnTo>
                <a:lnTo>
                  <a:pt x="169284" y="151477"/>
                </a:lnTo>
                <a:lnTo>
                  <a:pt x="164386" y="158352"/>
                </a:lnTo>
                <a:lnTo>
                  <a:pt x="156678" y="163293"/>
                </a:lnTo>
                <a:lnTo>
                  <a:pt x="146606" y="165173"/>
                </a:lnTo>
                <a:lnTo>
                  <a:pt x="189216" y="165187"/>
                </a:lnTo>
                <a:lnTo>
                  <a:pt x="191778" y="161626"/>
                </a:lnTo>
                <a:lnTo>
                  <a:pt x="195615" y="143851"/>
                </a:lnTo>
                <a:lnTo>
                  <a:pt x="195609" y="143700"/>
                </a:lnTo>
                <a:lnTo>
                  <a:pt x="191381" y="127382"/>
                </a:lnTo>
                <a:lnTo>
                  <a:pt x="180973" y="107855"/>
                </a:lnTo>
                <a:lnTo>
                  <a:pt x="176231" y="100796"/>
                </a:lnTo>
                <a:close/>
              </a:path>
              <a:path w="293370" h="391794">
                <a:moveTo>
                  <a:pt x="122213" y="143781"/>
                </a:moveTo>
                <a:close/>
              </a:path>
              <a:path w="293370" h="391794">
                <a:moveTo>
                  <a:pt x="170999" y="143781"/>
                </a:moveTo>
                <a:close/>
              </a:path>
            </a:pathLst>
          </a:custGeom>
          <a:solidFill>
            <a:srgbClr val="282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1115" y="2175700"/>
            <a:ext cx="5120005" cy="583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solidFill>
                  <a:srgbClr val="151512"/>
                </a:solidFill>
                <a:latin typeface="Trebuchet MS"/>
                <a:cs typeface="Trebuchet MS"/>
              </a:rPr>
              <a:t>Water</a:t>
            </a:r>
            <a:r>
              <a:rPr sz="1550" spc="55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151512"/>
                </a:solidFill>
                <a:latin typeface="Trebuchet MS"/>
                <a:cs typeface="Trebuchet MS"/>
              </a:rPr>
              <a:t>Conservation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spc="-10" dirty="0">
                <a:solidFill>
                  <a:srgbClr val="151512"/>
                </a:solidFill>
                <a:latin typeface="Verdana"/>
                <a:cs typeface="Verdana"/>
              </a:rPr>
              <a:t>Hydroponics</a:t>
            </a:r>
            <a:r>
              <a:rPr sz="1200" spc="-5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151512"/>
                </a:solidFill>
                <a:latin typeface="Verdana"/>
                <a:cs typeface="Verdana"/>
              </a:rPr>
              <a:t>minimizes</a:t>
            </a:r>
            <a:r>
              <a:rPr sz="1200" spc="-4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151512"/>
                </a:solidFill>
                <a:latin typeface="Verdana"/>
                <a:cs typeface="Verdana"/>
              </a:rPr>
              <a:t>water</a:t>
            </a:r>
            <a:r>
              <a:rPr sz="1200" spc="-4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51512"/>
                </a:solidFill>
                <a:latin typeface="Verdana"/>
                <a:cs typeface="Verdana"/>
              </a:rPr>
              <a:t>usage</a:t>
            </a:r>
            <a:r>
              <a:rPr sz="1200" spc="-4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51512"/>
                </a:solidFill>
                <a:latin typeface="Verdana"/>
                <a:cs typeface="Verdana"/>
              </a:rPr>
              <a:t>compared</a:t>
            </a:r>
            <a:r>
              <a:rPr sz="1200" spc="-45" dirty="0">
                <a:solidFill>
                  <a:srgbClr val="151512"/>
                </a:solidFill>
                <a:latin typeface="Verdana"/>
                <a:cs typeface="Verdana"/>
              </a:rPr>
              <a:t> to</a:t>
            </a:r>
            <a:r>
              <a:rPr sz="1200" spc="-4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151512"/>
                </a:solidFill>
                <a:latin typeface="Verdana"/>
                <a:cs typeface="Verdana"/>
              </a:rPr>
              <a:t>traditional</a:t>
            </a:r>
            <a:r>
              <a:rPr sz="1200" spc="-5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51512"/>
                </a:solidFill>
                <a:latin typeface="Verdana"/>
                <a:cs typeface="Verdana"/>
              </a:rPr>
              <a:t>farming.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3815" y="3277258"/>
            <a:ext cx="391795" cy="344170"/>
          </a:xfrm>
          <a:custGeom>
            <a:avLst/>
            <a:gdLst/>
            <a:ahLst/>
            <a:cxnLst/>
            <a:rect l="l" t="t" r="r" b="b"/>
            <a:pathLst>
              <a:path w="391795" h="344170">
                <a:moveTo>
                  <a:pt x="373521" y="0"/>
                </a:moveTo>
                <a:lnTo>
                  <a:pt x="365795" y="232"/>
                </a:lnTo>
                <a:lnTo>
                  <a:pt x="363115" y="5209"/>
                </a:lnTo>
                <a:lnTo>
                  <a:pt x="362036" y="7274"/>
                </a:lnTo>
                <a:lnTo>
                  <a:pt x="360817" y="9258"/>
                </a:lnTo>
                <a:lnTo>
                  <a:pt x="325081" y="41846"/>
                </a:lnTo>
                <a:lnTo>
                  <a:pt x="287552" y="50479"/>
                </a:lnTo>
                <a:lnTo>
                  <a:pt x="208021" y="50479"/>
                </a:lnTo>
                <a:lnTo>
                  <a:pt x="158283" y="59967"/>
                </a:lnTo>
                <a:lnTo>
                  <a:pt x="116926" y="85995"/>
                </a:lnTo>
                <a:lnTo>
                  <a:pt x="87599" y="124915"/>
                </a:lnTo>
                <a:lnTo>
                  <a:pt x="73950" y="173076"/>
                </a:lnTo>
                <a:lnTo>
                  <a:pt x="43654" y="197992"/>
                </a:lnTo>
                <a:lnTo>
                  <a:pt x="20316" y="229616"/>
                </a:lnTo>
                <a:lnTo>
                  <a:pt x="5307" y="266563"/>
                </a:lnTo>
                <a:lnTo>
                  <a:pt x="0" y="307449"/>
                </a:lnTo>
                <a:lnTo>
                  <a:pt x="0" y="338646"/>
                </a:lnTo>
                <a:lnTo>
                  <a:pt x="5510" y="344157"/>
                </a:lnTo>
                <a:lnTo>
                  <a:pt x="18969" y="344157"/>
                </a:lnTo>
                <a:lnTo>
                  <a:pt x="24468" y="338646"/>
                </a:lnTo>
                <a:lnTo>
                  <a:pt x="24468" y="307449"/>
                </a:lnTo>
                <a:lnTo>
                  <a:pt x="27993" y="276705"/>
                </a:lnTo>
                <a:lnTo>
                  <a:pt x="38043" y="248461"/>
                </a:lnTo>
                <a:lnTo>
                  <a:pt x="53830" y="223516"/>
                </a:lnTo>
                <a:lnTo>
                  <a:pt x="74565" y="202672"/>
                </a:lnTo>
                <a:lnTo>
                  <a:pt x="101254" y="202672"/>
                </a:lnTo>
                <a:lnTo>
                  <a:pt x="97896" y="187532"/>
                </a:lnTo>
                <a:lnTo>
                  <a:pt x="112101" y="181268"/>
                </a:lnTo>
                <a:lnTo>
                  <a:pt x="127109" y="176660"/>
                </a:lnTo>
                <a:lnTo>
                  <a:pt x="142805" y="173816"/>
                </a:lnTo>
                <a:lnTo>
                  <a:pt x="159073" y="172844"/>
                </a:lnTo>
                <a:lnTo>
                  <a:pt x="239218" y="172844"/>
                </a:lnTo>
                <a:lnTo>
                  <a:pt x="244729" y="167333"/>
                </a:lnTo>
                <a:lnTo>
                  <a:pt x="244729" y="159305"/>
                </a:lnTo>
                <a:lnTo>
                  <a:pt x="100947" y="159305"/>
                </a:lnTo>
                <a:lnTo>
                  <a:pt x="115245" y="125706"/>
                </a:lnTo>
                <a:lnTo>
                  <a:pt x="139339" y="98981"/>
                </a:lnTo>
                <a:lnTo>
                  <a:pt x="171006" y="81331"/>
                </a:lnTo>
                <a:lnTo>
                  <a:pt x="208021" y="74959"/>
                </a:lnTo>
                <a:lnTo>
                  <a:pt x="287552" y="74959"/>
                </a:lnTo>
                <a:lnTo>
                  <a:pt x="308466" y="72970"/>
                </a:lnTo>
                <a:lnTo>
                  <a:pt x="328064" y="67251"/>
                </a:lnTo>
                <a:lnTo>
                  <a:pt x="345971" y="58176"/>
                </a:lnTo>
                <a:lnTo>
                  <a:pt x="361815" y="46117"/>
                </a:lnTo>
                <a:lnTo>
                  <a:pt x="386687" y="46117"/>
                </a:lnTo>
                <a:lnTo>
                  <a:pt x="376503" y="7958"/>
                </a:lnTo>
                <a:lnTo>
                  <a:pt x="373521" y="0"/>
                </a:lnTo>
                <a:close/>
              </a:path>
              <a:path w="391795" h="344170">
                <a:moveTo>
                  <a:pt x="101254" y="202672"/>
                </a:moveTo>
                <a:lnTo>
                  <a:pt x="74565" y="202672"/>
                </a:lnTo>
                <a:lnTo>
                  <a:pt x="89449" y="248794"/>
                </a:lnTo>
                <a:lnTo>
                  <a:pt x="118895" y="285922"/>
                </a:lnTo>
                <a:lnTo>
                  <a:pt x="159540" y="310675"/>
                </a:lnTo>
                <a:lnTo>
                  <a:pt x="208021" y="319677"/>
                </a:lnTo>
                <a:lnTo>
                  <a:pt x="208787" y="319677"/>
                </a:lnTo>
                <a:lnTo>
                  <a:pt x="250722" y="313606"/>
                </a:lnTo>
                <a:lnTo>
                  <a:pt x="289204" y="296734"/>
                </a:lnTo>
                <a:lnTo>
                  <a:pt x="291168" y="295209"/>
                </a:lnTo>
                <a:lnTo>
                  <a:pt x="208021" y="295209"/>
                </a:lnTo>
                <a:lnTo>
                  <a:pt x="165667" y="286772"/>
                </a:lnTo>
                <a:lnTo>
                  <a:pt x="130931" y="263737"/>
                </a:lnTo>
                <a:lnTo>
                  <a:pt x="107208" y="229519"/>
                </a:lnTo>
                <a:lnTo>
                  <a:pt x="101254" y="202672"/>
                </a:lnTo>
                <a:close/>
              </a:path>
              <a:path w="391795" h="344170">
                <a:moveTo>
                  <a:pt x="386687" y="46117"/>
                </a:moveTo>
                <a:lnTo>
                  <a:pt x="361815" y="46117"/>
                </a:lnTo>
                <a:lnTo>
                  <a:pt x="364052" y="58176"/>
                </a:lnTo>
                <a:lnTo>
                  <a:pt x="365742" y="70929"/>
                </a:lnTo>
                <a:lnTo>
                  <a:pt x="366752" y="83754"/>
                </a:lnTo>
                <a:lnTo>
                  <a:pt x="367094" y="96829"/>
                </a:lnTo>
                <a:lnTo>
                  <a:pt x="361145" y="151036"/>
                </a:lnTo>
                <a:lnTo>
                  <a:pt x="344536" y="198785"/>
                </a:lnTo>
                <a:lnTo>
                  <a:pt x="319123" y="238577"/>
                </a:lnTo>
                <a:lnTo>
                  <a:pt x="286763" y="268912"/>
                </a:lnTo>
                <a:lnTo>
                  <a:pt x="249311" y="288289"/>
                </a:lnTo>
                <a:lnTo>
                  <a:pt x="208624" y="295209"/>
                </a:lnTo>
                <a:lnTo>
                  <a:pt x="291168" y="295209"/>
                </a:lnTo>
                <a:lnTo>
                  <a:pt x="323139" y="270389"/>
                </a:lnTo>
                <a:lnTo>
                  <a:pt x="351435" y="235898"/>
                </a:lnTo>
                <a:lnTo>
                  <a:pt x="373000" y="194590"/>
                </a:lnTo>
                <a:lnTo>
                  <a:pt x="386739" y="147791"/>
                </a:lnTo>
                <a:lnTo>
                  <a:pt x="391562" y="96829"/>
                </a:lnTo>
                <a:lnTo>
                  <a:pt x="390895" y="77546"/>
                </a:lnTo>
                <a:lnTo>
                  <a:pt x="388923" y="58747"/>
                </a:lnTo>
                <a:lnTo>
                  <a:pt x="386687" y="46117"/>
                </a:lnTo>
                <a:close/>
              </a:path>
              <a:path w="391795" h="344170">
                <a:moveTo>
                  <a:pt x="239218" y="148376"/>
                </a:moveTo>
                <a:lnTo>
                  <a:pt x="159073" y="148376"/>
                </a:lnTo>
                <a:lnTo>
                  <a:pt x="143881" y="149083"/>
                </a:lnTo>
                <a:lnTo>
                  <a:pt x="129092" y="151173"/>
                </a:lnTo>
                <a:lnTo>
                  <a:pt x="114762" y="154597"/>
                </a:lnTo>
                <a:lnTo>
                  <a:pt x="100947" y="159305"/>
                </a:lnTo>
                <a:lnTo>
                  <a:pt x="244729" y="159305"/>
                </a:lnTo>
                <a:lnTo>
                  <a:pt x="244729" y="153875"/>
                </a:lnTo>
                <a:lnTo>
                  <a:pt x="239218" y="148376"/>
                </a:lnTo>
                <a:close/>
              </a:path>
            </a:pathLst>
          </a:custGeom>
          <a:solidFill>
            <a:srgbClr val="282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51115" y="3776757"/>
            <a:ext cx="4948555" cy="583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65" dirty="0">
                <a:solidFill>
                  <a:srgbClr val="151512"/>
                </a:solidFill>
                <a:latin typeface="Trebuchet MS"/>
                <a:cs typeface="Trebuchet MS"/>
              </a:rPr>
              <a:t>Reduced</a:t>
            </a:r>
            <a:r>
              <a:rPr sz="1550" spc="11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51512"/>
                </a:solidFill>
                <a:latin typeface="Trebuchet MS"/>
                <a:cs typeface="Trebuchet MS"/>
              </a:rPr>
              <a:t>Pesticide</a:t>
            </a:r>
            <a:r>
              <a:rPr sz="1550" spc="114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550" spc="45" dirty="0">
                <a:solidFill>
                  <a:srgbClr val="151512"/>
                </a:solidFill>
                <a:latin typeface="Trebuchet MS"/>
                <a:cs typeface="Trebuchet MS"/>
              </a:rPr>
              <a:t>Use</a:t>
            </a:r>
            <a:endParaRPr sz="15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spc="-25" dirty="0">
                <a:solidFill>
                  <a:srgbClr val="151512"/>
                </a:solidFill>
                <a:latin typeface="Verdana"/>
                <a:cs typeface="Verdana"/>
              </a:rPr>
              <a:t>Controlled</a:t>
            </a:r>
            <a:r>
              <a:rPr sz="120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151512"/>
                </a:solidFill>
                <a:latin typeface="Verdana"/>
                <a:cs typeface="Verdana"/>
              </a:rPr>
              <a:t>environment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151512"/>
                </a:solidFill>
                <a:latin typeface="Verdana"/>
                <a:cs typeface="Verdana"/>
              </a:rPr>
              <a:t>eliminates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51512"/>
                </a:solidFill>
                <a:latin typeface="Verdana"/>
                <a:cs typeface="Verdana"/>
              </a:rPr>
              <a:t>need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51512"/>
                </a:solidFill>
                <a:latin typeface="Verdana"/>
                <a:cs typeface="Verdana"/>
              </a:rPr>
              <a:t>for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151512"/>
                </a:solidFill>
                <a:latin typeface="Verdana"/>
                <a:cs typeface="Verdana"/>
              </a:rPr>
              <a:t>harmful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51512"/>
                </a:solidFill>
                <a:latin typeface="Verdana"/>
                <a:cs typeface="Verdana"/>
              </a:rPr>
              <a:t>pesticides.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3131" y="4863394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4" h="393064">
                <a:moveTo>
                  <a:pt x="119603" y="0"/>
                </a:moveTo>
                <a:lnTo>
                  <a:pt x="111957" y="3213"/>
                </a:lnTo>
                <a:lnTo>
                  <a:pt x="109208" y="6647"/>
                </a:lnTo>
                <a:lnTo>
                  <a:pt x="108442" y="10696"/>
                </a:lnTo>
                <a:lnTo>
                  <a:pt x="93220" y="93220"/>
                </a:lnTo>
                <a:lnTo>
                  <a:pt x="6647" y="109127"/>
                </a:lnTo>
                <a:lnTo>
                  <a:pt x="3213" y="111876"/>
                </a:lnTo>
                <a:lnTo>
                  <a:pt x="0" y="119522"/>
                </a:lnTo>
                <a:lnTo>
                  <a:pt x="413" y="123513"/>
                </a:lnTo>
                <a:lnTo>
                  <a:pt x="508" y="123965"/>
                </a:lnTo>
                <a:lnTo>
                  <a:pt x="50468" y="196465"/>
                </a:lnTo>
                <a:lnTo>
                  <a:pt x="452" y="268965"/>
                </a:lnTo>
                <a:lnTo>
                  <a:pt x="0" y="273328"/>
                </a:lnTo>
                <a:lnTo>
                  <a:pt x="3213" y="280973"/>
                </a:lnTo>
                <a:lnTo>
                  <a:pt x="6647" y="283723"/>
                </a:lnTo>
                <a:lnTo>
                  <a:pt x="93220" y="299710"/>
                </a:lnTo>
                <a:lnTo>
                  <a:pt x="108361" y="382223"/>
                </a:lnTo>
                <a:lnTo>
                  <a:pt x="109127" y="386283"/>
                </a:lnTo>
                <a:lnTo>
                  <a:pt x="111876" y="389718"/>
                </a:lnTo>
                <a:lnTo>
                  <a:pt x="119533" y="392931"/>
                </a:lnTo>
                <a:lnTo>
                  <a:pt x="123896" y="392479"/>
                </a:lnTo>
                <a:lnTo>
                  <a:pt x="171956" y="359356"/>
                </a:lnTo>
                <a:lnTo>
                  <a:pt x="129012" y="359356"/>
                </a:lnTo>
                <a:lnTo>
                  <a:pt x="114788" y="282122"/>
                </a:lnTo>
                <a:lnTo>
                  <a:pt x="110890" y="278224"/>
                </a:lnTo>
                <a:lnTo>
                  <a:pt x="33726" y="263837"/>
                </a:lnTo>
                <a:lnTo>
                  <a:pt x="78207" y="199296"/>
                </a:lnTo>
                <a:lnTo>
                  <a:pt x="78312" y="193635"/>
                </a:lnTo>
                <a:lnTo>
                  <a:pt x="33726" y="129012"/>
                </a:lnTo>
                <a:lnTo>
                  <a:pt x="110960" y="114788"/>
                </a:lnTo>
                <a:lnTo>
                  <a:pt x="114858" y="110890"/>
                </a:lnTo>
                <a:lnTo>
                  <a:pt x="129093" y="33645"/>
                </a:lnTo>
                <a:lnTo>
                  <a:pt x="172080" y="33645"/>
                </a:lnTo>
                <a:lnTo>
                  <a:pt x="123965" y="452"/>
                </a:lnTo>
                <a:lnTo>
                  <a:pt x="119603" y="0"/>
                </a:lnTo>
                <a:close/>
              </a:path>
              <a:path w="393064" h="393064">
                <a:moveTo>
                  <a:pt x="239404" y="342463"/>
                </a:moveTo>
                <a:lnTo>
                  <a:pt x="196465" y="342463"/>
                </a:lnTo>
                <a:lnTo>
                  <a:pt x="268965" y="392479"/>
                </a:lnTo>
                <a:lnTo>
                  <a:pt x="273328" y="392931"/>
                </a:lnTo>
                <a:lnTo>
                  <a:pt x="280973" y="389718"/>
                </a:lnTo>
                <a:lnTo>
                  <a:pt x="283723" y="386283"/>
                </a:lnTo>
                <a:lnTo>
                  <a:pt x="284489" y="382223"/>
                </a:lnTo>
                <a:lnTo>
                  <a:pt x="288707" y="359356"/>
                </a:lnTo>
                <a:lnTo>
                  <a:pt x="263919" y="359356"/>
                </a:lnTo>
                <a:lnTo>
                  <a:pt x="239404" y="342463"/>
                </a:lnTo>
                <a:close/>
              </a:path>
              <a:path w="393064" h="393064">
                <a:moveTo>
                  <a:pt x="199215" y="314770"/>
                </a:moveTo>
                <a:lnTo>
                  <a:pt x="193716" y="314770"/>
                </a:lnTo>
                <a:lnTo>
                  <a:pt x="129012" y="359356"/>
                </a:lnTo>
                <a:lnTo>
                  <a:pt x="171956" y="359356"/>
                </a:lnTo>
                <a:lnTo>
                  <a:pt x="196465" y="342463"/>
                </a:lnTo>
                <a:lnTo>
                  <a:pt x="239404" y="342463"/>
                </a:lnTo>
                <a:lnTo>
                  <a:pt x="199215" y="314770"/>
                </a:lnTo>
                <a:close/>
              </a:path>
              <a:path w="393064" h="393064">
                <a:moveTo>
                  <a:pt x="288737" y="33726"/>
                </a:moveTo>
                <a:lnTo>
                  <a:pt x="263919" y="33726"/>
                </a:lnTo>
                <a:lnTo>
                  <a:pt x="278142" y="110960"/>
                </a:lnTo>
                <a:lnTo>
                  <a:pt x="282041" y="114858"/>
                </a:lnTo>
                <a:lnTo>
                  <a:pt x="359286" y="129093"/>
                </a:lnTo>
                <a:lnTo>
                  <a:pt x="314804" y="193635"/>
                </a:lnTo>
                <a:lnTo>
                  <a:pt x="314700" y="199296"/>
                </a:lnTo>
                <a:lnTo>
                  <a:pt x="359286" y="263988"/>
                </a:lnTo>
                <a:lnTo>
                  <a:pt x="282041" y="278224"/>
                </a:lnTo>
                <a:lnTo>
                  <a:pt x="278142" y="282122"/>
                </a:lnTo>
                <a:lnTo>
                  <a:pt x="263919" y="359356"/>
                </a:lnTo>
                <a:lnTo>
                  <a:pt x="288707" y="359356"/>
                </a:lnTo>
                <a:lnTo>
                  <a:pt x="299710" y="299710"/>
                </a:lnTo>
                <a:lnTo>
                  <a:pt x="386283" y="283804"/>
                </a:lnTo>
                <a:lnTo>
                  <a:pt x="389718" y="281043"/>
                </a:lnTo>
                <a:lnTo>
                  <a:pt x="392931" y="273397"/>
                </a:lnTo>
                <a:lnTo>
                  <a:pt x="392479" y="269047"/>
                </a:lnTo>
                <a:lnTo>
                  <a:pt x="342463" y="196465"/>
                </a:lnTo>
                <a:lnTo>
                  <a:pt x="392479" y="123965"/>
                </a:lnTo>
                <a:lnTo>
                  <a:pt x="392931" y="119603"/>
                </a:lnTo>
                <a:lnTo>
                  <a:pt x="389718" y="111957"/>
                </a:lnTo>
                <a:lnTo>
                  <a:pt x="386283" y="109208"/>
                </a:lnTo>
                <a:lnTo>
                  <a:pt x="299710" y="93220"/>
                </a:lnTo>
                <a:lnTo>
                  <a:pt x="288737" y="33726"/>
                </a:lnTo>
                <a:close/>
              </a:path>
              <a:path w="393064" h="393064">
                <a:moveTo>
                  <a:pt x="202893" y="98581"/>
                </a:moveTo>
                <a:lnTo>
                  <a:pt x="190038" y="98581"/>
                </a:lnTo>
                <a:lnTo>
                  <a:pt x="183669" y="99195"/>
                </a:lnTo>
                <a:lnTo>
                  <a:pt x="147424" y="111505"/>
                </a:lnTo>
                <a:lnTo>
                  <a:pt x="118640" y="136739"/>
                </a:lnTo>
                <a:lnTo>
                  <a:pt x="101713" y="171069"/>
                </a:lnTo>
                <a:lnTo>
                  <a:pt x="98581" y="190038"/>
                </a:lnTo>
                <a:lnTo>
                  <a:pt x="98624" y="203345"/>
                </a:lnTo>
                <a:lnTo>
                  <a:pt x="111505" y="245506"/>
                </a:lnTo>
                <a:lnTo>
                  <a:pt x="136739" y="274279"/>
                </a:lnTo>
                <a:lnTo>
                  <a:pt x="171069" y="291218"/>
                </a:lnTo>
                <a:lnTo>
                  <a:pt x="190038" y="294362"/>
                </a:lnTo>
                <a:lnTo>
                  <a:pt x="202893" y="294362"/>
                </a:lnTo>
                <a:lnTo>
                  <a:pt x="239868" y="284442"/>
                </a:lnTo>
                <a:lnTo>
                  <a:pt x="261493" y="269882"/>
                </a:lnTo>
                <a:lnTo>
                  <a:pt x="191639" y="269882"/>
                </a:lnTo>
                <a:lnTo>
                  <a:pt x="186871" y="269418"/>
                </a:lnTo>
                <a:lnTo>
                  <a:pt x="151671" y="254834"/>
                </a:lnTo>
                <a:lnTo>
                  <a:pt x="126796" y="220110"/>
                </a:lnTo>
                <a:lnTo>
                  <a:pt x="123049" y="201280"/>
                </a:lnTo>
                <a:lnTo>
                  <a:pt x="123049" y="191639"/>
                </a:lnTo>
                <a:lnTo>
                  <a:pt x="138096" y="151671"/>
                </a:lnTo>
                <a:lnTo>
                  <a:pt x="172821" y="126796"/>
                </a:lnTo>
                <a:lnTo>
                  <a:pt x="191639" y="123049"/>
                </a:lnTo>
                <a:lnTo>
                  <a:pt x="261494" y="123049"/>
                </a:lnTo>
                <a:lnTo>
                  <a:pt x="261146" y="122701"/>
                </a:lnTo>
                <a:lnTo>
                  <a:pt x="227988" y="103569"/>
                </a:lnTo>
                <a:lnTo>
                  <a:pt x="209262" y="99195"/>
                </a:lnTo>
                <a:lnTo>
                  <a:pt x="202893" y="98581"/>
                </a:lnTo>
                <a:close/>
              </a:path>
              <a:path w="393064" h="393064">
                <a:moveTo>
                  <a:pt x="261494" y="123049"/>
                </a:moveTo>
                <a:lnTo>
                  <a:pt x="201292" y="123049"/>
                </a:lnTo>
                <a:lnTo>
                  <a:pt x="206060" y="123513"/>
                </a:lnTo>
                <a:lnTo>
                  <a:pt x="215516" y="125392"/>
                </a:lnTo>
                <a:lnTo>
                  <a:pt x="251783" y="147958"/>
                </a:lnTo>
                <a:lnTo>
                  <a:pt x="269418" y="186871"/>
                </a:lnTo>
                <a:lnTo>
                  <a:pt x="269882" y="191639"/>
                </a:lnTo>
                <a:lnTo>
                  <a:pt x="269882" y="201280"/>
                </a:lnTo>
                <a:lnTo>
                  <a:pt x="254834" y="241260"/>
                </a:lnTo>
                <a:lnTo>
                  <a:pt x="220110" y="266146"/>
                </a:lnTo>
                <a:lnTo>
                  <a:pt x="201292" y="269882"/>
                </a:lnTo>
                <a:lnTo>
                  <a:pt x="261493" y="269882"/>
                </a:lnTo>
                <a:lnTo>
                  <a:pt x="289361" y="227988"/>
                </a:lnTo>
                <a:lnTo>
                  <a:pt x="294362" y="190038"/>
                </a:lnTo>
                <a:lnTo>
                  <a:pt x="293735" y="183669"/>
                </a:lnTo>
                <a:lnTo>
                  <a:pt x="281426" y="147424"/>
                </a:lnTo>
                <a:lnTo>
                  <a:pt x="270230" y="131785"/>
                </a:lnTo>
                <a:lnTo>
                  <a:pt x="261494" y="123049"/>
                </a:lnTo>
                <a:close/>
              </a:path>
              <a:path w="393064" h="393064">
                <a:moveTo>
                  <a:pt x="172080" y="33645"/>
                </a:moveTo>
                <a:lnTo>
                  <a:pt x="129093" y="33645"/>
                </a:lnTo>
                <a:lnTo>
                  <a:pt x="193785" y="78231"/>
                </a:lnTo>
                <a:lnTo>
                  <a:pt x="199296" y="78231"/>
                </a:lnTo>
                <a:lnTo>
                  <a:pt x="203496" y="75330"/>
                </a:lnTo>
                <a:lnTo>
                  <a:pt x="239617" y="50468"/>
                </a:lnTo>
                <a:lnTo>
                  <a:pt x="196465" y="50468"/>
                </a:lnTo>
                <a:lnTo>
                  <a:pt x="172080" y="33645"/>
                </a:lnTo>
                <a:close/>
              </a:path>
              <a:path w="393064" h="393064">
                <a:moveTo>
                  <a:pt x="203528" y="75330"/>
                </a:moveTo>
                <a:close/>
              </a:path>
              <a:path w="393064" h="393064">
                <a:moveTo>
                  <a:pt x="273328" y="0"/>
                </a:moveTo>
                <a:lnTo>
                  <a:pt x="268965" y="452"/>
                </a:lnTo>
                <a:lnTo>
                  <a:pt x="196465" y="50468"/>
                </a:lnTo>
                <a:lnTo>
                  <a:pt x="239617" y="50468"/>
                </a:lnTo>
                <a:lnTo>
                  <a:pt x="263919" y="33726"/>
                </a:lnTo>
                <a:lnTo>
                  <a:pt x="288737" y="33726"/>
                </a:lnTo>
                <a:lnTo>
                  <a:pt x="284489" y="10696"/>
                </a:lnTo>
                <a:lnTo>
                  <a:pt x="283723" y="6647"/>
                </a:lnTo>
                <a:lnTo>
                  <a:pt x="280973" y="3213"/>
                </a:lnTo>
                <a:lnTo>
                  <a:pt x="273328" y="0"/>
                </a:lnTo>
                <a:close/>
              </a:path>
            </a:pathLst>
          </a:custGeom>
          <a:solidFill>
            <a:srgbClr val="282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51115" y="5386516"/>
            <a:ext cx="4490720" cy="583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solidFill>
                  <a:srgbClr val="151512"/>
                </a:solidFill>
                <a:latin typeface="Trebuchet MS"/>
                <a:cs typeface="Trebuchet MS"/>
              </a:rPr>
              <a:t>Renewable</a:t>
            </a:r>
            <a:r>
              <a:rPr sz="1550" spc="95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151512"/>
                </a:solidFill>
                <a:latin typeface="Trebuchet MS"/>
                <a:cs typeface="Trebuchet MS"/>
              </a:rPr>
              <a:t>Energy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spc="-25" dirty="0">
                <a:solidFill>
                  <a:srgbClr val="151512"/>
                </a:solidFill>
                <a:latin typeface="Verdana"/>
                <a:cs typeface="Verdana"/>
              </a:rPr>
              <a:t>Vertical</a:t>
            </a:r>
            <a:r>
              <a:rPr sz="1200" spc="-60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151512"/>
                </a:solidFill>
                <a:latin typeface="Verdana"/>
                <a:cs typeface="Verdana"/>
              </a:rPr>
              <a:t>farms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51512"/>
                </a:solidFill>
                <a:latin typeface="Verdana"/>
                <a:cs typeface="Verdana"/>
              </a:rPr>
              <a:t>can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151512"/>
                </a:solidFill>
                <a:latin typeface="Verdana"/>
                <a:cs typeface="Verdana"/>
              </a:rPr>
              <a:t>utilize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51512"/>
                </a:solidFill>
                <a:latin typeface="Verdana"/>
                <a:cs typeface="Verdana"/>
              </a:rPr>
              <a:t>solar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51512"/>
                </a:solidFill>
                <a:latin typeface="Verdana"/>
                <a:cs typeface="Verdana"/>
              </a:rPr>
              <a:t>power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51512"/>
                </a:solidFill>
                <a:latin typeface="Verdana"/>
                <a:cs typeface="Verdana"/>
              </a:rPr>
              <a:t>for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151512"/>
                </a:solidFill>
                <a:latin typeface="Verdana"/>
                <a:cs typeface="Verdana"/>
              </a:rPr>
              <a:t>sustainable</a:t>
            </a:r>
            <a:r>
              <a:rPr sz="1200" spc="-55" dirty="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51512"/>
                </a:solidFill>
                <a:latin typeface="Verdana"/>
                <a:cs typeface="Verdana"/>
              </a:rPr>
              <a:t>energy.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1" name="object 11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1862" y="5970548"/>
            <a:ext cx="1602796" cy="3828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A28325-E5C2-57CA-BD16-DB83EF30D0CA}"/>
              </a:ext>
            </a:extLst>
          </p:cNvPr>
          <p:cNvSpPr/>
          <p:nvPr/>
        </p:nvSpPr>
        <p:spPr>
          <a:xfrm>
            <a:off x="8751862" y="5970081"/>
            <a:ext cx="1602796" cy="382861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7218A-F51E-947B-F1A4-B96CC8DDBF0A}"/>
              </a:ext>
            </a:extLst>
          </p:cNvPr>
          <p:cNvSpPr txBox="1"/>
          <p:nvPr/>
        </p:nvSpPr>
        <p:spPr>
          <a:xfrm>
            <a:off x="2438400" y="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SDG goals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BB1B33-23E7-264A-DB75-810D723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64025"/>
            <a:ext cx="9677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9F8F5"/>
                </a:highlight>
                <a:latin typeface="Arial" panose="020B0604020202020204" pitchFamily="34" charset="0"/>
              </a:rPr>
              <a:t>SDG : Zero Hunger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fresh food production in urban areas, addressing food insecurity.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self-sufficiency by empowering individuals to grow their own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SDG 6: Clean Water and Sanitation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Hydroponic systems recycle water, using 90% less water than traditional farming.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sustainable solution for regions facing water scarcity.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SDG 11: Sustainable Cities and Communities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 allows farming in compact urban spaces, e.g., apartments, schools.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environmental footprint of food production and transportation.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Clipboard Checked with solid fill">
            <a:extLst>
              <a:ext uri="{FF2B5EF4-FFF2-40B4-BE49-F238E27FC236}">
                <a16:creationId xmlns:a16="http://schemas.microsoft.com/office/drawing/2014/main" id="{58FA121E-B31E-B682-22B5-C9D78F997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1" y="-121156"/>
            <a:ext cx="1466305" cy="1466305"/>
          </a:xfrm>
          <a:prstGeom prst="rect">
            <a:avLst/>
          </a:prstGeom>
        </p:spPr>
      </p:pic>
      <p:pic>
        <p:nvPicPr>
          <p:cNvPr id="8" name="Graphic 7" descr="Menu with solid fill">
            <a:extLst>
              <a:ext uri="{FF2B5EF4-FFF2-40B4-BE49-F238E27FC236}">
                <a16:creationId xmlns:a16="http://schemas.microsoft.com/office/drawing/2014/main" id="{B15B0586-03A1-D67A-4EB4-BBD764B1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350" y="1698625"/>
            <a:ext cx="914400" cy="914400"/>
          </a:xfrm>
          <a:prstGeom prst="rect">
            <a:avLst/>
          </a:prstGeom>
        </p:spPr>
      </p:pic>
      <p:pic>
        <p:nvPicPr>
          <p:cNvPr id="12" name="Graphic 11" descr="Leaky Tap outline">
            <a:extLst>
              <a:ext uri="{FF2B5EF4-FFF2-40B4-BE49-F238E27FC236}">
                <a16:creationId xmlns:a16="http://schemas.microsoft.com/office/drawing/2014/main" id="{6A01686D-E3B9-4969-A316-2AA95D79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350" y="3375026"/>
            <a:ext cx="914400" cy="914400"/>
          </a:xfrm>
          <a:prstGeom prst="rect">
            <a:avLst/>
          </a:prstGeom>
        </p:spPr>
      </p:pic>
      <p:pic>
        <p:nvPicPr>
          <p:cNvPr id="14" name="Graphic 13" descr="Court outline">
            <a:extLst>
              <a:ext uri="{FF2B5EF4-FFF2-40B4-BE49-F238E27FC236}">
                <a16:creationId xmlns:a16="http://schemas.microsoft.com/office/drawing/2014/main" id="{8563D619-A02A-5072-B89B-A99B20839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350" y="4996377"/>
            <a:ext cx="914400" cy="914400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22908F84-CDEA-8214-34E7-63ED1B3A0E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4200" y="2029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Challenges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100" dirty="0"/>
              <a:t>Implementing</a:t>
            </a:r>
            <a:r>
              <a:rPr spc="-50" dirty="0"/>
              <a:t> </a:t>
            </a:r>
            <a:r>
              <a:rPr dirty="0"/>
              <a:t>Vertical</a:t>
            </a:r>
            <a:r>
              <a:rPr spc="-55" dirty="0"/>
              <a:t> </a:t>
            </a:r>
            <a:r>
              <a:rPr spc="65" dirty="0"/>
              <a:t>Farming</a:t>
            </a:r>
          </a:p>
        </p:txBody>
      </p:sp>
      <p:sp>
        <p:nvSpPr>
          <p:cNvPr id="3" name="object 3"/>
          <p:cNvSpPr/>
          <p:nvPr/>
        </p:nvSpPr>
        <p:spPr>
          <a:xfrm>
            <a:off x="2314575" y="2133599"/>
            <a:ext cx="1688464" cy="988060"/>
          </a:xfrm>
          <a:custGeom>
            <a:avLst/>
            <a:gdLst/>
            <a:ahLst/>
            <a:cxnLst/>
            <a:rect l="l" t="t" r="r" b="b"/>
            <a:pathLst>
              <a:path w="1688464" h="988060">
                <a:moveTo>
                  <a:pt x="843927" y="0"/>
                </a:moveTo>
                <a:lnTo>
                  <a:pt x="0" y="987920"/>
                </a:lnTo>
                <a:lnTo>
                  <a:pt x="1687855" y="987920"/>
                </a:lnTo>
                <a:lnTo>
                  <a:pt x="843927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9417" y="2592387"/>
            <a:ext cx="958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65" dirty="0">
                <a:solidFill>
                  <a:srgbClr val="151512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144" y="2278062"/>
            <a:ext cx="2969260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151512"/>
                </a:solidFill>
                <a:latin typeface="Trebuchet MS"/>
                <a:cs typeface="Trebuchet MS"/>
              </a:rPr>
              <a:t>Capital</a:t>
            </a:r>
            <a:r>
              <a:rPr sz="1650" spc="-7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55" dirty="0">
                <a:solidFill>
                  <a:srgbClr val="151512"/>
                </a:solidFill>
                <a:latin typeface="Trebuchet MS"/>
                <a:cs typeface="Trebuchet MS"/>
              </a:rPr>
              <a:t>Investment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spc="-10" dirty="0">
                <a:solidFill>
                  <a:srgbClr val="151512"/>
                </a:solidFill>
                <a:latin typeface="Tahoma"/>
                <a:cs typeface="Tahoma"/>
              </a:rPr>
              <a:t>Initial</a:t>
            </a:r>
            <a:r>
              <a:rPr sz="1350" spc="-3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151512"/>
                </a:solidFill>
                <a:latin typeface="Tahoma"/>
                <a:cs typeface="Tahoma"/>
              </a:rPr>
              <a:t>setup</a:t>
            </a:r>
            <a:r>
              <a:rPr sz="1350" spc="-3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75" dirty="0">
                <a:solidFill>
                  <a:srgbClr val="151512"/>
                </a:solidFill>
                <a:latin typeface="Tahoma"/>
                <a:cs typeface="Tahoma"/>
              </a:rPr>
              <a:t>costs</a:t>
            </a:r>
            <a:r>
              <a:rPr sz="1350" spc="-3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80" dirty="0">
                <a:solidFill>
                  <a:srgbClr val="151512"/>
                </a:solidFill>
                <a:latin typeface="Tahoma"/>
                <a:cs typeface="Tahoma"/>
              </a:rPr>
              <a:t>can</a:t>
            </a:r>
            <a:r>
              <a:rPr sz="1350" spc="-3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151512"/>
                </a:solidFill>
                <a:latin typeface="Tahoma"/>
                <a:cs typeface="Tahoma"/>
              </a:rPr>
              <a:t>be</a:t>
            </a:r>
            <a:r>
              <a:rPr sz="1350" spc="-3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Tahoma"/>
                <a:cs typeface="Tahoma"/>
              </a:rPr>
              <a:t>significant.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66850" y="3138487"/>
            <a:ext cx="9324975" cy="1012190"/>
            <a:chOff x="1466850" y="3138487"/>
            <a:chExt cx="9324975" cy="1012190"/>
          </a:xfrm>
        </p:grpSpPr>
        <p:sp>
          <p:nvSpPr>
            <p:cNvPr id="7" name="object 7"/>
            <p:cNvSpPr/>
            <p:nvPr/>
          </p:nvSpPr>
          <p:spPr>
            <a:xfrm>
              <a:off x="4048125" y="3138487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D3D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6850" y="3162299"/>
              <a:ext cx="3376295" cy="988060"/>
            </a:xfrm>
            <a:custGeom>
              <a:avLst/>
              <a:gdLst/>
              <a:ahLst/>
              <a:cxnLst/>
              <a:rect l="l" t="t" r="r" b="b"/>
              <a:pathLst>
                <a:path w="3376295" h="988060">
                  <a:moveTo>
                    <a:pt x="2540317" y="0"/>
                  </a:moveTo>
                  <a:lnTo>
                    <a:pt x="835406" y="0"/>
                  </a:lnTo>
                  <a:lnTo>
                    <a:pt x="0" y="987920"/>
                  </a:lnTo>
                  <a:lnTo>
                    <a:pt x="3375723" y="987920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EDE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82772" y="3497262"/>
            <a:ext cx="1492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151512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3990" y="3306762"/>
            <a:ext cx="4731385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5" dirty="0">
                <a:solidFill>
                  <a:srgbClr val="151512"/>
                </a:solidFill>
                <a:latin typeface="Trebuchet MS"/>
                <a:cs typeface="Trebuchet MS"/>
              </a:rPr>
              <a:t>Technological</a:t>
            </a:r>
            <a:r>
              <a:rPr sz="1650" spc="-40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151512"/>
                </a:solidFill>
                <a:latin typeface="Trebuchet MS"/>
                <a:cs typeface="Trebuchet MS"/>
              </a:rPr>
              <a:t>Expertise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spc="10" dirty="0">
                <a:solidFill>
                  <a:srgbClr val="151512"/>
                </a:solidFill>
                <a:latin typeface="Tahoma"/>
                <a:cs typeface="Tahoma"/>
              </a:rPr>
              <a:t>Requires</a:t>
            </a:r>
            <a:r>
              <a:rPr sz="1350" spc="9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151512"/>
                </a:solidFill>
                <a:latin typeface="Tahoma"/>
                <a:cs typeface="Tahoma"/>
              </a:rPr>
              <a:t>skilled</a:t>
            </a:r>
            <a:r>
              <a:rPr sz="1350" spc="9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151512"/>
                </a:solidFill>
                <a:latin typeface="Tahoma"/>
                <a:cs typeface="Tahoma"/>
              </a:rPr>
              <a:t>personnel</a:t>
            </a:r>
            <a:r>
              <a:rPr sz="1350" spc="9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151512"/>
                </a:solidFill>
                <a:latin typeface="Tahoma"/>
                <a:cs typeface="Tahoma"/>
              </a:rPr>
              <a:t>for</a:t>
            </a:r>
            <a:r>
              <a:rPr sz="1350" spc="9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151512"/>
                </a:solidFill>
                <a:latin typeface="Tahoma"/>
                <a:cs typeface="Tahoma"/>
              </a:rPr>
              <a:t>operation</a:t>
            </a:r>
            <a:r>
              <a:rPr sz="1350" spc="9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151512"/>
                </a:solidFill>
                <a:latin typeface="Tahoma"/>
                <a:cs typeface="Tahoma"/>
              </a:rPr>
              <a:t>and</a:t>
            </a:r>
            <a:r>
              <a:rPr sz="1350" spc="9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Tahoma"/>
                <a:cs typeface="Tahoma"/>
              </a:rPr>
              <a:t>maintenance.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8650" y="4167187"/>
            <a:ext cx="10153650" cy="1012190"/>
            <a:chOff x="628650" y="4167187"/>
            <a:chExt cx="10153650" cy="1012190"/>
          </a:xfrm>
        </p:grpSpPr>
        <p:sp>
          <p:nvSpPr>
            <p:cNvPr id="12" name="object 12"/>
            <p:cNvSpPr/>
            <p:nvPr/>
          </p:nvSpPr>
          <p:spPr>
            <a:xfrm>
              <a:off x="4886325" y="4167187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D3D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8650" y="4191000"/>
              <a:ext cx="5064125" cy="988060"/>
            </a:xfrm>
            <a:custGeom>
              <a:avLst/>
              <a:gdLst/>
              <a:ahLst/>
              <a:cxnLst/>
              <a:rect l="l" t="t" r="r" b="b"/>
              <a:pathLst>
                <a:path w="5064125" h="988060">
                  <a:moveTo>
                    <a:pt x="4236821" y="0"/>
                  </a:moveTo>
                  <a:lnTo>
                    <a:pt x="826909" y="0"/>
                  </a:lnTo>
                  <a:lnTo>
                    <a:pt x="0" y="987921"/>
                  </a:lnTo>
                  <a:lnTo>
                    <a:pt x="5063731" y="987921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EDE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0842" y="4525962"/>
            <a:ext cx="1530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151512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8006" y="4335462"/>
            <a:ext cx="4234180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25" dirty="0">
                <a:solidFill>
                  <a:srgbClr val="151512"/>
                </a:solidFill>
                <a:latin typeface="Trebuchet MS"/>
                <a:cs typeface="Trebuchet MS"/>
              </a:rPr>
              <a:t>Space</a:t>
            </a:r>
            <a:r>
              <a:rPr sz="1650" spc="-55" dirty="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sz="1650" spc="75" dirty="0">
                <a:solidFill>
                  <a:srgbClr val="151512"/>
                </a:solidFill>
                <a:latin typeface="Trebuchet MS"/>
                <a:cs typeface="Trebuchet MS"/>
              </a:rPr>
              <a:t>Constraints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spc="45" dirty="0">
                <a:solidFill>
                  <a:srgbClr val="151512"/>
                </a:solidFill>
                <a:latin typeface="Tahoma"/>
                <a:cs typeface="Tahoma"/>
              </a:rPr>
              <a:t>Finding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suitable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151512"/>
                </a:solidFill>
                <a:latin typeface="Tahoma"/>
                <a:cs typeface="Tahoma"/>
              </a:rPr>
              <a:t>urban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151512"/>
                </a:solidFill>
                <a:latin typeface="Tahoma"/>
                <a:cs typeface="Tahoma"/>
              </a:rPr>
              <a:t>locations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80" dirty="0">
                <a:solidFill>
                  <a:srgbClr val="151512"/>
                </a:solidFill>
                <a:latin typeface="Tahoma"/>
                <a:cs typeface="Tahoma"/>
              </a:rPr>
              <a:t>can</a:t>
            </a:r>
            <a:r>
              <a:rPr sz="1350" spc="60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151512"/>
                </a:solidFill>
                <a:latin typeface="Tahoma"/>
                <a:cs typeface="Tahoma"/>
              </a:rPr>
              <a:t>be</a:t>
            </a:r>
            <a:r>
              <a:rPr sz="1350" spc="55" dirty="0">
                <a:solidFill>
                  <a:srgbClr val="151512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151512"/>
                </a:solidFill>
                <a:latin typeface="Tahoma"/>
                <a:cs typeface="Tahoma"/>
              </a:rPr>
              <a:t>challenging.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6" name="object 16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C87C3D-B47A-9AE1-919F-0CE1C0A8B833}"/>
              </a:ext>
            </a:extLst>
          </p:cNvPr>
          <p:cNvSpPr/>
          <p:nvPr/>
        </p:nvSpPr>
        <p:spPr>
          <a:xfrm>
            <a:off x="9580244" y="5926073"/>
            <a:ext cx="1754504" cy="3810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1564</TotalTime>
  <Words>512</Words>
  <Application>Microsoft Office PowerPoint</Application>
  <PresentationFormat>Custom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Arial</vt:lpstr>
      <vt:lpstr>Calibri</vt:lpstr>
      <vt:lpstr>Century Gothic</vt:lpstr>
      <vt:lpstr>Hadassah Friedlaender</vt:lpstr>
      <vt:lpstr>Tahoma</vt:lpstr>
      <vt:lpstr>Trebuchet MS</vt:lpstr>
      <vt:lpstr>Verdana</vt:lpstr>
      <vt:lpstr>Wingdings 3</vt:lpstr>
      <vt:lpstr>Office Theme</vt:lpstr>
      <vt:lpstr>Ion Boardroom</vt:lpstr>
      <vt:lpstr>Problem no-122  Group no-B_22</vt:lpstr>
      <vt:lpstr>URBAN ROOTS</vt:lpstr>
      <vt:lpstr>Bridging the Urban Food Gap: Indoor Vertical Farming</vt:lpstr>
      <vt:lpstr>The Problem: Urban Food Insecurity</vt:lpstr>
      <vt:lpstr>A Solution: Indoor Vertical Farming</vt:lpstr>
      <vt:lpstr>Benefits of Vertical Farming</vt:lpstr>
      <vt:lpstr>Sustainability and Environmental Impact</vt:lpstr>
      <vt:lpstr>PowerPoint Presentation</vt:lpstr>
      <vt:lpstr>Challenges in Implementing Vertical Farming</vt:lpstr>
      <vt:lpstr>Future Prospects of Vertical Farming</vt:lpstr>
      <vt:lpstr>Conclusion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dayal</dc:creator>
  <cp:lastModifiedBy>Mohd Yavar .</cp:lastModifiedBy>
  <cp:revision>6</cp:revision>
  <dcterms:created xsi:type="dcterms:W3CDTF">2024-12-12T18:25:36Z</dcterms:created>
  <dcterms:modified xsi:type="dcterms:W3CDTF">2024-12-15T06:01:25Z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2024-12-12T00:00:00Z</vt:filetime>
  </property>
  <property fmtid="{D5CDD505-2E9C-101B-9397-08002B2CF9AE}" pid="5" name="Producer">
    <vt:lpwstr>GPL Ghostscript 10.02.0</vt:lpwstr>
  </property>
</Properties>
</file>