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IBM Plex Sans" charset="1" panose="020B0503050203000203"/>
      <p:regular r:id="rId10"/>
    </p:embeddedFont>
    <p:embeddedFont>
      <p:font typeface="IBM Plex Sans Bold" charset="1" panose="020B0803050203000203"/>
      <p:regular r:id="rId11"/>
    </p:embeddedFont>
    <p:embeddedFont>
      <p:font typeface="IBM Plex Sans Italics" charset="1" panose="020B0503050203000203"/>
      <p:regular r:id="rId12"/>
    </p:embeddedFont>
    <p:embeddedFont>
      <p:font typeface="IBM Plex Sans Bold Italics" charset="1" panose="020B0803050203000203"/>
      <p:regular r:id="rId13"/>
    </p:embeddedFont>
    <p:embeddedFont>
      <p:font typeface="Mokoto" charset="1" panose="000000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slides/slide1.xml" Type="http://schemas.openxmlformats.org/officeDocument/2006/relationships/slide"/><Relationship Id="rId16" Target="slides/slide2.xml" Type="http://schemas.openxmlformats.org/officeDocument/2006/relationships/slide"/><Relationship Id="rId17" Target="slides/slide3.xml" Type="http://schemas.openxmlformats.org/officeDocument/2006/relationships/slide"/><Relationship Id="rId18" Target="slides/slide4.xml" Type="http://schemas.openxmlformats.org/officeDocument/2006/relationships/slide"/><Relationship Id="rId19" Target="slides/slide5.xml" Type="http://schemas.openxmlformats.org/officeDocument/2006/relationships/slide"/><Relationship Id="rId2" Target="presProps.xml" Type="http://schemas.openxmlformats.org/officeDocument/2006/relationships/presProps"/><Relationship Id="rId20" Target="slides/slide6.xml" Type="http://schemas.openxmlformats.org/officeDocument/2006/relationships/slide"/><Relationship Id="rId21" Target="slides/slide7.xml" Type="http://schemas.openxmlformats.org/officeDocument/2006/relationships/slide"/><Relationship Id="rId22" Target="slides/slide8.xml" Type="http://schemas.openxmlformats.org/officeDocument/2006/relationships/slide"/><Relationship Id="rId23" Target="slides/slide9.xml" Type="http://schemas.openxmlformats.org/officeDocument/2006/relationships/slide"/><Relationship Id="rId24" Target="slides/slide10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84882" y="9258300"/>
            <a:ext cx="4247330" cy="1197278"/>
            <a:chOff x="0" y="0"/>
            <a:chExt cx="1436751" cy="405005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436751" cy="405005"/>
            </a:xfrm>
            <a:custGeom>
              <a:avLst/>
              <a:gdLst/>
              <a:ahLst/>
              <a:cxnLst/>
              <a:rect r="r" b="b" t="t" l="l"/>
              <a:pathLst>
                <a:path h="405005" w="1436751">
                  <a:moveTo>
                    <a:pt x="0" y="0"/>
                  </a:moveTo>
                  <a:lnTo>
                    <a:pt x="1436751" y="0"/>
                  </a:lnTo>
                  <a:lnTo>
                    <a:pt x="1436751" y="405005"/>
                  </a:lnTo>
                  <a:lnTo>
                    <a:pt x="0" y="405005"/>
                  </a:lnTo>
                  <a:close/>
                </a:path>
              </a:pathLst>
            </a:custGeom>
            <a:solidFill>
              <a:srgbClr val="FC450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069370" y="-294760"/>
            <a:ext cx="7218630" cy="10750338"/>
            <a:chOff x="0" y="0"/>
            <a:chExt cx="9624840" cy="14333784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/>
            <a:srcRect l="8661" t="0" r="10982" b="7698"/>
            <a:stretch>
              <a:fillRect/>
            </a:stretch>
          </p:blipFill>
          <p:spPr>
            <a:xfrm>
              <a:off x="0" y="0"/>
              <a:ext cx="9624840" cy="14333784"/>
            </a:xfrm>
            <a:prstGeom prst="rect">
              <a:avLst/>
            </a:prstGeom>
          </p:spPr>
        </p:pic>
      </p:grpSp>
      <p:sp>
        <p:nvSpPr>
          <p:cNvPr name="TextBox 6" id="6"/>
          <p:cNvSpPr txBox="true"/>
          <p:nvPr/>
        </p:nvSpPr>
        <p:spPr>
          <a:xfrm rot="0">
            <a:off x="1584882" y="2569783"/>
            <a:ext cx="10041357" cy="3448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08"/>
              </a:lnSpc>
            </a:pPr>
            <a:r>
              <a:rPr lang="en-US" sz="7699">
                <a:solidFill>
                  <a:srgbClr val="393636"/>
                </a:solidFill>
                <a:latin typeface="Mokoto Bold"/>
              </a:rPr>
              <a:t>BINARNE DRZEWO POSZUKIWAŃ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4009312" y="-294760"/>
            <a:ext cx="3585872" cy="1012451"/>
            <a:chOff x="0" y="0"/>
            <a:chExt cx="1212999" cy="342483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1212999" cy="342483"/>
            </a:xfrm>
            <a:custGeom>
              <a:avLst/>
              <a:gdLst/>
              <a:ahLst/>
              <a:cxnLst/>
              <a:rect r="r" b="b" t="t" l="l"/>
              <a:pathLst>
                <a:path h="342483" w="1212999">
                  <a:moveTo>
                    <a:pt x="0" y="0"/>
                  </a:moveTo>
                  <a:lnTo>
                    <a:pt x="1212999" y="0"/>
                  </a:lnTo>
                  <a:lnTo>
                    <a:pt x="1212999" y="342483"/>
                  </a:lnTo>
                  <a:lnTo>
                    <a:pt x="0" y="342483"/>
                  </a:lnTo>
                  <a:close/>
                </a:path>
              </a:pathLst>
            </a:custGeom>
            <a:solidFill>
              <a:srgbClr val="FC4507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584882" y="9370212"/>
            <a:ext cx="4298522" cy="935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IBM Plex Sans"/>
              </a:rPr>
              <a:t>Algorytmy, AHNS w Radomiu</a:t>
            </a:r>
          </a:p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Arimo"/>
              </a:rPr>
              <a:t>Prowadzący dr hab. Filip Rudziński</a:t>
            </a:r>
          </a:p>
          <a:p>
            <a:pPr algn="ctr">
              <a:lnSpc>
                <a:spcPts val="252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4218862" y="173366"/>
            <a:ext cx="3222868" cy="307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1785">
                <a:solidFill>
                  <a:srgbClr val="FFFFFF"/>
                </a:solidFill>
                <a:latin typeface="IBM Plex Sans"/>
              </a:rPr>
              <a:t>Styczeń, 2022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84882" y="6030031"/>
            <a:ext cx="5020679" cy="710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71"/>
              </a:lnSpc>
            </a:pPr>
            <a:r>
              <a:rPr lang="en-US" sz="4193">
                <a:solidFill>
                  <a:srgbClr val="393636"/>
                </a:solidFill>
                <a:latin typeface="IBM Plex Sans"/>
              </a:rPr>
              <a:t>Magda Szafrańska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36176" y="4617956"/>
            <a:ext cx="11623223" cy="1313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14776" indent="-207388" lvl="1">
              <a:lnSpc>
                <a:spcPts val="2689"/>
              </a:lnSpc>
              <a:buFont typeface="Arial"/>
              <a:buChar char="•"/>
            </a:pPr>
            <a:r>
              <a:rPr lang="en-US" sz="1921">
                <a:solidFill>
                  <a:srgbClr val="393636"/>
                </a:solidFill>
                <a:latin typeface="IBM Plex Sans"/>
              </a:rPr>
              <a:t>Bhargava Aditya Y.: “Algorytmy, Ilustrowany przewodnik”: Wydaw</a:t>
            </a:r>
            <a:r>
              <a:rPr lang="en-US" sz="1921">
                <a:solidFill>
                  <a:srgbClr val="393636"/>
                </a:solidFill>
                <a:latin typeface="IBM Plex Sans"/>
              </a:rPr>
              <a:t>nictwo Helion, 2017, str. 203-206. ISBN 978-83-283-3445-8</a:t>
            </a:r>
          </a:p>
          <a:p>
            <a:pPr marL="414776" indent="-207388" lvl="1">
              <a:lnSpc>
                <a:spcPts val="2689"/>
              </a:lnSpc>
              <a:buFont typeface="Arial"/>
              <a:buChar char="•"/>
            </a:pPr>
            <a:r>
              <a:rPr lang="en-US" sz="1921">
                <a:solidFill>
                  <a:srgbClr val="393636"/>
                </a:solidFill>
                <a:latin typeface="IBM Plex Sans"/>
              </a:rPr>
              <a:t>Zelent M.: “Struktury danych: stos, kolejka, lista, drzewo binarne“ [online] </a:t>
            </a:r>
            <a:r>
              <a:rPr lang="en-US" sz="1921">
                <a:solidFill>
                  <a:srgbClr val="393636"/>
                </a:solidFill>
                <a:latin typeface="IBM Plex Sans"/>
              </a:rPr>
              <a:t>https://miroslawzelent.pl/kurs-c++/struktury-danych-stos-kolejka-lista-drzewo-binarne/</a:t>
            </a:r>
            <a:r>
              <a:rPr lang="en-US" sz="1921">
                <a:solidFill>
                  <a:srgbClr val="393636"/>
                </a:solidFill>
                <a:latin typeface="IBM Plex Sans"/>
              </a:rPr>
              <a:t> [dostęp: 24 stycznia 2022]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053564" y="233541"/>
            <a:ext cx="1232397" cy="54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Program</a:t>
            </a:r>
          </a:p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 C++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851482" y="233541"/>
            <a:ext cx="1466546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Implementacja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336973" y="233541"/>
            <a:ext cx="1434399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Wykorzystanie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961926" y="233541"/>
            <a:ext cx="1450440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Czym jest</a:t>
            </a:r>
          </a:p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BST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977886" y="233541"/>
            <a:ext cx="1510158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Zasada działania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594227" y="233541"/>
            <a:ext cx="1354032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Złożoność obliczeniowa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39736" y="3386673"/>
            <a:ext cx="7496789" cy="625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75"/>
              </a:lnSpc>
            </a:pPr>
            <a:r>
              <a:rPr lang="en-US" sz="4167">
                <a:solidFill>
                  <a:srgbClr val="393636"/>
                </a:solidFill>
                <a:latin typeface="IBM Plex Sans Bold"/>
              </a:rPr>
              <a:t>Źródła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28700" y="882992"/>
            <a:ext cx="1285575" cy="1094545"/>
            <a:chOff x="0" y="0"/>
            <a:chExt cx="1714101" cy="1459393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0"/>
              <a:ext cx="718260" cy="1459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B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S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T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359130" y="-47625"/>
              <a:ext cx="1354971" cy="14234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inary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earch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ree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42876" y="-328285"/>
            <a:ext cx="1536594" cy="1284100"/>
            <a:chOff x="0" y="0"/>
            <a:chExt cx="1988401" cy="166166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88401" cy="1661666"/>
            </a:xfrm>
            <a:custGeom>
              <a:avLst/>
              <a:gdLst/>
              <a:ahLst/>
              <a:cxnLst/>
              <a:rect r="r" b="b" t="t" l="l"/>
              <a:pathLst>
                <a:path h="1661666" w="1988401">
                  <a:moveTo>
                    <a:pt x="0" y="0"/>
                  </a:moveTo>
                  <a:lnTo>
                    <a:pt x="1988401" y="0"/>
                  </a:lnTo>
                  <a:lnTo>
                    <a:pt x="1988401" y="1661666"/>
                  </a:lnTo>
                  <a:lnTo>
                    <a:pt x="0" y="1661666"/>
                  </a:lnTo>
                  <a:close/>
                </a:path>
              </a:pathLst>
            </a:custGeom>
            <a:solidFill>
              <a:srgbClr val="FC450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8637568" y="3102778"/>
            <a:ext cx="1028723" cy="1028723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C4507">
                <a:alpha val="49804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749125" y="4484494"/>
            <a:ext cx="1028723" cy="1028723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C4507">
                <a:alpha val="49804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5493023" y="6366269"/>
            <a:ext cx="1028723" cy="1028723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C4507">
                <a:alpha val="49804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003208" y="6375794"/>
            <a:ext cx="1028723" cy="1028723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C4507">
                <a:alpha val="49804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7000026" y="8124218"/>
            <a:ext cx="1028723" cy="1028723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C4507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0510628" y="4474969"/>
            <a:ext cx="1028723" cy="1028723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C4507">
                <a:alpha val="4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1771600" y="6366269"/>
            <a:ext cx="1028723" cy="1028723"/>
            <a:chOff x="0" y="0"/>
            <a:chExt cx="6350000" cy="6350000"/>
          </a:xfrm>
        </p:grpSpPr>
        <p:sp>
          <p:nvSpPr>
            <p:cNvPr name="Freeform 17" id="1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C4507">
                <a:alpha val="4980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9006461" y="8124218"/>
            <a:ext cx="1028723" cy="1028723"/>
            <a:chOff x="0" y="0"/>
            <a:chExt cx="6350000" cy="6350000"/>
          </a:xfrm>
        </p:grpSpPr>
        <p:sp>
          <p:nvSpPr>
            <p:cNvPr name="Freeform 19" id="1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C4507">
                <a:alpha val="49804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0510628" y="8114693"/>
            <a:ext cx="1028723" cy="1028723"/>
            <a:chOff x="0" y="0"/>
            <a:chExt cx="6350000" cy="6350000"/>
          </a:xfrm>
        </p:grpSpPr>
        <p:sp>
          <p:nvSpPr>
            <p:cNvPr name="Freeform 21" id="2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C4507">
                <a:alpha val="4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053564" y="233541"/>
            <a:ext cx="1232397" cy="54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Program</a:t>
            </a:r>
          </a:p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 C++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851482" y="233541"/>
            <a:ext cx="1466546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Implementacja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6336973" y="233541"/>
            <a:ext cx="1434399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Wykorzystanie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961926" y="233541"/>
            <a:ext cx="1450440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FFFFFF"/>
                </a:solidFill>
                <a:latin typeface="IBM Plex Sans Bold"/>
              </a:rPr>
              <a:t>Czym jest</a:t>
            </a:r>
          </a:p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FFFFFF"/>
                </a:solidFill>
                <a:latin typeface="IBM Plex Sans Bold"/>
              </a:rPr>
              <a:t>BST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977886" y="233541"/>
            <a:ext cx="1510158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Zasada działania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594227" y="233541"/>
            <a:ext cx="1354032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Złożoność obliczeniowa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028700" y="882992"/>
            <a:ext cx="1285575" cy="1094545"/>
            <a:chOff x="0" y="0"/>
            <a:chExt cx="1714101" cy="1459393"/>
          </a:xfrm>
        </p:grpSpPr>
        <p:sp>
          <p:nvSpPr>
            <p:cNvPr name="TextBox 29" id="29"/>
            <p:cNvSpPr txBox="true"/>
            <p:nvPr/>
          </p:nvSpPr>
          <p:spPr>
            <a:xfrm rot="0">
              <a:off x="0" y="0"/>
              <a:ext cx="718260" cy="1459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B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S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T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359130" y="-47625"/>
              <a:ext cx="1354971" cy="14234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inary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earch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ree</a:t>
              </a:r>
            </a:p>
          </p:txBody>
        </p:sp>
      </p:grpSp>
      <p:pic>
        <p:nvPicPr>
          <p:cNvPr name="Picture 31" id="31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384451" y="2987373"/>
            <a:ext cx="7519097" cy="6270927"/>
          </a:xfrm>
          <a:prstGeom prst="rect">
            <a:avLst/>
          </a:prstGeom>
        </p:spPr>
      </p:pic>
      <p:sp>
        <p:nvSpPr>
          <p:cNvPr name="TextBox 32" id="32"/>
          <p:cNvSpPr txBox="true"/>
          <p:nvPr/>
        </p:nvSpPr>
        <p:spPr>
          <a:xfrm rot="0">
            <a:off x="12188711" y="3055153"/>
            <a:ext cx="4148262" cy="807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6"/>
              </a:lnSpc>
            </a:pPr>
            <a:r>
              <a:rPr lang="en-US" sz="2340">
                <a:solidFill>
                  <a:srgbClr val="FC4507"/>
                </a:solidFill>
                <a:latin typeface="IBM Plex Sans Bold"/>
              </a:rPr>
              <a:t>węzły/ wierzchołki</a:t>
            </a:r>
          </a:p>
          <a:p>
            <a:pPr algn="ctr">
              <a:lnSpc>
                <a:spcPts val="3276"/>
              </a:lnSpc>
            </a:pPr>
            <a:r>
              <a:rPr lang="en-US" sz="2340">
                <a:solidFill>
                  <a:srgbClr val="FC4507"/>
                </a:solidFill>
                <a:latin typeface="IBM Plex Sans Bold"/>
              </a:rPr>
              <a:t>(ang.</a:t>
            </a:r>
            <a:r>
              <a:rPr lang="en-US" sz="2340">
                <a:solidFill>
                  <a:srgbClr val="FC4507"/>
                </a:solidFill>
                <a:latin typeface="IBM Plex Sans"/>
              </a:rPr>
              <a:t> </a:t>
            </a:r>
            <a:r>
              <a:rPr lang="en-US" sz="2340">
                <a:solidFill>
                  <a:srgbClr val="FC4507"/>
                </a:solidFill>
                <a:latin typeface="IBM Plex Sans Bold"/>
              </a:rPr>
              <a:t>NODES)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42876" y="-328285"/>
            <a:ext cx="1536594" cy="1284100"/>
            <a:chOff x="0" y="0"/>
            <a:chExt cx="1988401" cy="166166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88401" cy="1661666"/>
            </a:xfrm>
            <a:custGeom>
              <a:avLst/>
              <a:gdLst/>
              <a:ahLst/>
              <a:cxnLst/>
              <a:rect r="r" b="b" t="t" l="l"/>
              <a:pathLst>
                <a:path h="1661666" w="1988401">
                  <a:moveTo>
                    <a:pt x="0" y="0"/>
                  </a:moveTo>
                  <a:lnTo>
                    <a:pt x="1988401" y="0"/>
                  </a:lnTo>
                  <a:lnTo>
                    <a:pt x="1988401" y="1661666"/>
                  </a:lnTo>
                  <a:lnTo>
                    <a:pt x="0" y="1661666"/>
                  </a:lnTo>
                  <a:close/>
                </a:path>
              </a:pathLst>
            </a:custGeom>
            <a:solidFill>
              <a:srgbClr val="FC4507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384451" y="2987373"/>
            <a:ext cx="7519097" cy="6270927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1053564" y="233541"/>
            <a:ext cx="1232397" cy="54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Program</a:t>
            </a:r>
          </a:p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 C++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851482" y="233541"/>
            <a:ext cx="1466546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Implementacja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336973" y="233541"/>
            <a:ext cx="1434399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Wykorzystanie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61926" y="233541"/>
            <a:ext cx="1450440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FFFFFF"/>
                </a:solidFill>
                <a:latin typeface="IBM Plex Sans Bold"/>
              </a:rPr>
              <a:t>Czym jest</a:t>
            </a:r>
          </a:p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FFFFFF"/>
                </a:solidFill>
                <a:latin typeface="IBM Plex Sans Bold"/>
              </a:rPr>
              <a:t>BST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977886" y="233541"/>
            <a:ext cx="1510158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Zasada działania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594227" y="233541"/>
            <a:ext cx="1354032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Złożoność obliczeniowa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28700" y="882992"/>
            <a:ext cx="1285575" cy="1094545"/>
            <a:chOff x="0" y="0"/>
            <a:chExt cx="1714101" cy="1459393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0"/>
              <a:ext cx="718260" cy="1459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B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S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T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359130" y="-47625"/>
              <a:ext cx="1354971" cy="14234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inary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earch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ree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6630817" y="5491161"/>
            <a:ext cx="1223760" cy="736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9"/>
              </a:lnSpc>
            </a:pPr>
            <a:r>
              <a:rPr lang="en-US" sz="2121">
                <a:solidFill>
                  <a:srgbClr val="1DBB24"/>
                </a:solidFill>
                <a:latin typeface="IBM Plex Sans Bold"/>
              </a:rPr>
              <a:t>ojciec</a:t>
            </a:r>
          </a:p>
          <a:p>
            <a:pPr algn="ctr">
              <a:lnSpc>
                <a:spcPts val="2969"/>
              </a:lnSpc>
            </a:pPr>
            <a:r>
              <a:rPr lang="en-US" sz="2121">
                <a:solidFill>
                  <a:srgbClr val="1DBB24"/>
                </a:solidFill>
                <a:latin typeface="IBM Plex Sans Bold"/>
              </a:rPr>
              <a:t>(RODZIC)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502965" y="2250675"/>
            <a:ext cx="1282070" cy="736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9"/>
              </a:lnSpc>
            </a:pPr>
            <a:r>
              <a:rPr lang="en-US" sz="2121">
                <a:solidFill>
                  <a:srgbClr val="5E17EB"/>
                </a:solidFill>
                <a:latin typeface="IBM Plex Sans Bold"/>
              </a:rPr>
              <a:t>korzeń</a:t>
            </a:r>
          </a:p>
          <a:p>
            <a:pPr algn="ctr">
              <a:lnSpc>
                <a:spcPts val="2969"/>
              </a:lnSpc>
            </a:pPr>
            <a:r>
              <a:rPr lang="en-US" sz="2121">
                <a:solidFill>
                  <a:srgbClr val="5E17EB"/>
                </a:solidFill>
                <a:latin typeface="IBM Plex Sans Bold"/>
              </a:rPr>
              <a:t>(ROOT)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630271" y="6430559"/>
            <a:ext cx="1754180" cy="736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69"/>
              </a:lnSpc>
            </a:pPr>
            <a:r>
              <a:rPr lang="en-US" sz="2121">
                <a:solidFill>
                  <a:srgbClr val="1DBB24"/>
                </a:solidFill>
                <a:latin typeface="IBM Plex Sans Bold"/>
              </a:rPr>
              <a:t>lewy potomek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144000" y="6430559"/>
            <a:ext cx="1754180" cy="736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69"/>
              </a:lnSpc>
            </a:pPr>
            <a:r>
              <a:rPr lang="en-US" sz="2121">
                <a:solidFill>
                  <a:srgbClr val="1DBB24"/>
                </a:solidFill>
                <a:latin typeface="IBM Plex Sans Bold"/>
              </a:rPr>
              <a:t>prawy potomek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669763" y="4573541"/>
            <a:ext cx="2924464" cy="736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69"/>
              </a:lnSpc>
            </a:pPr>
            <a:r>
              <a:rPr lang="en-US" sz="2121">
                <a:solidFill>
                  <a:srgbClr val="5E17EB"/>
                </a:solidFill>
                <a:latin typeface="IBM Plex Sans Bold"/>
              </a:rPr>
              <a:t>prawy potomek</a:t>
            </a:r>
          </a:p>
          <a:p>
            <a:pPr>
              <a:lnSpc>
                <a:spcPts val="2969"/>
              </a:lnSpc>
            </a:pPr>
            <a:r>
              <a:rPr lang="en-US" sz="2121">
                <a:solidFill>
                  <a:srgbClr val="5E17EB"/>
                </a:solidFill>
                <a:latin typeface="IBM Plex Sans Bold"/>
              </a:rPr>
              <a:t>(NASTĘPNIK)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192676" y="4573541"/>
            <a:ext cx="2438141" cy="736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69"/>
              </a:lnSpc>
            </a:pPr>
            <a:r>
              <a:rPr lang="en-US" sz="2121">
                <a:solidFill>
                  <a:srgbClr val="5E17EB"/>
                </a:solidFill>
                <a:latin typeface="IBM Plex Sans Bold"/>
              </a:rPr>
              <a:t>lewy potomek</a:t>
            </a:r>
          </a:p>
          <a:p>
            <a:pPr algn="r">
              <a:lnSpc>
                <a:spcPts val="2969"/>
              </a:lnSpc>
            </a:pPr>
            <a:r>
              <a:rPr lang="en-US" sz="2121">
                <a:solidFill>
                  <a:srgbClr val="5E17EB"/>
                </a:solidFill>
                <a:latin typeface="IBM Plex Sans Bold"/>
              </a:rPr>
              <a:t>(NASTĘPNIK)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983094" y="-328285"/>
            <a:ext cx="1536594" cy="1284100"/>
            <a:chOff x="0" y="0"/>
            <a:chExt cx="1988401" cy="166166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88401" cy="1661666"/>
            </a:xfrm>
            <a:custGeom>
              <a:avLst/>
              <a:gdLst/>
              <a:ahLst/>
              <a:cxnLst/>
              <a:rect r="r" b="b" t="t" l="l"/>
              <a:pathLst>
                <a:path h="1661666" w="1988401">
                  <a:moveTo>
                    <a:pt x="0" y="0"/>
                  </a:moveTo>
                  <a:lnTo>
                    <a:pt x="1988401" y="0"/>
                  </a:lnTo>
                  <a:lnTo>
                    <a:pt x="1988401" y="1661666"/>
                  </a:lnTo>
                  <a:lnTo>
                    <a:pt x="0" y="1661666"/>
                  </a:lnTo>
                  <a:close/>
                </a:path>
              </a:pathLst>
            </a:custGeom>
            <a:solidFill>
              <a:srgbClr val="FC450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3831239" y="7840135"/>
            <a:ext cx="1028723" cy="1028723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C4507">
                <a:alpha val="49804"/>
              </a:srgbClr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213868" y="2700601"/>
            <a:ext cx="7519097" cy="6270927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0644" t="0" r="0" b="0"/>
          <a:stretch>
            <a:fillRect/>
          </a:stretch>
        </p:blipFill>
        <p:spPr>
          <a:xfrm flipH="false" flipV="false" rot="3680536">
            <a:off x="3985638" y="5287274"/>
            <a:ext cx="1362598" cy="695746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7918" t="0" r="0" b="0"/>
          <a:stretch>
            <a:fillRect/>
          </a:stretch>
        </p:blipFill>
        <p:spPr>
          <a:xfrm flipH="false" flipV="false" rot="7372560">
            <a:off x="4276040" y="7089081"/>
            <a:ext cx="1110692" cy="617382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87" t="0" r="0" b="6046"/>
          <a:stretch>
            <a:fillRect/>
          </a:stretch>
        </p:blipFill>
        <p:spPr>
          <a:xfrm flipH="false" flipV="false" rot="8789266">
            <a:off x="4344732" y="3631674"/>
            <a:ext cx="1517573" cy="651749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1053564" y="233541"/>
            <a:ext cx="1232397" cy="54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Program</a:t>
            </a:r>
          </a:p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 C++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851482" y="233541"/>
            <a:ext cx="1466546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Implementacja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336973" y="233541"/>
            <a:ext cx="1434399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Wykorzystanie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961926" y="233541"/>
            <a:ext cx="1450440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Czym jest</a:t>
            </a:r>
          </a:p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BST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977886" y="233541"/>
            <a:ext cx="1510158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FFFFFF"/>
                </a:solidFill>
                <a:latin typeface="IBM Plex Sans Bold"/>
              </a:rPr>
              <a:t>Zasada działania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594227" y="233541"/>
            <a:ext cx="1354032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Złożoność obliczeniowa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028700" y="882992"/>
            <a:ext cx="1285575" cy="1094545"/>
            <a:chOff x="0" y="0"/>
            <a:chExt cx="1714101" cy="1459393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0"/>
              <a:ext cx="718260" cy="1459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B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S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T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359130" y="-47625"/>
              <a:ext cx="1354971" cy="14234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inary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earch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ree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0956359" y="2624401"/>
            <a:ext cx="6302941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393636"/>
                </a:solidFill>
                <a:latin typeface="IBM Plex Sans Bold"/>
              </a:rPr>
              <a:t>Reguła drzewa binarnego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428533" y="2917340"/>
            <a:ext cx="1349971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>
                <a:solidFill>
                  <a:srgbClr val="FC4507"/>
                </a:solidFill>
                <a:latin typeface="IBM Plex Sans"/>
              </a:rPr>
              <a:t>4&lt;8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948960" y="6323619"/>
            <a:ext cx="1349971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>
                <a:solidFill>
                  <a:srgbClr val="FC4507"/>
                </a:solidFill>
                <a:latin typeface="IBM Plex Sans"/>
              </a:rPr>
              <a:t>4&lt;6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717108" y="4520564"/>
            <a:ext cx="1349971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>
                <a:solidFill>
                  <a:srgbClr val="FC4507"/>
                </a:solidFill>
                <a:latin typeface="IBM Plex Sans"/>
              </a:rPr>
              <a:t>4&gt;3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725230" y="3604895"/>
            <a:ext cx="6534070" cy="1728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4675"/>
              </a:lnSpc>
              <a:buFont typeface="Arial"/>
              <a:buChar char="•"/>
            </a:pPr>
            <a:r>
              <a:rPr lang="en-US" sz="2799">
                <a:solidFill>
                  <a:srgbClr val="393636"/>
                </a:solidFill>
                <a:latin typeface="IBM Plex Sans"/>
              </a:rPr>
              <a:t>P</a:t>
            </a:r>
            <a:r>
              <a:rPr lang="en-US" sz="2799">
                <a:solidFill>
                  <a:srgbClr val="393636"/>
                </a:solidFill>
                <a:latin typeface="IBM Plex Sans"/>
              </a:rPr>
              <a:t>ierwsza wartość trafia do korzenia.</a:t>
            </a:r>
          </a:p>
          <a:p>
            <a:pPr marL="604519" indent="-302260" lvl="1">
              <a:lnSpc>
                <a:spcPts val="4675"/>
              </a:lnSpc>
              <a:buFont typeface="Arial"/>
              <a:buChar char="•"/>
            </a:pPr>
            <a:r>
              <a:rPr lang="en-US" sz="2799">
                <a:solidFill>
                  <a:srgbClr val="393636"/>
                </a:solidFill>
                <a:latin typeface="IBM Plex Sans"/>
              </a:rPr>
              <a:t>Mniejsze elementy na lewo.</a:t>
            </a:r>
          </a:p>
          <a:p>
            <a:pPr marL="604519" indent="-302260" lvl="1">
              <a:lnSpc>
                <a:spcPts val="4675"/>
              </a:lnSpc>
              <a:buFont typeface="Arial"/>
              <a:buChar char="•"/>
            </a:pPr>
            <a:r>
              <a:rPr lang="en-US" sz="2799">
                <a:solidFill>
                  <a:srgbClr val="393636"/>
                </a:solidFill>
                <a:latin typeface="IBM Plex Sans"/>
              </a:rPr>
              <a:t>Większe na prawo.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983094" y="-328285"/>
            <a:ext cx="1536594" cy="1284100"/>
            <a:chOff x="0" y="0"/>
            <a:chExt cx="1988401" cy="166166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88401" cy="1661666"/>
            </a:xfrm>
            <a:custGeom>
              <a:avLst/>
              <a:gdLst/>
              <a:ahLst/>
              <a:cxnLst/>
              <a:rect r="r" b="b" t="t" l="l"/>
              <a:pathLst>
                <a:path h="1661666" w="1988401">
                  <a:moveTo>
                    <a:pt x="0" y="0"/>
                  </a:moveTo>
                  <a:lnTo>
                    <a:pt x="1988401" y="0"/>
                  </a:lnTo>
                  <a:lnTo>
                    <a:pt x="1988401" y="1661666"/>
                  </a:lnTo>
                  <a:lnTo>
                    <a:pt x="0" y="1661666"/>
                  </a:lnTo>
                  <a:close/>
                </a:path>
              </a:pathLst>
            </a:custGeom>
            <a:solidFill>
              <a:srgbClr val="FC450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3831239" y="7840135"/>
            <a:ext cx="1028723" cy="1028723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C4507">
                <a:alpha val="49804"/>
              </a:srgbClr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213868" y="2700601"/>
            <a:ext cx="7519097" cy="6270927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0644" t="0" r="0" b="0"/>
          <a:stretch>
            <a:fillRect/>
          </a:stretch>
        </p:blipFill>
        <p:spPr>
          <a:xfrm flipH="false" flipV="false" rot="3680536">
            <a:off x="3985638" y="5287274"/>
            <a:ext cx="1362598" cy="695746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7918" t="0" r="0" b="0"/>
          <a:stretch>
            <a:fillRect/>
          </a:stretch>
        </p:blipFill>
        <p:spPr>
          <a:xfrm flipH="false" flipV="false" rot="7372560">
            <a:off x="4276040" y="7089081"/>
            <a:ext cx="1110692" cy="617382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87" t="0" r="0" b="6046"/>
          <a:stretch>
            <a:fillRect/>
          </a:stretch>
        </p:blipFill>
        <p:spPr>
          <a:xfrm flipH="false" flipV="false" rot="8789266">
            <a:off x="4344732" y="3631674"/>
            <a:ext cx="1517573" cy="651749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86139" y="3957549"/>
            <a:ext cx="5574780" cy="5574780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3948960" y="6323619"/>
            <a:ext cx="1349971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>
                <a:solidFill>
                  <a:srgbClr val="FC4507"/>
                </a:solidFill>
                <a:latin typeface="IBM Plex Sans"/>
              </a:rPr>
              <a:t>4&lt;6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485259" y="5836064"/>
            <a:ext cx="3544440" cy="354444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75759" y="7397772"/>
            <a:ext cx="1814891" cy="1814891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11053564" y="233541"/>
            <a:ext cx="1232397" cy="54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Program</a:t>
            </a:r>
          </a:p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 C++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851482" y="233541"/>
            <a:ext cx="1466546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Implementacja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336973" y="233541"/>
            <a:ext cx="1434399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Wykorzystanie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961926" y="233541"/>
            <a:ext cx="1450440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Czym jest</a:t>
            </a:r>
          </a:p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BST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977886" y="233541"/>
            <a:ext cx="1510158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FFFFFF"/>
                </a:solidFill>
                <a:latin typeface="IBM Plex Sans Bold"/>
              </a:rPr>
              <a:t>Zasada działania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594227" y="233541"/>
            <a:ext cx="1354032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Złożoność obliczeniowa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028700" y="882992"/>
            <a:ext cx="1285575" cy="1094545"/>
            <a:chOff x="0" y="0"/>
            <a:chExt cx="1714101" cy="1459393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0"/>
              <a:ext cx="718260" cy="1459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B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S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T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359130" y="-47625"/>
              <a:ext cx="1354971" cy="14234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inary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earch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ree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4428533" y="2917340"/>
            <a:ext cx="1349971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>
                <a:solidFill>
                  <a:srgbClr val="FC4507"/>
                </a:solidFill>
                <a:latin typeface="IBM Plex Sans"/>
              </a:rPr>
              <a:t>4&lt;8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717108" y="4520564"/>
            <a:ext cx="1349971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>
                <a:solidFill>
                  <a:srgbClr val="FC4507"/>
                </a:solidFill>
                <a:latin typeface="IBM Plex Sans"/>
              </a:rPr>
              <a:t>4&gt;3</a:t>
            </a:r>
          </a:p>
        </p:txBody>
      </p:sp>
      <p:pic>
        <p:nvPicPr>
          <p:cNvPr name="Picture 25" id="25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3597179" y="3904995"/>
            <a:ext cx="1021301" cy="541289"/>
          </a:xfrm>
          <a:prstGeom prst="rect">
            <a:avLst/>
          </a:prstGeom>
        </p:spPr>
      </p:pic>
      <p:sp>
        <p:nvSpPr>
          <p:cNvPr name="TextBox 26" id="26"/>
          <p:cNvSpPr txBox="true"/>
          <p:nvPr/>
        </p:nvSpPr>
        <p:spPr>
          <a:xfrm rot="0">
            <a:off x="10956359" y="2624401"/>
            <a:ext cx="6302941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393636"/>
                </a:solidFill>
                <a:latin typeface="IBM Plex Sans Bold"/>
              </a:rPr>
              <a:t>Reguła drzewa binarnego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053564" y="4862747"/>
            <a:ext cx="6000608" cy="718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1"/>
              </a:lnSpc>
            </a:pPr>
            <a:r>
              <a:rPr lang="en-US" sz="3599">
                <a:solidFill>
                  <a:srgbClr val="393636"/>
                </a:solidFill>
                <a:latin typeface="IBM Plex Sans Bold"/>
              </a:rPr>
              <a:t>“Dziel i zwyciężaj”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891941" y="-328285"/>
            <a:ext cx="1536594" cy="1284100"/>
            <a:chOff x="0" y="0"/>
            <a:chExt cx="1988401" cy="166166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88401" cy="1661666"/>
            </a:xfrm>
            <a:custGeom>
              <a:avLst/>
              <a:gdLst/>
              <a:ahLst/>
              <a:cxnLst/>
              <a:rect r="r" b="b" t="t" l="l"/>
              <a:pathLst>
                <a:path h="1661666" w="1988401">
                  <a:moveTo>
                    <a:pt x="0" y="0"/>
                  </a:moveTo>
                  <a:lnTo>
                    <a:pt x="1988401" y="0"/>
                  </a:lnTo>
                  <a:lnTo>
                    <a:pt x="1988401" y="1661666"/>
                  </a:lnTo>
                  <a:lnTo>
                    <a:pt x="0" y="1661666"/>
                  </a:lnTo>
                  <a:close/>
                </a:path>
              </a:pathLst>
            </a:custGeom>
            <a:solidFill>
              <a:srgbClr val="FC4507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900916" y="2055473"/>
            <a:ext cx="10486167" cy="7202827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1053564" y="233541"/>
            <a:ext cx="1232397" cy="54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FFFFFF"/>
                </a:solidFill>
                <a:latin typeface="IBM Plex Sans Bold"/>
              </a:rPr>
              <a:t>Program</a:t>
            </a:r>
          </a:p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FFFFFF"/>
                </a:solidFill>
                <a:latin typeface="IBM Plex Sans Bold"/>
              </a:rPr>
              <a:t>w C++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851482" y="233541"/>
            <a:ext cx="1466546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Implementacja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336973" y="233541"/>
            <a:ext cx="1434399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Wykorzystanie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61926" y="233541"/>
            <a:ext cx="1450440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Czym jest</a:t>
            </a:r>
          </a:p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BST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977886" y="233541"/>
            <a:ext cx="1510158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Zasada działania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594227" y="233541"/>
            <a:ext cx="1354032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Złożoność obliczeniowa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28700" y="882992"/>
            <a:ext cx="1285575" cy="1094545"/>
            <a:chOff x="0" y="0"/>
            <a:chExt cx="1714101" cy="1459393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0"/>
              <a:ext cx="718260" cy="1459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B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S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T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359130" y="-47625"/>
              <a:ext cx="1354971" cy="14234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inary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earch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ree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806466" y="-328285"/>
            <a:ext cx="1536594" cy="1284100"/>
            <a:chOff x="0" y="0"/>
            <a:chExt cx="1988401" cy="166166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88401" cy="1661666"/>
            </a:xfrm>
            <a:custGeom>
              <a:avLst/>
              <a:gdLst/>
              <a:ahLst/>
              <a:cxnLst/>
              <a:rect r="r" b="b" t="t" l="l"/>
              <a:pathLst>
                <a:path h="1661666" w="1988401">
                  <a:moveTo>
                    <a:pt x="0" y="0"/>
                  </a:moveTo>
                  <a:lnTo>
                    <a:pt x="1988401" y="0"/>
                  </a:lnTo>
                  <a:lnTo>
                    <a:pt x="1988401" y="1661666"/>
                  </a:lnTo>
                  <a:lnTo>
                    <a:pt x="0" y="1661666"/>
                  </a:lnTo>
                  <a:close/>
                </a:path>
              </a:pathLst>
            </a:custGeom>
            <a:solidFill>
              <a:srgbClr val="FC4507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9279511" y="2475820"/>
            <a:ext cx="6291542" cy="6087692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2056" r="0" b="0"/>
          <a:stretch>
            <a:fillRect/>
          </a:stretch>
        </p:blipFill>
        <p:spPr>
          <a:xfrm flipH="false" flipV="false" rot="0">
            <a:off x="2716948" y="2475820"/>
            <a:ext cx="6291542" cy="7022901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1053564" y="233541"/>
            <a:ext cx="1232397" cy="54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Program</a:t>
            </a:r>
          </a:p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 C++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851482" y="233541"/>
            <a:ext cx="1466546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FFFFFF"/>
                </a:solidFill>
                <a:latin typeface="IBM Plex Sans Bold"/>
              </a:rPr>
              <a:t>Implementacja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336973" y="233541"/>
            <a:ext cx="1434399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Wykorzystanie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961926" y="233541"/>
            <a:ext cx="1450440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Czym jest</a:t>
            </a:r>
          </a:p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BST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977886" y="233541"/>
            <a:ext cx="1510158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Zasada działania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594227" y="233541"/>
            <a:ext cx="1354032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Złożoność obliczeniowa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028700" y="882992"/>
            <a:ext cx="1285575" cy="1094545"/>
            <a:chOff x="0" y="0"/>
            <a:chExt cx="1714101" cy="1459393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0"/>
              <a:ext cx="718260" cy="1459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B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S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T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359130" y="-47625"/>
              <a:ext cx="1354971" cy="14234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inary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earch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ree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9279511" y="1834662"/>
            <a:ext cx="6291542" cy="381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9"/>
              </a:lnSpc>
            </a:pPr>
            <a:r>
              <a:rPr lang="en-US" sz="2221">
                <a:solidFill>
                  <a:srgbClr val="393636"/>
                </a:solidFill>
                <a:latin typeface="IBM Plex Sans Bold"/>
              </a:rPr>
              <a:t>Szukanie elementu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716948" y="1834662"/>
            <a:ext cx="6260939" cy="381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9"/>
              </a:lnSpc>
            </a:pPr>
            <a:r>
              <a:rPr lang="en-US" sz="2221">
                <a:solidFill>
                  <a:srgbClr val="393636"/>
                </a:solidFill>
                <a:latin typeface="IBM Plex Sans Bold"/>
              </a:rPr>
              <a:t>Dodawanie elementu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502946" y="-328285"/>
            <a:ext cx="1536594" cy="1284100"/>
            <a:chOff x="0" y="0"/>
            <a:chExt cx="1988401" cy="166166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88401" cy="1661666"/>
            </a:xfrm>
            <a:custGeom>
              <a:avLst/>
              <a:gdLst/>
              <a:ahLst/>
              <a:cxnLst/>
              <a:rect r="r" b="b" t="t" l="l"/>
              <a:pathLst>
                <a:path h="1661666" w="1988401">
                  <a:moveTo>
                    <a:pt x="0" y="0"/>
                  </a:moveTo>
                  <a:lnTo>
                    <a:pt x="1988401" y="0"/>
                  </a:lnTo>
                  <a:lnTo>
                    <a:pt x="1988401" y="1661666"/>
                  </a:lnTo>
                  <a:lnTo>
                    <a:pt x="0" y="1661666"/>
                  </a:lnTo>
                  <a:close/>
                </a:path>
              </a:pathLst>
            </a:custGeom>
            <a:solidFill>
              <a:srgbClr val="FC4507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644377" y="3510969"/>
            <a:ext cx="8504441" cy="5720529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1053564" y="233541"/>
            <a:ext cx="1232397" cy="54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Program</a:t>
            </a:r>
          </a:p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 C++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851482" y="233541"/>
            <a:ext cx="1466546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Implementacja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336973" y="233541"/>
            <a:ext cx="1434399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Wykorzystanie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61926" y="233541"/>
            <a:ext cx="1450440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Czym jest</a:t>
            </a:r>
          </a:p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BST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977886" y="233541"/>
            <a:ext cx="1510158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Zasada działania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594227" y="233541"/>
            <a:ext cx="1354032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FFFFFF"/>
                </a:solidFill>
                <a:latin typeface="IBM Plex Sans Bold"/>
              </a:rPr>
              <a:t>Złożoność obliczeniowa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28700" y="882992"/>
            <a:ext cx="1285575" cy="1094545"/>
            <a:chOff x="0" y="0"/>
            <a:chExt cx="1714101" cy="1459393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0"/>
              <a:ext cx="718260" cy="1459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B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S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T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359130" y="-47625"/>
              <a:ext cx="1354971" cy="14234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inary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earch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ree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1515311" y="6323608"/>
            <a:ext cx="4138888" cy="3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69"/>
              </a:lnSpc>
            </a:pPr>
            <a:r>
              <a:rPr lang="en-US" sz="2121">
                <a:solidFill>
                  <a:srgbClr val="FC4507"/>
                </a:solidFill>
                <a:latin typeface="IBM Plex Sans Bold"/>
              </a:rPr>
              <a:t>średni czas</a:t>
            </a:r>
            <a:r>
              <a:rPr lang="en-US" sz="2121">
                <a:solidFill>
                  <a:srgbClr val="FC4507"/>
                </a:solidFill>
                <a:latin typeface="IBM Plex Sans"/>
              </a:rPr>
              <a:t> (logarytmiczny)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132355" y="3725566"/>
            <a:ext cx="5204618" cy="3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69"/>
              </a:lnSpc>
            </a:pPr>
            <a:r>
              <a:rPr lang="en-US" sz="2121">
                <a:solidFill>
                  <a:srgbClr val="FC4507"/>
                </a:solidFill>
                <a:latin typeface="IBM Plex Sans Bold"/>
              </a:rPr>
              <a:t>pesymistyczny przypadek</a:t>
            </a:r>
            <a:r>
              <a:rPr lang="en-US" sz="2121">
                <a:solidFill>
                  <a:srgbClr val="FC4507"/>
                </a:solidFill>
                <a:latin typeface="IBM Plex Sans"/>
              </a:rPr>
              <a:t> (liniowy)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618431" y="2187188"/>
            <a:ext cx="9116233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393636"/>
                </a:solidFill>
                <a:latin typeface="IBM Plex Sans Bold"/>
              </a:rPr>
              <a:t>Złożoność wyszukiwania elementu w BST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266825" y="-328285"/>
            <a:ext cx="1536594" cy="1284100"/>
            <a:chOff x="0" y="0"/>
            <a:chExt cx="1988401" cy="166166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88401" cy="1661666"/>
            </a:xfrm>
            <a:custGeom>
              <a:avLst/>
              <a:gdLst/>
              <a:ahLst/>
              <a:cxnLst/>
              <a:rect r="r" b="b" t="t" l="l"/>
              <a:pathLst>
                <a:path h="1661666" w="1988401">
                  <a:moveTo>
                    <a:pt x="0" y="0"/>
                  </a:moveTo>
                  <a:lnTo>
                    <a:pt x="1988401" y="0"/>
                  </a:lnTo>
                  <a:lnTo>
                    <a:pt x="1988401" y="1661666"/>
                  </a:lnTo>
                  <a:lnTo>
                    <a:pt x="0" y="1661666"/>
                  </a:lnTo>
                  <a:close/>
                </a:path>
              </a:pathLst>
            </a:custGeom>
            <a:solidFill>
              <a:srgbClr val="FC4507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0" y="2645201"/>
            <a:ext cx="9175639" cy="684732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783673" y="3829130"/>
            <a:ext cx="5528547" cy="437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8"/>
              </a:lnSpc>
            </a:pPr>
            <a:r>
              <a:rPr lang="en-US" sz="2520">
                <a:solidFill>
                  <a:srgbClr val="393636"/>
                </a:solidFill>
                <a:latin typeface="IBM Plex Sans"/>
              </a:rPr>
              <a:t>Specjalny rodzaj BST: </a:t>
            </a:r>
            <a:r>
              <a:rPr lang="en-US" sz="2520">
                <a:solidFill>
                  <a:srgbClr val="FC4507"/>
                </a:solidFill>
                <a:latin typeface="IBM Plex Sans"/>
              </a:rPr>
              <a:t>B-</a:t>
            </a:r>
            <a:r>
              <a:rPr lang="en-US" sz="2520">
                <a:solidFill>
                  <a:srgbClr val="FC4507"/>
                </a:solidFill>
                <a:latin typeface="IBM Plex Sans"/>
              </a:rPr>
              <a:t>drzewa</a:t>
            </a:r>
            <a:r>
              <a:rPr lang="en-US" sz="2520">
                <a:solidFill>
                  <a:srgbClr val="393636"/>
                </a:solidFill>
                <a:latin typeface="IBM Plex Sans"/>
              </a:rPr>
              <a:t>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053564" y="233541"/>
            <a:ext cx="1232397" cy="54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Program</a:t>
            </a:r>
          </a:p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 C++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851482" y="233541"/>
            <a:ext cx="1466546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Implementacja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336973" y="233541"/>
            <a:ext cx="1434399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FFFFFF"/>
                </a:solidFill>
                <a:latin typeface="IBM Plex Sans Bold"/>
              </a:rPr>
              <a:t>Wykorzystanie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961926" y="233541"/>
            <a:ext cx="1450440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Czym jest</a:t>
            </a:r>
          </a:p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BST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977886" y="233541"/>
            <a:ext cx="1510158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Zasada działania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594227" y="233541"/>
            <a:ext cx="1354032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Złożoność obliczeniowa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028700" y="882992"/>
            <a:ext cx="1285575" cy="1094545"/>
            <a:chOff x="0" y="0"/>
            <a:chExt cx="1714101" cy="1459393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0"/>
              <a:ext cx="718260" cy="1459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B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S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T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359130" y="-47625"/>
              <a:ext cx="1354971" cy="14234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inary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earch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ree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0783673" y="5194298"/>
            <a:ext cx="5782879" cy="437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8"/>
              </a:lnSpc>
            </a:pPr>
            <a:r>
              <a:rPr lang="en-US" sz="2520">
                <a:solidFill>
                  <a:srgbClr val="393636"/>
                </a:solidFill>
                <a:latin typeface="IBM Plex Sans"/>
              </a:rPr>
              <a:t>S</a:t>
            </a:r>
            <a:r>
              <a:rPr lang="en-US" sz="2520">
                <a:solidFill>
                  <a:srgbClr val="393636"/>
                </a:solidFill>
                <a:latin typeface="IBM Plex Sans"/>
              </a:rPr>
              <a:t>truktury drzewiaste: </a:t>
            </a:r>
            <a:r>
              <a:rPr lang="en-US" sz="2520">
                <a:solidFill>
                  <a:srgbClr val="FC4507"/>
                </a:solidFill>
                <a:latin typeface="IBM Plex Sans"/>
              </a:rPr>
              <a:t>bazy danych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022635" y="2569001"/>
            <a:ext cx="5304956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393636"/>
                </a:solidFill>
                <a:latin typeface="IBM Plex Sans Bold"/>
              </a:rPr>
              <a:t>Zastosowanie</a:t>
            </a:r>
          </a:p>
        </p:txBody>
      </p:sp>
      <p:pic>
        <p:nvPicPr>
          <p:cNvPr name="Picture 17" id="1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3393457" y="4657024"/>
            <a:ext cx="449269" cy="238112"/>
          </a:xfrm>
          <a:prstGeom prst="rect">
            <a:avLst/>
          </a:prstGeom>
        </p:spPr>
      </p:pic>
      <p:sp>
        <p:nvSpPr>
          <p:cNvPr name="TextBox 18" id="18"/>
          <p:cNvSpPr txBox="true"/>
          <p:nvPr/>
        </p:nvSpPr>
        <p:spPr>
          <a:xfrm rot="0">
            <a:off x="10783673" y="6588038"/>
            <a:ext cx="5782879" cy="440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8"/>
              </a:lnSpc>
            </a:pPr>
            <a:r>
              <a:rPr lang="en-US" sz="2520">
                <a:solidFill>
                  <a:srgbClr val="FC4507"/>
                </a:solidFill>
                <a:latin typeface="IBM Plex Sans"/>
              </a:rPr>
              <a:t>Szybkie wyszukiwanie</a:t>
            </a:r>
            <a:r>
              <a:rPr lang="en-US" sz="2520">
                <a:solidFill>
                  <a:srgbClr val="393636"/>
                </a:solidFill>
                <a:latin typeface="IBM Plex Sans"/>
              </a:rPr>
              <a:t> elementów</a:t>
            </a:r>
          </a:p>
        </p:txBody>
      </p:sp>
      <p:pic>
        <p:nvPicPr>
          <p:cNvPr name="Picture 19" id="1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3393457" y="6080157"/>
            <a:ext cx="449269" cy="2381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DAE2etJ6Y7I</dc:identifier>
  <dcterms:modified xsi:type="dcterms:W3CDTF">2011-08-01T06:04:30Z</dcterms:modified>
  <cp:revision>1</cp:revision>
  <dc:title>Algorytmy_BST_Magda_Szafranska_18345</dc:title>
</cp:coreProperties>
</file>