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Mokoto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36" Target="slides/slide22.xml" Type="http://schemas.openxmlformats.org/officeDocument/2006/relationships/slide"/><Relationship Id="rId37" Target="slides/slide23.xml" Type="http://schemas.openxmlformats.org/officeDocument/2006/relationships/slide"/><Relationship Id="rId38" Target="slides/slide2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4882" y="9258300"/>
            <a:ext cx="4247330" cy="1197278"/>
            <a:chOff x="0" y="0"/>
            <a:chExt cx="1436751" cy="40500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36751" cy="405005"/>
            </a:xfrm>
            <a:custGeom>
              <a:avLst/>
              <a:gdLst/>
              <a:ahLst/>
              <a:cxnLst/>
              <a:rect r="r" b="b" t="t" l="l"/>
              <a:pathLst>
                <a:path h="405005" w="1436751">
                  <a:moveTo>
                    <a:pt x="0" y="0"/>
                  </a:moveTo>
                  <a:lnTo>
                    <a:pt x="1436751" y="0"/>
                  </a:lnTo>
                  <a:lnTo>
                    <a:pt x="1436751" y="405005"/>
                  </a:lnTo>
                  <a:lnTo>
                    <a:pt x="0" y="405005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69370" y="-294760"/>
            <a:ext cx="7218630" cy="10750338"/>
            <a:chOff x="0" y="0"/>
            <a:chExt cx="9624840" cy="14333784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8661" t="0" r="10982" b="7698"/>
            <a:stretch>
              <a:fillRect/>
            </a:stretch>
          </p:blipFill>
          <p:spPr>
            <a:xfrm>
              <a:off x="0" y="0"/>
              <a:ext cx="9624840" cy="14333784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584882" y="2569783"/>
            <a:ext cx="10041357" cy="344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8"/>
              </a:lnSpc>
            </a:pPr>
            <a:r>
              <a:rPr lang="en-US" sz="7699">
                <a:solidFill>
                  <a:srgbClr val="393636"/>
                </a:solidFill>
                <a:latin typeface="Mokoto Bold"/>
              </a:rPr>
              <a:t>BINARNE DRZEWO POSZUKIWAŃ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009312" y="-294760"/>
            <a:ext cx="3585872" cy="1012451"/>
            <a:chOff x="0" y="0"/>
            <a:chExt cx="1212999" cy="34248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212999" cy="342483"/>
            </a:xfrm>
            <a:custGeom>
              <a:avLst/>
              <a:gdLst/>
              <a:ahLst/>
              <a:cxnLst/>
              <a:rect r="r" b="b" t="t" l="l"/>
              <a:pathLst>
                <a:path h="342483" w="1212999">
                  <a:moveTo>
                    <a:pt x="0" y="0"/>
                  </a:moveTo>
                  <a:lnTo>
                    <a:pt x="1212999" y="0"/>
                  </a:lnTo>
                  <a:lnTo>
                    <a:pt x="1212999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584882" y="9370212"/>
            <a:ext cx="4298522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</a:rPr>
              <a:t>Algorytmy, AHNS w Radomiu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</a:rPr>
              <a:t>Prowadzący dr hab. Filip Rudziński</a:t>
            </a:r>
          </a:p>
          <a:p>
            <a:pPr algn="ctr">
              <a:lnSpc>
                <a:spcPts val="25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218862" y="173366"/>
            <a:ext cx="3222868" cy="307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1785">
                <a:solidFill>
                  <a:srgbClr val="FFFFFF"/>
                </a:solidFill>
                <a:latin typeface="IBM Plex Sans"/>
              </a:rPr>
              <a:t>Styczeń, 2022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84882" y="6030031"/>
            <a:ext cx="5020679" cy="71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1"/>
              </a:lnSpc>
            </a:pPr>
            <a:r>
              <a:rPr lang="en-US" sz="4193">
                <a:solidFill>
                  <a:srgbClr val="393636"/>
                </a:solidFill>
                <a:latin typeface="IBM Plex Sans"/>
              </a:rPr>
              <a:t>Magda Szafrańska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49530" y="2799649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725230" y="3604895"/>
            <a:ext cx="6534070" cy="547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</a:t>
            </a:r>
            <a:r>
              <a:rPr lang="en-US" sz="2799">
                <a:solidFill>
                  <a:srgbClr val="FC4507"/>
                </a:solidFill>
                <a:latin typeface="IBM Plex Sans Bold"/>
              </a:rPr>
              <a:t>korzenia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6450" y="4077637"/>
            <a:ext cx="5465476" cy="546547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725230" y="3604895"/>
            <a:ext cx="6534070" cy="113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</a:t>
            </a:r>
            <a:r>
              <a:rPr lang="en-US" sz="2799">
                <a:solidFill>
                  <a:srgbClr val="FC4507"/>
                </a:solidFill>
                <a:latin typeface="IBM Plex Sans Bold"/>
              </a:rPr>
              <a:t>na lewo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5888129" y="5310785"/>
            <a:ext cx="5465476" cy="299918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</a:t>
            </a:r>
            <a:r>
              <a:rPr lang="en-US" sz="2799">
                <a:solidFill>
                  <a:srgbClr val="FC4507"/>
                </a:solidFill>
                <a:latin typeface="IBM Plex Sans Bold"/>
              </a:rPr>
              <a:t>na prawo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25230" y="3604895"/>
            <a:ext cx="6534070" cy="172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P</a:t>
            </a:r>
            <a:r>
              <a:rPr lang="en-US" sz="2799">
                <a:solidFill>
                  <a:srgbClr val="393636"/>
                </a:solidFill>
                <a:latin typeface="IBM Plex Sans"/>
              </a:rPr>
              <a:t>ierwsza wartość trafia do korzenia.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Mniejsze elementy na lewo.</a:t>
            </a:r>
          </a:p>
          <a:p>
            <a:pPr marL="604519" indent="-302260" lvl="1">
              <a:lnSpc>
                <a:spcPts val="4675"/>
              </a:lnSpc>
              <a:buFont typeface="Arial"/>
              <a:buChar char="•"/>
            </a:pPr>
            <a:r>
              <a:rPr lang="en-US" sz="2799">
                <a:solidFill>
                  <a:srgbClr val="393636"/>
                </a:solidFill>
                <a:latin typeface="IBM Plex Sans"/>
              </a:rPr>
              <a:t>Większe na prawo.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956359" y="2700601"/>
            <a:ext cx="6302941" cy="2880713"/>
            <a:chOff x="0" y="0"/>
            <a:chExt cx="8403921" cy="3840951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3521094" y="1605859"/>
              <a:ext cx="1361734" cy="721719"/>
            </a:xfrm>
            <a:prstGeom prst="rect">
              <a:avLst/>
            </a:prstGeom>
          </p:spPr>
        </p:pic>
        <p:sp>
          <p:nvSpPr>
            <p:cNvPr name="TextBox 24" id="24"/>
            <p:cNvSpPr txBox="true"/>
            <p:nvPr/>
          </p:nvSpPr>
          <p:spPr>
            <a:xfrm rot="0">
              <a:off x="0" y="-76200"/>
              <a:ext cx="8403921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393636"/>
                  </a:solidFill>
                  <a:latin typeface="IBM Plex Sans Bold"/>
                </a:rPr>
                <a:t>Reguła drzewa binarnego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29607" y="2940011"/>
              <a:ext cx="8000810" cy="900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3599">
                  <a:solidFill>
                    <a:srgbClr val="393636"/>
                  </a:solidFill>
                  <a:latin typeface="IBM Plex Sans Bold"/>
                </a:rPr>
                <a:t>“Dziel i zwyciężaj”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3094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831239" y="7840135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213868" y="2700601"/>
            <a:ext cx="7519097" cy="62709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644" t="0" r="0" b="0"/>
          <a:stretch>
            <a:fillRect/>
          </a:stretch>
        </p:blipFill>
        <p:spPr>
          <a:xfrm flipH="false" flipV="false" rot="3680536">
            <a:off x="3985638" y="5287274"/>
            <a:ext cx="1362598" cy="69574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18" t="0" r="0" b="0"/>
          <a:stretch>
            <a:fillRect/>
          </a:stretch>
        </p:blipFill>
        <p:spPr>
          <a:xfrm flipH="false" flipV="false" rot="7372560">
            <a:off x="4276040" y="7089081"/>
            <a:ext cx="1110692" cy="61738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87" t="0" r="0" b="6046"/>
          <a:stretch>
            <a:fillRect/>
          </a:stretch>
        </p:blipFill>
        <p:spPr>
          <a:xfrm flipH="false" flipV="false" rot="8789266">
            <a:off x="4344732" y="3631674"/>
            <a:ext cx="1517573" cy="65174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6139" y="3957549"/>
            <a:ext cx="5574780" cy="557478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948960" y="6323619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4&lt;6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85259" y="5836064"/>
            <a:ext cx="3544440" cy="354444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675759" y="7397772"/>
            <a:ext cx="1814891" cy="181489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428533" y="2917340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4&lt;8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17108" y="4520564"/>
            <a:ext cx="1349971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FC4507"/>
                </a:solidFill>
                <a:latin typeface="IBM Plex Sans"/>
              </a:rPr>
              <a:t>4&gt;3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597179" y="3904995"/>
            <a:ext cx="1021301" cy="54128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0956359" y="2624401"/>
            <a:ext cx="630294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Reguła drzewa binarnego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53564" y="4862747"/>
            <a:ext cx="6000608" cy="71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1"/>
              </a:lnSpc>
            </a:pPr>
            <a:r>
              <a:rPr lang="en-US" sz="3599">
                <a:solidFill>
                  <a:srgbClr val="393636"/>
                </a:solidFill>
                <a:latin typeface="IBM Plex Sans Bold"/>
              </a:rPr>
              <a:t>“Dziel i zwyciężaj”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91941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00916" y="2055473"/>
            <a:ext cx="10486167" cy="72028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0646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279511" y="2475820"/>
            <a:ext cx="6291542" cy="608769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2056" r="0" b="0"/>
          <a:stretch>
            <a:fillRect/>
          </a:stretch>
        </p:blipFill>
        <p:spPr>
          <a:xfrm flipH="false" flipV="false" rot="0">
            <a:off x="2716948" y="2475820"/>
            <a:ext cx="6291542" cy="702290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279511" y="1834662"/>
            <a:ext cx="6291542" cy="38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</a:pPr>
            <a:r>
              <a:rPr lang="en-US" sz="2221">
                <a:solidFill>
                  <a:srgbClr val="393636"/>
                </a:solidFill>
                <a:latin typeface="IBM Plex Sans Bold"/>
              </a:rPr>
              <a:t>Szukanie elementu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16948" y="1834662"/>
            <a:ext cx="6260939" cy="38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</a:pPr>
            <a:r>
              <a:rPr lang="en-US" sz="2221">
                <a:solidFill>
                  <a:srgbClr val="393636"/>
                </a:solidFill>
                <a:latin typeface="IBM Plex Sans Bold"/>
              </a:rPr>
              <a:t>Dodawanie elementu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0294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44377" y="3510969"/>
            <a:ext cx="8504441" cy="572052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515311" y="6323608"/>
            <a:ext cx="4138888" cy="3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FC4507"/>
                </a:solidFill>
                <a:latin typeface="IBM Plex Sans Bold"/>
              </a:rPr>
              <a:t>średni czas</a:t>
            </a:r>
            <a:r>
              <a:rPr lang="en-US" sz="2121">
                <a:solidFill>
                  <a:srgbClr val="FC4507"/>
                </a:solidFill>
                <a:latin typeface="IBM Plex Sans"/>
              </a:rPr>
              <a:t> (logarytmiczny)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32355" y="3725566"/>
            <a:ext cx="5204618" cy="3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FC4507"/>
                </a:solidFill>
                <a:latin typeface="IBM Plex Sans Bold"/>
              </a:rPr>
              <a:t>pesymistyczny przypadek</a:t>
            </a:r>
            <a:r>
              <a:rPr lang="en-US" sz="2121">
                <a:solidFill>
                  <a:srgbClr val="FC4507"/>
                </a:solidFill>
                <a:latin typeface="IBM Plex Sans"/>
              </a:rPr>
              <a:t> (liniowy)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18431" y="2187188"/>
            <a:ext cx="911623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Złożoność wyszukiwania elementu w BST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66825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2645201"/>
            <a:ext cx="9175639" cy="684732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783673" y="3829130"/>
            <a:ext cx="5528547" cy="43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393636"/>
                </a:solidFill>
                <a:latin typeface="IBM Plex Sans"/>
              </a:rPr>
              <a:t>Specjalny rodzaj BST: 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B-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drzewa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FFFFFF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783673" y="5194298"/>
            <a:ext cx="5782879" cy="43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393636"/>
                </a:solidFill>
                <a:latin typeface="IBM Plex Sans"/>
              </a:rPr>
              <a:t>S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truktury drzewiaste: </a:t>
            </a:r>
            <a:r>
              <a:rPr lang="en-US" sz="2520">
                <a:solidFill>
                  <a:srgbClr val="FC4507"/>
                </a:solidFill>
                <a:latin typeface="IBM Plex Sans"/>
              </a:rPr>
              <a:t>bazy danych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22635" y="2569001"/>
            <a:ext cx="530495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93636"/>
                </a:solidFill>
                <a:latin typeface="IBM Plex Sans Bold"/>
              </a:rPr>
              <a:t>Zastosowanie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393457" y="4657024"/>
            <a:ext cx="449269" cy="238112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783673" y="6588038"/>
            <a:ext cx="5782879" cy="44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2520">
                <a:solidFill>
                  <a:srgbClr val="FC4507"/>
                </a:solidFill>
                <a:latin typeface="IBM Plex Sans"/>
              </a:rPr>
              <a:t>Szybkie wyszukiwanie</a:t>
            </a:r>
            <a:r>
              <a:rPr lang="en-US" sz="2520">
                <a:solidFill>
                  <a:srgbClr val="393636"/>
                </a:solidFill>
                <a:latin typeface="IBM Plex Sans"/>
              </a:rPr>
              <a:t> elementów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393457" y="6080157"/>
            <a:ext cx="449269" cy="2381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36176" y="4617956"/>
            <a:ext cx="7074462" cy="231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4776" indent="-207388" lvl="1">
              <a:lnSpc>
                <a:spcPts val="2689"/>
              </a:lnSpc>
              <a:buFont typeface="Arial"/>
              <a:buChar char="•"/>
            </a:pPr>
            <a:r>
              <a:rPr lang="en-US" sz="1921">
                <a:solidFill>
                  <a:srgbClr val="393636"/>
                </a:solidFill>
                <a:latin typeface="IBM Plex Sans"/>
              </a:rPr>
              <a:t>Bhargava Aditya Y.: “Algorytmy, Ilustrowany przewodnik”: Wydaw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nictwo Helion, 2017, str. 203-206. ISBN 978-83-283-3445-8</a:t>
            </a:r>
          </a:p>
          <a:p>
            <a:pPr marL="414776" indent="-207388" lvl="1">
              <a:lnSpc>
                <a:spcPts val="2689"/>
              </a:lnSpc>
              <a:buFont typeface="Arial"/>
              <a:buChar char="•"/>
            </a:pPr>
            <a:r>
              <a:rPr lang="en-US" sz="1921">
                <a:solidFill>
                  <a:srgbClr val="393636"/>
                </a:solidFill>
                <a:latin typeface="IBM Plex Sans"/>
              </a:rPr>
              <a:t>Zelent M.: “Struktury danych: stos, kolejka, lista, drzewo binarne“ [online] 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https://miroslawzelent.pl/kurs-c++/struktury-danych-stos-kolejka-lista-drzewo-binarne/</a:t>
            </a:r>
            <a:r>
              <a:rPr lang="en-US" sz="1921">
                <a:solidFill>
                  <a:srgbClr val="393636"/>
                </a:solidFill>
                <a:latin typeface="IBM Plex Sans"/>
              </a:rPr>
              <a:t> [dostęp: 24 stycznia 2022]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BST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9736" y="3386673"/>
            <a:ext cx="7496789" cy="62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75"/>
              </a:lnSpc>
            </a:pPr>
            <a:r>
              <a:rPr lang="en-US" sz="4167">
                <a:solidFill>
                  <a:srgbClr val="393636"/>
                </a:solidFill>
                <a:latin typeface="IBM Plex Sans Bold"/>
              </a:rPr>
              <a:t>Źródła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188711" y="3055153"/>
            <a:ext cx="4148262" cy="80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węzły/ wierzchołki</a:t>
            </a:r>
          </a:p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(ang.</a:t>
            </a:r>
            <a:r>
              <a:rPr lang="en-US" sz="2340">
                <a:solidFill>
                  <a:srgbClr val="FC4507"/>
                </a:solidFill>
                <a:latin typeface="IBM Plex Sans"/>
              </a:rPr>
              <a:t> </a:t>
            </a:r>
            <a:r>
              <a:rPr lang="en-US" sz="2340">
                <a:solidFill>
                  <a:srgbClr val="FC4507"/>
                </a:solidFill>
                <a:latin typeface="IBM Plex Sans Bold"/>
              </a:rPr>
              <a:t>NODES)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37568" y="3102778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49125" y="4484494"/>
            <a:ext cx="1028723" cy="10287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93023" y="6366269"/>
            <a:ext cx="1028723" cy="10287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003208" y="6375794"/>
            <a:ext cx="1028723" cy="1028723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000026" y="8124218"/>
            <a:ext cx="1028723" cy="102872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510628" y="4474969"/>
            <a:ext cx="1028723" cy="102872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771600" y="6366269"/>
            <a:ext cx="1028723" cy="1028723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006461" y="8124218"/>
            <a:ext cx="1028723" cy="102872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510628" y="8114693"/>
            <a:ext cx="1028723" cy="102872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4507">
                <a:alpha val="4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12188711" y="3055153"/>
            <a:ext cx="4148262" cy="80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węzły/ wierzchołki</a:t>
            </a:r>
          </a:p>
          <a:p>
            <a:pPr algn="ctr">
              <a:lnSpc>
                <a:spcPts val="3276"/>
              </a:lnSpc>
            </a:pPr>
            <a:r>
              <a:rPr lang="en-US" sz="2340">
                <a:solidFill>
                  <a:srgbClr val="FC4507"/>
                </a:solidFill>
                <a:latin typeface="IBM Plex Sans Bold"/>
              </a:rPr>
              <a:t>(ang.</a:t>
            </a:r>
            <a:r>
              <a:rPr lang="en-US" sz="2340">
                <a:solidFill>
                  <a:srgbClr val="FC4507"/>
                </a:solidFill>
                <a:latin typeface="IBM Plex Sans"/>
              </a:rPr>
              <a:t> </a:t>
            </a:r>
            <a:r>
              <a:rPr lang="en-US" sz="2340">
                <a:solidFill>
                  <a:srgbClr val="FC4507"/>
                </a:solidFill>
                <a:latin typeface="IBM Plex Sans Bold"/>
              </a:rPr>
              <a:t>NODES)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749125" y="4484494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BB24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003208" y="6355984"/>
            <a:ext cx="1028723" cy="10287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BB24">
                <a:alpha val="4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93023" y="6355984"/>
            <a:ext cx="1028723" cy="10287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DBB24">
                <a:alpha val="49804"/>
              </a:srgbClr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630817" y="5491161"/>
            <a:ext cx="122376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ojciec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(RODZIC)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30271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lewy potomek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prawy potomek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37568" y="3102778"/>
            <a:ext cx="1028723" cy="1028723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E17EB">
                <a:alpha val="4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749125" y="4484494"/>
            <a:ext cx="1028723" cy="10287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E17EB">
                <a:alpha val="4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510628" y="4474969"/>
            <a:ext cx="1028723" cy="10287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E17EB">
                <a:alpha val="49804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630817" y="5491161"/>
            <a:ext cx="122376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ojciec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(RODZIC)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502965" y="2250675"/>
            <a:ext cx="128207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korzeń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(ROOT)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30271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lewy potomek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prawy potomek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69763" y="4573541"/>
            <a:ext cx="2924464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prawy potomek</a:t>
            </a:r>
          </a:p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92676" y="4573541"/>
            <a:ext cx="2438141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lewy potomek</a:t>
            </a:r>
          </a:p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2876" y="-328285"/>
            <a:ext cx="1536594" cy="1284100"/>
            <a:chOff x="0" y="0"/>
            <a:chExt cx="1988401" cy="166166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88401" cy="1661666"/>
            </a:xfrm>
            <a:custGeom>
              <a:avLst/>
              <a:gdLst/>
              <a:ahLst/>
              <a:cxnLst/>
              <a:rect r="r" b="b" t="t" l="l"/>
              <a:pathLst>
                <a:path h="1661666" w="1988401">
                  <a:moveTo>
                    <a:pt x="0" y="0"/>
                  </a:moveTo>
                  <a:lnTo>
                    <a:pt x="1988401" y="0"/>
                  </a:lnTo>
                  <a:lnTo>
                    <a:pt x="1988401" y="1661666"/>
                  </a:lnTo>
                  <a:lnTo>
                    <a:pt x="0" y="1661666"/>
                  </a:lnTo>
                  <a:close/>
                </a:path>
              </a:pathLst>
            </a:custGeom>
            <a:solidFill>
              <a:srgbClr val="FC4507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384451" y="2987373"/>
            <a:ext cx="7519097" cy="627092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053564" y="233541"/>
            <a:ext cx="1232397" cy="54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Program</a:t>
            </a:r>
          </a:p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 C++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1482" y="233541"/>
            <a:ext cx="1466546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Implementacja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36973" y="233541"/>
            <a:ext cx="1434399" cy="265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1558">
                <a:solidFill>
                  <a:srgbClr val="393636"/>
                </a:solidFill>
                <a:latin typeface="IBM Plex Sans Bold"/>
              </a:rPr>
              <a:t>Wykorzystanie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1926" y="233541"/>
            <a:ext cx="1450440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Czym jest</a:t>
            </a:r>
          </a:p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FFFFFF"/>
                </a:solidFill>
                <a:latin typeface="IBM Plex Sans Bold"/>
              </a:rPr>
              <a:t>BST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7886" y="233541"/>
            <a:ext cx="1510158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Zasada działania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94227" y="233541"/>
            <a:ext cx="1354032" cy="5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4"/>
              </a:lnSpc>
            </a:pPr>
            <a:r>
              <a:rPr lang="en-US" sz="1560">
                <a:solidFill>
                  <a:srgbClr val="393636"/>
                </a:solidFill>
                <a:latin typeface="IBM Plex Sans Bold"/>
              </a:rPr>
              <a:t>Złożoność obliczeniowa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82992"/>
            <a:ext cx="1285575" cy="1094545"/>
            <a:chOff x="0" y="0"/>
            <a:chExt cx="1714101" cy="145939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18260" cy="1459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B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S</a:t>
              </a:r>
            </a:p>
            <a:p>
              <a:pPr>
                <a:lnSpc>
                  <a:spcPts val="2856"/>
                </a:lnSpc>
              </a:pPr>
              <a:r>
                <a:rPr lang="en-US" sz="2441">
                  <a:solidFill>
                    <a:srgbClr val="FC4507"/>
                  </a:solidFill>
                  <a:latin typeface="Mokoto Bold"/>
                </a:rPr>
                <a:t>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59130" y="-47625"/>
              <a:ext cx="1354971" cy="14234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inary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earch</a:t>
              </a:r>
            </a:p>
            <a:p>
              <a:pPr>
                <a:lnSpc>
                  <a:spcPts val="2941"/>
                </a:lnSpc>
              </a:pPr>
              <a:r>
                <a:rPr lang="en-US" sz="2100">
                  <a:solidFill>
                    <a:srgbClr val="393636"/>
                  </a:solidFill>
                  <a:latin typeface="IBM Plex Sans Bold"/>
                </a:rPr>
                <a:t>ree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630817" y="5491161"/>
            <a:ext cx="122376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ojciec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(RODZIC)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02965" y="2250675"/>
            <a:ext cx="128207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korzeń</a:t>
            </a:r>
          </a:p>
          <a:p>
            <a:pPr algn="ct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(ROOT)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30271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lewy potomek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6430559"/>
            <a:ext cx="1754180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1DBB24"/>
                </a:solidFill>
                <a:latin typeface="IBM Plex Sans Bold"/>
              </a:rPr>
              <a:t>prawy potomek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69763" y="4573541"/>
            <a:ext cx="2924464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prawy potomek</a:t>
            </a:r>
          </a:p>
          <a:p>
            <a:pPr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92676" y="4573541"/>
            <a:ext cx="2438141" cy="73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lewy potomek</a:t>
            </a:r>
          </a:p>
          <a:p>
            <a:pPr algn="r">
              <a:lnSpc>
                <a:spcPts val="2969"/>
              </a:lnSpc>
            </a:pPr>
            <a:r>
              <a:rPr lang="en-US" sz="2121">
                <a:solidFill>
                  <a:srgbClr val="5E17EB"/>
                </a:solidFill>
                <a:latin typeface="IBM Plex Sans Bold"/>
              </a:rPr>
              <a:t>(NASTĘPNIK)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DAE2c4ElaUw</dc:identifier>
  <dcterms:modified xsi:type="dcterms:W3CDTF">2011-08-01T06:04:30Z</dcterms:modified>
  <cp:revision>1</cp:revision>
  <dc:title>Binarne_drzewo_poszukiwań_M_Szafranska_18345_full</dc:title>
</cp:coreProperties>
</file>