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BM Plex Sans" charset="1" panose="020B0503050203000203"/>
      <p:regular r:id="rId10"/>
    </p:embeddedFont>
    <p:embeddedFont>
      <p:font typeface="IBM Plex Sans Bold" charset="1" panose="020B0803050203000203"/>
      <p:regular r:id="rId11"/>
    </p:embeddedFont>
    <p:embeddedFont>
      <p:font typeface="IBM Plex Sans Italics" charset="1" panose="020B0503050203000203"/>
      <p:regular r:id="rId12"/>
    </p:embeddedFont>
    <p:embeddedFont>
      <p:font typeface="IBM Plex Sans Bold Italics" charset="1" panose="020B0803050203000203"/>
      <p:regular r:id="rId13"/>
    </p:embeddedFont>
    <p:embeddedFont>
      <p:font typeface="Mokoto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4882" y="9258300"/>
            <a:ext cx="4247330" cy="1197278"/>
            <a:chOff x="0" y="0"/>
            <a:chExt cx="1436751" cy="40500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436751" cy="405005"/>
            </a:xfrm>
            <a:custGeom>
              <a:avLst/>
              <a:gdLst/>
              <a:ahLst/>
              <a:cxnLst/>
              <a:rect r="r" b="b" t="t" l="l"/>
              <a:pathLst>
                <a:path h="405005" w="1436751">
                  <a:moveTo>
                    <a:pt x="0" y="0"/>
                  </a:moveTo>
                  <a:lnTo>
                    <a:pt x="1436751" y="0"/>
                  </a:lnTo>
                  <a:lnTo>
                    <a:pt x="1436751" y="405005"/>
                  </a:lnTo>
                  <a:lnTo>
                    <a:pt x="0" y="405005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069370" y="-294760"/>
            <a:ext cx="7218630" cy="10750338"/>
            <a:chOff x="0" y="0"/>
            <a:chExt cx="9624840" cy="1433378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8661" t="0" r="10982" b="7698"/>
            <a:stretch>
              <a:fillRect/>
            </a:stretch>
          </p:blipFill>
          <p:spPr>
            <a:xfrm>
              <a:off x="0" y="0"/>
              <a:ext cx="9624840" cy="14333784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584882" y="2569783"/>
            <a:ext cx="10041357" cy="3448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8"/>
              </a:lnSpc>
            </a:pPr>
            <a:r>
              <a:rPr lang="en-US" sz="7699">
                <a:solidFill>
                  <a:srgbClr val="393636"/>
                </a:solidFill>
                <a:latin typeface="Mokoto Bold"/>
              </a:rPr>
              <a:t>BINARNE DRZEWO POSZUKIWAŃ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009312" y="-294760"/>
            <a:ext cx="3585872" cy="1012451"/>
            <a:chOff x="0" y="0"/>
            <a:chExt cx="1212999" cy="342483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212999" cy="342483"/>
            </a:xfrm>
            <a:custGeom>
              <a:avLst/>
              <a:gdLst/>
              <a:ahLst/>
              <a:cxnLst/>
              <a:rect r="r" b="b" t="t" l="l"/>
              <a:pathLst>
                <a:path h="342483" w="1212999">
                  <a:moveTo>
                    <a:pt x="0" y="0"/>
                  </a:moveTo>
                  <a:lnTo>
                    <a:pt x="1212999" y="0"/>
                  </a:lnTo>
                  <a:lnTo>
                    <a:pt x="1212999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584882" y="9370212"/>
            <a:ext cx="4298522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BM Plex Sans"/>
              </a:rPr>
              <a:t>Algorytmy, AHNS in Radom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mo"/>
              </a:rPr>
              <a:t>Prowadzący dr hab. Filip Rudziński</a:t>
            </a:r>
          </a:p>
          <a:p>
            <a:pPr algn="ctr">
              <a:lnSpc>
                <a:spcPts val="25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4218862" y="173366"/>
            <a:ext cx="3222868" cy="30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785">
                <a:solidFill>
                  <a:srgbClr val="FFFFFF"/>
                </a:solidFill>
                <a:latin typeface="IBM Plex Sans"/>
              </a:rPr>
              <a:t>Styczeń, 2022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84882" y="6030031"/>
            <a:ext cx="5020679" cy="71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1"/>
              </a:lnSpc>
            </a:pPr>
            <a:r>
              <a:rPr lang="en-US" sz="4193">
                <a:solidFill>
                  <a:srgbClr val="393636"/>
                </a:solidFill>
                <a:latin typeface="IBM Plex Sans"/>
              </a:rPr>
              <a:t>Magda Szafrańska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36176" y="4617956"/>
            <a:ext cx="11623223" cy="1313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14776" indent="-207388" lvl="1">
              <a:lnSpc>
                <a:spcPts val="2689"/>
              </a:lnSpc>
              <a:buFont typeface="Arial"/>
              <a:buChar char="•"/>
            </a:pPr>
            <a:r>
              <a:rPr lang="en-US" sz="1921">
                <a:solidFill>
                  <a:srgbClr val="393636"/>
                </a:solidFill>
                <a:latin typeface="IBM Plex Sans"/>
              </a:rPr>
              <a:t>Bhargava Aditya Y.: “Algorytmy, Ilustrowany przewodnik”: Wydaw</a:t>
            </a:r>
            <a:r>
              <a:rPr lang="en-US" sz="1921">
                <a:solidFill>
                  <a:srgbClr val="393636"/>
                </a:solidFill>
                <a:latin typeface="IBM Plex Sans"/>
              </a:rPr>
              <a:t>nictwo Helion, 2017, str. 203-206. ISBN 978-83-283-3445-8</a:t>
            </a:r>
          </a:p>
          <a:p>
            <a:pPr marL="414776" indent="-207388" lvl="1">
              <a:lnSpc>
                <a:spcPts val="2689"/>
              </a:lnSpc>
              <a:buFont typeface="Arial"/>
              <a:buChar char="•"/>
            </a:pPr>
            <a:r>
              <a:rPr lang="en-US" sz="1921">
                <a:solidFill>
                  <a:srgbClr val="393636"/>
                </a:solidFill>
                <a:latin typeface="IBM Plex Sans"/>
              </a:rPr>
              <a:t>Zelent M.: “Struktury danych: stos, kolejka, lista, drzewo binarne“ [online] </a:t>
            </a:r>
            <a:r>
              <a:rPr lang="en-US" sz="1921">
                <a:solidFill>
                  <a:srgbClr val="393636"/>
                </a:solidFill>
                <a:latin typeface="IBM Plex Sans"/>
              </a:rPr>
              <a:t>https://miroslawzelent.pl/kurs-c++/struktury-danych-stos-kolejka-lista-drzewo-binarne/</a:t>
            </a:r>
            <a:r>
              <a:rPr lang="en-US" sz="1921">
                <a:solidFill>
                  <a:srgbClr val="393636"/>
                </a:solidFill>
                <a:latin typeface="IBM Plex Sans"/>
              </a:rPr>
              <a:t> [dostęp: 24 stycznia 2022]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39736" y="3386673"/>
            <a:ext cx="7496789" cy="62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75"/>
              </a:lnSpc>
            </a:pPr>
            <a:r>
              <a:rPr lang="en-US" sz="4167">
                <a:solidFill>
                  <a:srgbClr val="393636"/>
                </a:solidFill>
                <a:latin typeface="IBM Plex Sans Bold"/>
              </a:rPr>
              <a:t>Źródła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37568" y="3102778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49125" y="4484494"/>
            <a:ext cx="1028723" cy="102872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493023" y="6366269"/>
            <a:ext cx="1028723" cy="102872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003208" y="6375794"/>
            <a:ext cx="1028723" cy="1028723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000026" y="8124218"/>
            <a:ext cx="1028723" cy="1028723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510628" y="4474969"/>
            <a:ext cx="1028723" cy="1028723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771600" y="6366269"/>
            <a:ext cx="1028723" cy="1028723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006461" y="8124218"/>
            <a:ext cx="1028723" cy="1028723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510628" y="8114693"/>
            <a:ext cx="1028723" cy="1028723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12188711" y="3055153"/>
            <a:ext cx="4148262" cy="807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sz="2340">
                <a:solidFill>
                  <a:srgbClr val="FC4507"/>
                </a:solidFill>
                <a:latin typeface="IBM Plex Sans Bold"/>
              </a:rPr>
              <a:t>węzły/ wierzchołki</a:t>
            </a:r>
          </a:p>
          <a:p>
            <a:pPr algn="ctr">
              <a:lnSpc>
                <a:spcPts val="3276"/>
              </a:lnSpc>
            </a:pPr>
            <a:r>
              <a:rPr lang="en-US" sz="2340">
                <a:solidFill>
                  <a:srgbClr val="FC4507"/>
                </a:solidFill>
                <a:latin typeface="IBM Plex Sans Bold"/>
              </a:rPr>
              <a:t>(ang.</a:t>
            </a:r>
            <a:r>
              <a:rPr lang="en-US" sz="2340">
                <a:solidFill>
                  <a:srgbClr val="FC4507"/>
                </a:solidFill>
                <a:latin typeface="IBM Plex Sans"/>
              </a:rPr>
              <a:t> </a:t>
            </a:r>
            <a:r>
              <a:rPr lang="en-US" sz="2340">
                <a:solidFill>
                  <a:srgbClr val="FC4507"/>
                </a:solidFill>
                <a:latin typeface="IBM Plex Sans Bold"/>
              </a:rPr>
              <a:t>NODES)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630817" y="5491161"/>
            <a:ext cx="122376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ojciec</a:t>
            </a:r>
          </a:p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(RODZIC)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02965" y="2250675"/>
            <a:ext cx="128207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korzeń</a:t>
            </a:r>
          </a:p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(ROOT)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30271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lewy potomek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prawy potomek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69763" y="4573541"/>
            <a:ext cx="2924464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prawy potomek</a:t>
            </a:r>
          </a:p>
          <a:p>
            <a:pPr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(NASTĘPNIK)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92676" y="4573541"/>
            <a:ext cx="2438141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lewy potomek</a:t>
            </a:r>
          </a:p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(NASTĘPNIK)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831239" y="7840135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644" t="0" r="0" b="0"/>
          <a:stretch>
            <a:fillRect/>
          </a:stretch>
        </p:blipFill>
        <p:spPr>
          <a:xfrm flipH="false" flipV="false" rot="3680536">
            <a:off x="3985638" y="5287274"/>
            <a:ext cx="1362598" cy="69574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918" t="0" r="0" b="0"/>
          <a:stretch>
            <a:fillRect/>
          </a:stretch>
        </p:blipFill>
        <p:spPr>
          <a:xfrm flipH="false" flipV="false" rot="7372560">
            <a:off x="4276040" y="7089081"/>
            <a:ext cx="1110692" cy="61738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7" t="0" r="0" b="6046"/>
          <a:stretch>
            <a:fillRect/>
          </a:stretch>
        </p:blipFill>
        <p:spPr>
          <a:xfrm flipH="false" flipV="false" rot="8789266">
            <a:off x="4344732" y="3631674"/>
            <a:ext cx="1517573" cy="65174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428533" y="2917340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948960" y="6323619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17108" y="4520564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4&gt;3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725230" y="3604895"/>
            <a:ext cx="6534070" cy="172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korzenia.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Mniejsze elementy na lewo.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Większe na prawo.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831239" y="7840135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644" t="0" r="0" b="0"/>
          <a:stretch>
            <a:fillRect/>
          </a:stretch>
        </p:blipFill>
        <p:spPr>
          <a:xfrm flipH="false" flipV="false" rot="3680536">
            <a:off x="3985638" y="5287274"/>
            <a:ext cx="1362598" cy="69574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918" t="0" r="0" b="0"/>
          <a:stretch>
            <a:fillRect/>
          </a:stretch>
        </p:blipFill>
        <p:spPr>
          <a:xfrm flipH="false" flipV="false" rot="7372560">
            <a:off x="4276040" y="7089081"/>
            <a:ext cx="1110692" cy="61738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7" t="0" r="0" b="6046"/>
          <a:stretch>
            <a:fillRect/>
          </a:stretch>
        </p:blipFill>
        <p:spPr>
          <a:xfrm flipH="false" flipV="false" rot="8789266">
            <a:off x="4344732" y="3631674"/>
            <a:ext cx="1517573" cy="65174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6139" y="3957549"/>
            <a:ext cx="5574780" cy="557478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948960" y="6323619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4&lt;6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85259" y="5836064"/>
            <a:ext cx="3544440" cy="354444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75759" y="7397772"/>
            <a:ext cx="1814891" cy="1814891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428533" y="2917340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17108" y="4520564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4&gt;3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597179" y="3904995"/>
            <a:ext cx="1021301" cy="541289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53564" y="4862747"/>
            <a:ext cx="6000608" cy="718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1"/>
              </a:lnSpc>
            </a:pPr>
            <a:r>
              <a:rPr lang="en-US" sz="3599">
                <a:solidFill>
                  <a:srgbClr val="393636"/>
                </a:solidFill>
                <a:latin typeface="IBM Plex Sans Bold"/>
              </a:rPr>
              <a:t>“Dziel i zwyciężaj”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1941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00916" y="2055473"/>
            <a:ext cx="10486167" cy="72028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0646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279511" y="2475820"/>
            <a:ext cx="6291542" cy="608769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2056" r="0" b="0"/>
          <a:stretch>
            <a:fillRect/>
          </a:stretch>
        </p:blipFill>
        <p:spPr>
          <a:xfrm flipH="false" flipV="false" rot="0">
            <a:off x="2716948" y="2475820"/>
            <a:ext cx="6291542" cy="702290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279511" y="1834662"/>
            <a:ext cx="6291542" cy="38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9"/>
              </a:lnSpc>
            </a:pPr>
            <a:r>
              <a:rPr lang="en-US" sz="2221">
                <a:solidFill>
                  <a:srgbClr val="393636"/>
                </a:solidFill>
                <a:latin typeface="IBM Plex Sans Bold"/>
              </a:rPr>
              <a:t>Szukanie elementu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16948" y="1834662"/>
            <a:ext cx="6260939" cy="38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9"/>
              </a:lnSpc>
            </a:pPr>
            <a:r>
              <a:rPr lang="en-US" sz="2221">
                <a:solidFill>
                  <a:srgbClr val="393636"/>
                </a:solidFill>
                <a:latin typeface="IBM Plex Sans Bold"/>
              </a:rPr>
              <a:t>Dodawanie elementu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0294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44377" y="3510969"/>
            <a:ext cx="8504441" cy="572052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515311" y="6323608"/>
            <a:ext cx="4138888" cy="3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FC4507"/>
                </a:solidFill>
                <a:latin typeface="IBM Plex Sans Bold"/>
              </a:rPr>
              <a:t>średni czas</a:t>
            </a:r>
            <a:r>
              <a:rPr lang="en-US" sz="2121">
                <a:solidFill>
                  <a:srgbClr val="FC4507"/>
                </a:solidFill>
                <a:latin typeface="IBM Plex Sans"/>
              </a:rPr>
              <a:t> (logarytmiczny)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32355" y="3725566"/>
            <a:ext cx="5204618" cy="3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FC4507"/>
                </a:solidFill>
                <a:latin typeface="IBM Plex Sans Bold"/>
              </a:rPr>
              <a:t>pesymistyczny przypadek</a:t>
            </a:r>
            <a:r>
              <a:rPr lang="en-US" sz="2121">
                <a:solidFill>
                  <a:srgbClr val="FC4507"/>
                </a:solidFill>
                <a:latin typeface="IBM Plex Sans"/>
              </a:rPr>
              <a:t> (liniowy)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18431" y="2187188"/>
            <a:ext cx="911623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Złożoność wyszukiwania elementu w BST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66825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2645201"/>
            <a:ext cx="9175639" cy="684732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783673" y="3829130"/>
            <a:ext cx="5528547" cy="437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2520">
                <a:solidFill>
                  <a:srgbClr val="393636"/>
                </a:solidFill>
                <a:latin typeface="IBM Plex Sans"/>
              </a:rPr>
              <a:t>Specjalny rodzaj BST: </a:t>
            </a:r>
            <a:r>
              <a:rPr lang="en-US" sz="2520">
                <a:solidFill>
                  <a:srgbClr val="FC4507"/>
                </a:solidFill>
                <a:latin typeface="IBM Plex Sans"/>
              </a:rPr>
              <a:t>B-</a:t>
            </a:r>
            <a:r>
              <a:rPr lang="en-US" sz="2520">
                <a:solidFill>
                  <a:srgbClr val="FC4507"/>
                </a:solidFill>
                <a:latin typeface="IBM Plex Sans"/>
              </a:rPr>
              <a:t>drzewa</a:t>
            </a:r>
            <a:r>
              <a:rPr lang="en-US" sz="2520">
                <a:solidFill>
                  <a:srgbClr val="393636"/>
                </a:solidFill>
                <a:latin typeface="IBM Plex Sans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783673" y="5194298"/>
            <a:ext cx="5782879" cy="437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2520">
                <a:solidFill>
                  <a:srgbClr val="393636"/>
                </a:solidFill>
                <a:latin typeface="IBM Plex Sans"/>
              </a:rPr>
              <a:t>S</a:t>
            </a:r>
            <a:r>
              <a:rPr lang="en-US" sz="2520">
                <a:solidFill>
                  <a:srgbClr val="393636"/>
                </a:solidFill>
                <a:latin typeface="IBM Plex Sans"/>
              </a:rPr>
              <a:t>truktury drzewiaste: </a:t>
            </a:r>
            <a:r>
              <a:rPr lang="en-US" sz="2520">
                <a:solidFill>
                  <a:srgbClr val="FC4507"/>
                </a:solidFill>
                <a:latin typeface="IBM Plex Sans"/>
              </a:rPr>
              <a:t>bazy danych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22635" y="2569001"/>
            <a:ext cx="5304956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Zastosowanie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393457" y="4657024"/>
            <a:ext cx="449269" cy="238112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783673" y="6588038"/>
            <a:ext cx="5782879" cy="440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2520">
                <a:solidFill>
                  <a:srgbClr val="FC4507"/>
                </a:solidFill>
                <a:latin typeface="IBM Plex Sans"/>
              </a:rPr>
              <a:t>Szybkie wyszukiwanie</a:t>
            </a:r>
            <a:r>
              <a:rPr lang="en-US" sz="2520">
                <a:solidFill>
                  <a:srgbClr val="393636"/>
                </a:solidFill>
                <a:latin typeface="IBM Plex Sans"/>
              </a:rPr>
              <a:t> elementów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393457" y="6080157"/>
            <a:ext cx="449269" cy="2381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DAE2etJ6Y7I</dc:identifier>
  <dcterms:modified xsi:type="dcterms:W3CDTF">2011-08-01T06:04:30Z</dcterms:modified>
  <cp:revision>1</cp:revision>
  <dc:title>Algorytmy_BST_Magda_Szafranska_18345</dc:title>
</cp:coreProperties>
</file>