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Mokoto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4882" y="9258300"/>
            <a:ext cx="4247330" cy="1197278"/>
            <a:chOff x="0" y="0"/>
            <a:chExt cx="1436751" cy="40500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36751" cy="405005"/>
            </a:xfrm>
            <a:custGeom>
              <a:avLst/>
              <a:gdLst/>
              <a:ahLst/>
              <a:cxnLst/>
              <a:rect r="r" b="b" t="t" l="l"/>
              <a:pathLst>
                <a:path h="405005" w="1436751">
                  <a:moveTo>
                    <a:pt x="0" y="0"/>
                  </a:moveTo>
                  <a:lnTo>
                    <a:pt x="1436751" y="0"/>
                  </a:lnTo>
                  <a:lnTo>
                    <a:pt x="1436751" y="405005"/>
                  </a:lnTo>
                  <a:lnTo>
                    <a:pt x="0" y="405005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69370" y="-294760"/>
            <a:ext cx="7218630" cy="10750338"/>
            <a:chOff x="0" y="0"/>
            <a:chExt cx="9624840" cy="1433378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661" t="0" r="10982" b="7698"/>
            <a:stretch>
              <a:fillRect/>
            </a:stretch>
          </p:blipFill>
          <p:spPr>
            <a:xfrm>
              <a:off x="0" y="0"/>
              <a:ext cx="9624840" cy="1433378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584882" y="2569783"/>
            <a:ext cx="10041357" cy="344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8"/>
              </a:lnSpc>
            </a:pPr>
            <a:r>
              <a:rPr lang="en-US" sz="7699">
                <a:solidFill>
                  <a:srgbClr val="393636"/>
                </a:solidFill>
                <a:latin typeface="Mokoto Bold"/>
              </a:rPr>
              <a:t>BINARNE DRZEWO POSZUKIWAŃ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9312" y="-294760"/>
            <a:ext cx="3585872" cy="1012451"/>
            <a:chOff x="0" y="0"/>
            <a:chExt cx="1212999" cy="3424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12999" cy="342483"/>
            </a:xfrm>
            <a:custGeom>
              <a:avLst/>
              <a:gdLst/>
              <a:ahLst/>
              <a:cxnLst/>
              <a:rect r="r" b="b" t="t" l="l"/>
              <a:pathLst>
                <a:path h="342483" w="1212999">
                  <a:moveTo>
                    <a:pt x="0" y="0"/>
                  </a:moveTo>
                  <a:lnTo>
                    <a:pt x="1212999" y="0"/>
                  </a:lnTo>
                  <a:lnTo>
                    <a:pt x="1212999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84882" y="9370212"/>
            <a:ext cx="4298522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</a:rPr>
              <a:t>Algorytmy, AHNS in Radom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Prowadzący dr hab. Filip Rudziński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218862" y="173366"/>
            <a:ext cx="3222868" cy="30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5">
                <a:solidFill>
                  <a:srgbClr val="FFFFFF"/>
                </a:solidFill>
                <a:latin typeface="IBM Plex Sans"/>
              </a:rPr>
              <a:t>Styczeń, 2022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4882" y="6030031"/>
            <a:ext cx="5020679" cy="71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1"/>
              </a:lnSpc>
            </a:pPr>
            <a:r>
              <a:rPr lang="en-US" sz="4193">
                <a:solidFill>
                  <a:srgbClr val="393636"/>
                </a:solidFill>
                <a:latin typeface="IBM Plex Sans"/>
              </a:rPr>
              <a:t>Magda Szafrańska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49530" y="2799649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725230" y="3604895"/>
            <a:ext cx="6534070" cy="54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korzenia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6450" y="4077637"/>
            <a:ext cx="5465476" cy="546547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725230" y="3604895"/>
            <a:ext cx="6534070" cy="113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na lewo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5888129" y="5310785"/>
            <a:ext cx="5465476" cy="299918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na prawo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956359" y="2700601"/>
            <a:ext cx="6302941" cy="2880713"/>
            <a:chOff x="0" y="0"/>
            <a:chExt cx="8403921" cy="3840951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3521094" y="1605859"/>
              <a:ext cx="1361734" cy="721719"/>
            </a:xfrm>
            <a:prstGeom prst="rect">
              <a:avLst/>
            </a:prstGeom>
          </p:spPr>
        </p:pic>
        <p:sp>
          <p:nvSpPr>
            <p:cNvPr name="TextBox 24" id="24"/>
            <p:cNvSpPr txBox="true"/>
            <p:nvPr/>
          </p:nvSpPr>
          <p:spPr>
            <a:xfrm rot="0">
              <a:off x="0" y="-76200"/>
              <a:ext cx="8403921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93636"/>
                  </a:solidFill>
                  <a:latin typeface="IBM Plex Sans Bold"/>
                </a:rPr>
                <a:t>Reguła drzewa binarnego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9607" y="2940011"/>
              <a:ext cx="8000810" cy="900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3599">
                  <a:solidFill>
                    <a:srgbClr val="393636"/>
                  </a:solidFill>
                  <a:latin typeface="IBM Plex Sans Bold"/>
                </a:rPr>
                <a:t>“Dziel i zwyciężaj”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6139" y="3957549"/>
            <a:ext cx="5574780" cy="557478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5259" y="5836064"/>
            <a:ext cx="3544440" cy="35444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75759" y="7397772"/>
            <a:ext cx="1814891" cy="181489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597179" y="3904995"/>
            <a:ext cx="1021301" cy="54128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53564" y="4862747"/>
            <a:ext cx="6000608" cy="7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1"/>
              </a:lnSpc>
            </a:pPr>
            <a:r>
              <a:rPr lang="en-US" sz="3599">
                <a:solidFill>
                  <a:srgbClr val="393636"/>
                </a:solidFill>
                <a:latin typeface="IBM Plex Sans Bold"/>
              </a:rPr>
              <a:t>“Dziel i zwyciężaj”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1941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00916" y="2055473"/>
            <a:ext cx="10486167" cy="72028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0646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79511" y="2475820"/>
            <a:ext cx="6291542" cy="608769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2056" r="0" b="0"/>
          <a:stretch>
            <a:fillRect/>
          </a:stretch>
        </p:blipFill>
        <p:spPr>
          <a:xfrm flipH="false" flipV="false" rot="0">
            <a:off x="2716948" y="2475820"/>
            <a:ext cx="6291542" cy="702290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79511" y="1834662"/>
            <a:ext cx="6291542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Szukanie elementu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16948" y="1834662"/>
            <a:ext cx="6260939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Dodawanie elementu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94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4377" y="3510969"/>
            <a:ext cx="8504441" cy="572052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15311" y="6323608"/>
            <a:ext cx="413888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średni czas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(logarytmiczny)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2355" y="3725566"/>
            <a:ext cx="520461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pesymistyczny przypadek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(liniowy)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18431" y="2187188"/>
            <a:ext cx="91162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Złożoność wyszukiwania elementu w BST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825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2645201"/>
            <a:ext cx="9175639" cy="68473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783673" y="3829130"/>
            <a:ext cx="5528547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Specjalny rodzaj BST: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B-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drzewa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83673" y="5194298"/>
            <a:ext cx="5782879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truktury drzewiaste: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bazy danych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2635" y="2569001"/>
            <a:ext cx="530495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Zastosowanie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4657024"/>
            <a:ext cx="449269" cy="23811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783673" y="6588038"/>
            <a:ext cx="5782879" cy="44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FC4507"/>
                </a:solidFill>
                <a:latin typeface="IBM Plex Sans"/>
              </a:rPr>
              <a:t>Szybkie wyszukiwanie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elementów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6080157"/>
            <a:ext cx="449269" cy="2381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6176" y="4617956"/>
            <a:ext cx="7074462" cy="231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Bhargava Aditya Y.: “Algorytmy, Ilustrowany przewodnik”: Wydaw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nictwo Helion, 2017, str. 203-206. ISBN 978-83-283-3445-8</a:t>
            </a:r>
          </a:p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Zelent M.: “Struktury danych: stos, kolejka, lista, drzewo binarne“ [online] 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https://miroslawzelent.pl/kurs-c++/struktury-danych-stos-kolejka-lista-drzewo-binarne/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 [dostęp: 24 stycznia 2022]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9736" y="3386673"/>
            <a:ext cx="7496789" cy="62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5"/>
              </a:lnSpc>
            </a:pPr>
            <a:r>
              <a:rPr lang="en-US" sz="4167">
                <a:solidFill>
                  <a:srgbClr val="393636"/>
                </a:solidFill>
                <a:latin typeface="IBM Plex Sans Bold"/>
              </a:rPr>
              <a:t>Źródła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662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003208" y="6375794"/>
            <a:ext cx="1028723" cy="10287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026" y="8124218"/>
            <a:ext cx="1028723" cy="102872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771600" y="6366269"/>
            <a:ext cx="1028723" cy="102872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006461" y="8124218"/>
            <a:ext cx="1028723" cy="102872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510628" y="8114693"/>
            <a:ext cx="1028723" cy="102872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03208" y="635598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55984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DAE2c4ElaUw</dc:identifier>
  <dcterms:modified xsi:type="dcterms:W3CDTF">2011-08-01T06:04:30Z</dcterms:modified>
  <cp:revision>1</cp:revision>
  <dc:title>Binarne_drzewo_poszukiwań_M_Szafranska_18345_full</dc:title>
</cp:coreProperties>
</file>