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56" r:id="rId3"/>
    <p:sldId id="257" r:id="rId4"/>
    <p:sldId id="258" r:id="rId5"/>
    <p:sldId id="262" r:id="rId6"/>
    <p:sldId id="266" r:id="rId7"/>
    <p:sldId id="268" r:id="rId8"/>
    <p:sldId id="259" r:id="rId9"/>
    <p:sldId id="260" r:id="rId10"/>
    <p:sldId id="261" r:id="rId11"/>
    <p:sldId id="263" r:id="rId12"/>
    <p:sldId id="264" r:id="rId13"/>
    <p:sldId id="265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7F913-FDD6-4F86-8C8C-3B16031484E7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1146C-EB59-4E71-8D67-BB20168FB7A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460C-401F-42C2-8615-EBFA5B216E48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29C-370B-48A9-A096-C6CADD5E4E40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B077-825B-40F9-A2CF-7CD3C1E95EE8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2BE5-AE54-4904-A943-776151E96E19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F906-08A5-414C-818E-9F112D6D43AF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E2F6-A3BF-4C32-A594-898589D98C39}" type="datetime1">
              <a:rPr lang="ru-RU" smtClean="0"/>
              <a:t>20.06.2017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C735-82F8-4153-887E-268AD793FA47}" type="datetime1">
              <a:rPr lang="ru-RU" smtClean="0"/>
              <a:t>20.06.2017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42BD-BD04-42F7-8F77-2E84DC4CD013}" type="datetime1">
              <a:rPr lang="ru-RU" smtClean="0"/>
              <a:t>20.06.2017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F8C6-E056-47B7-B0CC-5FFBF9BA80B8}" type="datetime1">
              <a:rPr lang="ru-RU" smtClean="0"/>
              <a:t>20.06.2017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8399-AAC6-4B50-A366-377CFF7B0BBF}" type="datetime1">
              <a:rPr lang="ru-RU" smtClean="0"/>
              <a:t>20.06.2017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0880-24AF-4BA0-B527-2DA64E978BFD}" type="datetime1">
              <a:rPr lang="ru-RU" smtClean="0"/>
              <a:t>20.06.2017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F27FA-E551-45EB-B2BA-386545C58B89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E87AF-4A45-4D3B-8BAE-9A5167A6B4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Выпускная квалификационная</a:t>
            </a:r>
            <a:br>
              <a:rPr lang="ru-RU" dirty="0" smtClean="0"/>
            </a:br>
            <a:r>
              <a:rPr lang="ru-RU" dirty="0" smtClean="0"/>
              <a:t>работа на тему: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720" y="2000240"/>
            <a:ext cx="8715436" cy="1752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«Разработка мобильного приложения- </a:t>
            </a:r>
            <a:r>
              <a:rPr lang="ru-RU" dirty="0" err="1" smtClean="0">
                <a:solidFill>
                  <a:schemeClr val="tx1"/>
                </a:solidFill>
              </a:rPr>
              <a:t>агрегатора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киберспортивных</a:t>
            </a:r>
            <a:r>
              <a:rPr lang="ru-RU" dirty="0" smtClean="0">
                <a:solidFill>
                  <a:schemeClr val="tx1"/>
                </a:solidFill>
              </a:rPr>
              <a:t> событий»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3636" y="3714752"/>
            <a:ext cx="33575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Выполнил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r>
              <a:rPr lang="ru-RU" sz="2000" dirty="0"/>
              <a:t>с</a:t>
            </a:r>
            <a:r>
              <a:rPr lang="ru-RU" sz="2000" dirty="0" smtClean="0"/>
              <a:t>тудент группы И531</a:t>
            </a:r>
          </a:p>
          <a:p>
            <a:r>
              <a:rPr lang="ru-RU" sz="2000" dirty="0" smtClean="0"/>
              <a:t>Яворский Н.А.</a:t>
            </a:r>
          </a:p>
          <a:p>
            <a:endParaRPr lang="ru-RU" sz="2000" dirty="0"/>
          </a:p>
          <a:p>
            <a:r>
              <a:rPr lang="ru-RU" sz="2000" dirty="0" smtClean="0"/>
              <a:t>Руководитель</a:t>
            </a:r>
            <a:r>
              <a:rPr lang="en-US" sz="2000" dirty="0" smtClean="0"/>
              <a:t>:</a:t>
            </a:r>
          </a:p>
          <a:p>
            <a:r>
              <a:rPr lang="ru-RU" sz="2000" dirty="0" smtClean="0"/>
              <a:t>Каминский В.Н.</a:t>
            </a:r>
            <a:endParaRPr lang="en-US" sz="20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серверной части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455" y="1214422"/>
            <a:ext cx="8875787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Операционная система </a:t>
            </a:r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357298"/>
            <a:ext cx="70009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- </a:t>
            </a:r>
            <a:r>
              <a:rPr lang="ru-RU" sz="2400" dirty="0" smtClean="0"/>
              <a:t>Распространенность – миллиарды устройств, включая смартфоны, планшеты, часы, автомобили и т.д.</a:t>
            </a:r>
          </a:p>
          <a:p>
            <a:endParaRPr lang="ru-RU" sz="2400" dirty="0" smtClean="0"/>
          </a:p>
          <a:p>
            <a:r>
              <a:rPr lang="ru-RU" sz="2400" dirty="0" smtClean="0"/>
              <a:t>- Хорошая документация</a:t>
            </a:r>
          </a:p>
          <a:p>
            <a:endParaRPr lang="ru-RU" sz="2400" dirty="0" smtClean="0"/>
          </a:p>
          <a:p>
            <a:r>
              <a:rPr lang="ru-RU" sz="2400" dirty="0" smtClean="0"/>
              <a:t>- Наличие большого количества обучающих материалов</a:t>
            </a:r>
          </a:p>
          <a:p>
            <a:endParaRPr lang="ru-RU" sz="2400" dirty="0" smtClean="0"/>
          </a:p>
          <a:p>
            <a:r>
              <a:rPr lang="ru-RU" sz="2400" dirty="0" smtClean="0"/>
              <a:t>- Простые и доступные любому инструменты для публикации и монетизации приложений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pic>
        <p:nvPicPr>
          <p:cNvPr id="14338" name="Picture 2" descr="C:\Documents and Settings\Serfmoney\Мои документы\Мои рисунки\matches_detail_activity.jpg"/>
          <p:cNvPicPr>
            <a:picLocks noChangeAspect="1" noChangeArrowheads="1"/>
          </p:cNvPicPr>
          <p:nvPr/>
        </p:nvPicPr>
        <p:blipFill>
          <a:blip r:embed="rId2"/>
          <a:srcRect b="53150"/>
          <a:stretch>
            <a:fillRect/>
          </a:stretch>
        </p:blipFill>
        <p:spPr bwMode="auto">
          <a:xfrm>
            <a:off x="714348" y="4143380"/>
            <a:ext cx="3214710" cy="2409767"/>
          </a:xfrm>
          <a:prstGeom prst="rect">
            <a:avLst/>
          </a:prstGeom>
          <a:noFill/>
        </p:spPr>
      </p:pic>
      <p:pic>
        <p:nvPicPr>
          <p:cNvPr id="14339" name="Picture 3" descr="C:\Documents and Settings\Serfmoney\Мои документы\Мои рисунки\matches_list_activ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500174"/>
            <a:ext cx="2723573" cy="4357717"/>
          </a:xfrm>
          <a:prstGeom prst="rect">
            <a:avLst/>
          </a:prstGeom>
          <a:noFill/>
        </p:spPr>
      </p:pic>
      <p:pic>
        <p:nvPicPr>
          <p:cNvPr id="14341" name="Picture 5" descr="C:\Documents and Settings\Serfmoney\Мои документы\Мои рисунки\main_activity.jpg"/>
          <p:cNvPicPr>
            <a:picLocks noChangeAspect="1" noChangeArrowheads="1"/>
          </p:cNvPicPr>
          <p:nvPr/>
        </p:nvPicPr>
        <p:blipFill>
          <a:blip r:embed="rId4"/>
          <a:srcRect b="50935"/>
          <a:stretch>
            <a:fillRect/>
          </a:stretch>
        </p:blipFill>
        <p:spPr bwMode="auto">
          <a:xfrm>
            <a:off x="714348" y="1500174"/>
            <a:ext cx="3214710" cy="2523651"/>
          </a:xfrm>
          <a:prstGeom prst="rect">
            <a:avLst/>
          </a:prstGeom>
          <a:noFill/>
        </p:spPr>
      </p:pic>
      <p:cxnSp>
        <p:nvCxnSpPr>
          <p:cNvPr id="9" name="Прямая со стрелкой 8"/>
          <p:cNvCxnSpPr>
            <a:stCxn id="14341" idx="3"/>
            <a:endCxn id="14339" idx="1"/>
          </p:cNvCxnSpPr>
          <p:nvPr/>
        </p:nvCxnSpPr>
        <p:spPr>
          <a:xfrm>
            <a:off x="3929058" y="2762000"/>
            <a:ext cx="1571636" cy="9170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14338" idx="3"/>
          </p:cNvCxnSpPr>
          <p:nvPr/>
        </p:nvCxnSpPr>
        <p:spPr>
          <a:xfrm rot="10800000" flipV="1">
            <a:off x="3929058" y="4643446"/>
            <a:ext cx="2000264" cy="704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2000232" y="221455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592932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</a:t>
            </a:r>
            <a:r>
              <a:rPr lang="ru-RU" dirty="0" smtClean="0"/>
              <a:t>клиентского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001156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Разработана клиентская часть в виде мобильного </a:t>
            </a:r>
            <a:r>
              <a:rPr lang="en-US" dirty="0" smtClean="0"/>
              <a:t>Android</a:t>
            </a:r>
            <a:r>
              <a:rPr lang="ru-RU" dirty="0" smtClean="0"/>
              <a:t> </a:t>
            </a:r>
            <a:r>
              <a:rPr lang="ru-RU" dirty="0" smtClean="0"/>
              <a:t>приложения.</a:t>
            </a:r>
            <a:endParaRPr lang="ru-RU" dirty="0" smtClean="0"/>
          </a:p>
          <a:p>
            <a:r>
              <a:rPr lang="ru-RU" dirty="0" smtClean="0"/>
              <a:t>Разработана серверная часть для мобильного приложения.</a:t>
            </a:r>
          </a:p>
          <a:p>
            <a:r>
              <a:rPr lang="ru-RU" dirty="0" smtClean="0"/>
              <a:t>Разработан </a:t>
            </a:r>
            <a:r>
              <a:rPr lang="en-US" dirty="0" smtClean="0"/>
              <a:t>API </a:t>
            </a:r>
            <a:r>
              <a:rPr lang="ru-RU" dirty="0" smtClean="0"/>
              <a:t>для получения данных </a:t>
            </a:r>
            <a:r>
              <a:rPr lang="ru-RU" dirty="0" smtClean="0"/>
              <a:t>клиентским </a:t>
            </a:r>
            <a:r>
              <a:rPr lang="ru-RU" dirty="0" smtClean="0"/>
              <a:t>приложением и сторонними системами от серверной части.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643182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96354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	</a:t>
            </a:r>
            <a:r>
              <a:rPr lang="ru-RU" dirty="0" err="1" smtClean="0"/>
              <a:t>Киберспорт</a:t>
            </a:r>
            <a:r>
              <a:rPr lang="ru-RU" dirty="0" smtClean="0"/>
              <a:t> — </a:t>
            </a:r>
            <a:r>
              <a:rPr lang="ru-RU" dirty="0" smtClean="0"/>
              <a:t>вид соревновательной деятельности и специальной практики </a:t>
            </a:r>
          </a:p>
          <a:p>
            <a:r>
              <a:rPr lang="ru-RU" dirty="0" smtClean="0"/>
              <a:t>подготовки к соревнованиям на основе компьютерных и/или видеоигр, где игра </a:t>
            </a:r>
          </a:p>
          <a:p>
            <a:r>
              <a:rPr lang="ru-RU" dirty="0" smtClean="0"/>
              <a:t>предоставляет среду взаимодействия объектов управления, обеспечивая равные </a:t>
            </a:r>
          </a:p>
          <a:p>
            <a:r>
              <a:rPr lang="ru-RU" dirty="0" smtClean="0"/>
              <a:t>условия состязаний человека с человеком или команды с командой.</a:t>
            </a:r>
          </a:p>
          <a:p>
            <a:pPr algn="just"/>
            <a:r>
              <a:rPr lang="ru-RU" sz="1400" i="1" dirty="0" smtClean="0"/>
              <a:t>	     </a:t>
            </a:r>
            <a:r>
              <a:rPr lang="ru-RU" sz="1400" i="1" dirty="0" smtClean="0"/>
              <a:t>Устав </a:t>
            </a:r>
            <a:r>
              <a:rPr lang="ru-RU" sz="1400" i="1" dirty="0" smtClean="0"/>
              <a:t>общероссийской общественной организации "Федерация компьютерного спорта России"</a:t>
            </a:r>
            <a:endParaRPr lang="ru-RU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643314"/>
            <a:ext cx="7211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К 2020 году объем ставок в </a:t>
            </a:r>
            <a:r>
              <a:rPr lang="ru-RU" dirty="0" err="1" smtClean="0"/>
              <a:t>киберспорте</a:t>
            </a:r>
            <a:r>
              <a:rPr lang="ru-RU" dirty="0" smtClean="0"/>
              <a:t> достигнет 23,5 </a:t>
            </a:r>
            <a:r>
              <a:rPr lang="ru-RU" dirty="0" err="1" smtClean="0"/>
              <a:t>млрд</a:t>
            </a:r>
            <a:r>
              <a:rPr lang="ru-RU" dirty="0" smtClean="0"/>
              <a:t> долларов</a:t>
            </a:r>
          </a:p>
          <a:p>
            <a:pPr algn="just"/>
            <a:r>
              <a:rPr lang="ru-RU" dirty="0"/>
              <a:t>	</a:t>
            </a:r>
            <a:r>
              <a:rPr lang="ru-RU" dirty="0" smtClean="0"/>
              <a:t>					</a:t>
            </a:r>
            <a:r>
              <a:rPr lang="en-US" sz="1400" i="1" dirty="0" err="1" smtClean="0"/>
              <a:t>Eilers</a:t>
            </a:r>
            <a:r>
              <a:rPr lang="en-US" sz="1400" i="1" dirty="0" smtClean="0"/>
              <a:t> Research</a:t>
            </a:r>
            <a:endParaRPr lang="ru-RU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2071678"/>
            <a:ext cx="762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Призовой фонд </a:t>
            </a:r>
            <a:r>
              <a:rPr lang="en-US" dirty="0" smtClean="0"/>
              <a:t>International 2016</a:t>
            </a:r>
            <a:r>
              <a:rPr lang="ru-RU" dirty="0" smtClean="0"/>
              <a:t> (</a:t>
            </a:r>
            <a:r>
              <a:rPr lang="en-US" dirty="0" err="1" smtClean="0"/>
              <a:t>Dota</a:t>
            </a:r>
            <a:r>
              <a:rPr lang="en-US" dirty="0" smtClean="0"/>
              <a:t> 2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составил более 20 </a:t>
            </a:r>
            <a:r>
              <a:rPr lang="ru-RU" dirty="0" err="1" smtClean="0"/>
              <a:t>млн</a:t>
            </a:r>
            <a:r>
              <a:rPr lang="ru-RU" dirty="0" smtClean="0"/>
              <a:t> долларов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571744"/>
            <a:ext cx="7520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Призовые </a:t>
            </a:r>
            <a:r>
              <a:rPr lang="en-US" dirty="0" smtClean="0"/>
              <a:t>ESL One Cologne 2016 (Counter-Strike):	1 </a:t>
            </a:r>
            <a:r>
              <a:rPr lang="ru-RU" dirty="0" smtClean="0"/>
              <a:t>место -  500000</a:t>
            </a:r>
            <a:r>
              <a:rPr lang="en-US" dirty="0" smtClean="0"/>
              <a:t>$</a:t>
            </a:r>
          </a:p>
          <a:p>
            <a:r>
              <a:rPr lang="en-US" dirty="0" smtClean="0"/>
              <a:t>					</a:t>
            </a:r>
            <a:r>
              <a:rPr lang="ru-RU" dirty="0" smtClean="0"/>
              <a:t>	</a:t>
            </a:r>
            <a:r>
              <a:rPr lang="en-US" dirty="0" smtClean="0"/>
              <a:t>2</a:t>
            </a:r>
            <a:r>
              <a:rPr lang="ru-RU" dirty="0" smtClean="0"/>
              <a:t> место -  </a:t>
            </a:r>
            <a:r>
              <a:rPr lang="en-US" dirty="0" smtClean="0"/>
              <a:t>150000$</a:t>
            </a:r>
          </a:p>
          <a:p>
            <a:r>
              <a:rPr lang="en-US" dirty="0" smtClean="0"/>
              <a:t>					</a:t>
            </a:r>
            <a:r>
              <a:rPr lang="ru-RU" dirty="0" smtClean="0"/>
              <a:t>	</a:t>
            </a:r>
            <a:r>
              <a:rPr lang="en-US" dirty="0" smtClean="0"/>
              <a:t>3-4 </a:t>
            </a:r>
            <a:r>
              <a:rPr lang="ru-RU" dirty="0" smtClean="0"/>
              <a:t>место -  7000</a:t>
            </a:r>
            <a:r>
              <a:rPr lang="en-US" dirty="0" smtClean="0"/>
              <a:t>0</a:t>
            </a:r>
            <a:r>
              <a:rPr lang="en-US" dirty="0"/>
              <a:t>$</a:t>
            </a:r>
            <a:endParaRPr lang="ru-RU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85720" y="4429132"/>
            <a:ext cx="8434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Статистика по количеству игроков, некоторые популярные игры (14.06.2017, 18</a:t>
            </a:r>
            <a:r>
              <a:rPr lang="en-US" dirty="0" smtClean="0"/>
              <a:t>:00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</a:p>
          <a:p>
            <a:endParaRPr lang="ru-RU" dirty="0" smtClean="0"/>
          </a:p>
          <a:p>
            <a:r>
              <a:rPr lang="en-US" dirty="0" smtClean="0"/>
              <a:t>Dota2 				785651 </a:t>
            </a:r>
            <a:r>
              <a:rPr lang="ru-RU" dirty="0" smtClean="0"/>
              <a:t>человек </a:t>
            </a:r>
            <a:r>
              <a:rPr lang="ru-RU" dirty="0" err="1" smtClean="0"/>
              <a:t>онлайн</a:t>
            </a:r>
            <a:endParaRPr lang="ru-RU" dirty="0" smtClean="0"/>
          </a:p>
          <a:p>
            <a:r>
              <a:rPr lang="en-US" dirty="0" smtClean="0"/>
              <a:t>Counter-Strike: Global Offensive 	504194 </a:t>
            </a:r>
            <a:r>
              <a:rPr lang="ru-RU" dirty="0" smtClean="0"/>
              <a:t>человек </a:t>
            </a:r>
            <a:r>
              <a:rPr lang="ru-RU" dirty="0" err="1" smtClean="0"/>
              <a:t>онлайн</a:t>
            </a:r>
            <a:endParaRPr lang="ru-RU" dirty="0" smtClean="0"/>
          </a:p>
          <a:p>
            <a:r>
              <a:rPr lang="en-US" dirty="0" smtClean="0"/>
              <a:t>World of tanks: 			319291 </a:t>
            </a:r>
            <a:r>
              <a:rPr lang="ru-RU" dirty="0" smtClean="0"/>
              <a:t>человек </a:t>
            </a:r>
            <a:r>
              <a:rPr lang="ru-RU" dirty="0" err="1" smtClean="0"/>
              <a:t>онлайн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Букмекерская вилка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688" y="1285860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– это возможность сделать ставки на все возможные результаты состязания в разных букмекерских конторах и получить прибыль независимо от исхода состязания. 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7620" y="2857496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Пример</a:t>
            </a:r>
            <a:r>
              <a:rPr lang="en-US" sz="2400" b="1" dirty="0" smtClean="0"/>
              <a:t>:</a:t>
            </a:r>
            <a:endParaRPr lang="ru-RU" sz="24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500166" y="350043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Букмекер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Букмекер 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2.88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2.84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1.32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428736"/>
            <a:ext cx="80724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	Разработка мобильного приложения, обеспечивающего сбор, обработку, хранение и предоставление пользователю информации о </a:t>
            </a:r>
            <a:r>
              <a:rPr lang="ru-RU" sz="2000" dirty="0" err="1" smtClean="0"/>
              <a:t>киберспортивных</a:t>
            </a:r>
            <a:r>
              <a:rPr lang="ru-RU" sz="2000" dirty="0" smtClean="0"/>
              <a:t> матчах, коэффициентах букмекеров на них и букмекерских вилках, а также расчет этих вилок. </a:t>
            </a:r>
            <a:r>
              <a:rPr lang="ru-RU" sz="2000" dirty="0" smtClean="0"/>
              <a:t>Мобильное приложение должно состоять из клиентской и серверной частей.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	</a:t>
            </a:r>
            <a:r>
              <a:rPr lang="ru-RU" sz="2000" dirty="0" smtClean="0"/>
              <a:t>Клиентская </a:t>
            </a:r>
            <a:r>
              <a:rPr lang="ru-RU" sz="2000" dirty="0" smtClean="0"/>
              <a:t>часть (клиентское приложение) представляет собой мобильное приложение </a:t>
            </a:r>
            <a:r>
              <a:rPr lang="ru-RU" sz="2000" dirty="0" smtClean="0"/>
              <a:t>для отображения необходимой информации с помощью графического интерфейса.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	Серверная </a:t>
            </a:r>
            <a:r>
              <a:rPr lang="ru-RU" sz="2000" dirty="0" smtClean="0"/>
              <a:t>часть</a:t>
            </a:r>
            <a:r>
              <a:rPr lang="en-US" sz="2000" dirty="0" smtClean="0"/>
              <a:t> </a:t>
            </a:r>
            <a:r>
              <a:rPr lang="ru-RU" sz="2000" dirty="0" smtClean="0"/>
              <a:t>обеспечивает сбор</a:t>
            </a:r>
            <a:r>
              <a:rPr lang="ru-RU" sz="2000" dirty="0" smtClean="0"/>
              <a:t>, хранение, </a:t>
            </a:r>
            <a:r>
              <a:rPr lang="ru-RU" sz="2000" dirty="0" smtClean="0"/>
              <a:t>обработку </a:t>
            </a:r>
            <a:r>
              <a:rPr lang="ru-RU" sz="2000" dirty="0" smtClean="0"/>
              <a:t>информации о матчах, расчет букмекерских вилок, предоставление программного интерфейса для взаимодействия с клиентской частью или сторонними системами, например, другим мобильным приложением или букмекерской системой для устранения вилок.</a:t>
            </a: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Инфологическая модель </a:t>
            </a:r>
            <a:r>
              <a:rPr lang="ru-RU" dirty="0" err="1" smtClean="0"/>
              <a:t>ПрО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106" y="1714488"/>
            <a:ext cx="8898894" cy="347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7720" y="1000108"/>
            <a:ext cx="428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{} – </a:t>
            </a:r>
            <a:r>
              <a:rPr lang="ru-RU" dirty="0" smtClean="0"/>
              <a:t>объект, </a:t>
            </a:r>
            <a:r>
              <a:rPr lang="en-US" dirty="0" smtClean="0"/>
              <a:t>[] – </a:t>
            </a:r>
            <a:r>
              <a:rPr lang="ru-RU" dirty="0" smtClean="0"/>
              <a:t>массив, </a:t>
            </a:r>
            <a:r>
              <a:rPr lang="en-US" dirty="0" smtClean="0"/>
              <a:t>“” – </a:t>
            </a:r>
            <a:r>
              <a:rPr lang="ru-RU" dirty="0" smtClean="0"/>
              <a:t>строка</a:t>
            </a:r>
            <a:endParaRPr lang="en-US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“</a:t>
            </a:r>
            <a:r>
              <a:rPr lang="ru-RU" dirty="0" smtClean="0"/>
              <a:t>имя</a:t>
            </a:r>
            <a:r>
              <a:rPr lang="en-US" dirty="0" smtClean="0"/>
              <a:t>”: </a:t>
            </a:r>
            <a:r>
              <a:rPr lang="ru-RU" dirty="0" smtClean="0"/>
              <a:t>значение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</a:t>
            </a:r>
            <a:r>
              <a:rPr lang="en-US" dirty="0" smtClean="0"/>
              <a:t>“</a:t>
            </a:r>
            <a:r>
              <a:rPr lang="ru-RU" dirty="0" smtClean="0"/>
              <a:t>имя массива</a:t>
            </a:r>
            <a:r>
              <a:rPr lang="en-US" dirty="0" smtClean="0"/>
              <a:t>”: [</a:t>
            </a:r>
            <a:r>
              <a:rPr lang="ru-RU" dirty="0" smtClean="0"/>
              <a:t>знач1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err="1" smtClean="0"/>
              <a:t>знач</a:t>
            </a:r>
            <a:r>
              <a:rPr lang="en-US" dirty="0" smtClean="0"/>
              <a:t>2,</a:t>
            </a:r>
            <a:r>
              <a:rPr lang="ru-RU" dirty="0" smtClean="0"/>
              <a:t> </a:t>
            </a:r>
            <a:r>
              <a:rPr lang="ru-RU" dirty="0" err="1" smtClean="0"/>
              <a:t>знач</a:t>
            </a:r>
            <a:r>
              <a:rPr lang="en-US" dirty="0" smtClean="0"/>
              <a:t>3]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42852"/>
            <a:ext cx="457203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Представление инфологической сущности матч в формате </a:t>
            </a:r>
            <a:r>
              <a:rPr lang="en-US" sz="2000" b="1" dirty="0" smtClean="0"/>
              <a:t>JSON:</a:t>
            </a:r>
          </a:p>
          <a:p>
            <a:r>
              <a:rPr lang="ru-RU" dirty="0" smtClean="0"/>
              <a:t>{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'</a:t>
            </a:r>
            <a:r>
              <a:rPr lang="en-US" dirty="0"/>
              <a:t>bets</a:t>
            </a:r>
            <a:r>
              <a:rPr lang="ru-RU" dirty="0" smtClean="0"/>
              <a:t>':</a:t>
            </a:r>
            <a:r>
              <a:rPr lang="en-US" dirty="0" smtClean="0"/>
              <a:t> </a:t>
            </a:r>
            <a:r>
              <a:rPr lang="ru-RU" dirty="0" smtClean="0"/>
              <a:t>[</a:t>
            </a:r>
            <a:endParaRPr lang="en-US" dirty="0" smtClean="0"/>
          </a:p>
          <a:p>
            <a:r>
              <a:rPr lang="en-US" dirty="0" smtClean="0"/>
              <a:t>                    </a:t>
            </a:r>
            <a:r>
              <a:rPr lang="ru-RU" dirty="0" smtClean="0"/>
              <a:t>{ </a:t>
            </a:r>
            <a:r>
              <a:rPr lang="ru-RU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ru-RU" dirty="0" smtClean="0"/>
              <a:t>'</a:t>
            </a:r>
            <a:r>
              <a:rPr lang="en-US" dirty="0" err="1"/>
              <a:t>url</a:t>
            </a:r>
            <a:r>
              <a:rPr lang="ru-RU" dirty="0"/>
              <a:t>': </a:t>
            </a:r>
            <a:r>
              <a:rPr lang="ru-RU" dirty="0" smtClean="0"/>
              <a:t>'/</a:t>
            </a:r>
            <a:r>
              <a:rPr lang="en-US" dirty="0"/>
              <a:t>go</a:t>
            </a:r>
            <a:r>
              <a:rPr lang="ru-RU" dirty="0"/>
              <a:t>?</a:t>
            </a:r>
            <a:r>
              <a:rPr lang="en-US" dirty="0"/>
              <a:t>to</a:t>
            </a:r>
            <a:r>
              <a:rPr lang="ru-RU" dirty="0"/>
              <a:t>=</a:t>
            </a:r>
            <a:r>
              <a:rPr lang="en-US" dirty="0" err="1"/>
              <a:t>gg</a:t>
            </a:r>
            <a:r>
              <a:rPr lang="ru-RU" dirty="0"/>
              <a:t>&amp;</a:t>
            </a:r>
            <a:r>
              <a:rPr lang="en-US" dirty="0"/>
              <a:t>k</a:t>
            </a:r>
            <a:r>
              <a:rPr lang="ru-RU" dirty="0"/>
              <a:t>1&amp;</a:t>
            </a:r>
            <a:r>
              <a:rPr lang="en-US" dirty="0"/>
              <a:t>m</a:t>
            </a:r>
            <a:r>
              <a:rPr lang="ru-RU" dirty="0"/>
              <a:t>=48673',    </a:t>
            </a:r>
          </a:p>
          <a:p>
            <a:r>
              <a:rPr lang="en-US" dirty="0" smtClean="0"/>
              <a:t>	     '</a:t>
            </a:r>
            <a:r>
              <a:rPr lang="en-US" dirty="0" err="1" smtClean="0"/>
              <a:t>coefs</a:t>
            </a:r>
            <a:r>
              <a:rPr lang="en-US" dirty="0"/>
              <a:t>': ['1.91', '1.79'], </a:t>
            </a:r>
            <a:endParaRPr lang="ru-RU" dirty="0"/>
          </a:p>
          <a:p>
            <a:r>
              <a:rPr lang="en-US" dirty="0" smtClean="0"/>
              <a:t>	     'title</a:t>
            </a:r>
            <a:r>
              <a:rPr lang="en-US" dirty="0"/>
              <a:t>': '</a:t>
            </a:r>
            <a:r>
              <a:rPr lang="en-US" dirty="0" err="1"/>
              <a:t>GGBet</a:t>
            </a:r>
            <a:r>
              <a:rPr lang="en-US" dirty="0"/>
              <a:t>' </a:t>
            </a:r>
            <a:r>
              <a:rPr lang="en-US" dirty="0" smtClean="0"/>
              <a:t>},</a:t>
            </a:r>
          </a:p>
          <a:p>
            <a:endParaRPr lang="ru-RU" dirty="0"/>
          </a:p>
          <a:p>
            <a:r>
              <a:rPr lang="en-US" dirty="0" smtClean="0"/>
              <a:t>                    {</a:t>
            </a:r>
          </a:p>
          <a:p>
            <a:r>
              <a:rPr lang="en-US" dirty="0"/>
              <a:t>	</a:t>
            </a:r>
            <a:r>
              <a:rPr lang="en-US" dirty="0" smtClean="0"/>
              <a:t>     '</a:t>
            </a:r>
            <a:r>
              <a:rPr lang="en-US" dirty="0" err="1" smtClean="0"/>
              <a:t>url</a:t>
            </a:r>
            <a:r>
              <a:rPr lang="en-US" dirty="0"/>
              <a:t>': '/</a:t>
            </a:r>
            <a:r>
              <a:rPr lang="en-US" dirty="0" err="1"/>
              <a:t>go?to</a:t>
            </a:r>
            <a:r>
              <a:rPr lang="en-US" dirty="0"/>
              <a:t>=egb&amp;k1&amp;m=14182</a:t>
            </a:r>
            <a:r>
              <a:rPr lang="en-US" dirty="0" smtClean="0"/>
              <a:t>',</a:t>
            </a:r>
            <a:endParaRPr lang="ru-RU" dirty="0"/>
          </a:p>
          <a:p>
            <a:r>
              <a:rPr lang="en-US" dirty="0" smtClean="0"/>
              <a:t>	     '</a:t>
            </a:r>
            <a:r>
              <a:rPr lang="en-US" dirty="0" err="1" smtClean="0"/>
              <a:t>coefs</a:t>
            </a:r>
            <a:r>
              <a:rPr lang="en-US" dirty="0"/>
              <a:t>': ['2.36', '1.49'],</a:t>
            </a:r>
            <a:endParaRPr lang="ru-RU" dirty="0"/>
          </a:p>
          <a:p>
            <a:r>
              <a:rPr lang="en-US" dirty="0" smtClean="0"/>
              <a:t>	     'title</a:t>
            </a:r>
            <a:r>
              <a:rPr lang="en-US" dirty="0"/>
              <a:t>': </a:t>
            </a:r>
            <a:r>
              <a:rPr lang="en-US" dirty="0" smtClean="0"/>
              <a:t>'EGB‘</a:t>
            </a:r>
          </a:p>
          <a:p>
            <a:r>
              <a:rPr lang="en-US" dirty="0" smtClean="0"/>
              <a:t>                    }</a:t>
            </a:r>
            <a:endParaRPr lang="ru-RU" dirty="0"/>
          </a:p>
          <a:p>
            <a:r>
              <a:rPr lang="en-US" dirty="0" smtClean="0"/>
              <a:t>                  ],</a:t>
            </a:r>
          </a:p>
          <a:p>
            <a:endParaRPr lang="ru-RU" dirty="0"/>
          </a:p>
          <a:p>
            <a:r>
              <a:rPr lang="en-US" dirty="0" smtClean="0"/>
              <a:t>    'teams</a:t>
            </a:r>
            <a:r>
              <a:rPr lang="en-US" dirty="0"/>
              <a:t>': ['</a:t>
            </a:r>
            <a:r>
              <a:rPr lang="en-US" dirty="0" err="1"/>
              <a:t>ProDota</a:t>
            </a:r>
            <a:r>
              <a:rPr lang="en-US" dirty="0"/>
              <a:t>', '</a:t>
            </a:r>
            <a:r>
              <a:rPr lang="en-US" dirty="0" err="1"/>
              <a:t>Mouz</a:t>
            </a:r>
            <a:r>
              <a:rPr lang="en-US" dirty="0"/>
              <a:t>'], </a:t>
            </a:r>
            <a:endParaRPr lang="ru-RU" dirty="0"/>
          </a:p>
          <a:p>
            <a:r>
              <a:rPr lang="en-US" dirty="0" smtClean="0"/>
              <a:t>    '</a:t>
            </a:r>
            <a:r>
              <a:rPr lang="en-US" dirty="0" err="1" smtClean="0"/>
              <a:t>datetime</a:t>
            </a:r>
            <a:r>
              <a:rPr lang="en-US" dirty="0"/>
              <a:t>': '2017-05-27T18:00-15:23' </a:t>
            </a:r>
            <a:endParaRPr lang="ru-RU" dirty="0"/>
          </a:p>
          <a:p>
            <a:r>
              <a:rPr lang="en-US" dirty="0" smtClean="0"/>
              <a:t>    'fork</a:t>
            </a:r>
            <a:r>
              <a:rPr lang="en-US" dirty="0"/>
              <a:t>': [0.30, 0.5, 0.5, 2.88, 2.84] </a:t>
            </a:r>
            <a:endParaRPr lang="ru-RU" dirty="0"/>
          </a:p>
          <a:p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57752" y="142852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Краткое описание формата </a:t>
            </a:r>
            <a:r>
              <a:rPr lang="en-US" sz="2000" b="1" dirty="0" smtClean="0"/>
              <a:t>JSON</a:t>
            </a:r>
            <a:endParaRPr lang="ru-RU" sz="2000" b="1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214438" y="3429000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ru-RU" dirty="0" smtClean="0"/>
              <a:t>Структура системы в целом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8814907" cy="48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1928794" y="1285860"/>
            <a:ext cx="1643074" cy="300039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857620" y="1785926"/>
            <a:ext cx="5143536" cy="35719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143372" y="207167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Веб-сервер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143108" y="128586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Мобильное</a:t>
            </a:r>
          </a:p>
          <a:p>
            <a:r>
              <a:rPr lang="ru-RU" dirty="0" smtClean="0"/>
              <a:t>устройство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инструментов для разработки серверной части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785926"/>
            <a:ext cx="84296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Язык </a:t>
            </a:r>
            <a:r>
              <a:rPr lang="en-US" sz="2000" b="1" dirty="0" smtClean="0"/>
              <a:t>Python:</a:t>
            </a:r>
          </a:p>
          <a:p>
            <a:r>
              <a:rPr lang="ru-RU" sz="2000" dirty="0"/>
              <a:t>	</a:t>
            </a:r>
            <a:r>
              <a:rPr lang="ru-RU" sz="2000" dirty="0" smtClean="0"/>
              <a:t>- прост для понимания и освоения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- наличие пакетов для решения задач разработки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- популярен в таких компаниях как </a:t>
            </a:r>
            <a:r>
              <a:rPr lang="en-US" sz="2000" dirty="0" smtClean="0"/>
              <a:t>Google, </a:t>
            </a:r>
            <a:r>
              <a:rPr lang="en-US" sz="2000" dirty="0" err="1" smtClean="0"/>
              <a:t>Yandex</a:t>
            </a:r>
            <a:r>
              <a:rPr lang="en-US" sz="2000" dirty="0" smtClean="0"/>
              <a:t>, </a:t>
            </a:r>
            <a:r>
              <a:rPr lang="en-US" sz="2000" dirty="0" err="1" smtClean="0"/>
              <a:t>Instagram</a:t>
            </a:r>
            <a:r>
              <a:rPr lang="en-US" sz="2000" dirty="0" smtClean="0"/>
              <a:t>, 	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3571876"/>
            <a:ext cx="79296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СУБД</a:t>
            </a:r>
            <a:r>
              <a:rPr lang="ru-RU" sz="2000" b="1" dirty="0"/>
              <a:t> </a:t>
            </a:r>
            <a:r>
              <a:rPr lang="en-US" sz="2000" b="1" dirty="0" err="1" smtClean="0"/>
              <a:t>MongoDB</a:t>
            </a:r>
            <a:r>
              <a:rPr lang="en-US" sz="2000" b="1" dirty="0" smtClean="0"/>
              <a:t>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ru-RU" sz="2000" dirty="0" smtClean="0"/>
              <a:t>данные хранятся в </a:t>
            </a:r>
            <a:r>
              <a:rPr lang="en-US" sz="2000" dirty="0" smtClean="0"/>
              <a:t>JSON</a:t>
            </a:r>
            <a:r>
              <a:rPr lang="ru-RU" sz="2000" dirty="0" smtClean="0"/>
              <a:t>, в этом же формате данные </a:t>
            </a:r>
            <a:r>
              <a:rPr lang="en-US" sz="2000" dirty="0" smtClean="0"/>
              <a:t>	</a:t>
            </a:r>
            <a:r>
              <a:rPr lang="ru-RU" sz="2000" dirty="0" smtClean="0"/>
              <a:t>представляются и внутри программы и при ответах на </a:t>
            </a:r>
            <a:r>
              <a:rPr lang="en-US" sz="2000" dirty="0" smtClean="0"/>
              <a:t>	</a:t>
            </a:r>
            <a:r>
              <a:rPr lang="ru-RU" sz="2000" dirty="0" smtClean="0"/>
              <a:t>запросы к </a:t>
            </a:r>
            <a:r>
              <a:rPr lang="en-US" sz="2000" dirty="0" smtClean="0"/>
              <a:t>API;</a:t>
            </a:r>
            <a:endParaRPr lang="ru-RU" sz="2000" dirty="0"/>
          </a:p>
          <a:p>
            <a:r>
              <a:rPr lang="ru-RU" sz="2000" dirty="0" smtClean="0"/>
              <a:t>	- более чем достаточная для решаемых задач скорость </a:t>
            </a:r>
            <a:r>
              <a:rPr lang="en-US" sz="2000" dirty="0" smtClean="0"/>
              <a:t>		</a:t>
            </a:r>
            <a:r>
              <a:rPr lang="ru-RU" sz="2000" dirty="0" smtClean="0"/>
              <a:t>работы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- не требует построения </a:t>
            </a:r>
            <a:r>
              <a:rPr lang="en-US" sz="2000" dirty="0" smtClean="0"/>
              <a:t>SQL </a:t>
            </a:r>
            <a:r>
              <a:rPr lang="ru-RU" sz="2000" dirty="0" smtClean="0"/>
              <a:t>запросов</a:t>
            </a:r>
            <a:r>
              <a:rPr lang="en-US" sz="2000" dirty="0" smtClean="0"/>
              <a:t>.</a:t>
            </a:r>
            <a:endParaRPr lang="ru-RU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Пакеты для </a:t>
            </a:r>
            <a:r>
              <a:rPr lang="en-US" dirty="0" smtClean="0"/>
              <a:t>Python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используемые при разработке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857364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Flask</a:t>
            </a:r>
            <a:r>
              <a:rPr lang="en-US" sz="2400" dirty="0" smtClean="0"/>
              <a:t> – </a:t>
            </a:r>
            <a:r>
              <a:rPr lang="ru-RU" sz="2400" dirty="0" smtClean="0"/>
              <a:t>один из самых простых и удобных пакетов для реализации функций, обрабатывающих </a:t>
            </a:r>
            <a:r>
              <a:rPr lang="en-US" sz="2400" dirty="0" smtClean="0"/>
              <a:t>HTTP </a:t>
            </a:r>
            <a:r>
              <a:rPr lang="ru-RU" sz="2400" dirty="0" smtClean="0"/>
              <a:t>запросы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3143248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Celery</a:t>
            </a:r>
            <a:r>
              <a:rPr lang="ru-RU" sz="2400" dirty="0" smtClean="0"/>
              <a:t> – асинхронная очередь задач, позволяющая вызывать функции по расписанию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4429132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l</a:t>
            </a:r>
            <a:r>
              <a:rPr lang="en-US" sz="2400" b="1" dirty="0" err="1" smtClean="0"/>
              <a:t>xml</a:t>
            </a:r>
            <a:r>
              <a:rPr lang="en-US" sz="2400" dirty="0" smtClean="0"/>
              <a:t> – </a:t>
            </a:r>
            <a:r>
              <a:rPr lang="ru-RU" sz="2400" dirty="0" smtClean="0"/>
              <a:t>используется для анализа </a:t>
            </a:r>
            <a:r>
              <a:rPr lang="en-US" sz="2400" dirty="0" smtClean="0"/>
              <a:t>HTML </a:t>
            </a:r>
            <a:r>
              <a:rPr lang="ru-RU" sz="2400" dirty="0" smtClean="0"/>
              <a:t>документов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87AF-4A45-4D3B-8BAE-9A5167A6B41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325</Words>
  <Application>Microsoft Office PowerPoint</Application>
  <PresentationFormat>Экран (4:3)</PresentationFormat>
  <Paragraphs>116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Выпускная квалификационная работа на тему: </vt:lpstr>
      <vt:lpstr>Слайд 2</vt:lpstr>
      <vt:lpstr>Букмекерская вилка</vt:lpstr>
      <vt:lpstr>Цель работы</vt:lpstr>
      <vt:lpstr>Инфологическая модель ПрО</vt:lpstr>
      <vt:lpstr>Слайд 6</vt:lpstr>
      <vt:lpstr>Структура системы в целом</vt:lpstr>
      <vt:lpstr>Выбор инструментов для разработки серверной части</vt:lpstr>
      <vt:lpstr>Пакеты для Python, используемые при разработке</vt:lpstr>
      <vt:lpstr>Структура серверной части</vt:lpstr>
      <vt:lpstr>Операционная система Android</vt:lpstr>
      <vt:lpstr>Пользовательский интерфейс</vt:lpstr>
      <vt:lpstr>Структура клиентского приложения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Serfmoneyru</dc:creator>
  <cp:lastModifiedBy>Serfmoneyru</cp:lastModifiedBy>
  <cp:revision>42</cp:revision>
  <dcterms:created xsi:type="dcterms:W3CDTF">2017-06-14T13:40:26Z</dcterms:created>
  <dcterms:modified xsi:type="dcterms:W3CDTF">2017-06-20T21:49:05Z</dcterms:modified>
</cp:coreProperties>
</file>