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7" r:id="rId8"/>
    <p:sldId id="268" r:id="rId9"/>
    <p:sldId id="26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2" Type="http://schemas.openxmlformats.org/officeDocument/2006/relationships/hyperlink" Target="https://www.deluxe.com/" TargetMode="External"/><Relationship Id="rId1" Type="http://schemas.openxmlformats.org/officeDocument/2006/relationships/hyperlink" Target="https://s28.q4cdn.com/332383136/files/doc_financials/2020/ar/2020-DLX-10K.pdf"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deluxe.com/" TargetMode="External"/><Relationship Id="rId1" Type="http://schemas.openxmlformats.org/officeDocument/2006/relationships/hyperlink" Target="https://s28.q4cdn.com/332383136/files/doc_financials/2020/ar/2020-DLX-10K.pdf"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7111D-FD8D-4871-B0A7-86F9CEF55423}"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4ACDF8BA-A52B-47A0-8454-05197DEF322B}">
      <dgm:prSet/>
      <dgm:spPr/>
      <dgm:t>
        <a:bodyPr/>
        <a:lstStyle/>
        <a:p>
          <a:r>
            <a:rPr lang="en-US" dirty="0"/>
            <a:t>1. Background</a:t>
          </a:r>
        </a:p>
      </dgm:t>
    </dgm:pt>
    <dgm:pt modelId="{0BD8C98D-F0F1-4BA9-AA86-FF877745B86C}" type="parTrans" cxnId="{D4931BFD-F855-4FD4-87A0-78EDB1268C2F}">
      <dgm:prSet/>
      <dgm:spPr/>
      <dgm:t>
        <a:bodyPr/>
        <a:lstStyle/>
        <a:p>
          <a:endParaRPr lang="en-US"/>
        </a:p>
      </dgm:t>
    </dgm:pt>
    <dgm:pt modelId="{28264DDA-7C75-4659-871C-80AC27767C25}" type="sibTrans" cxnId="{D4931BFD-F855-4FD4-87A0-78EDB1268C2F}">
      <dgm:prSet/>
      <dgm:spPr/>
      <dgm:t>
        <a:bodyPr/>
        <a:lstStyle/>
        <a:p>
          <a:endParaRPr lang="en-US"/>
        </a:p>
      </dgm:t>
    </dgm:pt>
    <dgm:pt modelId="{99BAC802-23D2-4681-98D2-50E1F677579A}">
      <dgm:prSet/>
      <dgm:spPr/>
      <dgm:t>
        <a:bodyPr/>
        <a:lstStyle/>
        <a:p>
          <a:r>
            <a:rPr lang="en-US"/>
            <a:t>2. Forces</a:t>
          </a:r>
        </a:p>
      </dgm:t>
    </dgm:pt>
    <dgm:pt modelId="{79389D11-D805-49D1-85B2-89F01F3151A1}" type="parTrans" cxnId="{95C3EBC5-4574-4BD8-9686-83915A5EE56B}">
      <dgm:prSet/>
      <dgm:spPr/>
      <dgm:t>
        <a:bodyPr/>
        <a:lstStyle/>
        <a:p>
          <a:endParaRPr lang="en-US"/>
        </a:p>
      </dgm:t>
    </dgm:pt>
    <dgm:pt modelId="{6D3416EA-B8A9-4872-B115-EDB4391C63B4}" type="sibTrans" cxnId="{95C3EBC5-4574-4BD8-9686-83915A5EE56B}">
      <dgm:prSet/>
      <dgm:spPr/>
      <dgm:t>
        <a:bodyPr/>
        <a:lstStyle/>
        <a:p>
          <a:endParaRPr lang="en-US"/>
        </a:p>
      </dgm:t>
    </dgm:pt>
    <dgm:pt modelId="{FA4C7EB2-F259-453E-8FAD-10204BE02EF5}">
      <dgm:prSet/>
      <dgm:spPr/>
      <dgm:t>
        <a:bodyPr/>
        <a:lstStyle/>
        <a:p>
          <a:r>
            <a:rPr lang="en-US"/>
            <a:t>3. Logic</a:t>
          </a:r>
        </a:p>
      </dgm:t>
    </dgm:pt>
    <dgm:pt modelId="{BD04F286-022B-4F2E-A7FD-44F80D25DF68}" type="parTrans" cxnId="{E07A3B84-C86D-4149-8489-5131A306E456}">
      <dgm:prSet/>
      <dgm:spPr/>
      <dgm:t>
        <a:bodyPr/>
        <a:lstStyle/>
        <a:p>
          <a:endParaRPr lang="en-US"/>
        </a:p>
      </dgm:t>
    </dgm:pt>
    <dgm:pt modelId="{B17AC979-7B1C-440F-96D3-9427CBAA96A4}" type="sibTrans" cxnId="{E07A3B84-C86D-4149-8489-5131A306E456}">
      <dgm:prSet/>
      <dgm:spPr/>
      <dgm:t>
        <a:bodyPr/>
        <a:lstStyle/>
        <a:p>
          <a:endParaRPr lang="en-US"/>
        </a:p>
      </dgm:t>
    </dgm:pt>
    <dgm:pt modelId="{09DC28B3-7071-4685-9FD5-3C65CAB3DF55}">
      <dgm:prSet/>
      <dgm:spPr/>
      <dgm:t>
        <a:bodyPr/>
        <a:lstStyle/>
        <a:p>
          <a:r>
            <a:rPr lang="en-US"/>
            <a:t>4. Phenomena</a:t>
          </a:r>
        </a:p>
      </dgm:t>
    </dgm:pt>
    <dgm:pt modelId="{A2F3B633-80EB-4590-BDB8-5C8117D4DF81}" type="parTrans" cxnId="{4225161C-B5D3-4DD3-A4DA-4FD51525C198}">
      <dgm:prSet/>
      <dgm:spPr/>
      <dgm:t>
        <a:bodyPr/>
        <a:lstStyle/>
        <a:p>
          <a:endParaRPr lang="en-US"/>
        </a:p>
      </dgm:t>
    </dgm:pt>
    <dgm:pt modelId="{68220F96-6694-43A9-AD88-427D47269A05}" type="sibTrans" cxnId="{4225161C-B5D3-4DD3-A4DA-4FD51525C198}">
      <dgm:prSet/>
      <dgm:spPr/>
      <dgm:t>
        <a:bodyPr/>
        <a:lstStyle/>
        <a:p>
          <a:endParaRPr lang="en-US"/>
        </a:p>
      </dgm:t>
    </dgm:pt>
    <dgm:pt modelId="{51039205-105C-46B1-93EF-766F8D13524A}">
      <dgm:prSet/>
      <dgm:spPr/>
      <dgm:t>
        <a:bodyPr/>
        <a:lstStyle/>
        <a:p>
          <a:r>
            <a:rPr lang="en-US"/>
            <a:t>5. Impact</a:t>
          </a:r>
        </a:p>
      </dgm:t>
    </dgm:pt>
    <dgm:pt modelId="{E0EABCC6-A290-4A62-9118-86EB79F5C15B}" type="parTrans" cxnId="{D8D4C64C-60E5-410D-970D-7E12BDE0FA32}">
      <dgm:prSet/>
      <dgm:spPr/>
      <dgm:t>
        <a:bodyPr/>
        <a:lstStyle/>
        <a:p>
          <a:endParaRPr lang="en-US"/>
        </a:p>
      </dgm:t>
    </dgm:pt>
    <dgm:pt modelId="{12D18FF6-EFE4-4625-89B2-F98676E4437D}" type="sibTrans" cxnId="{D8D4C64C-60E5-410D-970D-7E12BDE0FA32}">
      <dgm:prSet/>
      <dgm:spPr/>
      <dgm:t>
        <a:bodyPr/>
        <a:lstStyle/>
        <a:p>
          <a:endParaRPr lang="en-US"/>
        </a:p>
      </dgm:t>
    </dgm:pt>
    <dgm:pt modelId="{F920E6B8-9C83-49FB-9E0F-9BB21E6C4257}">
      <dgm:prSet/>
      <dgm:spPr/>
      <dgm:t>
        <a:bodyPr/>
        <a:lstStyle/>
        <a:p>
          <a:r>
            <a:rPr lang="en-US"/>
            <a:t>6. Triage</a:t>
          </a:r>
        </a:p>
      </dgm:t>
    </dgm:pt>
    <dgm:pt modelId="{7BD2F186-50E6-44F8-B355-894D71E4FFAD}" type="parTrans" cxnId="{358C3D38-5A4E-49B2-BF1C-03B93D3661C1}">
      <dgm:prSet/>
      <dgm:spPr/>
      <dgm:t>
        <a:bodyPr/>
        <a:lstStyle/>
        <a:p>
          <a:endParaRPr lang="en-US"/>
        </a:p>
      </dgm:t>
    </dgm:pt>
    <dgm:pt modelId="{F4BBC2F0-00D4-47D7-8ED1-FE41FF76A086}" type="sibTrans" cxnId="{358C3D38-5A4E-49B2-BF1C-03B93D3661C1}">
      <dgm:prSet/>
      <dgm:spPr/>
      <dgm:t>
        <a:bodyPr/>
        <a:lstStyle/>
        <a:p>
          <a:endParaRPr lang="en-US"/>
        </a:p>
      </dgm:t>
    </dgm:pt>
    <dgm:pt modelId="{11A05F91-895F-4362-B0EF-1710E1269C3A}">
      <dgm:prSet/>
      <dgm:spPr/>
      <dgm:t>
        <a:bodyPr/>
        <a:lstStyle/>
        <a:p>
          <a:r>
            <a:rPr lang="en-US"/>
            <a:t>7. Next Steps</a:t>
          </a:r>
        </a:p>
      </dgm:t>
    </dgm:pt>
    <dgm:pt modelId="{AA13509F-D715-4D2B-B60F-2877C716BF0A}" type="parTrans" cxnId="{4FC93439-2297-45FE-B4EB-20356791901E}">
      <dgm:prSet/>
      <dgm:spPr/>
      <dgm:t>
        <a:bodyPr/>
        <a:lstStyle/>
        <a:p>
          <a:endParaRPr lang="en-US"/>
        </a:p>
      </dgm:t>
    </dgm:pt>
    <dgm:pt modelId="{66FBF088-D17D-43E0-81D7-4F60774FF08F}" type="sibTrans" cxnId="{4FC93439-2297-45FE-B4EB-20356791901E}">
      <dgm:prSet/>
      <dgm:spPr/>
      <dgm:t>
        <a:bodyPr/>
        <a:lstStyle/>
        <a:p>
          <a:endParaRPr lang="en-US"/>
        </a:p>
      </dgm:t>
    </dgm:pt>
    <dgm:pt modelId="{12D6BE2C-994C-424B-A036-DA275E48D66A}" type="pres">
      <dgm:prSet presAssocID="{9027111D-FD8D-4871-B0A7-86F9CEF55423}" presName="linear" presStyleCnt="0">
        <dgm:presLayoutVars>
          <dgm:animLvl val="lvl"/>
          <dgm:resizeHandles val="exact"/>
        </dgm:presLayoutVars>
      </dgm:prSet>
      <dgm:spPr/>
    </dgm:pt>
    <dgm:pt modelId="{6DC4588F-041E-4658-8E99-F28737974180}" type="pres">
      <dgm:prSet presAssocID="{4ACDF8BA-A52B-47A0-8454-05197DEF322B}" presName="parentText" presStyleLbl="node1" presStyleIdx="0" presStyleCnt="7">
        <dgm:presLayoutVars>
          <dgm:chMax val="0"/>
          <dgm:bulletEnabled val="1"/>
        </dgm:presLayoutVars>
      </dgm:prSet>
      <dgm:spPr/>
    </dgm:pt>
    <dgm:pt modelId="{7ACBD237-1C58-478C-9B38-408E1BCEE2A7}" type="pres">
      <dgm:prSet presAssocID="{28264DDA-7C75-4659-871C-80AC27767C25}" presName="spacer" presStyleCnt="0"/>
      <dgm:spPr/>
    </dgm:pt>
    <dgm:pt modelId="{81FC28C3-4D4B-4740-B6AA-8B85EF5EC8FC}" type="pres">
      <dgm:prSet presAssocID="{99BAC802-23D2-4681-98D2-50E1F677579A}" presName="parentText" presStyleLbl="node1" presStyleIdx="1" presStyleCnt="7">
        <dgm:presLayoutVars>
          <dgm:chMax val="0"/>
          <dgm:bulletEnabled val="1"/>
        </dgm:presLayoutVars>
      </dgm:prSet>
      <dgm:spPr/>
    </dgm:pt>
    <dgm:pt modelId="{2065A517-CB33-48B4-AEC7-5C747C2A6284}" type="pres">
      <dgm:prSet presAssocID="{6D3416EA-B8A9-4872-B115-EDB4391C63B4}" presName="spacer" presStyleCnt="0"/>
      <dgm:spPr/>
    </dgm:pt>
    <dgm:pt modelId="{26D1E64C-32D1-4EE8-9C49-754BC0136B6F}" type="pres">
      <dgm:prSet presAssocID="{FA4C7EB2-F259-453E-8FAD-10204BE02EF5}" presName="parentText" presStyleLbl="node1" presStyleIdx="2" presStyleCnt="7">
        <dgm:presLayoutVars>
          <dgm:chMax val="0"/>
          <dgm:bulletEnabled val="1"/>
        </dgm:presLayoutVars>
      </dgm:prSet>
      <dgm:spPr/>
    </dgm:pt>
    <dgm:pt modelId="{D905F18C-A45B-4CF0-8867-2AFDA2EBB32F}" type="pres">
      <dgm:prSet presAssocID="{B17AC979-7B1C-440F-96D3-9427CBAA96A4}" presName="spacer" presStyleCnt="0"/>
      <dgm:spPr/>
    </dgm:pt>
    <dgm:pt modelId="{97EA6E66-098D-4FDC-9242-0C711CD7C2C3}" type="pres">
      <dgm:prSet presAssocID="{09DC28B3-7071-4685-9FD5-3C65CAB3DF55}" presName="parentText" presStyleLbl="node1" presStyleIdx="3" presStyleCnt="7">
        <dgm:presLayoutVars>
          <dgm:chMax val="0"/>
          <dgm:bulletEnabled val="1"/>
        </dgm:presLayoutVars>
      </dgm:prSet>
      <dgm:spPr/>
    </dgm:pt>
    <dgm:pt modelId="{D0DD755A-3E0E-422A-82E2-AFF8B3D4E937}" type="pres">
      <dgm:prSet presAssocID="{68220F96-6694-43A9-AD88-427D47269A05}" presName="spacer" presStyleCnt="0"/>
      <dgm:spPr/>
    </dgm:pt>
    <dgm:pt modelId="{BCA49417-CDBD-4AD4-BF06-E6CD2CB2D3D2}" type="pres">
      <dgm:prSet presAssocID="{51039205-105C-46B1-93EF-766F8D13524A}" presName="parentText" presStyleLbl="node1" presStyleIdx="4" presStyleCnt="7">
        <dgm:presLayoutVars>
          <dgm:chMax val="0"/>
          <dgm:bulletEnabled val="1"/>
        </dgm:presLayoutVars>
      </dgm:prSet>
      <dgm:spPr/>
    </dgm:pt>
    <dgm:pt modelId="{87A9E934-BD67-4BAF-BAB6-CD7ADBF0BE8F}" type="pres">
      <dgm:prSet presAssocID="{12D18FF6-EFE4-4625-89B2-F98676E4437D}" presName="spacer" presStyleCnt="0"/>
      <dgm:spPr/>
    </dgm:pt>
    <dgm:pt modelId="{2DB25A2C-9D54-47CD-A0C3-972DFDC98856}" type="pres">
      <dgm:prSet presAssocID="{F920E6B8-9C83-49FB-9E0F-9BB21E6C4257}" presName="parentText" presStyleLbl="node1" presStyleIdx="5" presStyleCnt="7">
        <dgm:presLayoutVars>
          <dgm:chMax val="0"/>
          <dgm:bulletEnabled val="1"/>
        </dgm:presLayoutVars>
      </dgm:prSet>
      <dgm:spPr/>
    </dgm:pt>
    <dgm:pt modelId="{D40A7D64-5A75-481E-80E3-76999734EE01}" type="pres">
      <dgm:prSet presAssocID="{F4BBC2F0-00D4-47D7-8ED1-FE41FF76A086}" presName="spacer" presStyleCnt="0"/>
      <dgm:spPr/>
    </dgm:pt>
    <dgm:pt modelId="{92C443BF-CF6F-4B65-B6A8-3736067097CC}" type="pres">
      <dgm:prSet presAssocID="{11A05F91-895F-4362-B0EF-1710E1269C3A}" presName="parentText" presStyleLbl="node1" presStyleIdx="6" presStyleCnt="7">
        <dgm:presLayoutVars>
          <dgm:chMax val="0"/>
          <dgm:bulletEnabled val="1"/>
        </dgm:presLayoutVars>
      </dgm:prSet>
      <dgm:spPr/>
    </dgm:pt>
  </dgm:ptLst>
  <dgm:cxnLst>
    <dgm:cxn modelId="{4225161C-B5D3-4DD3-A4DA-4FD51525C198}" srcId="{9027111D-FD8D-4871-B0A7-86F9CEF55423}" destId="{09DC28B3-7071-4685-9FD5-3C65CAB3DF55}" srcOrd="3" destOrd="0" parTransId="{A2F3B633-80EB-4590-BDB8-5C8117D4DF81}" sibTransId="{68220F96-6694-43A9-AD88-427D47269A05}"/>
    <dgm:cxn modelId="{9AD2DF1D-B618-42FC-BB69-62BA6FC8352A}" type="presOf" srcId="{4ACDF8BA-A52B-47A0-8454-05197DEF322B}" destId="{6DC4588F-041E-4658-8E99-F28737974180}" srcOrd="0" destOrd="0" presId="urn:microsoft.com/office/officeart/2005/8/layout/vList2"/>
    <dgm:cxn modelId="{C63FE221-0913-4CF4-A441-526738F34307}" type="presOf" srcId="{09DC28B3-7071-4685-9FD5-3C65CAB3DF55}" destId="{97EA6E66-098D-4FDC-9242-0C711CD7C2C3}" srcOrd="0" destOrd="0" presId="urn:microsoft.com/office/officeart/2005/8/layout/vList2"/>
    <dgm:cxn modelId="{358C3D38-5A4E-49B2-BF1C-03B93D3661C1}" srcId="{9027111D-FD8D-4871-B0A7-86F9CEF55423}" destId="{F920E6B8-9C83-49FB-9E0F-9BB21E6C4257}" srcOrd="5" destOrd="0" parTransId="{7BD2F186-50E6-44F8-B355-894D71E4FFAD}" sibTransId="{F4BBC2F0-00D4-47D7-8ED1-FE41FF76A086}"/>
    <dgm:cxn modelId="{4FC93439-2297-45FE-B4EB-20356791901E}" srcId="{9027111D-FD8D-4871-B0A7-86F9CEF55423}" destId="{11A05F91-895F-4362-B0EF-1710E1269C3A}" srcOrd="6" destOrd="0" parTransId="{AA13509F-D715-4D2B-B60F-2877C716BF0A}" sibTransId="{66FBF088-D17D-43E0-81D7-4F60774FF08F}"/>
    <dgm:cxn modelId="{D8D4C64C-60E5-410D-970D-7E12BDE0FA32}" srcId="{9027111D-FD8D-4871-B0A7-86F9CEF55423}" destId="{51039205-105C-46B1-93EF-766F8D13524A}" srcOrd="4" destOrd="0" parTransId="{E0EABCC6-A290-4A62-9118-86EB79F5C15B}" sibTransId="{12D18FF6-EFE4-4625-89B2-F98676E4437D}"/>
    <dgm:cxn modelId="{E07A3B84-C86D-4149-8489-5131A306E456}" srcId="{9027111D-FD8D-4871-B0A7-86F9CEF55423}" destId="{FA4C7EB2-F259-453E-8FAD-10204BE02EF5}" srcOrd="2" destOrd="0" parTransId="{BD04F286-022B-4F2E-A7FD-44F80D25DF68}" sibTransId="{B17AC979-7B1C-440F-96D3-9427CBAA96A4}"/>
    <dgm:cxn modelId="{CB41C98C-8758-4510-9308-D1FF819CCBB9}" type="presOf" srcId="{99BAC802-23D2-4681-98D2-50E1F677579A}" destId="{81FC28C3-4D4B-4740-B6AA-8B85EF5EC8FC}" srcOrd="0" destOrd="0" presId="urn:microsoft.com/office/officeart/2005/8/layout/vList2"/>
    <dgm:cxn modelId="{DC103193-16DB-4A03-B059-D6A62543C627}" type="presOf" srcId="{9027111D-FD8D-4871-B0A7-86F9CEF55423}" destId="{12D6BE2C-994C-424B-A036-DA275E48D66A}" srcOrd="0" destOrd="0" presId="urn:microsoft.com/office/officeart/2005/8/layout/vList2"/>
    <dgm:cxn modelId="{1644C5A6-151F-46BC-892F-42193F6DE3AB}" type="presOf" srcId="{FA4C7EB2-F259-453E-8FAD-10204BE02EF5}" destId="{26D1E64C-32D1-4EE8-9C49-754BC0136B6F}" srcOrd="0" destOrd="0" presId="urn:microsoft.com/office/officeart/2005/8/layout/vList2"/>
    <dgm:cxn modelId="{D28581AB-8E78-46A7-B562-21DB1EE72BA3}" type="presOf" srcId="{11A05F91-895F-4362-B0EF-1710E1269C3A}" destId="{92C443BF-CF6F-4B65-B6A8-3736067097CC}" srcOrd="0" destOrd="0" presId="urn:microsoft.com/office/officeart/2005/8/layout/vList2"/>
    <dgm:cxn modelId="{54D99CC3-4596-47C8-BFB4-91B9D313CF01}" type="presOf" srcId="{51039205-105C-46B1-93EF-766F8D13524A}" destId="{BCA49417-CDBD-4AD4-BF06-E6CD2CB2D3D2}" srcOrd="0" destOrd="0" presId="urn:microsoft.com/office/officeart/2005/8/layout/vList2"/>
    <dgm:cxn modelId="{95C3EBC5-4574-4BD8-9686-83915A5EE56B}" srcId="{9027111D-FD8D-4871-B0A7-86F9CEF55423}" destId="{99BAC802-23D2-4681-98D2-50E1F677579A}" srcOrd="1" destOrd="0" parTransId="{79389D11-D805-49D1-85B2-89F01F3151A1}" sibTransId="{6D3416EA-B8A9-4872-B115-EDB4391C63B4}"/>
    <dgm:cxn modelId="{FCE1BEC9-7ABB-4EE3-A175-4A17E7C4490C}" type="presOf" srcId="{F920E6B8-9C83-49FB-9E0F-9BB21E6C4257}" destId="{2DB25A2C-9D54-47CD-A0C3-972DFDC98856}" srcOrd="0" destOrd="0" presId="urn:microsoft.com/office/officeart/2005/8/layout/vList2"/>
    <dgm:cxn modelId="{D4931BFD-F855-4FD4-87A0-78EDB1268C2F}" srcId="{9027111D-FD8D-4871-B0A7-86F9CEF55423}" destId="{4ACDF8BA-A52B-47A0-8454-05197DEF322B}" srcOrd="0" destOrd="0" parTransId="{0BD8C98D-F0F1-4BA9-AA86-FF877745B86C}" sibTransId="{28264DDA-7C75-4659-871C-80AC27767C25}"/>
    <dgm:cxn modelId="{B200375F-2C66-44EA-B819-E4B88FCAC108}" type="presParOf" srcId="{12D6BE2C-994C-424B-A036-DA275E48D66A}" destId="{6DC4588F-041E-4658-8E99-F28737974180}" srcOrd="0" destOrd="0" presId="urn:microsoft.com/office/officeart/2005/8/layout/vList2"/>
    <dgm:cxn modelId="{F501C9CF-8B9A-427B-8D57-EAFBE2A5321C}" type="presParOf" srcId="{12D6BE2C-994C-424B-A036-DA275E48D66A}" destId="{7ACBD237-1C58-478C-9B38-408E1BCEE2A7}" srcOrd="1" destOrd="0" presId="urn:microsoft.com/office/officeart/2005/8/layout/vList2"/>
    <dgm:cxn modelId="{B5557B30-911A-45C4-AFD1-F52CAF87E2FE}" type="presParOf" srcId="{12D6BE2C-994C-424B-A036-DA275E48D66A}" destId="{81FC28C3-4D4B-4740-B6AA-8B85EF5EC8FC}" srcOrd="2" destOrd="0" presId="urn:microsoft.com/office/officeart/2005/8/layout/vList2"/>
    <dgm:cxn modelId="{7F56C945-EB55-484A-B574-7AFCC2E311AE}" type="presParOf" srcId="{12D6BE2C-994C-424B-A036-DA275E48D66A}" destId="{2065A517-CB33-48B4-AEC7-5C747C2A6284}" srcOrd="3" destOrd="0" presId="urn:microsoft.com/office/officeart/2005/8/layout/vList2"/>
    <dgm:cxn modelId="{D9E0A646-F8A5-4701-A9B3-26A57C122314}" type="presParOf" srcId="{12D6BE2C-994C-424B-A036-DA275E48D66A}" destId="{26D1E64C-32D1-4EE8-9C49-754BC0136B6F}" srcOrd="4" destOrd="0" presId="urn:microsoft.com/office/officeart/2005/8/layout/vList2"/>
    <dgm:cxn modelId="{DB469870-8D84-4472-9E94-BE44BD6A9DAE}" type="presParOf" srcId="{12D6BE2C-994C-424B-A036-DA275E48D66A}" destId="{D905F18C-A45B-4CF0-8867-2AFDA2EBB32F}" srcOrd="5" destOrd="0" presId="urn:microsoft.com/office/officeart/2005/8/layout/vList2"/>
    <dgm:cxn modelId="{EF8B1CD1-A74D-42D2-946F-AAC1856DFC63}" type="presParOf" srcId="{12D6BE2C-994C-424B-A036-DA275E48D66A}" destId="{97EA6E66-098D-4FDC-9242-0C711CD7C2C3}" srcOrd="6" destOrd="0" presId="urn:microsoft.com/office/officeart/2005/8/layout/vList2"/>
    <dgm:cxn modelId="{0AE6EEE2-8919-49E6-A643-0595A2B45414}" type="presParOf" srcId="{12D6BE2C-994C-424B-A036-DA275E48D66A}" destId="{D0DD755A-3E0E-422A-82E2-AFF8B3D4E937}" srcOrd="7" destOrd="0" presId="urn:microsoft.com/office/officeart/2005/8/layout/vList2"/>
    <dgm:cxn modelId="{3FDC2DB9-E563-4BB6-B6FB-BDA59EF9F5CC}" type="presParOf" srcId="{12D6BE2C-994C-424B-A036-DA275E48D66A}" destId="{BCA49417-CDBD-4AD4-BF06-E6CD2CB2D3D2}" srcOrd="8" destOrd="0" presId="urn:microsoft.com/office/officeart/2005/8/layout/vList2"/>
    <dgm:cxn modelId="{941070E3-4A2D-4A1F-9132-4558EBD2B889}" type="presParOf" srcId="{12D6BE2C-994C-424B-A036-DA275E48D66A}" destId="{87A9E934-BD67-4BAF-BAB6-CD7ADBF0BE8F}" srcOrd="9" destOrd="0" presId="urn:microsoft.com/office/officeart/2005/8/layout/vList2"/>
    <dgm:cxn modelId="{3108F867-5739-45CF-B878-3EB18FD7AD27}" type="presParOf" srcId="{12D6BE2C-994C-424B-A036-DA275E48D66A}" destId="{2DB25A2C-9D54-47CD-A0C3-972DFDC98856}" srcOrd="10" destOrd="0" presId="urn:microsoft.com/office/officeart/2005/8/layout/vList2"/>
    <dgm:cxn modelId="{4CB1EDA0-07E4-4F27-BB6A-E0949A29DC1A}" type="presParOf" srcId="{12D6BE2C-994C-424B-A036-DA275E48D66A}" destId="{D40A7D64-5A75-481E-80E3-76999734EE01}" srcOrd="11" destOrd="0" presId="urn:microsoft.com/office/officeart/2005/8/layout/vList2"/>
    <dgm:cxn modelId="{AFCBC2EF-AD77-4797-9F34-B556FE7EF219}" type="presParOf" srcId="{12D6BE2C-994C-424B-A036-DA275E48D66A}" destId="{92C443BF-CF6F-4B65-B6A8-3736067097C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B7961-9D21-42C6-A917-24CDE69A6F7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20B16C-C5B7-4C71-AEC9-1BBFC7C95499}">
      <dgm:prSet/>
      <dgm:spPr/>
      <dgm:t>
        <a:bodyPr/>
        <a:lstStyle/>
        <a:p>
          <a:r>
            <a:rPr lang="en-US"/>
            <a:t>Future Technology Course Materials</a:t>
          </a:r>
        </a:p>
      </dgm:t>
    </dgm:pt>
    <dgm:pt modelId="{871AE907-6872-4080-A4E1-CA773C1A52EA}" type="parTrans" cxnId="{950B1304-D1C9-40A9-B10C-5E532878A0C0}">
      <dgm:prSet/>
      <dgm:spPr/>
      <dgm:t>
        <a:bodyPr/>
        <a:lstStyle/>
        <a:p>
          <a:endParaRPr lang="en-US"/>
        </a:p>
      </dgm:t>
    </dgm:pt>
    <dgm:pt modelId="{DFDCCDCB-530F-4A1E-97E6-9CDC06C8B847}" type="sibTrans" cxnId="{950B1304-D1C9-40A9-B10C-5E532878A0C0}">
      <dgm:prSet/>
      <dgm:spPr/>
      <dgm:t>
        <a:bodyPr/>
        <a:lstStyle/>
        <a:p>
          <a:endParaRPr lang="en-US"/>
        </a:p>
      </dgm:t>
    </dgm:pt>
    <dgm:pt modelId="{B8DA25B1-8026-420E-B093-4A4B732FDC50}">
      <dgm:prSet/>
      <dgm:spPr/>
      <dgm:t>
        <a:bodyPr/>
        <a:lstStyle/>
        <a:p>
          <a:r>
            <a:rPr lang="en-US"/>
            <a:t>Form 10 –K report of Deluxe - </a:t>
          </a:r>
          <a:r>
            <a:rPr lang="en-US">
              <a:hlinkClick xmlns:r="http://schemas.openxmlformats.org/officeDocument/2006/relationships" r:id="rId1"/>
            </a:rPr>
            <a:t>2020-DLX-10K.pdf (q4cdn.com)</a:t>
          </a:r>
          <a:endParaRPr lang="en-US"/>
        </a:p>
      </dgm:t>
    </dgm:pt>
    <dgm:pt modelId="{97DA72B5-2722-4A67-9E87-C9654984B959}" type="parTrans" cxnId="{A8F300CD-3E51-406B-BC06-275ABFC241AA}">
      <dgm:prSet/>
      <dgm:spPr/>
      <dgm:t>
        <a:bodyPr/>
        <a:lstStyle/>
        <a:p>
          <a:endParaRPr lang="en-US"/>
        </a:p>
      </dgm:t>
    </dgm:pt>
    <dgm:pt modelId="{6187C8F1-A83D-447E-BCC0-1C514BFC82D3}" type="sibTrans" cxnId="{A8F300CD-3E51-406B-BC06-275ABFC241AA}">
      <dgm:prSet/>
      <dgm:spPr/>
      <dgm:t>
        <a:bodyPr/>
        <a:lstStyle/>
        <a:p>
          <a:endParaRPr lang="en-US"/>
        </a:p>
      </dgm:t>
    </dgm:pt>
    <dgm:pt modelId="{B5E3125D-F6A4-4290-B675-EAAF0140A438}">
      <dgm:prSet/>
      <dgm:spPr/>
      <dgm:t>
        <a:bodyPr/>
        <a:lstStyle/>
        <a:p>
          <a:r>
            <a:rPr lang="en-US">
              <a:hlinkClick xmlns:r="http://schemas.openxmlformats.org/officeDocument/2006/relationships" r:id="rId2"/>
            </a:rPr>
            <a:t>Trusted Payment Solutions &amp; Business Technology – Deluxe</a:t>
          </a:r>
          <a:endParaRPr lang="en-US"/>
        </a:p>
      </dgm:t>
    </dgm:pt>
    <dgm:pt modelId="{FB55E062-9846-403F-BDF1-632235C854BA}" type="parTrans" cxnId="{DAB38544-E175-4E61-A05C-04B934D13A0E}">
      <dgm:prSet/>
      <dgm:spPr/>
      <dgm:t>
        <a:bodyPr/>
        <a:lstStyle/>
        <a:p>
          <a:endParaRPr lang="en-US"/>
        </a:p>
      </dgm:t>
    </dgm:pt>
    <dgm:pt modelId="{CB4347EF-6479-4B01-B373-EA696629C409}" type="sibTrans" cxnId="{DAB38544-E175-4E61-A05C-04B934D13A0E}">
      <dgm:prSet/>
      <dgm:spPr/>
      <dgm:t>
        <a:bodyPr/>
        <a:lstStyle/>
        <a:p>
          <a:endParaRPr lang="en-US"/>
        </a:p>
      </dgm:t>
    </dgm:pt>
    <dgm:pt modelId="{4E3C148A-3110-447B-B720-042CC9940572}" type="pres">
      <dgm:prSet presAssocID="{C8CB7961-9D21-42C6-A917-24CDE69A6F7D}" presName="linear" presStyleCnt="0">
        <dgm:presLayoutVars>
          <dgm:animLvl val="lvl"/>
          <dgm:resizeHandles val="exact"/>
        </dgm:presLayoutVars>
      </dgm:prSet>
      <dgm:spPr/>
    </dgm:pt>
    <dgm:pt modelId="{2F13BBB9-0161-47D2-BF9E-5C54F5A735C5}" type="pres">
      <dgm:prSet presAssocID="{AD20B16C-C5B7-4C71-AEC9-1BBFC7C95499}" presName="parentText" presStyleLbl="node1" presStyleIdx="0" presStyleCnt="3">
        <dgm:presLayoutVars>
          <dgm:chMax val="0"/>
          <dgm:bulletEnabled val="1"/>
        </dgm:presLayoutVars>
      </dgm:prSet>
      <dgm:spPr/>
    </dgm:pt>
    <dgm:pt modelId="{918FFC59-204C-495D-9B90-3EDAD6FB061B}" type="pres">
      <dgm:prSet presAssocID="{DFDCCDCB-530F-4A1E-97E6-9CDC06C8B847}" presName="spacer" presStyleCnt="0"/>
      <dgm:spPr/>
    </dgm:pt>
    <dgm:pt modelId="{0359E628-41F3-49D1-96FE-CF7680F1EFBE}" type="pres">
      <dgm:prSet presAssocID="{B8DA25B1-8026-420E-B093-4A4B732FDC50}" presName="parentText" presStyleLbl="node1" presStyleIdx="1" presStyleCnt="3">
        <dgm:presLayoutVars>
          <dgm:chMax val="0"/>
          <dgm:bulletEnabled val="1"/>
        </dgm:presLayoutVars>
      </dgm:prSet>
      <dgm:spPr/>
    </dgm:pt>
    <dgm:pt modelId="{219F2509-2E99-4CCC-AFAE-30BBA9C1CECF}" type="pres">
      <dgm:prSet presAssocID="{6187C8F1-A83D-447E-BCC0-1C514BFC82D3}" presName="spacer" presStyleCnt="0"/>
      <dgm:spPr/>
    </dgm:pt>
    <dgm:pt modelId="{2955AEF6-22F2-499B-AC9A-F8653B045385}" type="pres">
      <dgm:prSet presAssocID="{B5E3125D-F6A4-4290-B675-EAAF0140A438}" presName="parentText" presStyleLbl="node1" presStyleIdx="2" presStyleCnt="3">
        <dgm:presLayoutVars>
          <dgm:chMax val="0"/>
          <dgm:bulletEnabled val="1"/>
        </dgm:presLayoutVars>
      </dgm:prSet>
      <dgm:spPr/>
    </dgm:pt>
  </dgm:ptLst>
  <dgm:cxnLst>
    <dgm:cxn modelId="{950B1304-D1C9-40A9-B10C-5E532878A0C0}" srcId="{C8CB7961-9D21-42C6-A917-24CDE69A6F7D}" destId="{AD20B16C-C5B7-4C71-AEC9-1BBFC7C95499}" srcOrd="0" destOrd="0" parTransId="{871AE907-6872-4080-A4E1-CA773C1A52EA}" sibTransId="{DFDCCDCB-530F-4A1E-97E6-9CDC06C8B847}"/>
    <dgm:cxn modelId="{DAB38544-E175-4E61-A05C-04B934D13A0E}" srcId="{C8CB7961-9D21-42C6-A917-24CDE69A6F7D}" destId="{B5E3125D-F6A4-4290-B675-EAAF0140A438}" srcOrd="2" destOrd="0" parTransId="{FB55E062-9846-403F-BDF1-632235C854BA}" sibTransId="{CB4347EF-6479-4B01-B373-EA696629C409}"/>
    <dgm:cxn modelId="{D7B89645-F1F4-4BFA-985B-2F3F4F89AEB3}" type="presOf" srcId="{B8DA25B1-8026-420E-B093-4A4B732FDC50}" destId="{0359E628-41F3-49D1-96FE-CF7680F1EFBE}" srcOrd="0" destOrd="0" presId="urn:microsoft.com/office/officeart/2005/8/layout/vList2"/>
    <dgm:cxn modelId="{2C993178-5569-4B7B-85FD-3C3ECE82E43B}" type="presOf" srcId="{C8CB7961-9D21-42C6-A917-24CDE69A6F7D}" destId="{4E3C148A-3110-447B-B720-042CC9940572}" srcOrd="0" destOrd="0" presId="urn:microsoft.com/office/officeart/2005/8/layout/vList2"/>
    <dgm:cxn modelId="{8C3C109E-13CD-4D2B-A74F-33B1D1B58666}" type="presOf" srcId="{AD20B16C-C5B7-4C71-AEC9-1BBFC7C95499}" destId="{2F13BBB9-0161-47D2-BF9E-5C54F5A735C5}" srcOrd="0" destOrd="0" presId="urn:microsoft.com/office/officeart/2005/8/layout/vList2"/>
    <dgm:cxn modelId="{A8F300CD-3E51-406B-BC06-275ABFC241AA}" srcId="{C8CB7961-9D21-42C6-A917-24CDE69A6F7D}" destId="{B8DA25B1-8026-420E-B093-4A4B732FDC50}" srcOrd="1" destOrd="0" parTransId="{97DA72B5-2722-4A67-9E87-C9654984B959}" sibTransId="{6187C8F1-A83D-447E-BCC0-1C514BFC82D3}"/>
    <dgm:cxn modelId="{4D49D0F0-0A09-495D-90C5-E79B1C70C121}" type="presOf" srcId="{B5E3125D-F6A4-4290-B675-EAAF0140A438}" destId="{2955AEF6-22F2-499B-AC9A-F8653B045385}" srcOrd="0" destOrd="0" presId="urn:microsoft.com/office/officeart/2005/8/layout/vList2"/>
    <dgm:cxn modelId="{EDFF3876-D5A3-40B7-BB63-8BA5158306F0}" type="presParOf" srcId="{4E3C148A-3110-447B-B720-042CC9940572}" destId="{2F13BBB9-0161-47D2-BF9E-5C54F5A735C5}" srcOrd="0" destOrd="0" presId="urn:microsoft.com/office/officeart/2005/8/layout/vList2"/>
    <dgm:cxn modelId="{E552D380-6046-411B-9500-F2C6A9BF3A78}" type="presParOf" srcId="{4E3C148A-3110-447B-B720-042CC9940572}" destId="{918FFC59-204C-495D-9B90-3EDAD6FB061B}" srcOrd="1" destOrd="0" presId="urn:microsoft.com/office/officeart/2005/8/layout/vList2"/>
    <dgm:cxn modelId="{35099862-5100-426D-8E33-9799FBC4CD76}" type="presParOf" srcId="{4E3C148A-3110-447B-B720-042CC9940572}" destId="{0359E628-41F3-49D1-96FE-CF7680F1EFBE}" srcOrd="2" destOrd="0" presId="urn:microsoft.com/office/officeart/2005/8/layout/vList2"/>
    <dgm:cxn modelId="{CE0702ED-95BA-4840-88BA-D681CBA2B2AE}" type="presParOf" srcId="{4E3C148A-3110-447B-B720-042CC9940572}" destId="{219F2509-2E99-4CCC-AFAE-30BBA9C1CECF}" srcOrd="3" destOrd="0" presId="urn:microsoft.com/office/officeart/2005/8/layout/vList2"/>
    <dgm:cxn modelId="{83B4CC8A-6720-4B07-A28D-2660AE728B46}" type="presParOf" srcId="{4E3C148A-3110-447B-B720-042CC9940572}" destId="{2955AEF6-22F2-499B-AC9A-F8653B04538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4588F-041E-4658-8E99-F28737974180}">
      <dsp:nvSpPr>
        <dsp:cNvPr id="0" name=""/>
        <dsp:cNvSpPr/>
      </dsp:nvSpPr>
      <dsp:spPr>
        <a:xfrm>
          <a:off x="0" y="6730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1. Background</a:t>
          </a:r>
        </a:p>
      </dsp:txBody>
      <dsp:txXfrm>
        <a:off x="33955" y="101261"/>
        <a:ext cx="6195730" cy="627655"/>
      </dsp:txXfrm>
    </dsp:sp>
    <dsp:sp modelId="{81FC28C3-4D4B-4740-B6AA-8B85EF5EC8FC}">
      <dsp:nvSpPr>
        <dsp:cNvPr id="0" name=""/>
        <dsp:cNvSpPr/>
      </dsp:nvSpPr>
      <dsp:spPr>
        <a:xfrm>
          <a:off x="0" y="846391"/>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2. Forces</a:t>
          </a:r>
        </a:p>
      </dsp:txBody>
      <dsp:txXfrm>
        <a:off x="33955" y="880346"/>
        <a:ext cx="6195730" cy="627655"/>
      </dsp:txXfrm>
    </dsp:sp>
    <dsp:sp modelId="{26D1E64C-32D1-4EE8-9C49-754BC0136B6F}">
      <dsp:nvSpPr>
        <dsp:cNvPr id="0" name=""/>
        <dsp:cNvSpPr/>
      </dsp:nvSpPr>
      <dsp:spPr>
        <a:xfrm>
          <a:off x="0" y="162547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3. Logic</a:t>
          </a:r>
        </a:p>
      </dsp:txBody>
      <dsp:txXfrm>
        <a:off x="33955" y="1659431"/>
        <a:ext cx="6195730" cy="627655"/>
      </dsp:txXfrm>
    </dsp:sp>
    <dsp:sp modelId="{97EA6E66-098D-4FDC-9242-0C711CD7C2C3}">
      <dsp:nvSpPr>
        <dsp:cNvPr id="0" name=""/>
        <dsp:cNvSpPr/>
      </dsp:nvSpPr>
      <dsp:spPr>
        <a:xfrm>
          <a:off x="0" y="2404561"/>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4. Phenomena</a:t>
          </a:r>
        </a:p>
      </dsp:txBody>
      <dsp:txXfrm>
        <a:off x="33955" y="2438516"/>
        <a:ext cx="6195730" cy="627655"/>
      </dsp:txXfrm>
    </dsp:sp>
    <dsp:sp modelId="{BCA49417-CDBD-4AD4-BF06-E6CD2CB2D3D2}">
      <dsp:nvSpPr>
        <dsp:cNvPr id="0" name=""/>
        <dsp:cNvSpPr/>
      </dsp:nvSpPr>
      <dsp:spPr>
        <a:xfrm>
          <a:off x="0" y="318364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5. Impact</a:t>
          </a:r>
        </a:p>
      </dsp:txBody>
      <dsp:txXfrm>
        <a:off x="33955" y="3217601"/>
        <a:ext cx="6195730" cy="627655"/>
      </dsp:txXfrm>
    </dsp:sp>
    <dsp:sp modelId="{2DB25A2C-9D54-47CD-A0C3-972DFDC98856}">
      <dsp:nvSpPr>
        <dsp:cNvPr id="0" name=""/>
        <dsp:cNvSpPr/>
      </dsp:nvSpPr>
      <dsp:spPr>
        <a:xfrm>
          <a:off x="0" y="3962731"/>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6. Triage</a:t>
          </a:r>
        </a:p>
      </dsp:txBody>
      <dsp:txXfrm>
        <a:off x="33955" y="3996686"/>
        <a:ext cx="6195730" cy="627655"/>
      </dsp:txXfrm>
    </dsp:sp>
    <dsp:sp modelId="{92C443BF-CF6F-4B65-B6A8-3736067097CC}">
      <dsp:nvSpPr>
        <dsp:cNvPr id="0" name=""/>
        <dsp:cNvSpPr/>
      </dsp:nvSpPr>
      <dsp:spPr>
        <a:xfrm>
          <a:off x="0" y="4741816"/>
          <a:ext cx="6263640"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7. Next Steps</a:t>
          </a:r>
        </a:p>
      </dsp:txBody>
      <dsp:txXfrm>
        <a:off x="33955" y="4775771"/>
        <a:ext cx="6195730"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3BBB9-0161-47D2-BF9E-5C54F5A735C5}">
      <dsp:nvSpPr>
        <dsp:cNvPr id="0" name=""/>
        <dsp:cNvSpPr/>
      </dsp:nvSpPr>
      <dsp:spPr>
        <a:xfrm>
          <a:off x="0" y="542873"/>
          <a:ext cx="6245265" cy="1432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Future Technology Course Materials</a:t>
          </a:r>
        </a:p>
      </dsp:txBody>
      <dsp:txXfrm>
        <a:off x="69908" y="612781"/>
        <a:ext cx="6105449" cy="1292264"/>
      </dsp:txXfrm>
    </dsp:sp>
    <dsp:sp modelId="{0359E628-41F3-49D1-96FE-CF7680F1EFBE}">
      <dsp:nvSpPr>
        <dsp:cNvPr id="0" name=""/>
        <dsp:cNvSpPr/>
      </dsp:nvSpPr>
      <dsp:spPr>
        <a:xfrm>
          <a:off x="0" y="2078633"/>
          <a:ext cx="6245265" cy="14320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Form 10 –K report of Deluxe - </a:t>
          </a:r>
          <a:r>
            <a:rPr lang="en-US" sz="3600" kern="1200">
              <a:hlinkClick xmlns:r="http://schemas.openxmlformats.org/officeDocument/2006/relationships" r:id="rId1"/>
            </a:rPr>
            <a:t>2020-DLX-10K.pdf (q4cdn.com)</a:t>
          </a:r>
          <a:endParaRPr lang="en-US" sz="3600" kern="1200"/>
        </a:p>
      </dsp:txBody>
      <dsp:txXfrm>
        <a:off x="69908" y="2148541"/>
        <a:ext cx="6105449" cy="1292264"/>
      </dsp:txXfrm>
    </dsp:sp>
    <dsp:sp modelId="{2955AEF6-22F2-499B-AC9A-F8653B045385}">
      <dsp:nvSpPr>
        <dsp:cNvPr id="0" name=""/>
        <dsp:cNvSpPr/>
      </dsp:nvSpPr>
      <dsp:spPr>
        <a:xfrm>
          <a:off x="0" y="3614393"/>
          <a:ext cx="6245265" cy="1432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hlinkClick xmlns:r="http://schemas.openxmlformats.org/officeDocument/2006/relationships" r:id="rId2"/>
            </a:rPr>
            <a:t>Trusted Payment Solutions &amp; Business Technology – Deluxe</a:t>
          </a:r>
          <a:endParaRPr lang="en-US" sz="3600" kern="1200"/>
        </a:p>
      </dsp:txBody>
      <dsp:txXfrm>
        <a:off x="69908" y="3684301"/>
        <a:ext cx="6105449" cy="12922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15D7-0BC7-4D31-A7A6-E6470E7BE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C776E1-C9D5-40B8-8BAC-43E0D83B0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9B374-B6F3-46A1-981D-D9092FF3EE46}"/>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5" name="Footer Placeholder 4">
            <a:extLst>
              <a:ext uri="{FF2B5EF4-FFF2-40B4-BE49-F238E27FC236}">
                <a16:creationId xmlns:a16="http://schemas.microsoft.com/office/drawing/2014/main" id="{22117121-C6EA-43A8-81C2-F7FD00954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14163-EE10-4A01-A0A2-4E166877ED33}"/>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172173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3BFC-56DC-4F24-8C19-9D0181D5E3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A92EBB-CBDC-4C38-A301-8A76AFC93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EE038-EC07-473D-B79F-D760F86AAF10}"/>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5" name="Footer Placeholder 4">
            <a:extLst>
              <a:ext uri="{FF2B5EF4-FFF2-40B4-BE49-F238E27FC236}">
                <a16:creationId xmlns:a16="http://schemas.microsoft.com/office/drawing/2014/main" id="{8E52243B-F144-4C55-ABCD-9FC525B3A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F975A-7DEF-4860-8E06-4A72E6458C83}"/>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35232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CEF6C-88A2-489C-B6C7-709BAA9AFC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DF156-0797-4B5E-BC3D-79857FF45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FED9AC-060C-44F8-A148-E776C9E0102C}"/>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5" name="Footer Placeholder 4">
            <a:extLst>
              <a:ext uri="{FF2B5EF4-FFF2-40B4-BE49-F238E27FC236}">
                <a16:creationId xmlns:a16="http://schemas.microsoft.com/office/drawing/2014/main" id="{C0F33633-8DB8-4AFF-8B71-47AB6EA9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4467F-4D2E-4D0E-B88C-362F5892B030}"/>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399958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9F72-89EC-46E1-ACD7-408EFF26C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A4F89-3DF0-4F46-AC63-E30C98D328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C0455-155C-44CD-B383-5028DB1EE0BC}"/>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5" name="Footer Placeholder 4">
            <a:extLst>
              <a:ext uri="{FF2B5EF4-FFF2-40B4-BE49-F238E27FC236}">
                <a16:creationId xmlns:a16="http://schemas.microsoft.com/office/drawing/2014/main" id="{9FEB09E0-56FE-4903-8A8A-A71CFA325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3BBB0-9AEB-4A7E-8E84-41A7964C5A64}"/>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188012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EC8A-F933-488D-82BE-36DB8673F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055D17-92D9-4873-80DE-5CE340911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2B57C-467C-48A1-9493-8D58556090AE}"/>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5" name="Footer Placeholder 4">
            <a:extLst>
              <a:ext uri="{FF2B5EF4-FFF2-40B4-BE49-F238E27FC236}">
                <a16:creationId xmlns:a16="http://schemas.microsoft.com/office/drawing/2014/main" id="{EDD671CA-0AE5-4583-B64B-D731C74CD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F1E35-F214-45A7-A443-9C2E59C69CC6}"/>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24162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7963-B866-40B0-A2CB-7FB625DDB0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3C0EB-1E0C-41EA-ADCC-134D201D51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4DA382-77B9-411A-A0EA-B3FAEA937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F6A293-6A04-4234-A52E-289C0C89525A}"/>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6" name="Footer Placeholder 5">
            <a:extLst>
              <a:ext uri="{FF2B5EF4-FFF2-40B4-BE49-F238E27FC236}">
                <a16:creationId xmlns:a16="http://schemas.microsoft.com/office/drawing/2014/main" id="{5C9B3204-8E77-475E-88E0-74B3C58BA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AF3A59-9FCB-4F0B-9DE7-7ABBE5B248EB}"/>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159217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9DB6-52D6-4A8E-918A-25B3D9D067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06442A-29C8-4857-A056-88418E996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2042C-FFC5-4567-A019-0B383CE207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A4E9B9-E215-4084-BD3A-ED1CBC7396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370A7E-BDD6-4876-B9EB-D50101C6E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334FCA-C7D8-46EE-8421-B41A4797672C}"/>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8" name="Footer Placeholder 7">
            <a:extLst>
              <a:ext uri="{FF2B5EF4-FFF2-40B4-BE49-F238E27FC236}">
                <a16:creationId xmlns:a16="http://schemas.microsoft.com/office/drawing/2014/main" id="{34A544C0-D87C-4D97-9953-2FCFC2648F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8CB0D5-A641-4DCD-A401-FF58060CDE83}"/>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238157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D5A4-B693-418C-BD3F-81117B3B32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59999E-3B97-44D0-ABC7-F8E88B485FC9}"/>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4" name="Footer Placeholder 3">
            <a:extLst>
              <a:ext uri="{FF2B5EF4-FFF2-40B4-BE49-F238E27FC236}">
                <a16:creationId xmlns:a16="http://schemas.microsoft.com/office/drawing/2014/main" id="{A5D42977-9AF3-4791-9C1C-94F2141CDE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50A9B1-1C71-45F8-9708-32A55333A4B3}"/>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305094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603D4-FF32-4836-AF4F-0ABA282D7959}"/>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3" name="Footer Placeholder 2">
            <a:extLst>
              <a:ext uri="{FF2B5EF4-FFF2-40B4-BE49-F238E27FC236}">
                <a16:creationId xmlns:a16="http://schemas.microsoft.com/office/drawing/2014/main" id="{AEBF8DE5-40BC-47DB-961B-4FADAFADB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01B74B-C480-4DA1-85FC-59D17A4B3BEC}"/>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114158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4A20-C654-4FB6-B911-3D3EE5344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63708-2E81-4F45-870C-EBE648567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991B4A-D997-4E0E-B541-75453741D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DFB1A-D665-4770-B51F-1917F7C4C59F}"/>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6" name="Footer Placeholder 5">
            <a:extLst>
              <a:ext uri="{FF2B5EF4-FFF2-40B4-BE49-F238E27FC236}">
                <a16:creationId xmlns:a16="http://schemas.microsoft.com/office/drawing/2014/main" id="{B41548B1-BE21-4271-BB33-A79BF6509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BCE25-DD2A-46D6-B5D7-83754C809568}"/>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283603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5414-22AB-47B2-917F-3AE3DC3FA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56E12-6960-4E9B-AE78-7F7C0468A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8A4168-5710-44E4-932D-813FA9121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AD478-0EA9-4675-A148-6E75C715CFD6}"/>
              </a:ext>
            </a:extLst>
          </p:cNvPr>
          <p:cNvSpPr>
            <a:spLocks noGrp="1"/>
          </p:cNvSpPr>
          <p:nvPr>
            <p:ph type="dt" sz="half" idx="10"/>
          </p:nvPr>
        </p:nvSpPr>
        <p:spPr/>
        <p:txBody>
          <a:bodyPr/>
          <a:lstStyle/>
          <a:p>
            <a:fld id="{55C86E1D-4C56-457A-A2DE-41824A13DE9D}" type="datetimeFigureOut">
              <a:rPr lang="en-US" smtClean="0"/>
              <a:t>11/7/2021</a:t>
            </a:fld>
            <a:endParaRPr lang="en-US"/>
          </a:p>
        </p:txBody>
      </p:sp>
      <p:sp>
        <p:nvSpPr>
          <p:cNvPr id="6" name="Footer Placeholder 5">
            <a:extLst>
              <a:ext uri="{FF2B5EF4-FFF2-40B4-BE49-F238E27FC236}">
                <a16:creationId xmlns:a16="http://schemas.microsoft.com/office/drawing/2014/main" id="{F72FE182-20C1-4D88-AE7D-DA0BA31C5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EED1B-AA7B-4AA9-B19B-F90E66FF31AB}"/>
              </a:ext>
            </a:extLst>
          </p:cNvPr>
          <p:cNvSpPr>
            <a:spLocks noGrp="1"/>
          </p:cNvSpPr>
          <p:nvPr>
            <p:ph type="sldNum" sz="quarter" idx="12"/>
          </p:nvPr>
        </p:nvSpPr>
        <p:spPr/>
        <p:txBody>
          <a:bodyPr/>
          <a:lstStyle/>
          <a:p>
            <a:fld id="{94204DBE-7BD7-4DDF-A01C-E3E00FD26E2D}" type="slidenum">
              <a:rPr lang="en-US" smtClean="0"/>
              <a:t>‹#›</a:t>
            </a:fld>
            <a:endParaRPr lang="en-US"/>
          </a:p>
        </p:txBody>
      </p:sp>
    </p:spTree>
    <p:extLst>
      <p:ext uri="{BB962C8B-B14F-4D97-AF65-F5344CB8AC3E}">
        <p14:creationId xmlns:p14="http://schemas.microsoft.com/office/powerpoint/2010/main" val="369979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CC63-2ED3-4CEF-9BC7-84CCE1C5A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4F64AC-4C08-472A-A1B7-17D57F97D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1B2D5-9C18-4E7F-958A-EC1D979A8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86E1D-4C56-457A-A2DE-41824A13DE9D}" type="datetimeFigureOut">
              <a:rPr lang="en-US" smtClean="0"/>
              <a:t>11/7/2021</a:t>
            </a:fld>
            <a:endParaRPr lang="en-US"/>
          </a:p>
        </p:txBody>
      </p:sp>
      <p:sp>
        <p:nvSpPr>
          <p:cNvPr id="5" name="Footer Placeholder 4">
            <a:extLst>
              <a:ext uri="{FF2B5EF4-FFF2-40B4-BE49-F238E27FC236}">
                <a16:creationId xmlns:a16="http://schemas.microsoft.com/office/drawing/2014/main" id="{4175013D-EF08-43E6-AB3C-A421FEED4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2DAFBE-C2A7-4BCB-B6DE-00B4DA1EE7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04DBE-7BD7-4DDF-A01C-E3E00FD26E2D}" type="slidenum">
              <a:rPr lang="en-US" smtClean="0"/>
              <a:t>‹#›</a:t>
            </a:fld>
            <a:endParaRPr lang="en-US"/>
          </a:p>
        </p:txBody>
      </p:sp>
    </p:spTree>
    <p:extLst>
      <p:ext uri="{BB962C8B-B14F-4D97-AF65-F5344CB8AC3E}">
        <p14:creationId xmlns:p14="http://schemas.microsoft.com/office/powerpoint/2010/main" val="181709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4AD64A8-8280-412B-A626-1C62E4D66FAD}"/>
              </a:ext>
            </a:extLst>
          </p:cNvPr>
          <p:cNvSpPr txBox="1">
            <a:spLocks noGrp="1"/>
          </p:cNvSpPr>
          <p:nvPr>
            <p:ph type="ctrTitle"/>
          </p:nvPr>
        </p:nvSpPr>
        <p:spPr>
          <a:xfrm>
            <a:off x="643466" y="753626"/>
            <a:ext cx="5334930" cy="3004145"/>
          </a:xfrm>
          <a:prstGeom prst="rect">
            <a:avLst/>
          </a:prstGeom>
        </p:spPr>
        <p:txBody>
          <a:bodyPr vert="horz" lIns="91440" tIns="45720" rIns="91440" bIns="45720" rtlCol="0">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Introducing Deluxe New Tech Portfolio</a:t>
            </a:r>
          </a:p>
        </p:txBody>
      </p:sp>
      <p:sp>
        <p:nvSpPr>
          <p:cNvPr id="5" name="Subtitle 2">
            <a:extLst>
              <a:ext uri="{FF2B5EF4-FFF2-40B4-BE49-F238E27FC236}">
                <a16:creationId xmlns:a16="http://schemas.microsoft.com/office/drawing/2014/main" id="{34715363-A6C6-4AD9-8986-3F0B0F8B7625}"/>
              </a:ext>
            </a:extLst>
          </p:cNvPr>
          <p:cNvSpPr>
            <a:spLocks noGrp="1"/>
          </p:cNvSpPr>
          <p:nvPr>
            <p:ph type="subTitle" idx="1"/>
          </p:nvPr>
        </p:nvSpPr>
        <p:spPr>
          <a:xfrm>
            <a:off x="643465" y="3849845"/>
            <a:ext cx="5334931" cy="2189214"/>
          </a:xfrm>
        </p:spPr>
        <p:txBody>
          <a:bodyPr>
            <a:normAutofit/>
          </a:bodyPr>
          <a:lstStyle/>
          <a:p>
            <a:r>
              <a:rPr lang="en-US" dirty="0"/>
              <a:t>by Yavuz Kurt</a:t>
            </a:r>
          </a:p>
          <a:p>
            <a:r>
              <a:rPr lang="en-US" i="1" dirty="0"/>
              <a:t>*Capstone Project for Future Technologies</a:t>
            </a:r>
          </a:p>
          <a:p>
            <a:endParaRPr lang="en-US" dirty="0"/>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7" name="Picture 6">
            <a:extLst>
              <a:ext uri="{FF2B5EF4-FFF2-40B4-BE49-F238E27FC236}">
                <a16:creationId xmlns:a16="http://schemas.microsoft.com/office/drawing/2014/main" id="{AFBC8D23-D256-4BA0-8DFB-5BC298F3BDCC}"/>
              </a:ext>
            </a:extLst>
          </p:cNvPr>
          <p:cNvPicPr>
            <a:picLocks noChangeAspect="1"/>
          </p:cNvPicPr>
          <p:nvPr/>
        </p:nvPicPr>
        <p:blipFill rotWithShape="1">
          <a:blip r:embed="rId2"/>
          <a:srcRect l="10812" r="20938"/>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8" name="Freeform: Shape 17">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40509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7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24BD4E6-C8A6-44B7-97A9-6528A5CEBE0B}"/>
              </a:ext>
            </a:extLst>
          </p:cNvPr>
          <p:cNvSpPr>
            <a:spLocks noGrp="1"/>
          </p:cNvSpPr>
          <p:nvPr>
            <p:ph type="title"/>
          </p:nvPr>
        </p:nvSpPr>
        <p:spPr>
          <a:xfrm>
            <a:off x="479394" y="1070800"/>
            <a:ext cx="3939688" cy="5583126"/>
          </a:xfrm>
        </p:spPr>
        <p:txBody>
          <a:bodyPr>
            <a:normAutofit/>
          </a:bodyPr>
          <a:lstStyle/>
          <a:p>
            <a:pPr algn="r"/>
            <a:r>
              <a:rPr lang="en-US" sz="6800"/>
              <a:t>Resources</a:t>
            </a:r>
          </a:p>
        </p:txBody>
      </p:sp>
      <p:cxnSp>
        <p:nvCxnSpPr>
          <p:cNvPr id="44" name="Straight Connector 4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38" name="Content Placeholder 2">
            <a:extLst>
              <a:ext uri="{FF2B5EF4-FFF2-40B4-BE49-F238E27FC236}">
                <a16:creationId xmlns:a16="http://schemas.microsoft.com/office/drawing/2014/main" id="{F4F163F0-9DB1-4173-973D-59B53FF49346}"/>
              </a:ext>
            </a:extLst>
          </p:cNvPr>
          <p:cNvGraphicFramePr>
            <a:graphicFrameLocks noGrp="1"/>
          </p:cNvGraphicFramePr>
          <p:nvPr>
            <p:ph idx="1"/>
            <p:extLst>
              <p:ext uri="{D42A27DB-BD31-4B8C-83A1-F6EECF244321}">
                <p14:modId xmlns:p14="http://schemas.microsoft.com/office/powerpoint/2010/main" val="116380791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546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5956B38-4846-43F8-8281-118226B8E3AB}"/>
              </a:ext>
            </a:extLst>
          </p:cNvPr>
          <p:cNvSpPr>
            <a:spLocks noGrp="1"/>
          </p:cNvSpPr>
          <p:nvPr>
            <p:ph type="title"/>
          </p:nvPr>
        </p:nvSpPr>
        <p:spPr>
          <a:xfrm>
            <a:off x="838200" y="557189"/>
            <a:ext cx="3374136" cy="5567891"/>
          </a:xfrm>
        </p:spPr>
        <p:txBody>
          <a:bodyPr>
            <a:normAutofit/>
          </a:bodyPr>
          <a:lstStyle/>
          <a:p>
            <a:r>
              <a:rPr lang="en-US" sz="5200"/>
              <a:t>Agenda</a:t>
            </a:r>
          </a:p>
        </p:txBody>
      </p:sp>
      <p:graphicFrame>
        <p:nvGraphicFramePr>
          <p:cNvPr id="6" name="Content Placeholder 2">
            <a:extLst>
              <a:ext uri="{FF2B5EF4-FFF2-40B4-BE49-F238E27FC236}">
                <a16:creationId xmlns:a16="http://schemas.microsoft.com/office/drawing/2014/main" id="{FD17090B-BDF8-41B2-9E51-FC0BCE444638}"/>
              </a:ext>
            </a:extLst>
          </p:cNvPr>
          <p:cNvGraphicFramePr>
            <a:graphicFrameLocks noGrp="1"/>
          </p:cNvGraphicFramePr>
          <p:nvPr>
            <p:ph idx="1"/>
            <p:extLst>
              <p:ext uri="{D42A27DB-BD31-4B8C-83A1-F6EECF244321}">
                <p14:modId xmlns:p14="http://schemas.microsoft.com/office/powerpoint/2010/main" val="36463075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67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52096-6380-490F-91B5-CD47923D956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Background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F10001-E42D-4491-8EC8-1197652AC48B}"/>
              </a:ext>
            </a:extLst>
          </p:cNvPr>
          <p:cNvSpPr>
            <a:spLocks noGrp="1"/>
          </p:cNvSpPr>
          <p:nvPr>
            <p:ph idx="1"/>
          </p:nvPr>
        </p:nvSpPr>
        <p:spPr>
          <a:xfrm>
            <a:off x="4086970" y="591343"/>
            <a:ext cx="7856791" cy="5706089"/>
          </a:xfrm>
        </p:spPr>
        <p:txBody>
          <a:bodyPr anchor="ctr">
            <a:normAutofit/>
          </a:bodyPr>
          <a:lstStyle/>
          <a:p>
            <a:r>
              <a:rPr lang="en-US" sz="1400" dirty="0"/>
              <a:t>Background Info</a:t>
            </a:r>
          </a:p>
          <a:p>
            <a:pPr lvl="1"/>
            <a:r>
              <a:rPr lang="en-US" sz="1400" b="0" i="0" dirty="0">
                <a:effectLst/>
              </a:rPr>
              <a:t>More than a century ago, W.R. Hotchkiss invented a little product that changed banking: the </a:t>
            </a:r>
            <a:r>
              <a:rPr lang="en-US" sz="1400" b="0" i="0" dirty="0">
                <a:solidFill>
                  <a:srgbClr val="FF0000"/>
                </a:solidFill>
                <a:effectLst/>
              </a:rPr>
              <a:t>checkbook</a:t>
            </a:r>
            <a:r>
              <a:rPr lang="en-US" sz="1400" b="0" i="0" dirty="0">
                <a:effectLst/>
              </a:rPr>
              <a:t>. With a big idea and plenty of dedication, he took a </a:t>
            </a:r>
            <a:r>
              <a:rPr lang="en-US" sz="1400" b="0" i="0" dirty="0">
                <a:solidFill>
                  <a:srgbClr val="FF0000"/>
                </a:solidFill>
                <a:effectLst/>
              </a:rPr>
              <a:t>$300 small business loan </a:t>
            </a:r>
            <a:r>
              <a:rPr lang="en-US" sz="1400" b="0" i="0" dirty="0">
                <a:effectLst/>
              </a:rPr>
              <a:t>and founded </a:t>
            </a:r>
            <a:r>
              <a:rPr lang="en-US" sz="1400" b="0" i="0" dirty="0">
                <a:solidFill>
                  <a:srgbClr val="FF0000"/>
                </a:solidFill>
                <a:effectLst/>
              </a:rPr>
              <a:t>Deluxe Corporation</a:t>
            </a:r>
            <a:r>
              <a:rPr lang="en-US" sz="1400" b="0" i="0" dirty="0">
                <a:effectLst/>
              </a:rPr>
              <a:t>. That humble beginning turned into a century of helping </a:t>
            </a:r>
            <a:r>
              <a:rPr lang="en-US" sz="1400" b="0" i="0" u="sng" dirty="0">
                <a:effectLst/>
              </a:rPr>
              <a:t>consumers</a:t>
            </a:r>
            <a:r>
              <a:rPr lang="en-US" sz="1400" b="0" i="0" dirty="0">
                <a:effectLst/>
              </a:rPr>
              <a:t>, </a:t>
            </a:r>
            <a:r>
              <a:rPr lang="en-US" sz="1400" b="0" i="0" u="sng" dirty="0">
                <a:effectLst/>
              </a:rPr>
              <a:t>entrepreneurs</a:t>
            </a:r>
            <a:r>
              <a:rPr lang="en-US" sz="1400" b="0" i="0" dirty="0">
                <a:effectLst/>
              </a:rPr>
              <a:t>, </a:t>
            </a:r>
            <a:r>
              <a:rPr lang="en-US" sz="1400" b="0" i="0" u="sng" dirty="0">
                <a:effectLst/>
              </a:rPr>
              <a:t>enterprise</a:t>
            </a:r>
            <a:r>
              <a:rPr lang="en-US" sz="1400" b="0" i="0" dirty="0">
                <a:effectLst/>
              </a:rPr>
              <a:t> and </a:t>
            </a:r>
            <a:r>
              <a:rPr lang="en-US" sz="1400" b="0" i="0" u="sng" dirty="0">
                <a:effectLst/>
              </a:rPr>
              <a:t>financial institutions</a:t>
            </a:r>
            <a:r>
              <a:rPr lang="en-US" sz="1400" b="0" i="0" dirty="0">
                <a:effectLst/>
              </a:rPr>
              <a:t> thrive.</a:t>
            </a:r>
          </a:p>
          <a:p>
            <a:pPr marL="457200" lvl="1" indent="0">
              <a:buNone/>
            </a:pPr>
            <a:endParaRPr lang="en-US" sz="1100" b="0" i="0" dirty="0">
              <a:effectLst/>
              <a:latin typeface="MetroSans-Regular"/>
            </a:endParaRPr>
          </a:p>
          <a:p>
            <a:pPr marL="228600" lvl="1">
              <a:spcBef>
                <a:spcPts val="1000"/>
              </a:spcBef>
            </a:pPr>
            <a:r>
              <a:rPr lang="en-US" sz="1400" dirty="0"/>
              <a:t>Technology Portfolio</a:t>
            </a:r>
          </a:p>
          <a:p>
            <a:pPr lvl="1"/>
            <a:r>
              <a:rPr lang="en-US" sz="1400" dirty="0"/>
              <a:t>Deluxe is a </a:t>
            </a:r>
            <a:r>
              <a:rPr lang="en-US" sz="1400" dirty="0">
                <a:solidFill>
                  <a:srgbClr val="FF0000"/>
                </a:solidFill>
              </a:rPr>
              <a:t>Trusted, Tech-Enabled Solutions Company</a:t>
            </a:r>
            <a:r>
              <a:rPr lang="en-US" sz="1400" dirty="0"/>
              <a:t>™, serving enterprises, small businesses and financial institutions, offering a range of solutions to help customers manage and grow their businesses. </a:t>
            </a:r>
          </a:p>
          <a:p>
            <a:pPr lvl="1"/>
            <a:r>
              <a:rPr lang="en-US" sz="1400" dirty="0"/>
              <a:t>Approximately 4.8 million small business customers access </a:t>
            </a:r>
            <a:r>
              <a:rPr lang="en-US" sz="1400" dirty="0" err="1"/>
              <a:t>Deluxe’s</a:t>
            </a:r>
            <a:r>
              <a:rPr lang="en-US" sz="1400" dirty="0"/>
              <a:t> wide range of products and services, including incorporation services, logo design, website development and hosting, email marketing, social media, search engine optimization, payroll services along with customized checks and forms. </a:t>
            </a:r>
          </a:p>
          <a:p>
            <a:pPr lvl="1"/>
            <a:r>
              <a:rPr lang="en-US" sz="1400" dirty="0"/>
              <a:t>For our approximately 4,600 financial institution customers, Deluxe offers industry-leading programs in data analytics, customer acquisition and treasury management solutions, including fraud prevention and profitability as well as checks. Deluxe is also a leading provider of checks and accessories sold directly to consumers.</a:t>
            </a:r>
          </a:p>
          <a:p>
            <a:pPr lvl="1"/>
            <a:r>
              <a:rPr lang="en-US" sz="1400" dirty="0"/>
              <a:t>Deluxe is a $2 billion company that is headquartered in Minneapolis with offices in Atlanta, Kansas City, New York, Canada, Australia and beyond.</a:t>
            </a:r>
          </a:p>
          <a:p>
            <a:pPr lvl="1"/>
            <a:r>
              <a:rPr lang="en-US" sz="1400" dirty="0"/>
              <a:t>Deluxe has employee-shareholder culture.</a:t>
            </a:r>
          </a:p>
        </p:txBody>
      </p:sp>
    </p:spTree>
    <p:extLst>
      <p:ext uri="{BB962C8B-B14F-4D97-AF65-F5344CB8AC3E}">
        <p14:creationId xmlns:p14="http://schemas.microsoft.com/office/powerpoint/2010/main" val="397331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7F092-8D6C-4EB0-9D27-0694DB669EF3}"/>
              </a:ext>
            </a:extLst>
          </p:cNvPr>
          <p:cNvSpPr>
            <a:spLocks noGrp="1"/>
          </p:cNvSpPr>
          <p:nvPr>
            <p:ph type="title"/>
          </p:nvPr>
        </p:nvSpPr>
        <p:spPr>
          <a:xfrm>
            <a:off x="838200" y="365125"/>
            <a:ext cx="10515600" cy="1325563"/>
          </a:xfrm>
        </p:spPr>
        <p:txBody>
          <a:bodyPr>
            <a:normAutofit/>
          </a:bodyPr>
          <a:lstStyle/>
          <a:p>
            <a:r>
              <a:rPr lang="en-US" dirty="0"/>
              <a:t>Forces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B1192B-B353-49DC-B12B-BC4CACEFC9E5}"/>
              </a:ext>
            </a:extLst>
          </p:cNvPr>
          <p:cNvSpPr>
            <a:spLocks noGrp="1"/>
          </p:cNvSpPr>
          <p:nvPr>
            <p:ph idx="1"/>
          </p:nvPr>
        </p:nvSpPr>
        <p:spPr>
          <a:xfrm>
            <a:off x="838200" y="1436011"/>
            <a:ext cx="10515600" cy="4351338"/>
          </a:xfrm>
        </p:spPr>
        <p:txBody>
          <a:bodyPr>
            <a:normAutofit/>
          </a:bodyPr>
          <a:lstStyle/>
          <a:p>
            <a:r>
              <a:rPr lang="en-US" sz="2400" dirty="0"/>
              <a:t>Deluxe wants to be evolved from the company which was working manually using with lower technology and serving only local/small and mid size companies to fully automated using with high end technology provider serving local and international clients with the motto “one Deluxe fits all size companies”.</a:t>
            </a:r>
          </a:p>
          <a:p>
            <a:pPr marL="0" indent="0">
              <a:buNone/>
            </a:pPr>
            <a:endParaRPr lang="en-US" sz="2400" dirty="0"/>
          </a:p>
          <a:p>
            <a:r>
              <a:rPr lang="en-US" sz="2400" dirty="0"/>
              <a:t>To achieve this high-end goal, deluxe needs to be faced</a:t>
            </a:r>
          </a:p>
          <a:p>
            <a:pPr lvl="1"/>
            <a:r>
              <a:rPr lang="en-US" dirty="0"/>
              <a:t>High impact tech forces like </a:t>
            </a:r>
            <a:r>
              <a:rPr lang="en-US" i="1" dirty="0"/>
              <a:t>AI/ Machine Learning </a:t>
            </a:r>
            <a:r>
              <a:rPr lang="en-US" dirty="0"/>
              <a:t>and </a:t>
            </a:r>
            <a:r>
              <a:rPr lang="en-US" i="1" dirty="0"/>
              <a:t>Cybersecurity</a:t>
            </a:r>
            <a:r>
              <a:rPr lang="en-US" dirty="0"/>
              <a:t> </a:t>
            </a:r>
          </a:p>
          <a:p>
            <a:pPr lvl="1"/>
            <a:r>
              <a:rPr lang="en-US" dirty="0"/>
              <a:t>High uncertainty tech forces like </a:t>
            </a:r>
            <a:r>
              <a:rPr lang="en-US" i="1" dirty="0"/>
              <a:t>quantum computing </a:t>
            </a:r>
            <a:r>
              <a:rPr lang="en-US" dirty="0"/>
              <a:t>and </a:t>
            </a:r>
            <a:r>
              <a:rPr lang="en-US" i="1" dirty="0"/>
              <a:t>fintech/blockchain</a:t>
            </a:r>
          </a:p>
          <a:p>
            <a:pPr lvl="1"/>
            <a:r>
              <a:rPr lang="en-US" dirty="0"/>
              <a:t>High relevance tech forces like </a:t>
            </a:r>
            <a:r>
              <a:rPr lang="en-US" i="1" dirty="0"/>
              <a:t>Robotics and automation</a:t>
            </a:r>
            <a:r>
              <a:rPr lang="en-US" dirty="0"/>
              <a:t>,</a:t>
            </a:r>
            <a:r>
              <a:rPr lang="en-US" i="1" dirty="0"/>
              <a:t>5G, computer power</a:t>
            </a:r>
          </a:p>
          <a:p>
            <a:pPr lvl="1"/>
            <a:endParaRPr lang="en-US" dirty="0"/>
          </a:p>
        </p:txBody>
      </p:sp>
    </p:spTree>
    <p:extLst>
      <p:ext uri="{BB962C8B-B14F-4D97-AF65-F5344CB8AC3E}">
        <p14:creationId xmlns:p14="http://schemas.microsoft.com/office/powerpoint/2010/main" val="83990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BC32D4-C935-4614-A20B-A6B7943A1C4F}"/>
              </a:ext>
            </a:extLst>
          </p:cNvPr>
          <p:cNvSpPr>
            <a:spLocks noGrp="1"/>
          </p:cNvSpPr>
          <p:nvPr>
            <p:ph type="title"/>
          </p:nvPr>
        </p:nvSpPr>
        <p:spPr>
          <a:xfrm>
            <a:off x="742278" y="83055"/>
            <a:ext cx="10563069" cy="1046192"/>
          </a:xfrm>
        </p:spPr>
        <p:txBody>
          <a:bodyPr>
            <a:normAutofit/>
          </a:bodyPr>
          <a:lstStyle/>
          <a:p>
            <a:r>
              <a:rPr lang="en-US" dirty="0"/>
              <a:t>Logic</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E0F26B4-0BFF-4C11-89BA-D56493BAC95D}"/>
              </a:ext>
            </a:extLst>
          </p:cNvPr>
          <p:cNvSpPr>
            <a:spLocks noGrp="1"/>
          </p:cNvSpPr>
          <p:nvPr>
            <p:ph idx="1"/>
          </p:nvPr>
        </p:nvSpPr>
        <p:spPr>
          <a:xfrm>
            <a:off x="477078" y="978947"/>
            <a:ext cx="11485426" cy="5509318"/>
          </a:xfrm>
        </p:spPr>
        <p:txBody>
          <a:bodyPr>
            <a:normAutofit fontScale="55000" lnSpcReduction="20000"/>
          </a:bodyPr>
          <a:lstStyle/>
          <a:p>
            <a:r>
              <a:rPr lang="en-US" sz="2900" b="0" i="0" dirty="0">
                <a:effectLst/>
              </a:rPr>
              <a:t>Colliding the tech forces and creating future scenarios based on that surely gives us distinctions, </a:t>
            </a:r>
            <a:r>
              <a:rPr lang="en-US" sz="2900" b="0" i="1" dirty="0">
                <a:effectLst/>
              </a:rPr>
              <a:t>however</a:t>
            </a:r>
            <a:r>
              <a:rPr lang="en-US" sz="2900" b="0" i="0" dirty="0">
                <a:effectLst/>
              </a:rPr>
              <a:t> not one of the four future scenarios will be our future… we will live all of them at once on the different part of the world, but we might want to select where to live but by chance we are living one of the best places of the world.</a:t>
            </a:r>
          </a:p>
          <a:p>
            <a:pPr lvl="1"/>
            <a:r>
              <a:rPr lang="en-US" sz="2900" dirty="0">
                <a:solidFill>
                  <a:srgbClr val="FF0000"/>
                </a:solidFill>
              </a:rPr>
              <a:t>But the idea/logic should be crossing over the boundaries and reaching out the people himself! -- &gt; peer 2 peer</a:t>
            </a:r>
          </a:p>
          <a:p>
            <a:pPr marL="457200" lvl="1" indent="0">
              <a:buNone/>
            </a:pPr>
            <a:endParaRPr lang="en-US" b="0" i="0" dirty="0">
              <a:effectLst/>
            </a:endParaRPr>
          </a:p>
          <a:p>
            <a:r>
              <a:rPr lang="en-US" sz="2500" dirty="0"/>
              <a:t>Let’s face with the realities;</a:t>
            </a:r>
          </a:p>
          <a:p>
            <a:pPr lvl="1"/>
            <a:r>
              <a:rPr lang="en-US" sz="2500" dirty="0"/>
              <a:t>Environmental issues like global warming, climate change</a:t>
            </a:r>
          </a:p>
          <a:p>
            <a:pPr lvl="1"/>
            <a:r>
              <a:rPr lang="en-US" sz="2500" dirty="0"/>
              <a:t>Political issues like hunger, inequalities, migrations</a:t>
            </a:r>
          </a:p>
          <a:p>
            <a:pPr lvl="1"/>
            <a:r>
              <a:rPr lang="en-US" sz="2500" dirty="0"/>
              <a:t>Legal issues like cybersecurity and increasing budget of armed forces </a:t>
            </a:r>
          </a:p>
          <a:p>
            <a:pPr lvl="1"/>
            <a:r>
              <a:rPr lang="en-US" sz="2500" dirty="0"/>
              <a:t>Social changes working remotely, new generations are more likely living in the virtual world, unemployment</a:t>
            </a:r>
          </a:p>
          <a:p>
            <a:pPr lvl="1"/>
            <a:r>
              <a:rPr lang="en-US" sz="2500" dirty="0"/>
              <a:t>Economical issues like; markets are not stable and effected by many sources including politics, Covid, inflation…</a:t>
            </a:r>
          </a:p>
          <a:p>
            <a:pPr marL="457200" lvl="1" indent="0">
              <a:buNone/>
            </a:pPr>
            <a:endParaRPr lang="en-US" dirty="0"/>
          </a:p>
          <a:p>
            <a:r>
              <a:rPr lang="en-US" sz="2500" dirty="0"/>
              <a:t>What can be done?</a:t>
            </a:r>
          </a:p>
          <a:p>
            <a:pPr lvl="1"/>
            <a:r>
              <a:rPr lang="en-US" sz="2500" dirty="0"/>
              <a:t>We need to accept the realities but need also take the action against them --- &gt; tech forces can HELP!</a:t>
            </a:r>
          </a:p>
          <a:p>
            <a:pPr lvl="2"/>
            <a:r>
              <a:rPr lang="en-US" sz="2100" dirty="0"/>
              <a:t>We need to build trust -- &gt; Love is in the air  -- &gt; Blockchain</a:t>
            </a:r>
          </a:p>
          <a:p>
            <a:pPr lvl="2"/>
            <a:r>
              <a:rPr lang="en-US" sz="2100" dirty="0"/>
              <a:t>We need to go beyond the boundaries -- &gt; Like internet  -- &gt; Web 3.0 -- &gt;Metaverse</a:t>
            </a:r>
          </a:p>
          <a:p>
            <a:pPr lvl="2"/>
            <a:r>
              <a:rPr lang="en-US" sz="2100" dirty="0"/>
              <a:t>We need to improve collaboration between human and machines -- &gt; Advanced AI and ML</a:t>
            </a:r>
          </a:p>
          <a:p>
            <a:pPr lvl="2"/>
            <a:r>
              <a:rPr lang="en-US" sz="2100" dirty="0"/>
              <a:t>We are about to DO many things -- &gt; Quantum computing, travel to Mars, solving the whole map of DNA </a:t>
            </a:r>
          </a:p>
          <a:p>
            <a:pPr marL="457200" lvl="1" indent="0">
              <a:buNone/>
            </a:pPr>
            <a:endParaRPr lang="en-US" dirty="0">
              <a:latin typeface="Lato Extended"/>
            </a:endParaRPr>
          </a:p>
          <a:p>
            <a:pPr marL="457200" lvl="1" indent="0">
              <a:buNone/>
            </a:pPr>
            <a:r>
              <a:rPr lang="en-US" sz="2900" dirty="0"/>
              <a:t>As a summary;</a:t>
            </a:r>
          </a:p>
          <a:p>
            <a:pPr marL="457200" lvl="1" indent="0">
              <a:buNone/>
            </a:pPr>
            <a:r>
              <a:rPr lang="en-US" sz="2900" b="0" i="1" dirty="0">
                <a:effectLst/>
                <a:latin typeface="Bodoni MT Condensed" panose="02070606080606020203" pitchFamily="18" charset="0"/>
              </a:rPr>
              <a:t>“</a:t>
            </a:r>
            <a:r>
              <a:rPr lang="en-US" sz="2900" i="1" dirty="0">
                <a:latin typeface="Bodoni MT Condensed" panose="02070606080606020203" pitchFamily="18" charset="0"/>
              </a:rPr>
              <a:t>It's not technology that limits us. We're the limitation. Our technology is an expression of our intelligence and creativity, so the limitations of our technology are a reflection of our own    limitations. We can't fundamentally advance technology until we fundamentally advance ourselves</a:t>
            </a:r>
            <a:r>
              <a:rPr lang="en-US" sz="2900" b="0" i="1" dirty="0">
                <a:effectLst/>
                <a:latin typeface="Bodoni MT Condensed" panose="02070606080606020203" pitchFamily="18" charset="0"/>
              </a:rPr>
              <a:t>.”   </a:t>
            </a:r>
            <a:r>
              <a:rPr lang="en-US" sz="2900" i="1" dirty="0">
                <a:latin typeface="Bodoni MT Condensed" panose="02070606080606020203" pitchFamily="18" charset="0"/>
              </a:rPr>
              <a:t>-Christian Cantrell(Author and Adobe Director of Design Prototyping) </a:t>
            </a:r>
          </a:p>
          <a:p>
            <a:pPr marL="457200" lvl="1" indent="0">
              <a:buNone/>
            </a:pPr>
            <a:r>
              <a:rPr lang="en-US" dirty="0">
                <a:latin typeface="Lato Extended"/>
              </a:rPr>
              <a:t>	</a:t>
            </a:r>
          </a:p>
          <a:p>
            <a:pPr marL="457200" lvl="1" indent="0">
              <a:buNone/>
            </a:pPr>
            <a:endParaRPr lang="en-US" dirty="0"/>
          </a:p>
        </p:txBody>
      </p:sp>
    </p:spTree>
    <p:extLst>
      <p:ext uri="{BB962C8B-B14F-4D97-AF65-F5344CB8AC3E}">
        <p14:creationId xmlns:p14="http://schemas.microsoft.com/office/powerpoint/2010/main" val="260862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8535C3-0696-40EA-9834-8E606D96CFCA}"/>
              </a:ext>
            </a:extLst>
          </p:cNvPr>
          <p:cNvSpPr>
            <a:spLocks noGrp="1"/>
          </p:cNvSpPr>
          <p:nvPr>
            <p:ph type="title"/>
          </p:nvPr>
        </p:nvSpPr>
        <p:spPr>
          <a:xfrm>
            <a:off x="838200" y="365125"/>
            <a:ext cx="10515600" cy="1325563"/>
          </a:xfrm>
        </p:spPr>
        <p:txBody>
          <a:bodyPr>
            <a:normAutofit/>
          </a:bodyPr>
          <a:lstStyle/>
          <a:p>
            <a:r>
              <a:rPr lang="en-US" dirty="0"/>
              <a:t>Phenomena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0A0F9B-4EAC-4395-BBC7-755056F69C3C}"/>
              </a:ext>
            </a:extLst>
          </p:cNvPr>
          <p:cNvSpPr>
            <a:spLocks noGrp="1"/>
          </p:cNvSpPr>
          <p:nvPr>
            <p:ph idx="1"/>
          </p:nvPr>
        </p:nvSpPr>
        <p:spPr>
          <a:xfrm>
            <a:off x="838200" y="1825625"/>
            <a:ext cx="10515600" cy="4351338"/>
          </a:xfrm>
        </p:spPr>
        <p:txBody>
          <a:bodyPr>
            <a:normAutofit/>
          </a:bodyPr>
          <a:lstStyle/>
          <a:p>
            <a:r>
              <a:rPr lang="en-US" dirty="0"/>
              <a:t>It is not possible to guess the future, but we can dream the future and build it with </a:t>
            </a:r>
            <a:endParaRPr lang="en-US" b="0" i="0" dirty="0">
              <a:effectLst/>
            </a:endParaRPr>
          </a:p>
          <a:p>
            <a:pPr lvl="1"/>
            <a:r>
              <a:rPr lang="en-US" i="1" dirty="0"/>
              <a:t>Connection</a:t>
            </a:r>
          </a:p>
          <a:p>
            <a:pPr lvl="1"/>
            <a:r>
              <a:rPr lang="en-US" i="1" dirty="0"/>
              <a:t>Communication </a:t>
            </a:r>
          </a:p>
          <a:p>
            <a:pPr lvl="1"/>
            <a:r>
              <a:rPr lang="en-US" i="1" dirty="0"/>
              <a:t>Trust</a:t>
            </a:r>
          </a:p>
          <a:p>
            <a:pPr marL="457200" lvl="1" indent="0">
              <a:buNone/>
            </a:pPr>
            <a:r>
              <a:rPr lang="en-US" dirty="0"/>
              <a:t>Here is one dream which is about to come true ( </a:t>
            </a:r>
            <a:r>
              <a:rPr lang="en-US" i="1" dirty="0"/>
              <a:t>proof of above concept</a:t>
            </a:r>
            <a:r>
              <a:rPr lang="en-US" dirty="0"/>
              <a:t>)</a:t>
            </a:r>
          </a:p>
          <a:p>
            <a:pPr lvl="2"/>
            <a:r>
              <a:rPr lang="en-US" dirty="0"/>
              <a:t>METAVERSE</a:t>
            </a:r>
          </a:p>
          <a:p>
            <a:pPr lvl="3"/>
            <a:r>
              <a:rPr lang="en-US" dirty="0"/>
              <a:t>AR and VR Technologies will help the usage of this new phenomenon </a:t>
            </a:r>
          </a:p>
          <a:p>
            <a:pPr lvl="3"/>
            <a:r>
              <a:rPr lang="en-US" dirty="0"/>
              <a:t>If WEB 3.0 become reality in a soon time, Metaverse will have a strong infrastructure</a:t>
            </a:r>
          </a:p>
          <a:p>
            <a:pPr lvl="3"/>
            <a:r>
              <a:rPr lang="en-US" dirty="0"/>
              <a:t>If we built Web 3.0 by using Blockchain which is trusted and verifiable, web 3.0 will have a strong ground</a:t>
            </a:r>
          </a:p>
        </p:txBody>
      </p:sp>
    </p:spTree>
    <p:extLst>
      <p:ext uri="{BB962C8B-B14F-4D97-AF65-F5344CB8AC3E}">
        <p14:creationId xmlns:p14="http://schemas.microsoft.com/office/powerpoint/2010/main" val="253995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0712968-96AE-412B-A946-14B84B16BB52}"/>
              </a:ext>
            </a:extLst>
          </p:cNvPr>
          <p:cNvSpPr>
            <a:spLocks noGrp="1"/>
          </p:cNvSpPr>
          <p:nvPr>
            <p:ph type="title"/>
          </p:nvPr>
        </p:nvSpPr>
        <p:spPr>
          <a:xfrm>
            <a:off x="838200" y="365125"/>
            <a:ext cx="10515600" cy="1325563"/>
          </a:xfrm>
        </p:spPr>
        <p:txBody>
          <a:bodyPr>
            <a:normAutofit/>
          </a:bodyPr>
          <a:lstStyle/>
          <a:p>
            <a:r>
              <a:rPr lang="en-US" dirty="0"/>
              <a:t>Impact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619452-27B4-41B6-B5BD-E2CFEEFD838B}"/>
              </a:ext>
            </a:extLst>
          </p:cNvPr>
          <p:cNvSpPr>
            <a:spLocks noGrp="1"/>
          </p:cNvSpPr>
          <p:nvPr>
            <p:ph idx="1"/>
          </p:nvPr>
        </p:nvSpPr>
        <p:spPr>
          <a:xfrm>
            <a:off x="838200" y="1690688"/>
            <a:ext cx="10798090" cy="4575968"/>
          </a:xfrm>
        </p:spPr>
        <p:txBody>
          <a:bodyPr>
            <a:normAutofit fontScale="25000" lnSpcReduction="20000"/>
          </a:bodyPr>
          <a:lstStyle/>
          <a:p>
            <a:pPr marL="0" indent="0">
              <a:buNone/>
            </a:pPr>
            <a:endParaRPr lang="en-US" sz="5600" b="0" i="0" dirty="0">
              <a:effectLst/>
              <a:latin typeface="Lato Extended"/>
            </a:endParaRPr>
          </a:p>
          <a:p>
            <a:pPr marL="0" indent="0">
              <a:buNone/>
            </a:pPr>
            <a:r>
              <a:rPr lang="en-US" sz="6400" b="0" i="0" dirty="0">
                <a:effectLst/>
              </a:rPr>
              <a:t>Deluxe is a Trusted Payments and Business Technology company serving small business and other clients more than 100 years, if they are impacted, we are impacted</a:t>
            </a:r>
          </a:p>
          <a:p>
            <a:pPr marL="0" indent="0">
              <a:buNone/>
            </a:pPr>
            <a:r>
              <a:rPr lang="en-US" sz="4600" dirty="0"/>
              <a:t>	</a:t>
            </a:r>
            <a:r>
              <a:rPr lang="en-US" sz="4600" b="0" i="0" dirty="0">
                <a:effectLst/>
              </a:rPr>
              <a:t>On the unite level one of our core business area is serving </a:t>
            </a:r>
            <a:r>
              <a:rPr lang="en-US" sz="4600" dirty="0"/>
              <a:t>small business customers. We recently initiated a small business revolution!</a:t>
            </a:r>
          </a:p>
          <a:p>
            <a:pPr marL="0" indent="0">
              <a:buNone/>
            </a:pPr>
            <a:r>
              <a:rPr lang="en-US" sz="4600" dirty="0"/>
              <a:t>	These customers are large in numbers* but low in revenues, however these are big hearted people of the middle level income American families.</a:t>
            </a:r>
          </a:p>
          <a:p>
            <a:pPr marL="0" indent="0">
              <a:buNone/>
            </a:pPr>
            <a:r>
              <a:rPr lang="en-US" sz="4600" dirty="0"/>
              <a:t>	In socio-economic environment they are very fragile since they are local, weak in resources funding themselves and limited client capacity, 	however they are the most important segment of the US economy (most of American families are in these group), therefore strongly tied up to 	politicians, meaning they should be protected in any circumstances.</a:t>
            </a:r>
          </a:p>
          <a:p>
            <a:pPr marL="0" indent="0">
              <a:buNone/>
            </a:pPr>
            <a:r>
              <a:rPr lang="en-US" sz="4600" dirty="0"/>
              <a:t>	From the point of value chain these local clients have minimal effects since the owners are running the business, resources are local, 	production/marketing/sales/delivery generally in the same location. </a:t>
            </a:r>
          </a:p>
          <a:p>
            <a:pPr marL="0" indent="0">
              <a:buNone/>
            </a:pPr>
            <a:r>
              <a:rPr lang="en-US" sz="4600" dirty="0"/>
              <a:t>	On the operating side of the equation, communicating with suppliers, customers and other channels or dealing with the threats of new entrants 	and substitutes, this is the moment Deluxe come to the picture to help them, and we are doing this 106 years uninterruptedly.  </a:t>
            </a:r>
          </a:p>
          <a:p>
            <a:pPr marL="914400" lvl="2" indent="0">
              <a:buNone/>
            </a:pPr>
            <a:endParaRPr lang="en-US" dirty="0"/>
          </a:p>
          <a:p>
            <a:pPr marL="457200" lvl="1" indent="0">
              <a:buNone/>
            </a:pPr>
            <a:endParaRPr lang="en-US" dirty="0"/>
          </a:p>
          <a:p>
            <a:pPr marL="0" indent="0">
              <a:buNone/>
            </a:pPr>
            <a:r>
              <a:rPr lang="en-US" sz="6400" dirty="0"/>
              <a:t>In the future we can expand our small business revolution strategy to other countries like Canada or Australia, but in any case, most probably are clients will be under the </a:t>
            </a:r>
            <a:r>
              <a:rPr lang="en-US" sz="6400" u="sng" dirty="0"/>
              <a:t>protection of the governments</a:t>
            </a:r>
            <a:r>
              <a:rPr lang="en-US" sz="6400" dirty="0"/>
              <a:t>. Surely that will not enough to survive, hence we are supporting them to</a:t>
            </a:r>
            <a:endParaRPr lang="en-US" sz="7200" dirty="0"/>
          </a:p>
          <a:p>
            <a:pPr lvl="2">
              <a:buFont typeface="Wingdings" panose="05000000000000000000" pitchFamily="2" charset="2"/>
              <a:buChar char="v"/>
            </a:pPr>
            <a:r>
              <a:rPr lang="en-US" sz="5600" dirty="0"/>
              <a:t>make the right connections</a:t>
            </a:r>
          </a:p>
          <a:p>
            <a:pPr lvl="2">
              <a:buFont typeface="Wingdings" panose="05000000000000000000" pitchFamily="2" charset="2"/>
              <a:buChar char="v"/>
            </a:pPr>
            <a:r>
              <a:rPr lang="en-US" sz="5600" dirty="0"/>
              <a:t>Use right communication channels</a:t>
            </a:r>
          </a:p>
          <a:p>
            <a:pPr lvl="2">
              <a:buFont typeface="Wingdings" panose="05000000000000000000" pitchFamily="2" charset="2"/>
              <a:buChar char="v"/>
            </a:pPr>
            <a:r>
              <a:rPr lang="en-US" sz="5600" dirty="0"/>
              <a:t>and building trustworthy environment   </a:t>
            </a:r>
            <a:endParaRPr lang="en-US" sz="3600" dirty="0"/>
          </a:p>
          <a:p>
            <a:pPr marL="0" indent="0">
              <a:buNone/>
            </a:pPr>
            <a:endParaRPr lang="en-US" dirty="0"/>
          </a:p>
          <a:p>
            <a:pPr marL="0" indent="0">
              <a:buNone/>
            </a:pPr>
            <a:r>
              <a:rPr lang="en-US" sz="3600" i="1" dirty="0"/>
              <a:t>*</a:t>
            </a:r>
            <a:r>
              <a:rPr lang="en-US" sz="3600" b="0" i="1" dirty="0">
                <a:solidFill>
                  <a:srgbClr val="000F0C"/>
                </a:solidFill>
                <a:effectLst/>
              </a:rPr>
              <a:t> Deluxe has 4 million active small business customers and more than 4,000 financial institution clients.</a:t>
            </a:r>
            <a:endParaRPr lang="en-US" sz="3600" i="1" dirty="0"/>
          </a:p>
        </p:txBody>
      </p:sp>
    </p:spTree>
    <p:extLst>
      <p:ext uri="{BB962C8B-B14F-4D97-AF65-F5344CB8AC3E}">
        <p14:creationId xmlns:p14="http://schemas.microsoft.com/office/powerpoint/2010/main" val="144067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182E64-48EC-45C1-8320-B8335613746D}"/>
              </a:ext>
            </a:extLst>
          </p:cNvPr>
          <p:cNvSpPr>
            <a:spLocks noGrp="1"/>
          </p:cNvSpPr>
          <p:nvPr>
            <p:ph type="title"/>
          </p:nvPr>
        </p:nvSpPr>
        <p:spPr>
          <a:xfrm>
            <a:off x="555710" y="211892"/>
            <a:ext cx="9705230" cy="734219"/>
          </a:xfrm>
        </p:spPr>
        <p:txBody>
          <a:bodyPr>
            <a:normAutofit/>
          </a:bodyPr>
          <a:lstStyle/>
          <a:p>
            <a:r>
              <a:rPr lang="en-US" dirty="0"/>
              <a:t>Triage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A8D08E-6DFF-44D0-ABEF-F5922CCE17B0}"/>
              </a:ext>
            </a:extLst>
          </p:cNvPr>
          <p:cNvSpPr>
            <a:spLocks noGrp="1"/>
          </p:cNvSpPr>
          <p:nvPr>
            <p:ph idx="1"/>
          </p:nvPr>
        </p:nvSpPr>
        <p:spPr>
          <a:xfrm>
            <a:off x="369073" y="1247160"/>
            <a:ext cx="10515600" cy="4351338"/>
          </a:xfrm>
        </p:spPr>
        <p:txBody>
          <a:bodyPr>
            <a:normAutofit/>
          </a:bodyPr>
          <a:lstStyle/>
          <a:p>
            <a:pPr marL="0" indent="0">
              <a:buNone/>
            </a:pPr>
            <a:r>
              <a:rPr lang="en-US" dirty="0"/>
              <a:t>Deluxe has 4 main product families*;</a:t>
            </a:r>
          </a:p>
          <a:p>
            <a:pPr marL="457200" lvl="1" indent="0">
              <a:buNone/>
            </a:pPr>
            <a:endParaRPr lang="en-US" dirty="0"/>
          </a:p>
          <a:p>
            <a:pPr lvl="1"/>
            <a:endParaRPr lang="en-US" dirty="0"/>
          </a:p>
          <a:p>
            <a:pPr lvl="1"/>
            <a:endParaRPr lang="en-US" dirty="0"/>
          </a:p>
          <a:p>
            <a:pPr marL="457200" lvl="1" indent="0">
              <a:buNone/>
            </a:pPr>
            <a:endParaRPr lang="en-US" dirty="0"/>
          </a:p>
        </p:txBody>
      </p:sp>
      <p:pic>
        <p:nvPicPr>
          <p:cNvPr id="5" name="Picture 4">
            <a:extLst>
              <a:ext uri="{FF2B5EF4-FFF2-40B4-BE49-F238E27FC236}">
                <a16:creationId xmlns:a16="http://schemas.microsoft.com/office/drawing/2014/main" id="{F585B32F-2624-4664-8463-4FFBD10DEC1A}"/>
              </a:ext>
            </a:extLst>
          </p:cNvPr>
          <p:cNvPicPr>
            <a:picLocks noChangeAspect="1"/>
          </p:cNvPicPr>
          <p:nvPr/>
        </p:nvPicPr>
        <p:blipFill>
          <a:blip r:embed="rId2"/>
          <a:stretch>
            <a:fillRect/>
          </a:stretch>
        </p:blipFill>
        <p:spPr>
          <a:xfrm>
            <a:off x="369073" y="1690688"/>
            <a:ext cx="6572323" cy="2919279"/>
          </a:xfrm>
          <a:prstGeom prst="rect">
            <a:avLst/>
          </a:prstGeom>
        </p:spPr>
      </p:pic>
      <p:sp>
        <p:nvSpPr>
          <p:cNvPr id="11" name="TextBox 10">
            <a:extLst>
              <a:ext uri="{FF2B5EF4-FFF2-40B4-BE49-F238E27FC236}">
                <a16:creationId xmlns:a16="http://schemas.microsoft.com/office/drawing/2014/main" id="{68769A56-BFC7-450C-BD11-5F62A87A7E96}"/>
              </a:ext>
            </a:extLst>
          </p:cNvPr>
          <p:cNvSpPr txBox="1"/>
          <p:nvPr/>
        </p:nvSpPr>
        <p:spPr>
          <a:xfrm>
            <a:off x="1326" y="4649406"/>
            <a:ext cx="6094674" cy="261610"/>
          </a:xfrm>
          <a:prstGeom prst="rect">
            <a:avLst/>
          </a:prstGeom>
          <a:noFill/>
        </p:spPr>
        <p:txBody>
          <a:bodyPr wrap="square">
            <a:spAutoFit/>
          </a:bodyPr>
          <a:lstStyle/>
          <a:p>
            <a:pPr marL="457200" lvl="1" indent="0">
              <a:buNone/>
            </a:pPr>
            <a:r>
              <a:rPr lang="en-US" sz="1050" dirty="0"/>
              <a:t>* 2020 Deluxe Annual Report </a:t>
            </a:r>
          </a:p>
        </p:txBody>
      </p:sp>
      <p:sp>
        <p:nvSpPr>
          <p:cNvPr id="13" name="TextBox 12">
            <a:extLst>
              <a:ext uri="{FF2B5EF4-FFF2-40B4-BE49-F238E27FC236}">
                <a16:creationId xmlns:a16="http://schemas.microsoft.com/office/drawing/2014/main" id="{A863D222-0499-4D2D-A529-473624812C97}"/>
              </a:ext>
            </a:extLst>
          </p:cNvPr>
          <p:cNvSpPr txBox="1"/>
          <p:nvPr/>
        </p:nvSpPr>
        <p:spPr>
          <a:xfrm>
            <a:off x="6941396" y="1261868"/>
            <a:ext cx="4881531" cy="5940088"/>
          </a:xfrm>
          <a:prstGeom prst="rect">
            <a:avLst/>
          </a:prstGeom>
          <a:noFill/>
        </p:spPr>
        <p:txBody>
          <a:bodyPr wrap="square">
            <a:spAutoFit/>
          </a:bodyPr>
          <a:lstStyle/>
          <a:p>
            <a:pPr marL="457200" lvl="1" indent="0">
              <a:buNone/>
            </a:pPr>
            <a:r>
              <a:rPr lang="en-US" sz="1050" dirty="0"/>
              <a:t>	</a:t>
            </a:r>
            <a:r>
              <a:rPr lang="en-US" sz="1400" b="1" dirty="0"/>
              <a:t>TECHNOLOGY PORTFOLIO </a:t>
            </a:r>
          </a:p>
          <a:p>
            <a:pPr marL="457200" lvl="1" indent="0">
              <a:buNone/>
            </a:pPr>
            <a:endParaRPr lang="en-US" sz="1050" b="1" dirty="0"/>
          </a:p>
          <a:p>
            <a:pPr marL="457200" lvl="1" indent="0">
              <a:buNone/>
            </a:pPr>
            <a:r>
              <a:rPr lang="en-US" sz="1050" b="1" dirty="0"/>
              <a:t>STAGES OF TECH ?</a:t>
            </a:r>
          </a:p>
          <a:p>
            <a:pPr marL="457200" lvl="1" indent="0">
              <a:buNone/>
            </a:pPr>
            <a:r>
              <a:rPr lang="en-US" sz="1050" dirty="0"/>
              <a:t>Emerging tech - As an uncertain commercial application </a:t>
            </a:r>
          </a:p>
          <a:p>
            <a:pPr marL="457200" lvl="1" indent="0">
              <a:buNone/>
            </a:pPr>
            <a:r>
              <a:rPr lang="en-US" sz="1050" dirty="0"/>
              <a:t>– &gt; Quantum Computing – need a partner</a:t>
            </a:r>
          </a:p>
          <a:p>
            <a:pPr marL="457200" lvl="1" indent="0">
              <a:buNone/>
            </a:pPr>
            <a:endParaRPr lang="en-US" sz="1050" dirty="0"/>
          </a:p>
          <a:p>
            <a:pPr marL="457200" lvl="1" indent="0">
              <a:buNone/>
            </a:pPr>
            <a:r>
              <a:rPr lang="en-US" sz="1050" dirty="0"/>
              <a:t>Pacing tech -  exert pressure on the exiting system  </a:t>
            </a:r>
          </a:p>
          <a:p>
            <a:pPr marL="457200" lvl="1" indent="0">
              <a:buNone/>
            </a:pPr>
            <a:r>
              <a:rPr lang="en-US" sz="1050" dirty="0"/>
              <a:t>-- &gt; DEFI- -- &gt; need a partner</a:t>
            </a:r>
          </a:p>
          <a:p>
            <a:pPr marL="457200" lvl="1" indent="0">
              <a:buNone/>
            </a:pPr>
            <a:endParaRPr lang="en-US" sz="1050" dirty="0"/>
          </a:p>
          <a:p>
            <a:pPr marL="457200" lvl="1" indent="0">
              <a:buNone/>
            </a:pPr>
            <a:r>
              <a:rPr lang="en-US" sz="1050" dirty="0"/>
              <a:t>Key Tech – lead to strong investment – Cloud  – partners- AWS / Salesforce </a:t>
            </a:r>
          </a:p>
          <a:p>
            <a:pPr marL="457200" lvl="1" indent="0">
              <a:buNone/>
            </a:pPr>
            <a:endParaRPr lang="en-US" sz="1050" dirty="0"/>
          </a:p>
          <a:p>
            <a:pPr marL="457200" lvl="1" indent="0">
              <a:buNone/>
            </a:pPr>
            <a:r>
              <a:rPr lang="en-US" sz="1050" dirty="0"/>
              <a:t>Base Tech – foundational requirement for surviving – AI and Data Driven Marketing by Deluxe</a:t>
            </a:r>
          </a:p>
          <a:p>
            <a:pPr marL="457200" lvl="1" indent="0">
              <a:buNone/>
            </a:pPr>
            <a:endParaRPr lang="en-US" sz="1050" dirty="0"/>
          </a:p>
          <a:p>
            <a:pPr marL="457200" lvl="1" indent="0">
              <a:buNone/>
            </a:pPr>
            <a:r>
              <a:rPr lang="en-US" sz="1050" dirty="0"/>
              <a:t>+</a:t>
            </a:r>
          </a:p>
          <a:p>
            <a:pPr marL="457200" lvl="1" indent="0">
              <a:buNone/>
            </a:pPr>
            <a:r>
              <a:rPr lang="en-US" sz="1050" b="1" dirty="0"/>
              <a:t>WHICH TECH TO INVEST ? **</a:t>
            </a:r>
          </a:p>
          <a:p>
            <a:pPr marL="457200" lvl="1" indent="0">
              <a:buNone/>
            </a:pPr>
            <a:r>
              <a:rPr lang="en-US" sz="1050" dirty="0"/>
              <a:t>Horizon 1  which we can defend and expand our current core business -- &gt; CLOUD SOLUTIONS + AI/ ML + AU TOMATION/ROBOTICS  </a:t>
            </a:r>
          </a:p>
          <a:p>
            <a:pPr marL="457200" lvl="1" indent="0">
              <a:buNone/>
            </a:pPr>
            <a:r>
              <a:rPr lang="en-US" sz="1050" dirty="0"/>
              <a:t>	When to invest --  &gt; 1-2 years</a:t>
            </a:r>
          </a:p>
          <a:p>
            <a:pPr marL="457200" lvl="1" indent="0">
              <a:buNone/>
            </a:pPr>
            <a:r>
              <a:rPr lang="en-US" sz="1050" dirty="0"/>
              <a:t>	What percent -- &gt; 70 %</a:t>
            </a:r>
          </a:p>
          <a:p>
            <a:pPr marL="457200" lvl="1" indent="0">
              <a:buNone/>
            </a:pPr>
            <a:endParaRPr lang="en-US" sz="1050" dirty="0"/>
          </a:p>
          <a:p>
            <a:pPr marL="457200" lvl="1" indent="0">
              <a:buNone/>
            </a:pPr>
            <a:r>
              <a:rPr lang="en-US" sz="1050" dirty="0"/>
              <a:t>Horizon 2 which we foster emerging new business – DEFI (new ways of payment/receivables in the current markets) </a:t>
            </a:r>
          </a:p>
          <a:p>
            <a:pPr marL="457200" lvl="1" indent="0">
              <a:buNone/>
            </a:pPr>
            <a:r>
              <a:rPr lang="en-US" sz="1050" dirty="0"/>
              <a:t>	When to invest --  &gt; 3-5 years</a:t>
            </a:r>
          </a:p>
          <a:p>
            <a:pPr marL="457200" lvl="1" indent="0">
              <a:buNone/>
            </a:pPr>
            <a:r>
              <a:rPr lang="en-US" sz="1050" dirty="0"/>
              <a:t>	What percent -- &gt; 20 %</a:t>
            </a:r>
          </a:p>
          <a:p>
            <a:pPr marL="457200" lvl="1" indent="0">
              <a:buNone/>
            </a:pPr>
            <a:endParaRPr lang="en-US" sz="1050" dirty="0"/>
          </a:p>
          <a:p>
            <a:pPr marL="457200" lvl="1" indent="0">
              <a:buNone/>
            </a:pPr>
            <a:r>
              <a:rPr lang="en-US" sz="1050" dirty="0"/>
              <a:t>Horizon 3 – seed future business – Blockchain tech ( creating new approach on payment/receivables systems -- &gt; ledgers and crypto currencies ) </a:t>
            </a:r>
          </a:p>
          <a:p>
            <a:pPr marL="457200" lvl="1" indent="0">
              <a:buNone/>
            </a:pPr>
            <a:r>
              <a:rPr lang="en-US" sz="1050" dirty="0"/>
              <a:t>	When to invest --  &gt; 5+ years</a:t>
            </a:r>
          </a:p>
          <a:p>
            <a:pPr marL="457200" lvl="1" indent="0">
              <a:buNone/>
            </a:pPr>
            <a:r>
              <a:rPr lang="en-US" sz="1050" dirty="0"/>
              <a:t>	What percent -- &gt; 10 %</a:t>
            </a:r>
          </a:p>
          <a:p>
            <a:pPr marL="457200" lvl="1" indent="0">
              <a:buNone/>
            </a:pPr>
            <a:endParaRPr lang="en-US" sz="1050" dirty="0"/>
          </a:p>
          <a:p>
            <a:pPr marL="457200" lvl="1" indent="0">
              <a:buNone/>
            </a:pPr>
            <a:endParaRPr lang="en-US" sz="1050" dirty="0"/>
          </a:p>
          <a:p>
            <a:pPr marL="457200" lvl="1" indent="0">
              <a:buNone/>
            </a:pPr>
            <a:r>
              <a:rPr lang="en-US" sz="900" dirty="0"/>
              <a:t>** Based on the McKinsey Three Horizons of growth framework</a:t>
            </a:r>
          </a:p>
          <a:p>
            <a:pPr marL="457200" lvl="1" indent="0">
              <a:buNone/>
            </a:pPr>
            <a:r>
              <a:rPr lang="en-US" sz="1050" dirty="0"/>
              <a:t>  </a:t>
            </a:r>
          </a:p>
          <a:p>
            <a:pPr marL="457200" lvl="1" indent="0">
              <a:buNone/>
            </a:pPr>
            <a:r>
              <a:rPr lang="en-US" sz="1050" dirty="0"/>
              <a:t> </a:t>
            </a:r>
          </a:p>
        </p:txBody>
      </p:sp>
      <p:sp>
        <p:nvSpPr>
          <p:cNvPr id="14" name="TextBox 13">
            <a:extLst>
              <a:ext uri="{FF2B5EF4-FFF2-40B4-BE49-F238E27FC236}">
                <a16:creationId xmlns:a16="http://schemas.microsoft.com/office/drawing/2014/main" id="{9FDF9382-8F18-4CD9-8708-CF413992F249}"/>
              </a:ext>
            </a:extLst>
          </p:cNvPr>
          <p:cNvSpPr txBox="1"/>
          <p:nvPr/>
        </p:nvSpPr>
        <p:spPr>
          <a:xfrm>
            <a:off x="2059866" y="4950455"/>
            <a:ext cx="4746452" cy="1923604"/>
          </a:xfrm>
          <a:prstGeom prst="rect">
            <a:avLst/>
          </a:prstGeom>
          <a:noFill/>
        </p:spPr>
        <p:txBody>
          <a:bodyPr wrap="square">
            <a:spAutoFit/>
          </a:bodyPr>
          <a:lstStyle/>
          <a:p>
            <a:pPr marL="457200" lvl="1" indent="0">
              <a:buNone/>
            </a:pPr>
            <a:r>
              <a:rPr lang="en-US" sz="1050" dirty="0"/>
              <a:t>	</a:t>
            </a:r>
            <a:r>
              <a:rPr lang="en-US" sz="1400" b="1" dirty="0"/>
              <a:t>RISKS !</a:t>
            </a:r>
          </a:p>
          <a:p>
            <a:pPr marL="457200" lvl="1" indent="0">
              <a:buNone/>
            </a:pPr>
            <a:endParaRPr lang="en-US" sz="1050" b="1" dirty="0"/>
          </a:p>
          <a:p>
            <a:pPr marL="457200" lvl="1" indent="0">
              <a:buNone/>
            </a:pPr>
            <a:r>
              <a:rPr lang="en-US" sz="1050" b="1" dirty="0"/>
              <a:t>Technology </a:t>
            </a:r>
          </a:p>
          <a:p>
            <a:pPr marL="457200" lvl="1" indent="0">
              <a:buNone/>
            </a:pPr>
            <a:r>
              <a:rPr lang="en-US" sz="1050" dirty="0"/>
              <a:t>Technology evaluation  </a:t>
            </a:r>
          </a:p>
          <a:p>
            <a:pPr marL="457200" lvl="1" indent="0">
              <a:buNone/>
            </a:pPr>
            <a:r>
              <a:rPr lang="en-US" sz="1050" b="1" dirty="0"/>
              <a:t>Market</a:t>
            </a:r>
          </a:p>
          <a:p>
            <a:pPr marL="457200" lvl="1" indent="0">
              <a:buNone/>
            </a:pPr>
            <a:r>
              <a:rPr lang="en-US" sz="1050" dirty="0"/>
              <a:t>Outside the Deluxe – Market acceptance , impact of Covid and regulations</a:t>
            </a:r>
          </a:p>
          <a:p>
            <a:pPr marL="457200" lvl="1" indent="0">
              <a:buNone/>
            </a:pPr>
            <a:r>
              <a:rPr lang="en-US" sz="1050" b="1" dirty="0"/>
              <a:t>Execution</a:t>
            </a:r>
          </a:p>
          <a:p>
            <a:pPr marL="457200" lvl="1" indent="0">
              <a:buNone/>
            </a:pPr>
            <a:r>
              <a:rPr lang="en-US" sz="1050" dirty="0"/>
              <a:t>Inside the Deluxe – Human Capital Management System, ERP Tools, Customer Lifecycle Management </a:t>
            </a:r>
          </a:p>
          <a:p>
            <a:pPr marL="457200" lvl="1" indent="0">
              <a:buNone/>
            </a:pPr>
            <a:r>
              <a:rPr lang="en-US" sz="1050" dirty="0"/>
              <a:t>  </a:t>
            </a:r>
          </a:p>
          <a:p>
            <a:pPr marL="457200" lvl="1" indent="0">
              <a:buNone/>
            </a:pPr>
            <a:r>
              <a:rPr lang="en-US" sz="1050" dirty="0"/>
              <a:t> </a:t>
            </a:r>
          </a:p>
        </p:txBody>
      </p:sp>
    </p:spTree>
    <p:extLst>
      <p:ext uri="{BB962C8B-B14F-4D97-AF65-F5344CB8AC3E}">
        <p14:creationId xmlns:p14="http://schemas.microsoft.com/office/powerpoint/2010/main" val="50664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0ACEA-4B9D-4EB8-BECF-E058088446DD}"/>
              </a:ext>
            </a:extLst>
          </p:cNvPr>
          <p:cNvSpPr>
            <a:spLocks noGrp="1"/>
          </p:cNvSpPr>
          <p:nvPr>
            <p:ph type="title"/>
          </p:nvPr>
        </p:nvSpPr>
        <p:spPr>
          <a:xfrm>
            <a:off x="686834" y="1153572"/>
            <a:ext cx="3200400" cy="4461163"/>
          </a:xfrm>
        </p:spPr>
        <p:txBody>
          <a:bodyPr>
            <a:normAutofit/>
          </a:bodyPr>
          <a:lstStyle/>
          <a:p>
            <a:r>
              <a:rPr lang="en-US">
                <a:solidFill>
                  <a:srgbClr val="FFFFFF"/>
                </a:solidFill>
              </a:rPr>
              <a:t>Next Steps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35DAC0-A5C2-4978-8B08-B0A89429FB8B}"/>
              </a:ext>
            </a:extLst>
          </p:cNvPr>
          <p:cNvSpPr>
            <a:spLocks noGrp="1"/>
          </p:cNvSpPr>
          <p:nvPr>
            <p:ph idx="1"/>
          </p:nvPr>
        </p:nvSpPr>
        <p:spPr>
          <a:xfrm>
            <a:off x="4452730" y="591344"/>
            <a:ext cx="6901069" cy="5947568"/>
          </a:xfrm>
        </p:spPr>
        <p:txBody>
          <a:bodyPr anchor="ctr">
            <a:normAutofit fontScale="47500" lnSpcReduction="20000"/>
          </a:bodyPr>
          <a:lstStyle/>
          <a:p>
            <a:pPr marL="0" indent="0">
              <a:buNone/>
            </a:pPr>
            <a:r>
              <a:rPr lang="en-US" b="1" dirty="0"/>
              <a:t>Step 1</a:t>
            </a:r>
          </a:p>
          <a:p>
            <a:pPr marL="0" indent="0">
              <a:buNone/>
            </a:pPr>
            <a:r>
              <a:rPr lang="en-US" dirty="0"/>
              <a:t>Creating and Opportunity Map based on the market uncertainty (external) vs capacity uncertainty (internal)</a:t>
            </a:r>
          </a:p>
          <a:p>
            <a:pPr marL="0" indent="0">
              <a:buNone/>
            </a:pPr>
            <a:r>
              <a:rPr lang="en-US" b="1" dirty="0"/>
              <a:t>Step 2</a:t>
            </a:r>
          </a:p>
          <a:p>
            <a:pPr marL="0" indent="0">
              <a:buNone/>
            </a:pPr>
            <a:r>
              <a:rPr lang="en-US" dirty="0"/>
              <a:t>Extend and defend the well-known products in the market like business checks </a:t>
            </a:r>
          </a:p>
          <a:p>
            <a:pPr marL="0" indent="0">
              <a:buNone/>
            </a:pPr>
            <a:r>
              <a:rPr lang="en-US" b="1" dirty="0"/>
              <a:t>Step 3</a:t>
            </a:r>
          </a:p>
          <a:p>
            <a:pPr marL="0" indent="0">
              <a:buNone/>
            </a:pPr>
            <a:r>
              <a:rPr lang="en-US" dirty="0"/>
              <a:t>Finding ways how to covert the options (high uncertainty) to ventures (reduced uncertainty) like  blockchain and DE-FI products</a:t>
            </a:r>
          </a:p>
          <a:p>
            <a:pPr marL="0" indent="0">
              <a:buNone/>
            </a:pPr>
            <a:r>
              <a:rPr lang="en-US" b="1" dirty="0"/>
              <a:t>Step 4 </a:t>
            </a:r>
          </a:p>
          <a:p>
            <a:pPr marL="0" indent="0">
              <a:buNone/>
            </a:pPr>
            <a:r>
              <a:rPr lang="en-US" dirty="0"/>
              <a:t>Use customized tool to rate the financial performance of the projects and identify the quotative matrix with CFO ( cash flow and profit margins of the products)</a:t>
            </a:r>
          </a:p>
          <a:p>
            <a:pPr marL="0" indent="0">
              <a:buNone/>
            </a:pPr>
            <a:r>
              <a:rPr lang="en-US" b="1" dirty="0"/>
              <a:t>Step 5</a:t>
            </a:r>
          </a:p>
          <a:p>
            <a:pPr marL="0" indent="0">
              <a:buNone/>
            </a:pPr>
            <a:r>
              <a:rPr lang="en-US" dirty="0"/>
              <a:t>Creating an initiative portfolio matrix by project share vs project growth and asses </a:t>
            </a:r>
          </a:p>
          <a:p>
            <a:pPr marL="457200" lvl="1" indent="0">
              <a:buNone/>
            </a:pPr>
            <a:r>
              <a:rPr lang="en-US" dirty="0"/>
              <a:t>the lagging, fight the fade, share growth and accelerated growth products to identify significant growth opportunity projects </a:t>
            </a:r>
          </a:p>
          <a:p>
            <a:pPr marL="457200" lvl="1" indent="0">
              <a:buNone/>
            </a:pPr>
            <a:r>
              <a:rPr lang="en-US" dirty="0"/>
              <a:t>Short- and long-term analysis (cash flow and NVP) and decision criteria analysis ( which kind of company we wanted to be)</a:t>
            </a:r>
          </a:p>
          <a:p>
            <a:pPr marL="914400" lvl="2" indent="0">
              <a:buNone/>
            </a:pPr>
            <a:r>
              <a:rPr lang="en-US" dirty="0"/>
              <a:t>Point the criteria  customer target, competitive threads, cost of not acting, sustainability categories as exceptional, acceptable and unacceptable </a:t>
            </a:r>
          </a:p>
          <a:p>
            <a:pPr marL="0" indent="0">
              <a:buNone/>
            </a:pPr>
            <a:r>
              <a:rPr lang="en-US" b="1" dirty="0"/>
              <a:t>Step 6</a:t>
            </a:r>
          </a:p>
          <a:p>
            <a:pPr marL="0" indent="0">
              <a:buNone/>
            </a:pPr>
            <a:r>
              <a:rPr lang="en-US" dirty="0"/>
              <a:t> Make the decision by weighing the criteria, compering the decisions, understand the relative merit  and financial impact of each project and evaluating the opportunity map once more by hearth and mind and using our sector knowledge and accountability and … </a:t>
            </a:r>
          </a:p>
          <a:p>
            <a:pPr marL="0" indent="0">
              <a:buNone/>
            </a:pPr>
            <a:r>
              <a:rPr lang="en-US" dirty="0"/>
              <a:t>		</a:t>
            </a:r>
            <a:r>
              <a:rPr lang="en-US" dirty="0">
                <a:solidFill>
                  <a:srgbClr val="FF0000"/>
                </a:solidFill>
              </a:rPr>
              <a:t>--- &gt; </a:t>
            </a:r>
            <a:r>
              <a:rPr lang="en-US" sz="3300" dirty="0">
                <a:solidFill>
                  <a:srgbClr val="FF0000"/>
                </a:solidFill>
                <a:ea typeface="Cambria" panose="02040503050406030204" pitchFamily="18" charset="0"/>
              </a:rPr>
              <a:t>MAKE THE FUTURE HAPPEN! </a:t>
            </a:r>
            <a:r>
              <a:rPr lang="en-US" dirty="0">
                <a:solidFill>
                  <a:srgbClr val="FF0000"/>
                </a:solidFill>
              </a:rPr>
              <a:t>&lt; --</a:t>
            </a:r>
          </a:p>
          <a:p>
            <a:pPr marL="0" indent="0">
              <a:buNone/>
            </a:pPr>
            <a:endParaRPr lang="en-US" b="0" i="0" dirty="0">
              <a:solidFill>
                <a:srgbClr val="4D5156"/>
              </a:solidFill>
              <a:effectLst/>
              <a:latin typeface="Roboto" panose="02000000000000000000" pitchFamily="2" charset="0"/>
            </a:endParaRPr>
          </a:p>
          <a:p>
            <a:pPr marL="0" indent="0">
              <a:buNone/>
            </a:pPr>
            <a:endParaRPr lang="en-US" i="1" dirty="0">
              <a:solidFill>
                <a:srgbClr val="4D5156"/>
              </a:solidFill>
              <a:latin typeface="Bodoni MT" panose="02070603080606020203" pitchFamily="18" charset="0"/>
            </a:endParaRPr>
          </a:p>
          <a:p>
            <a:pPr marL="0" indent="0">
              <a:buNone/>
            </a:pPr>
            <a:r>
              <a:rPr lang="en-US" b="0" i="1" dirty="0">
                <a:solidFill>
                  <a:srgbClr val="4D5156"/>
                </a:solidFill>
                <a:effectLst/>
                <a:latin typeface="Bodoni MT" panose="02070603080606020203" pitchFamily="18" charset="0"/>
              </a:rPr>
              <a:t>“</a:t>
            </a:r>
            <a:r>
              <a:rPr lang="en-US" b="1" i="1" dirty="0">
                <a:solidFill>
                  <a:srgbClr val="5F6368"/>
                </a:solidFill>
                <a:effectLst/>
                <a:latin typeface="Bodoni MT Condensed" panose="02070606080606020203" pitchFamily="18" charset="0"/>
              </a:rPr>
              <a:t>Our task</a:t>
            </a:r>
            <a:r>
              <a:rPr lang="en-US" b="0" i="1" dirty="0">
                <a:solidFill>
                  <a:srgbClr val="4D5156"/>
                </a:solidFill>
                <a:effectLst/>
                <a:latin typeface="Bodoni MT Condensed" panose="02070606080606020203" pitchFamily="18" charset="0"/>
              </a:rPr>
              <a:t> is to </a:t>
            </a:r>
            <a:r>
              <a:rPr lang="en-US" b="1" i="1" dirty="0">
                <a:solidFill>
                  <a:srgbClr val="5F6368"/>
                </a:solidFill>
                <a:effectLst/>
                <a:latin typeface="Bodoni MT Condensed" panose="02070606080606020203" pitchFamily="18" charset="0"/>
              </a:rPr>
              <a:t>read</a:t>
            </a:r>
            <a:r>
              <a:rPr lang="en-US" b="0" i="1" dirty="0">
                <a:solidFill>
                  <a:srgbClr val="4D5156"/>
                </a:solidFill>
                <a:effectLst/>
                <a:latin typeface="Bodoni MT Condensed" panose="02070606080606020203" pitchFamily="18" charset="0"/>
              </a:rPr>
              <a:t> things that are not yet on the </a:t>
            </a:r>
            <a:r>
              <a:rPr lang="en-US" b="1" i="1" dirty="0">
                <a:solidFill>
                  <a:srgbClr val="5F6368"/>
                </a:solidFill>
                <a:effectLst/>
                <a:latin typeface="Bodoni MT Condensed" panose="02070606080606020203" pitchFamily="18" charset="0"/>
              </a:rPr>
              <a:t>page</a:t>
            </a:r>
            <a:r>
              <a:rPr lang="en-US" b="0" i="1" dirty="0">
                <a:solidFill>
                  <a:srgbClr val="4D5156"/>
                </a:solidFill>
                <a:effectLst/>
                <a:latin typeface="Bodoni MT" panose="02070603080606020203" pitchFamily="18" charset="0"/>
              </a:rPr>
              <a:t>,” </a:t>
            </a:r>
            <a:r>
              <a:rPr lang="en-US" sz="2700" b="1" i="1" dirty="0">
                <a:solidFill>
                  <a:srgbClr val="5F6368"/>
                </a:solidFill>
                <a:latin typeface="Bodoni MT Condensed" panose="02070606080606020203" pitchFamily="18" charset="0"/>
              </a:rPr>
              <a:t>Steve Jobs </a:t>
            </a:r>
          </a:p>
        </p:txBody>
      </p:sp>
    </p:spTree>
    <p:extLst>
      <p:ext uri="{BB962C8B-B14F-4D97-AF65-F5344CB8AC3E}">
        <p14:creationId xmlns:p14="http://schemas.microsoft.com/office/powerpoint/2010/main" val="61313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7003</TotalTime>
  <Words>1617</Words>
  <Application>Microsoft Office PowerPoint</Application>
  <PresentationFormat>Widescreen</PresentationFormat>
  <Paragraphs>145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Bodoni MT</vt:lpstr>
      <vt:lpstr>Bodoni MT Condensed</vt:lpstr>
      <vt:lpstr>Calibri</vt:lpstr>
      <vt:lpstr>Calibri Light</vt:lpstr>
      <vt:lpstr>Lato Extended</vt:lpstr>
      <vt:lpstr>MetroSans-Regular</vt:lpstr>
      <vt:lpstr>Roboto</vt:lpstr>
      <vt:lpstr>Wingdings</vt:lpstr>
      <vt:lpstr>Office Theme</vt:lpstr>
      <vt:lpstr>Introducing Deluxe New Tech Portfolio</vt:lpstr>
      <vt:lpstr>Agenda</vt:lpstr>
      <vt:lpstr>Background</vt:lpstr>
      <vt:lpstr>Forces</vt:lpstr>
      <vt:lpstr>Logic</vt:lpstr>
      <vt:lpstr>Phenomena</vt:lpstr>
      <vt:lpstr>Impact</vt:lpstr>
      <vt:lpstr>Triage</vt:lpstr>
      <vt:lpstr>Next Steps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Deluxe New Tech Portfolio</dc:title>
  <dc:creator>Kurt, Yavuz</dc:creator>
  <cp:lastModifiedBy>YAVUZ KURT</cp:lastModifiedBy>
  <cp:revision>8</cp:revision>
  <dcterms:created xsi:type="dcterms:W3CDTF">2021-11-08T00:57:58Z</dcterms:created>
  <dcterms:modified xsi:type="dcterms:W3CDTF">2021-11-12T21:41:10Z</dcterms:modified>
</cp:coreProperties>
</file>