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4c371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4c371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b54c371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b54c371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54c371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54c371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aed5b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aed5b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54c371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54c371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54c371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b54c371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b54c371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b54c371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54c371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b54c371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b54c371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b54c371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b54c371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b54c371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4fb8c39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4fb8c39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587c61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587c61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587c61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587c61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a587c61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a587c61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Yeni bir dil öğrenmek zor olabilir. Ancak Dart kavramları yeniden icat etmek yerine ince ayarlar 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54c371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54c371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54c371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b54c371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587c61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587c61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54c37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b54c37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lutter.dev/docs/get-started/install" TargetMode="External"/><Relationship Id="rId4" Type="http://schemas.openxmlformats.org/officeDocument/2006/relationships/hyperlink" Target="https://github.com/ibrahimayaz/BPP201-MobilYazilimlar" TargetMode="External"/><Relationship Id="rId5" Type="http://schemas.openxmlformats.org/officeDocument/2006/relationships/hyperlink" Target="http://dartpad.de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Mobil Yazılımlar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1" y="2164625"/>
            <a:ext cx="3842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Öğr. Gör. İbrahim AYAZ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0" y="2580025"/>
            <a:ext cx="3535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1-2. </a:t>
            </a:r>
            <a:r>
              <a:rPr lang="tr"/>
              <a:t>Hafta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Artırma ve Eksiltme Operatörleri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/>
              <a:t>b = </a:t>
            </a:r>
            <a:r>
              <a:rPr b="1" lang="tr" sz="2000">
                <a:solidFill>
                  <a:schemeClr val="accent3"/>
                </a:solidFill>
              </a:rPr>
              <a:t>a++</a:t>
            </a:r>
            <a:r>
              <a:rPr lang="tr" sz="2000"/>
              <a:t>	</a:t>
            </a:r>
            <a:r>
              <a:rPr lang="tr" sz="2000"/>
              <a:t>⇒ Önce a değerini b değerine ata, sonra a değerini bir arttır.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/>
              <a:t>b = </a:t>
            </a:r>
            <a:r>
              <a:rPr b="1" lang="tr" sz="2000">
                <a:solidFill>
                  <a:schemeClr val="accent3"/>
                </a:solidFill>
              </a:rPr>
              <a:t>++a</a:t>
            </a:r>
            <a:r>
              <a:rPr lang="tr" sz="2000"/>
              <a:t>	⇒ Önce a değerini bir arttır, sonra b değerine ata.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/>
              <a:t>b = </a:t>
            </a:r>
            <a:r>
              <a:rPr b="1" lang="tr" sz="2000">
                <a:solidFill>
                  <a:schemeClr val="accent3"/>
                </a:solidFill>
              </a:rPr>
              <a:t>a--</a:t>
            </a:r>
            <a:r>
              <a:rPr lang="tr" sz="2000"/>
              <a:t>	⇒ Önce a değerini b değerine ata, sonra a değerini bir azalt.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/>
              <a:t>b = </a:t>
            </a:r>
            <a:r>
              <a:rPr b="1" lang="tr" sz="2000">
                <a:solidFill>
                  <a:schemeClr val="accent3"/>
                </a:solidFill>
              </a:rPr>
              <a:t>--a</a:t>
            </a:r>
            <a:r>
              <a:rPr lang="tr" sz="2000"/>
              <a:t>	⇒ Önce a değerini bir azalt, sonra b değerine ata.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Eşitlik ve İlişkisel Operatörler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==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	⇒İşlenenlerin eşit olup olmadığını kontrol etmek için</a:t>
            </a:r>
            <a:br>
              <a:rPr lang="tr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!=</a:t>
            </a:r>
            <a:r>
              <a:rPr b="1" lang="tr" sz="1700">
                <a:latin typeface="Raleway"/>
                <a:ea typeface="Raleway"/>
                <a:cs typeface="Raleway"/>
                <a:sym typeface="Raleway"/>
              </a:rPr>
              <a:t>	⇒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İşlenenlerin farklı olup olmadığını kontrol etmek için</a:t>
            </a:r>
            <a:br>
              <a:rPr lang="tr" sz="1700">
                <a:latin typeface="Raleway"/>
                <a:ea typeface="Raleway"/>
                <a:cs typeface="Raleway"/>
                <a:sym typeface="Raleway"/>
              </a:rPr>
            </a:b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İlişkisel testler için operatörler aşağıdaki gibidir: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	⇒Sol işlenenin sağdakinden büyük olup olmadığını kontrol etmek için</a:t>
            </a:r>
            <a:br>
              <a:rPr lang="tr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b="1" lang="tr" sz="1700">
                <a:latin typeface="Raleway"/>
                <a:ea typeface="Raleway"/>
                <a:cs typeface="Raleway"/>
                <a:sym typeface="Raleway"/>
              </a:rPr>
              <a:t>	⇒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Sol işlenenin sağdakinden küçük olup olmadığını kontrol etmek için</a:t>
            </a:r>
            <a:br>
              <a:rPr lang="tr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&gt;=</a:t>
            </a:r>
            <a:r>
              <a:rPr b="1" lang="tr" sz="17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⇒ Soldaki işlenenin sağdakinden büyük veya ona eşit olup olmadığını kontrol etmek için</a:t>
            </a:r>
            <a:br>
              <a:rPr lang="tr" sz="17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17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&lt;=</a:t>
            </a:r>
            <a:r>
              <a:rPr b="1" lang="tr" sz="17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1700">
                <a:latin typeface="Raleway"/>
                <a:ea typeface="Raleway"/>
                <a:cs typeface="Raleway"/>
                <a:sym typeface="Raleway"/>
              </a:rPr>
              <a:t>⇒ Sol işlenenin sağdakinden küçük veya ona eşit olup olmadığını kontrol etmek için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Mantıksal Operatörler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tr" sz="2000">
                <a:solidFill>
                  <a:schemeClr val="accent3"/>
                </a:solidFill>
              </a:rPr>
              <a:t>!</a:t>
            </a:r>
            <a:r>
              <a:rPr b="1" lang="tr" sz="2000">
                <a:solidFill>
                  <a:schemeClr val="accent3"/>
                </a:solidFill>
              </a:rPr>
              <a:t>expression</a:t>
            </a:r>
            <a:r>
              <a:rPr lang="tr" sz="2000"/>
              <a:t>⇒ Mantıksal değilleme işlemidir, </a:t>
            </a:r>
            <a:r>
              <a:rPr lang="tr" sz="2000">
                <a:solidFill>
                  <a:srgbClr val="399A0F"/>
                </a:solidFill>
              </a:rPr>
              <a:t>true </a:t>
            </a:r>
            <a:r>
              <a:rPr lang="tr" sz="2000"/>
              <a:t>değerini </a:t>
            </a:r>
            <a:r>
              <a:rPr lang="tr" sz="2000">
                <a:solidFill>
                  <a:schemeClr val="accent3"/>
                </a:solidFill>
              </a:rPr>
              <a:t>false</a:t>
            </a:r>
            <a:r>
              <a:rPr lang="tr" sz="2000"/>
              <a:t>, </a:t>
            </a:r>
            <a:r>
              <a:rPr lang="tr" sz="2000">
                <a:solidFill>
                  <a:schemeClr val="accent3"/>
                </a:solidFill>
              </a:rPr>
              <a:t>false </a:t>
            </a:r>
            <a:r>
              <a:rPr lang="tr" sz="2000"/>
              <a:t>değerini </a:t>
            </a:r>
            <a:r>
              <a:rPr lang="tr" sz="2000">
                <a:solidFill>
                  <a:srgbClr val="399A0F"/>
                </a:solidFill>
              </a:rPr>
              <a:t>true </a:t>
            </a:r>
            <a:r>
              <a:rPr lang="tr" sz="2000"/>
              <a:t>yapar.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tr" sz="2000">
                <a:solidFill>
                  <a:schemeClr val="accent3"/>
                </a:solidFill>
              </a:rPr>
              <a:t>||</a:t>
            </a:r>
            <a:r>
              <a:rPr lang="tr" sz="2000"/>
              <a:t> 		⇒ Veya (en az iki şarttan birinin sağlanması durumunda </a:t>
            </a:r>
            <a:r>
              <a:rPr lang="tr" sz="2000">
                <a:solidFill>
                  <a:srgbClr val="399A0F"/>
                </a:solidFill>
              </a:rPr>
              <a:t>true </a:t>
            </a:r>
            <a:r>
              <a:rPr lang="tr" sz="2000"/>
              <a:t>olur.)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tr" sz="2000">
                <a:solidFill>
                  <a:schemeClr val="accent3"/>
                </a:solidFill>
              </a:rPr>
              <a:t>&amp;&amp;</a:t>
            </a:r>
            <a:r>
              <a:rPr lang="tr" sz="2000"/>
              <a:t>		⇒ Ve </a:t>
            </a:r>
            <a:r>
              <a:rPr lang="tr" sz="2000"/>
              <a:t>(en az iki şartın da sağlanması gerekir aksi durumda </a:t>
            </a:r>
            <a:r>
              <a:rPr lang="tr" sz="2000">
                <a:solidFill>
                  <a:schemeClr val="accent3"/>
                </a:solidFill>
              </a:rPr>
              <a:t>false </a:t>
            </a:r>
            <a:r>
              <a:rPr lang="tr" sz="2000"/>
              <a:t>olur..)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Test Operatörleri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accent3"/>
                </a:solidFill>
              </a:rPr>
              <a:t>as</a:t>
            </a:r>
            <a:r>
              <a:rPr lang="tr" sz="2000"/>
              <a:t>	⇒ Typecast (kütüphane ön eklerini belirtmek için de kullanılır)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accent3"/>
                </a:solidFill>
              </a:rPr>
              <a:t>is</a:t>
            </a:r>
            <a:r>
              <a:rPr lang="tr" sz="2000"/>
              <a:t>	⇒ Nesne belirtilen türe sahipse True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accent3"/>
                </a:solidFill>
              </a:rPr>
              <a:t>is!</a:t>
            </a:r>
            <a:r>
              <a:rPr lang="tr" sz="2000"/>
              <a:t>	⇒ Nesne belirtilen türe sahip değilse True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Fonksiyonlar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String </a:t>
            </a:r>
            <a:r>
              <a:rPr lang="tr" sz="2000">
                <a:solidFill>
                  <a:schemeClr val="accent3"/>
                </a:solidFill>
              </a:rPr>
              <a:t>Hello</a:t>
            </a:r>
            <a:r>
              <a:rPr lang="tr" sz="2000"/>
              <a:t>() {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return </a:t>
            </a:r>
            <a:r>
              <a:rPr lang="tr" sz="2000">
                <a:solidFill>
                  <a:schemeClr val="dk1"/>
                </a:solidFill>
              </a:rPr>
              <a:t>"Hello Computer Programming!"</a:t>
            </a:r>
            <a:r>
              <a:rPr lang="tr" sz="2000"/>
              <a:t>;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}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DönüşTipi</a:t>
            </a:r>
            <a:r>
              <a:rPr lang="tr" sz="2000"/>
              <a:t> </a:t>
            </a:r>
            <a:r>
              <a:rPr lang="tr" sz="2000">
                <a:solidFill>
                  <a:schemeClr val="accent3"/>
                </a:solidFill>
              </a:rPr>
              <a:t>FonksiyonAdi</a:t>
            </a:r>
            <a:r>
              <a:rPr lang="tr" sz="2000"/>
              <a:t>(</a:t>
            </a:r>
            <a:r>
              <a:rPr lang="tr" sz="2000">
                <a:solidFill>
                  <a:srgbClr val="399A0F"/>
                </a:solidFill>
              </a:rPr>
              <a:t>varsa alacağı parametreler</a:t>
            </a:r>
            <a:r>
              <a:rPr lang="tr" sz="2000"/>
              <a:t>){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return </a:t>
            </a:r>
            <a:r>
              <a:rPr lang="tr" sz="2000">
                <a:solidFill>
                  <a:schemeClr val="dk1"/>
                </a:solidFill>
              </a:rPr>
              <a:t>DönüşTipindeVeri;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Anonim Fonksiyonlar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/>
              <a:t>(</a:t>
            </a:r>
            <a:r>
              <a:rPr lang="tr" sz="2000">
                <a:solidFill>
                  <a:srgbClr val="399A0F"/>
                </a:solidFill>
              </a:rPr>
              <a:t>varsa alacağı değer</a:t>
            </a:r>
            <a:r>
              <a:rPr lang="tr" sz="2000"/>
              <a:t>)=&gt;”</a:t>
            </a:r>
            <a:r>
              <a:rPr lang="tr" sz="2000">
                <a:solidFill>
                  <a:schemeClr val="dk1"/>
                </a:solidFill>
              </a:rPr>
              <a:t>Hello Computer Programming!</a:t>
            </a:r>
            <a:r>
              <a:rPr lang="tr" sz="2000"/>
              <a:t>”;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Fonksiyonlarda Opsiyonel Parametre Tanımlama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500"/>
              <a:t>Hello</a:t>
            </a:r>
            <a:r>
              <a:rPr lang="tr" sz="1500"/>
              <a:t>(</a:t>
            </a:r>
            <a:r>
              <a:rPr lang="tr" sz="1500">
                <a:solidFill>
                  <a:schemeClr val="dk1"/>
                </a:solidFill>
              </a:rPr>
              <a:t>String</a:t>
            </a:r>
            <a:r>
              <a:rPr lang="tr" sz="1500"/>
              <a:t> isim, [</a:t>
            </a:r>
            <a:r>
              <a:rPr lang="tr" sz="1500">
                <a:solidFill>
                  <a:schemeClr val="dk1"/>
                </a:solidFill>
              </a:rPr>
              <a:t>String</a:t>
            </a:r>
            <a:r>
              <a:rPr lang="tr" sz="1500"/>
              <a:t> mesaj= "Welcome to Dart Functions!" ]) =&gt; "Hello $isim $mesaj";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tr" sz="1500"/>
              <a:t>Fonksiyonlarda opsiyonel parametre tanımlamak için </a:t>
            </a:r>
            <a:r>
              <a:rPr lang="tr" sz="1500"/>
              <a:t>[</a:t>
            </a:r>
            <a:r>
              <a:rPr lang="tr" sz="1500">
                <a:solidFill>
                  <a:schemeClr val="dk1"/>
                </a:solidFill>
              </a:rPr>
              <a:t>String</a:t>
            </a:r>
            <a:r>
              <a:rPr lang="tr" sz="1500"/>
              <a:t> mesaj ] köşeli parantezleri kullanılarak tanımlama yapılır. Tanımlanan değişkene varsayılan bir değer atamak isterseniz;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tr" sz="1500"/>
              <a:t>[</a:t>
            </a:r>
            <a:r>
              <a:rPr lang="tr" sz="1500">
                <a:solidFill>
                  <a:schemeClr val="dk1"/>
                </a:solidFill>
              </a:rPr>
              <a:t>String</a:t>
            </a:r>
            <a:r>
              <a:rPr lang="tr" sz="1500"/>
              <a:t> mesaj= "Welcome to Dart Functions!" ]  şeklinde yazabilirsiniz.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tr" sz="1500"/>
              <a:t>[</a:t>
            </a:r>
            <a:r>
              <a:rPr lang="tr" sz="1500">
                <a:solidFill>
                  <a:schemeClr val="dk1"/>
                </a:solidFill>
              </a:rPr>
              <a:t>VeriTipi</a:t>
            </a:r>
            <a:r>
              <a:rPr lang="tr" sz="1500"/>
              <a:t> degiskenAdi=”varsayılan bir değer”]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tr" sz="1500">
                <a:solidFill>
                  <a:srgbClr val="FF0000"/>
                </a:solidFill>
              </a:rPr>
              <a:t>! Not:</a:t>
            </a:r>
            <a:r>
              <a:rPr lang="tr" sz="1500">
                <a:solidFill>
                  <a:srgbClr val="FF0000"/>
                </a:solidFill>
              </a:rPr>
              <a:t> </a:t>
            </a:r>
            <a:r>
              <a:rPr lang="tr" sz="1500"/>
              <a:t>Eğer opsiyonel parametre tanımlamak isterseniz, bunu zorunlu parametrelerden sonra tanımlamalısınız.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tr" sz="1500">
                <a:solidFill>
                  <a:srgbClr val="399A0F"/>
                </a:solidFill>
              </a:rPr>
              <a:t>İpucu:</a:t>
            </a:r>
            <a:r>
              <a:rPr lang="tr" sz="1500"/>
              <a:t> Süslü parantezler kullanarak değişken tanımlamaya bknz.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Global Fonksiyon Tanımlama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globalFunction() {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lang="tr" sz="149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"Global fonksiyon"</a:t>
            </a: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simpleFunction() {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lang="tr" sz="149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"Basit fonksiyon"</a:t>
            </a: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globalFunction() {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tr" sz="149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"Ben global fonksiyon değilim, basitim."</a:t>
            </a: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globalFunction();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tr" sz="149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main() { simpleFunction(); globalFunction(); }</a:t>
            </a:r>
            <a:endParaRPr sz="149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Kontrol Yapıları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2001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35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print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1235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'21st century'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35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1901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35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print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1235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'20th century'</a:t>
            </a: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35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92100" marR="2921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 else {</a:t>
            </a:r>
            <a:endParaRPr sz="1235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92100" marR="292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235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92100" marR="292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235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35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92100" marR="292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92100" marR="292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5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292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132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tr" sz="132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visibility </a:t>
            </a:r>
            <a:r>
              <a:rPr lang="tr" sz="132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tr" sz="132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isPublic </a:t>
            </a:r>
            <a:r>
              <a:rPr lang="tr" sz="132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tr" sz="132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32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'public'</a:t>
            </a:r>
            <a:r>
              <a:rPr lang="tr" sz="132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32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tr" sz="132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132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'private'</a:t>
            </a:r>
            <a:r>
              <a:rPr lang="tr" sz="132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Döngü yapıları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10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310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66006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flybyObjects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print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3100">
                <a:solidFill>
                  <a:srgbClr val="66006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100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10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3100">
                <a:solidFill>
                  <a:srgbClr val="66006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month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month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print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month.toString()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100">
              <a:solidFill>
                <a:srgbClr val="7500A0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100">
                <a:solidFill>
                  <a:srgbClr val="BC0056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tr" sz="3100">
                <a:solidFill>
                  <a:srgbClr val="006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tr" sz="3100">
                <a:solidFill>
                  <a:srgbClr val="7500A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tr" sz="3100">
                <a:solidFill>
                  <a:srgbClr val="222222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100">
              <a:solidFill>
                <a:srgbClr val="222222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Ön Bilgi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tr" sz="2000"/>
              <a:t>iOS uygulamalarını profesyonelce geliştirmek ve yayınlamak için bir geliştirici lisansına (yıllık olarak ödenir), bir Mac'e ve uygulamaları test etmek için en az bir cihaza ihtiyacınız vardır.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tr" sz="2000"/>
              <a:t>Kurulum süreci ve Flutter ortamının gereksinimleri resmi web sitesinde (</a:t>
            </a:r>
            <a:r>
              <a:rPr lang="tr" sz="2000" u="sng">
                <a:solidFill>
                  <a:schemeClr val="hlink"/>
                </a:solidFill>
                <a:hlinkClick r:id="rId3"/>
              </a:rPr>
              <a:t>https://flutter.dev/docs/get-started/install</a:t>
            </a:r>
            <a:r>
              <a:rPr lang="tr" sz="2000"/>
              <a:t>) mevcuttur…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tr" sz="2000" u="sng">
                <a:solidFill>
                  <a:schemeClr val="hlink"/>
                </a:solidFill>
                <a:hlinkClick r:id="rId4"/>
              </a:rPr>
              <a:t>https://github.com/ibrahimayaz/BPP201-MobilYazilimlar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tr" sz="2000" u="sng">
                <a:solidFill>
                  <a:schemeClr val="hlink"/>
                </a:solidFill>
                <a:hlinkClick r:id="rId5"/>
              </a:rPr>
              <a:t>https://dartpad.dev</a:t>
            </a:r>
            <a:endParaRPr sz="2000">
              <a:solidFill>
                <a:srgbClr val="399A0F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Dart ile Programlamaya Giriş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Dart dili, Flutter kütüphanesinin merkezinde bulunur. Flutter gibi modern bir kütüphaneye, geliştiriciye en iyi deneyimi sunabilmek ve harika mobil uygulamalar oluşturmayı mümkün kılan üst düzey modern bir dildir.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/>
              <a:t>Bu bölümde, Dart’ ın yerleşik tiplerini</a:t>
            </a:r>
            <a:r>
              <a:rPr lang="tr" sz="2000"/>
              <a:t>, </a:t>
            </a:r>
            <a:r>
              <a:rPr lang="tr" sz="2000"/>
              <a:t>operatörlerini ve Dart'ın nesne yönelimli programlama (OOP) ile nasıl çalıştığına bakacağız.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Dart ile Programlamaya Giriş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Google tarafından geliştirilen </a:t>
            </a:r>
            <a:r>
              <a:rPr b="1" lang="tr" sz="2000"/>
              <a:t>Dart </a:t>
            </a:r>
            <a:r>
              <a:rPr lang="tr" sz="2000"/>
              <a:t>dili, </a:t>
            </a:r>
            <a:r>
              <a:rPr i="1" lang="tr" sz="2000"/>
              <a:t>web</a:t>
            </a:r>
            <a:r>
              <a:rPr lang="tr" sz="2000"/>
              <a:t>, </a:t>
            </a:r>
            <a:r>
              <a:rPr i="1" lang="tr" sz="2000"/>
              <a:t>masaüstü</a:t>
            </a:r>
            <a:r>
              <a:rPr lang="tr" sz="2000"/>
              <a:t> ve </a:t>
            </a:r>
            <a:r>
              <a:rPr b="1" i="1" lang="tr" sz="2000"/>
              <a:t>mobil uygulamalar</a:t>
            </a:r>
            <a:r>
              <a:rPr lang="tr" sz="2000"/>
              <a:t> geliştirmek için kullanılabilen bir </a:t>
            </a:r>
            <a:r>
              <a:rPr b="1" lang="tr" sz="2000"/>
              <a:t>programlama </a:t>
            </a:r>
            <a:r>
              <a:rPr lang="tr" sz="2000"/>
              <a:t>dilidir. Dart, Flutter uygulamalarını kodlamak için kullanılan ve geliştiriciye üst düzey mobil uygulamaların oluşturulması için en iyi deneyimi </a:t>
            </a:r>
            <a:r>
              <a:rPr lang="tr" sz="2000"/>
              <a:t>sunulmasını</a:t>
            </a:r>
            <a:r>
              <a:rPr lang="tr" sz="2000"/>
              <a:t> sağlayan programlama dilidir.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/>
              <a:t>Dart, özelliklerini sürekli geliştiren, onu daha olgun ve esnek hale getiren, modern, </a:t>
            </a:r>
            <a:r>
              <a:rPr b="1" lang="tr" sz="2000"/>
              <a:t>çapraz platformlu</a:t>
            </a:r>
            <a:r>
              <a:rPr lang="tr" sz="2000"/>
              <a:t>, genel amaçlı bir dildir.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Dart dilinin basit bir syntax görünümü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void </a:t>
            </a:r>
            <a:r>
              <a:rPr lang="tr" sz="2000"/>
              <a:t>main() { </a:t>
            </a:r>
            <a:r>
              <a:rPr lang="tr" sz="2000">
                <a:solidFill>
                  <a:srgbClr val="399A0F"/>
                </a:solidFill>
              </a:rPr>
              <a:t>// Dart uygulamasının giriş noktası</a:t>
            </a:r>
            <a:br>
              <a:rPr lang="tr" sz="2000"/>
            </a:br>
            <a:r>
              <a:rPr lang="tr" sz="2000"/>
              <a:t>	</a:t>
            </a:r>
            <a:r>
              <a:rPr lang="tr" sz="2000"/>
              <a:t>var a = 'world'; </a:t>
            </a:r>
            <a:r>
              <a:rPr lang="tr" sz="2000">
                <a:solidFill>
                  <a:srgbClr val="399A0F"/>
                </a:solidFill>
              </a:rPr>
              <a:t>// değişken tanımlama</a:t>
            </a:r>
            <a:br>
              <a:rPr lang="tr" sz="2000"/>
            </a:br>
            <a:r>
              <a:rPr lang="tr" sz="2000"/>
              <a:t>	print('hello </a:t>
            </a:r>
            <a:r>
              <a:rPr b="1" lang="tr" sz="2000"/>
              <a:t>$</a:t>
            </a:r>
            <a:r>
              <a:rPr lang="tr" sz="2000"/>
              <a:t>a'); </a:t>
            </a:r>
            <a:r>
              <a:rPr lang="tr" sz="2000">
                <a:solidFill>
                  <a:srgbClr val="399A0F"/>
                </a:solidFill>
              </a:rPr>
              <a:t>// tanımlanan değişkenin yazdırılması</a:t>
            </a:r>
            <a:br>
              <a:rPr lang="tr" sz="2000"/>
            </a:br>
            <a:r>
              <a:rPr lang="tr" sz="2000"/>
              <a:t>}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Tipleri ve Değişkenler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Darttaki</a:t>
            </a:r>
            <a:r>
              <a:rPr lang="tr" sz="2000"/>
              <a:t> yerleşik veri türleri şunlardır: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Sayılar (</a:t>
            </a:r>
            <a:r>
              <a:rPr b="1" lang="tr" sz="2000"/>
              <a:t>num</a:t>
            </a:r>
            <a:r>
              <a:rPr lang="tr" sz="2000"/>
              <a:t>, </a:t>
            </a:r>
            <a:r>
              <a:rPr b="1" lang="tr" sz="2000"/>
              <a:t>int </a:t>
            </a:r>
            <a:r>
              <a:rPr lang="tr" sz="2000"/>
              <a:t>ve </a:t>
            </a:r>
            <a:r>
              <a:rPr b="1" lang="tr" sz="2000"/>
              <a:t>double</a:t>
            </a:r>
            <a:r>
              <a:rPr lang="tr" sz="2000"/>
              <a:t>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Doğru, Yanlış, Evet, Hayır, 0, 1 gibi ifadeler (</a:t>
            </a:r>
            <a:r>
              <a:rPr b="1" lang="tr" sz="2000"/>
              <a:t>bool</a:t>
            </a:r>
            <a:r>
              <a:rPr lang="tr" sz="2000"/>
              <a:t>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Koleksiyonlar diziler (</a:t>
            </a:r>
            <a:r>
              <a:rPr b="1" lang="tr" sz="2000"/>
              <a:t>list </a:t>
            </a:r>
            <a:r>
              <a:rPr lang="tr" sz="2000"/>
              <a:t>ve </a:t>
            </a:r>
            <a:r>
              <a:rPr b="1" lang="tr" sz="2000"/>
              <a:t>map</a:t>
            </a:r>
            <a:r>
              <a:rPr lang="tr" sz="2000"/>
              <a:t>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/>
              <a:t>Metinsel ifadeler</a:t>
            </a:r>
            <a:r>
              <a:rPr b="1" lang="tr" sz="2000"/>
              <a:t> (String) 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Tipler ve Tanımlamaları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5535" t="0"/>
          <a:stretch/>
        </p:blipFill>
        <p:spPr>
          <a:xfrm>
            <a:off x="727650" y="2045250"/>
            <a:ext cx="7688699" cy="2088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727650" y="4232675"/>
            <a:ext cx="4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Not:</a:t>
            </a:r>
            <a:r>
              <a:rPr lang="tr">
                <a:latin typeface="Lato"/>
                <a:ea typeface="Lato"/>
                <a:cs typeface="Lato"/>
                <a:sym typeface="Lato"/>
              </a:rPr>
              <a:t> final ve const bknz.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Dart Aritmetik Operatörleri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(Toplama İşlemi)</a:t>
            </a:r>
            <a:br>
              <a:rPr lang="tr" sz="20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(Çıkarma İşlemi)</a:t>
            </a:r>
            <a:br>
              <a:rPr lang="tr" sz="20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(Çarpma İşlemi)</a:t>
            </a:r>
            <a:br>
              <a:rPr lang="tr" sz="20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(Bölme İşlemi)</a:t>
            </a:r>
            <a:br>
              <a:rPr lang="tr" sz="20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~/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(Bölme işlemidir bölümün tam kısmını alır.)</a:t>
            </a:r>
            <a:br>
              <a:rPr lang="tr" sz="2000">
                <a:latin typeface="Raleway"/>
                <a:ea typeface="Raleway"/>
                <a:cs typeface="Raleway"/>
                <a:sym typeface="Raleway"/>
              </a:rPr>
            </a:br>
            <a:r>
              <a:rPr b="1" lang="tr" sz="2000">
                <a:latin typeface="Raleway"/>
                <a:ea typeface="Raleway"/>
                <a:cs typeface="Raleway"/>
                <a:sym typeface="Raleway"/>
              </a:rPr>
              <a:t>%</a:t>
            </a:r>
            <a:r>
              <a:rPr lang="tr" sz="2000">
                <a:latin typeface="Raleway"/>
                <a:ea typeface="Raleway"/>
                <a:cs typeface="Raleway"/>
                <a:sym typeface="Raleway"/>
              </a:rPr>
              <a:t>	(Mod alma işlemi)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Atama Operatörleri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tr" sz="2000">
                <a:solidFill>
                  <a:schemeClr val="accent3"/>
                </a:solidFill>
              </a:rPr>
              <a:t>+=</a:t>
            </a:r>
            <a:r>
              <a:rPr b="1" lang="tr" sz="2000"/>
              <a:t>	</a:t>
            </a:r>
            <a:r>
              <a:rPr lang="tr" sz="2000"/>
              <a:t>	⇒ a+=b		⇒ a=a+b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tr" sz="2000">
                <a:solidFill>
                  <a:schemeClr val="accent3"/>
                </a:solidFill>
              </a:rPr>
              <a:t>-=</a:t>
            </a:r>
            <a:r>
              <a:rPr lang="tr" sz="2000"/>
              <a:t>		</a:t>
            </a:r>
            <a:r>
              <a:rPr lang="tr" sz="2000"/>
              <a:t>⇒ a-=b		⇒ a=a-b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tr" sz="2000">
                <a:solidFill>
                  <a:schemeClr val="accent3"/>
                </a:solidFill>
              </a:rPr>
              <a:t>*=</a:t>
            </a:r>
            <a:r>
              <a:rPr b="1" lang="tr" sz="2000"/>
              <a:t>	</a:t>
            </a:r>
            <a:r>
              <a:rPr lang="tr" sz="2000"/>
              <a:t>	</a:t>
            </a:r>
            <a:r>
              <a:rPr lang="tr" sz="2000"/>
              <a:t>⇒ a*=b		⇒ a=a*b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tr" sz="2000">
                <a:solidFill>
                  <a:schemeClr val="accent3"/>
                </a:solidFill>
              </a:rPr>
              <a:t>/=</a:t>
            </a:r>
            <a:r>
              <a:rPr b="1" lang="tr" sz="2000"/>
              <a:t>	</a:t>
            </a:r>
            <a:r>
              <a:rPr lang="tr" sz="2000"/>
              <a:t>	</a:t>
            </a:r>
            <a:r>
              <a:rPr lang="tr" sz="2000"/>
              <a:t>⇒ a/=b		⇒ a=a/b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tr" sz="2000">
                <a:solidFill>
                  <a:schemeClr val="accent3"/>
                </a:solidFill>
              </a:rPr>
              <a:t>~/=</a:t>
            </a:r>
            <a:r>
              <a:rPr b="1" lang="tr" sz="2000"/>
              <a:t>	</a:t>
            </a:r>
            <a:r>
              <a:rPr lang="tr" sz="2000"/>
              <a:t>	</a:t>
            </a:r>
            <a:r>
              <a:rPr lang="tr" sz="2000"/>
              <a:t>⇒ a~/=b	⇒ a=a~/b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