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1e8366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d1e8366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d1e8366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d1e8366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d1e8366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d1e8366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d1e8366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d1e8366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1e8366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d1e8366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1e8366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1e8366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d1e8366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d1e8366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a4fb8c39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a4fb8c39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c1e06ef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c1e06ef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c1e06ef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c1e06ef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d1e8366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d1e8366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d1e8366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d1e8366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d1e8366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d1e8366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c1e06ef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c1e06ef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d1e8366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d1e8366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Mobil Yazılımlar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1" y="2164625"/>
            <a:ext cx="3842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Öğr. Gör. İbrahim AYAZ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0" y="2580025"/>
            <a:ext cx="3535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3-4.Hafta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Kalıtım (Inheritance)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/>
              <a:t>Kalıtım, bir nesneyi bazı soyut türlerin özel versiyonlarına genişletmemize izin verir. Dart'ta, basitçe bir sınıf bildirerek, Object türünü dolaylı olarak zaten genişletiyoruz.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00"/>
              <a:t>Dart, doğrudan bir mirasa izin verir.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00"/>
              <a:t>Dart, diğer diller gibi bir son sınıf yönergesi içermez, yani bir sınıf her zaman genişletilebilir </a:t>
            </a:r>
            <a:r>
              <a:rPr lang="tr" sz="1900"/>
              <a:t>(children oluşturulabilir)</a:t>
            </a:r>
            <a:r>
              <a:rPr lang="tr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900"/>
              <a:t>Kalıtım işlemi </a:t>
            </a:r>
            <a:r>
              <a:rPr b="1" lang="tr" sz="1900">
                <a:solidFill>
                  <a:schemeClr val="accent3"/>
                </a:solidFill>
              </a:rPr>
              <a:t>extends </a:t>
            </a:r>
            <a:r>
              <a:rPr lang="tr" sz="1900"/>
              <a:t>anahtar cümlesiyle yapılır.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15175" y="1328800"/>
            <a:ext cx="76887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46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animalName;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numberOfLegs;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lifeSpan;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Animal({</a:t>
            </a: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.animalName, </a:t>
            </a: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.numberOfLegs, </a:t>
            </a: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.lifeSpan});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displayAnimalDetails() {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5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"Animal name: "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animalName);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5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"Number of Legs: "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numberOfLegs.toString());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5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"Life Span: "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lifeSpan);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46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Animal {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meow() {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.displayAnimalDetails();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5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'This is Cat, cat does meow.'</a:t>
            </a: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5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1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önceki slaytın devamı …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20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main(List</a:t>
            </a:r>
            <a:r>
              <a:rPr lang="tr" sz="20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r" sz="20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tr" sz="20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args) {</a:t>
            </a:r>
            <a:endParaRPr sz="20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2046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cat </a:t>
            </a:r>
            <a:r>
              <a:rPr lang="tr" sz="20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Cat();</a:t>
            </a:r>
            <a:endParaRPr sz="20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cat.animalName </a:t>
            </a:r>
            <a:r>
              <a:rPr lang="tr" sz="20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20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cat.numberOfLegs </a:t>
            </a:r>
            <a:r>
              <a:rPr lang="tr" sz="20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20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cat.lifeSpan </a:t>
            </a:r>
            <a:r>
              <a:rPr lang="tr" sz="2046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2046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"12-18 years"</a:t>
            </a: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cat.meow();</a:t>
            </a:r>
            <a:endParaRPr sz="2046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46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Soyutlama (</a:t>
            </a:r>
            <a:r>
              <a:rPr lang="tr"/>
              <a:t>Abstraction</a:t>
            </a:r>
            <a:r>
              <a:rPr lang="tr"/>
              <a:t>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Kalıtımı takiben, soyutlama, bir türü ve temel özelliklerini tanımladığımız, ana türlerden özel türlere geçiş yaptığımız süreçtir.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/>
              <a:t>Dart, bunun nasıl uygulandığına aldırmadan bir şeyin ne yaptığının/sağladığının bir tanımına izin veren </a:t>
            </a:r>
            <a:r>
              <a:rPr b="1" lang="tr" sz="1700"/>
              <a:t>soyut sınıflar</a:t>
            </a:r>
            <a:r>
              <a:rPr lang="tr" sz="1700"/>
              <a:t> içerir.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/>
              <a:t>Dart, her sınıfı bir arayüz (Interface)</a:t>
            </a:r>
            <a:r>
              <a:rPr lang="tr" sz="1700"/>
              <a:t> </a:t>
            </a:r>
            <a:r>
              <a:rPr lang="tr" sz="1700"/>
              <a:t>yapan ve onu genişletmeden başkaları tarafından uygulanmasına izin veren güçlü interface konseptine sahiptir.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/>
              <a:t>Soyutlama işlemi </a:t>
            </a:r>
            <a:r>
              <a:rPr b="1" lang="tr" sz="1700">
                <a:solidFill>
                  <a:schemeClr val="accent3"/>
                </a:solidFill>
              </a:rPr>
              <a:t>abstract </a:t>
            </a:r>
            <a:r>
              <a:rPr lang="tr" sz="1700"/>
              <a:t>anahtar cümlesiyle gerçekleştirilir. Sonrasında ilgili classda </a:t>
            </a:r>
            <a:r>
              <a:rPr b="1" lang="tr" sz="1700">
                <a:solidFill>
                  <a:schemeClr val="accent3"/>
                </a:solidFill>
              </a:rPr>
              <a:t>@override</a:t>
            </a:r>
            <a:r>
              <a:rPr lang="tr" sz="1700"/>
              <a:t> anahtar cümlesiyle </a:t>
            </a:r>
            <a:r>
              <a:rPr b="1" lang="tr" sz="1700">
                <a:solidFill>
                  <a:schemeClr val="accent3"/>
                </a:solidFill>
              </a:rPr>
              <a:t>ezme</a:t>
            </a:r>
            <a:r>
              <a:rPr b="1" lang="tr" sz="1700"/>
              <a:t>/</a:t>
            </a:r>
            <a:r>
              <a:rPr b="1" lang="tr" sz="1700">
                <a:solidFill>
                  <a:schemeClr val="accent3"/>
                </a:solidFill>
              </a:rPr>
              <a:t>geçerli kılma</a:t>
            </a:r>
            <a:r>
              <a:rPr lang="tr" sz="1700"/>
              <a:t> işlemi gerçekleştirilir.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7650" y="1296625"/>
            <a:ext cx="76887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405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printVehicleName();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printSupplierName() {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405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'Supplier: TATA Motors'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405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Truck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960050"/>
                </a:solidFill>
                <a:highlight>
                  <a:srgbClr val="1E001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printVehicleName() {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405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truck."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main(List</a:t>
            </a:r>
            <a:r>
              <a:rPr lang="tr" sz="1405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tr" sz="1405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args) {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truck </a:t>
            </a:r>
            <a:r>
              <a:rPr lang="tr" sz="1405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Truck();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truck.printVehicleName();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truck.printSupplierName();</a:t>
            </a:r>
            <a:endParaRPr sz="1405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tr" sz="1405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1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Çok Biçimlilik (Polymorphism)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/>
              <a:t>Polimorfizm </a:t>
            </a:r>
            <a:r>
              <a:rPr b="1" lang="tr" sz="1600">
                <a:solidFill>
                  <a:schemeClr val="accent3"/>
                </a:solidFill>
              </a:rPr>
              <a:t>kalıtım yoluyla elde edilir </a:t>
            </a:r>
            <a:r>
              <a:rPr lang="tr" sz="1600"/>
              <a:t>ve bir nesnenin </a:t>
            </a:r>
            <a:r>
              <a:rPr b="1" lang="tr" sz="1600">
                <a:solidFill>
                  <a:schemeClr val="accent3"/>
                </a:solidFill>
              </a:rPr>
              <a:t>bir başkası gibi davranma </a:t>
            </a:r>
            <a:r>
              <a:rPr lang="tr" sz="1600"/>
              <a:t>yeteneği olarak kabul edilebilir; örneğin, </a:t>
            </a:r>
            <a:r>
              <a:rPr lang="tr" sz="1600">
                <a:solidFill>
                  <a:schemeClr val="accent3"/>
                </a:solidFill>
              </a:rPr>
              <a:t>int </a:t>
            </a:r>
            <a:r>
              <a:rPr lang="tr" sz="1600"/>
              <a:t>türü aynı zamanda bir </a:t>
            </a:r>
            <a:r>
              <a:rPr b="1" lang="tr" sz="1600">
                <a:solidFill>
                  <a:schemeClr val="accent3"/>
                </a:solidFill>
              </a:rPr>
              <a:t>num </a:t>
            </a:r>
            <a:r>
              <a:rPr lang="tr" sz="1600"/>
              <a:t>türüdür.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7650" y="1318050"/>
            <a:ext cx="76887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18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sound() {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518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"Animal produces sound."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18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Animal {}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18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Animal {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960050"/>
                </a:solidFill>
                <a:highlight>
                  <a:srgbClr val="1E001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sound() {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tr" sz="1518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"Dogs produces woof sound."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main(List</a:t>
            </a:r>
            <a:r>
              <a:rPr lang="tr" sz="1518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tr" sz="1518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args) {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dog </a:t>
            </a:r>
            <a:r>
              <a:rPr lang="tr" sz="1518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Dog();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dog.sound();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cat </a:t>
            </a:r>
            <a:r>
              <a:rPr lang="tr" sz="1518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Cat();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cat.sound();</a:t>
            </a:r>
            <a:endParaRPr sz="1518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1518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18"/>
          </a:p>
        </p:txBody>
      </p:sp>
      <p:sp>
        <p:nvSpPr>
          <p:cNvPr id="177" name="Google Shape;177;p28"/>
          <p:cNvSpPr txBox="1"/>
          <p:nvPr/>
        </p:nvSpPr>
        <p:spPr>
          <a:xfrm>
            <a:off x="5282800" y="1093000"/>
            <a:ext cx="3861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Dogs produce woof sound.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An animal produces sound.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56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Dart ile </a:t>
            </a:r>
            <a:r>
              <a:rPr lang="tr"/>
              <a:t>Nesne Yönelimli Programlama (OOP)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900"/>
              <a:t>Dart'ta yerleşik türler de dahil olmak üzere her şey bir nesnedir. Yeni bir sınıf tanımladığınızda, hiçbir şeyi genişletmeseniz bile, bir nesnenin soyundan gelir. Dart bunu sizin için dolaylı olarak yapar…</a:t>
            </a:r>
            <a:endParaRPr sz="19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OOP Özellikleri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66" y="1853850"/>
            <a:ext cx="4173962" cy="30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Sınıflar (Classes)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/>
              <a:t>OOP'nin başlangıç noktası olan nesneler, tanımlanmış sınıfların örnekleridir. Dart'ta, daha önce de belirtildiği gibi, </a:t>
            </a:r>
            <a:r>
              <a:rPr i="1" lang="tr" sz="1900" u="sng"/>
              <a:t>her şey bir nesnedir</a:t>
            </a:r>
            <a:r>
              <a:rPr lang="tr" sz="1900"/>
              <a:t>. Yani bir değişkende saklayabileceğimiz her bir değer sınıfın örneğidir. Bunun yanı sıra, tüm nesneler doğrudan veya dolaylı olarak </a:t>
            </a:r>
            <a:r>
              <a:rPr b="1" lang="tr" sz="1900"/>
              <a:t>Object </a:t>
            </a:r>
            <a:r>
              <a:rPr lang="tr" sz="1900"/>
              <a:t>sınıfını da genişletir.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900"/>
              <a:t>Sınıf üyeleri; metodlar, alanlar ve static metodlardan oluşur.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Örnek bir sınıf tanımlama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tr" sz="1602"/>
              <a:t>class Kullanicilar{ </a:t>
            </a:r>
            <a:br>
              <a:rPr lang="tr" sz="1602"/>
            </a:br>
            <a:r>
              <a:rPr lang="tr" sz="1602"/>
              <a:t>String isim; </a:t>
            </a:r>
            <a:br>
              <a:rPr lang="tr" sz="1602"/>
            </a:br>
            <a:r>
              <a:rPr lang="tr" sz="1602"/>
              <a:t>String soyIsim; </a:t>
            </a:r>
            <a:br>
              <a:rPr lang="tr" sz="1602"/>
            </a:br>
            <a:r>
              <a:rPr lang="tr" sz="1602"/>
              <a:t>String getTamAd() =&gt; "$isim $soyIsim"; </a:t>
            </a:r>
            <a:br>
              <a:rPr lang="tr" sz="1602"/>
            </a:br>
            <a:r>
              <a:rPr lang="tr" sz="1602"/>
              <a:t>}</a:t>
            </a:r>
            <a:endParaRPr sz="16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tr" sz="1602"/>
              <a:t>main() {</a:t>
            </a:r>
            <a:br>
              <a:rPr lang="tr" sz="1602"/>
            </a:br>
            <a:r>
              <a:rPr lang="tr" sz="1602"/>
              <a:t>Kullanicilar ornekKullanici= new Kullanici(); </a:t>
            </a:r>
            <a:br>
              <a:rPr lang="tr" sz="1602"/>
            </a:br>
            <a:r>
              <a:rPr lang="tr" sz="1602"/>
              <a:t>ornekKullanici.isim = "Necip"; </a:t>
            </a:r>
            <a:br>
              <a:rPr lang="tr" sz="1602"/>
            </a:br>
            <a:r>
              <a:rPr lang="tr" sz="1602"/>
              <a:t>ornekKullanici.soyIsim = "Uysal"; </a:t>
            </a:r>
            <a:br>
              <a:rPr lang="tr" sz="1602"/>
            </a:br>
            <a:r>
              <a:rPr lang="tr" sz="1602"/>
              <a:t>print(ornekKullanici.getTamAd()); // prints Necip Uysal</a:t>
            </a:r>
            <a:r>
              <a:rPr lang="tr" sz="1602"/>
              <a:t> </a:t>
            </a:r>
            <a:br>
              <a:rPr lang="tr" sz="1602"/>
            </a:br>
            <a:r>
              <a:rPr lang="tr" sz="1602"/>
              <a:t>}</a:t>
            </a:r>
            <a:endParaRPr sz="160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Yapıcı Metod (Constructor)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tr" sz="1806"/>
              <a:t>Yapıcı, bir </a:t>
            </a:r>
            <a:r>
              <a:rPr b="1" lang="tr" sz="1806"/>
              <a:t>nesneyi başlatmak </a:t>
            </a:r>
            <a:r>
              <a:rPr lang="tr" sz="1806"/>
              <a:t>için kullanılan özel bir yöntemdir. Bir nesne oluşturulduğunda </a:t>
            </a:r>
            <a:r>
              <a:rPr b="1" lang="tr" sz="1806"/>
              <a:t>otomatik olarak çağrılır</a:t>
            </a:r>
            <a:r>
              <a:rPr lang="tr" sz="1806"/>
              <a:t> ve nesnenin özellikleri </a:t>
            </a:r>
            <a:r>
              <a:rPr lang="tr" sz="1806"/>
              <a:t>için </a:t>
            </a:r>
            <a:r>
              <a:rPr b="1" lang="tr" sz="1806"/>
              <a:t>başlangıç değerlerini ayarlamak</a:t>
            </a:r>
            <a:r>
              <a:rPr lang="tr" sz="1806"/>
              <a:t> için kullanılır.</a:t>
            </a:r>
            <a:endParaRPr sz="18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tr" sz="1806"/>
              <a:t>Yapıcının adı, </a:t>
            </a:r>
            <a:r>
              <a:rPr b="1" lang="tr" sz="1806"/>
              <a:t>sınıf adıyla aynı </a:t>
            </a:r>
            <a:r>
              <a:rPr lang="tr" sz="1806"/>
              <a:t>olmalıdır.</a:t>
            </a:r>
            <a:endParaRPr sz="18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tr" sz="1806"/>
              <a:t>Yapıcı herhangi bir </a:t>
            </a:r>
            <a:r>
              <a:rPr b="1" lang="tr" sz="1806"/>
              <a:t>değer döndermez</a:t>
            </a:r>
            <a:r>
              <a:rPr lang="tr" sz="1806"/>
              <a:t> bu yüzden return ifadesi yer almaz.</a:t>
            </a:r>
            <a:endParaRPr sz="18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tr" sz="1806"/>
              <a:t>Her sınıfın varsayılan </a:t>
            </a:r>
            <a:r>
              <a:rPr b="1" lang="tr" sz="1806"/>
              <a:t>parametresiz yapılandırıcısı</a:t>
            </a:r>
            <a:r>
              <a:rPr lang="tr" sz="1806"/>
              <a:t> vardır.</a:t>
            </a:r>
            <a:endParaRPr sz="180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tr" sz="875"/>
              <a:t>Fabrika Yapıcısına sonra bakılacak…</a:t>
            </a:r>
            <a:endParaRPr sz="87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45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75715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Constructor declaration: Same as class name</a:t>
            </a:r>
            <a:endParaRPr sz="1450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ClassName() {</a:t>
            </a:r>
            <a:endParaRPr sz="14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75715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body of the constructor</a:t>
            </a:r>
            <a:endParaRPr sz="1450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ClassName objectName </a:t>
            </a:r>
            <a:r>
              <a:rPr lang="tr" sz="14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14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ClassName();</a:t>
            </a:r>
            <a:endParaRPr sz="14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Kapsülleme (Encapsulation)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Dart, bir sınıftaki tüm alanlar için dolaylı olarak </a:t>
            </a:r>
            <a:r>
              <a:rPr b="1" lang="tr" sz="1700">
                <a:solidFill>
                  <a:schemeClr val="accent3"/>
                </a:solidFill>
              </a:rPr>
              <a:t>get </a:t>
            </a:r>
            <a:r>
              <a:rPr lang="tr" sz="1700"/>
              <a:t>ve </a:t>
            </a:r>
            <a:r>
              <a:rPr b="1" lang="tr" sz="1700">
                <a:solidFill>
                  <a:schemeClr val="accent3"/>
                </a:solidFill>
              </a:rPr>
              <a:t>set </a:t>
            </a:r>
            <a:r>
              <a:rPr b="1" lang="tr" sz="1700"/>
              <a:t>‘</a:t>
            </a:r>
            <a:r>
              <a:rPr lang="tr" sz="1700"/>
              <a:t>lerden</a:t>
            </a:r>
            <a:r>
              <a:rPr lang="tr" sz="1700"/>
              <a:t> oluşturur, böylece verilerin kullanıcılar tarafından</a:t>
            </a:r>
            <a:r>
              <a:rPr b="1" lang="tr" sz="1700"/>
              <a:t> </a:t>
            </a:r>
            <a:r>
              <a:rPr b="1" lang="tr" sz="1700">
                <a:solidFill>
                  <a:schemeClr val="accent3"/>
                </a:solidFill>
              </a:rPr>
              <a:t>nasıl erişilebilir</a:t>
            </a:r>
            <a:r>
              <a:rPr lang="tr" sz="1700"/>
              <a:t> olduğunu ve </a:t>
            </a:r>
            <a:r>
              <a:rPr b="1" lang="tr" sz="1700">
                <a:solidFill>
                  <a:schemeClr val="accent3"/>
                </a:solidFill>
              </a:rPr>
              <a:t>nasıl değiştiğini</a:t>
            </a:r>
            <a:r>
              <a:rPr lang="tr" sz="1700"/>
              <a:t> tanımlayabilirsiniz.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/>
              <a:t>Dart'ta, bir tanımlayıcı (sınıf, sınıf üyesi, üst düzey işlev veya değişken) bir </a:t>
            </a:r>
            <a:r>
              <a:rPr b="1" lang="tr" sz="1700">
                <a:solidFill>
                  <a:schemeClr val="accent3"/>
                </a:solidFill>
              </a:rPr>
              <a:t>alt çizgi ( _ )</a:t>
            </a:r>
            <a:r>
              <a:rPr lang="tr" sz="1700"/>
              <a:t> ile başlıyorsa, kendi kütüphanesine özeldir.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chemeClr val="accent3"/>
                </a:solidFill>
              </a:rPr>
              <a:t>Not:</a:t>
            </a:r>
            <a:r>
              <a:rPr lang="tr" sz="1700"/>
              <a:t> Dart; Java ve C# gibi yüksek seviyeli dillerde kullanılan ünlü anahtar kelimeler olan </a:t>
            </a:r>
            <a:r>
              <a:rPr b="1" lang="tr" sz="1700"/>
              <a:t>protected</a:t>
            </a:r>
            <a:r>
              <a:rPr lang="tr" sz="1700"/>
              <a:t>, </a:t>
            </a:r>
            <a:r>
              <a:rPr b="1" lang="tr" sz="1700"/>
              <a:t>private </a:t>
            </a:r>
            <a:r>
              <a:rPr lang="tr" sz="1700"/>
              <a:t>ve </a:t>
            </a:r>
            <a:r>
              <a:rPr b="1" lang="tr" sz="1700"/>
              <a:t>public </a:t>
            </a:r>
            <a:r>
              <a:rPr lang="tr" sz="1700"/>
              <a:t>erişim kısıtlamaları içermez. Bunun yanı sıra aşırı yükleme (</a:t>
            </a:r>
            <a:r>
              <a:rPr b="1" lang="tr" sz="1700"/>
              <a:t>overloading</a:t>
            </a:r>
            <a:r>
              <a:rPr lang="tr" sz="1700"/>
              <a:t>) işlevini de içermez.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chemeClr val="dk1"/>
                </a:solidFill>
              </a:rPr>
              <a:t>getter </a:t>
            </a:r>
            <a:r>
              <a:rPr lang="tr" sz="1700"/>
              <a:t>⇒ Özellikler (properties) diğer bir deyişle alana (field) </a:t>
            </a:r>
            <a:r>
              <a:rPr b="1" lang="tr" sz="1700"/>
              <a:t>erişmek </a:t>
            </a:r>
            <a:r>
              <a:rPr lang="tr" sz="1700"/>
              <a:t>için kullanılan bir yöntemdir.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700">
                <a:solidFill>
                  <a:schemeClr val="dk1"/>
                </a:solidFill>
              </a:rPr>
              <a:t>setter </a:t>
            </a:r>
            <a:r>
              <a:rPr lang="tr" sz="1700"/>
              <a:t>⇒ Özellikleri güncellemek, </a:t>
            </a:r>
            <a:r>
              <a:rPr b="1" lang="tr" sz="1700"/>
              <a:t>değiştirmek </a:t>
            </a:r>
            <a:r>
              <a:rPr lang="tr" sz="1700"/>
              <a:t>için kullanılan bir yöntemdir.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Örnek bir class ve kapsülleme işlemi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/>
              <a:t>class Arac{ </a:t>
            </a:r>
            <a:br>
              <a:rPr lang="tr" sz="1600"/>
            </a:br>
            <a:r>
              <a:rPr lang="tr" sz="1600"/>
              <a:t>String _model; </a:t>
            </a:r>
            <a:br>
              <a:rPr lang="tr" sz="1600"/>
            </a:br>
            <a:r>
              <a:rPr lang="tr" sz="1600"/>
              <a:t>int _yil; </a:t>
            </a:r>
            <a:br>
              <a:rPr lang="tr" sz="1600"/>
            </a:br>
            <a:r>
              <a:rPr lang="tr">
                <a:solidFill>
                  <a:schemeClr val="dk1"/>
                </a:solidFill>
              </a:rPr>
              <a:t>// Getter method </a:t>
            </a:r>
            <a:br>
              <a:rPr lang="tr" sz="1600"/>
            </a:br>
            <a:r>
              <a:rPr lang="tr" sz="1600"/>
              <a:t>String </a:t>
            </a:r>
            <a:r>
              <a:rPr b="1" lang="tr" sz="1600"/>
              <a:t>get </a:t>
            </a:r>
            <a:r>
              <a:rPr lang="tr" sz="1600"/>
              <a:t>model =&gt; _model;</a:t>
            </a:r>
            <a:r>
              <a:rPr b="1" lang="tr" sz="1600"/>
              <a:t> </a:t>
            </a:r>
            <a:br>
              <a:rPr b="1" lang="tr" sz="1600"/>
            </a:br>
            <a:r>
              <a:rPr lang="tr" sz="1400">
                <a:solidFill>
                  <a:schemeClr val="dk1"/>
                </a:solidFill>
              </a:rPr>
              <a:t>// Setter method </a:t>
            </a:r>
            <a:br>
              <a:rPr lang="tr" sz="1600"/>
            </a:br>
            <a:r>
              <a:rPr b="1" lang="tr" sz="1600"/>
              <a:t>set</a:t>
            </a:r>
            <a:r>
              <a:rPr lang="tr" sz="1600"/>
              <a:t> model(String model) =&gt; _model = model; </a:t>
            </a:r>
            <a:br>
              <a:rPr lang="tr" sz="1600"/>
            </a:br>
            <a:r>
              <a:rPr lang="tr" sz="1400">
                <a:solidFill>
                  <a:schemeClr val="dk1"/>
                </a:solidFill>
              </a:rPr>
              <a:t>// Getter method </a:t>
            </a:r>
            <a:br>
              <a:rPr lang="tr" sz="1600"/>
            </a:br>
            <a:r>
              <a:rPr lang="tr" sz="1600"/>
              <a:t>int </a:t>
            </a:r>
            <a:r>
              <a:rPr b="1" lang="tr" sz="1600"/>
              <a:t>get </a:t>
            </a:r>
            <a:r>
              <a:rPr lang="tr" sz="1600"/>
              <a:t>yil=&gt; _yil; </a:t>
            </a:r>
            <a:br>
              <a:rPr lang="tr" sz="1600"/>
            </a:br>
            <a:r>
              <a:rPr lang="tr" sz="1400">
                <a:solidFill>
                  <a:schemeClr val="dk1"/>
                </a:solidFill>
              </a:rPr>
              <a:t>// Setter method </a:t>
            </a:r>
            <a:br>
              <a:rPr lang="tr" sz="1600"/>
            </a:br>
            <a:r>
              <a:rPr b="1" lang="tr" sz="1600"/>
              <a:t>set </a:t>
            </a:r>
            <a:r>
              <a:rPr lang="tr" sz="1600"/>
              <a:t>year(int yil) =&gt; _yil = yil; </a:t>
            </a:r>
            <a:br>
              <a:rPr lang="tr" sz="1600"/>
            </a:br>
            <a:r>
              <a:rPr lang="tr" sz="1600"/>
              <a:t>}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