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61" r:id="rId1"/>
  </p:sldMasterIdLst>
  <p:sldIdLst>
    <p:sldId id="256" r:id="rId2"/>
    <p:sldId id="257" r:id="rId3"/>
    <p:sldId id="259" r:id="rId4"/>
    <p:sldId id="265" r:id="rId5"/>
    <p:sldId id="260" r:id="rId6"/>
    <p:sldId id="264" r:id="rId7"/>
    <p:sldId id="266" r:id="rId8"/>
    <p:sldId id="261" r:id="rId9"/>
    <p:sldId id="267" r:id="rId10"/>
    <p:sldId id="268" r:id="rId11"/>
    <p:sldId id="270" r:id="rId12"/>
    <p:sldId id="271" r:id="rId13"/>
    <p:sldId id="272" r:id="rId14"/>
    <p:sldId id="269"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CF89205-1E42-144A-9ACF-9032305E23CC}">
          <p14:sldIdLst>
            <p14:sldId id="256"/>
            <p14:sldId id="257"/>
            <p14:sldId id="259"/>
            <p14:sldId id="265"/>
            <p14:sldId id="260"/>
            <p14:sldId id="264"/>
            <p14:sldId id="266"/>
            <p14:sldId id="261"/>
            <p14:sldId id="267"/>
            <p14:sldId id="268"/>
            <p14:sldId id="270"/>
            <p14:sldId id="271"/>
            <p14:sldId id="272"/>
            <p14:sldId id="269"/>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A62AE-6BFE-4840-94E3-CB80D3DD57B0}" v="929" dt="2024-12-10T04:41:18.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9970" autoAdjust="0"/>
    <p:restoredTop sz="94660"/>
  </p:normalViewPr>
  <p:slideViewPr>
    <p:cSldViewPr snapToGrid="0">
      <p:cViewPr varScale="1">
        <p:scale>
          <a:sx n="111" d="100"/>
          <a:sy n="111" d="100"/>
        </p:scale>
        <p:origin x="9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kevinmcgreen\Downloads\Exercise-1.8.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[Book2]Sheet12!PivotTable9</c:name>
    <c:fmtId val="40"/>
  </c:pivotSource>
  <c:chart>
    <c:title>
      <c:tx>
        <c:rich>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r>
              <a:rPr lang="en-US"/>
              <a:t>Chart</a:t>
            </a:r>
            <a:r>
              <a:rPr lang="en-US" baseline="0"/>
              <a:t> for sales in units</a:t>
            </a:r>
            <a:endParaRPr lang="en-US"/>
          </a:p>
        </c:rich>
      </c:tx>
      <c:layout>
        <c:manualLayout>
          <c:xMode val="edge"/>
          <c:yMode val="edge"/>
          <c:x val="0.43702446226077168"/>
          <c:y val="3.0522310282034035E-2"/>
        </c:manualLayout>
      </c:layout>
      <c:overlay val="0"/>
      <c:spPr>
        <a:noFill/>
        <a:ln>
          <a:noFill/>
        </a:ln>
        <a:effectLst/>
      </c:spPr>
      <c:txPr>
        <a:bodyPr rot="0" spcFirstLastPara="1" vertOverflow="ellipsis" vert="horz" wrap="square" anchor="ctr" anchorCtr="1"/>
        <a:lstStyle/>
        <a:p>
          <a:pPr>
            <a:defRPr sz="1600" b="1" i="0" u="none" strike="noStrike" kern="1200" cap="none" spc="0" normalizeH="0" baseline="0">
              <a:solidFill>
                <a:schemeClr val="dk1">
                  <a:lumMod val="50000"/>
                  <a:lumOff val="50000"/>
                </a:schemeClr>
              </a:solidFill>
              <a:latin typeface="+mj-lt"/>
              <a:ea typeface="+mj-ea"/>
              <a:cs typeface="+mj-cs"/>
            </a:defRPr>
          </a:pPr>
          <a:endParaRPr lang="en-US"/>
        </a:p>
      </c:txPr>
    </c:title>
    <c:autoTitleDeleted val="0"/>
    <c:pivotFmts>
      <c:pivotFmt>
        <c:idx val="0"/>
        <c:spPr>
          <a:solidFill>
            <a:schemeClr val="accent6"/>
          </a:solidFill>
          <a:ln>
            <a:noFill/>
          </a:ln>
          <a:effectLst/>
        </c:spPr>
        <c:marker>
          <c:symbol val="circle"/>
          <c:size val="6"/>
          <c:spPr>
            <a:solidFill>
              <a:schemeClr val="lt1"/>
            </a:solidFill>
            <a:ln w="15875">
              <a:solidFill>
                <a:schemeClr val="accent6"/>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circle"/>
          <c:size val="6"/>
          <c:spPr>
            <a:solidFill>
              <a:schemeClr val="lt1"/>
            </a:solidFill>
            <a:ln w="15875">
              <a:solidFill>
                <a:schemeClr val="accent5"/>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circle"/>
          <c:size val="6"/>
          <c:spPr>
            <a:solidFill>
              <a:schemeClr val="lt1"/>
            </a:solidFill>
            <a:ln w="15875">
              <a:solidFill>
                <a:schemeClr val="accent4"/>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6"/>
          </a:solidFill>
          <a:ln w="22225" cap="rnd">
            <a:solidFill>
              <a:schemeClr val="accent6"/>
            </a:solidFill>
            <a:round/>
          </a:ln>
          <a:effectLst/>
        </c:spPr>
        <c:marker>
          <c:symbol val="circle"/>
          <c:size val="6"/>
          <c:spPr>
            <a:solidFill>
              <a:schemeClr val="lt1"/>
            </a:solidFill>
            <a:ln w="15875">
              <a:solidFill>
                <a:schemeClr val="accent6">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6"/>
          </a:solidFill>
          <a:ln w="22225" cap="rnd">
            <a:solidFill>
              <a:schemeClr val="accent6"/>
            </a:solidFill>
            <a:round/>
          </a:ln>
          <a:effectLst/>
        </c:spPr>
        <c:marker>
          <c:symbol val="circle"/>
          <c:size val="6"/>
          <c:spPr>
            <a:solidFill>
              <a:schemeClr val="lt1"/>
            </a:solidFill>
            <a:ln w="15875">
              <a:solidFill>
                <a:schemeClr val="accent5">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6"/>
          </a:solidFill>
          <a:ln w="22225" cap="rnd">
            <a:solidFill>
              <a:schemeClr val="accent6"/>
            </a:solidFill>
            <a:round/>
          </a:ln>
          <a:effectLst/>
        </c:spPr>
        <c:marker>
          <c:symbol val="circle"/>
          <c:size val="6"/>
          <c:spPr>
            <a:solidFill>
              <a:schemeClr val="lt1"/>
            </a:solidFill>
            <a:ln w="15875">
              <a:solidFill>
                <a:schemeClr val="accent6">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6"/>
          </a:solidFill>
          <a:ln w="22225" cap="rnd">
            <a:solidFill>
              <a:schemeClr val="accent6"/>
            </a:solidFill>
            <a:round/>
          </a:ln>
          <a:effectLst/>
        </c:spPr>
        <c:marker>
          <c:symbol val="circle"/>
          <c:size val="6"/>
          <c:spPr>
            <a:solidFill>
              <a:schemeClr val="lt1"/>
            </a:solidFill>
            <a:ln w="15875">
              <a:solidFill>
                <a:schemeClr val="accent5">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6"/>
          </a:solidFill>
          <a:ln w="22225" cap="rnd">
            <a:solidFill>
              <a:schemeClr val="accent6"/>
            </a:solidFill>
            <a:round/>
          </a:ln>
          <a:effectLst/>
        </c:spPr>
        <c:marker>
          <c:symbol val="circle"/>
          <c:size val="6"/>
          <c:spPr>
            <a:solidFill>
              <a:schemeClr val="lt1"/>
            </a:solidFill>
            <a:ln w="15875">
              <a:solidFill>
                <a:schemeClr val="accent6">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6"/>
          </a:solidFill>
          <a:ln w="22225" cap="rnd">
            <a:solidFill>
              <a:schemeClr val="accent6"/>
            </a:solidFill>
            <a:round/>
          </a:ln>
          <a:effectLst/>
        </c:spPr>
        <c:marker>
          <c:symbol val="circle"/>
          <c:size val="6"/>
          <c:spPr>
            <a:solidFill>
              <a:schemeClr val="lt1"/>
            </a:solidFill>
            <a:ln w="15875">
              <a:solidFill>
                <a:schemeClr val="accent5">
                  <a:lumMod val="60000"/>
                </a:schemeClr>
              </a:solidFill>
              <a:round/>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6571871148432521E-2"/>
          <c:y val="3.6652425588335216E-2"/>
          <c:w val="0.88758882699123143"/>
          <c:h val="0.8716257126477418"/>
        </c:manualLayout>
      </c:layout>
      <c:barChart>
        <c:barDir val="col"/>
        <c:grouping val="clustered"/>
        <c:varyColors val="0"/>
        <c:ser>
          <c:idx val="0"/>
          <c:order val="0"/>
          <c:tx>
            <c:strRef>
              <c:f>Sheet12!$B$3</c:f>
              <c:strCache>
                <c:ptCount val="1"/>
                <c:pt idx="0">
                  <c:v> NA_Sales</c:v>
                </c:pt>
              </c:strCache>
            </c:strRef>
          </c:tx>
          <c:spPr>
            <a:solidFill>
              <a:schemeClr val="accent1">
                <a:shade val="53000"/>
              </a:schemeClr>
            </a:solidFill>
            <a:ln>
              <a:noFill/>
            </a:ln>
            <a:effectLst/>
          </c:spPr>
          <c:invertIfNegative val="0"/>
          <c:cat>
            <c:strRef>
              <c:f>Sheet12!$A$4:$A$43</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2020</c:v>
                </c:pt>
                <c:pt idx="38">
                  <c:v>N/A</c:v>
                </c:pt>
              </c:strCache>
            </c:strRef>
          </c:cat>
          <c:val>
            <c:numRef>
              <c:f>Sheet12!$B$4:$B$43</c:f>
              <c:numCache>
                <c:formatCode>General</c:formatCode>
                <c:ptCount val="39"/>
                <c:pt idx="0">
                  <c:v>10.590000000000003</c:v>
                </c:pt>
                <c:pt idx="1">
                  <c:v>33.4</c:v>
                </c:pt>
                <c:pt idx="2">
                  <c:v>26.920000000000005</c:v>
                </c:pt>
                <c:pt idx="3">
                  <c:v>7.76</c:v>
                </c:pt>
                <c:pt idx="4">
                  <c:v>33.28</c:v>
                </c:pt>
                <c:pt idx="5">
                  <c:v>33.730000000000004</c:v>
                </c:pt>
                <c:pt idx="6">
                  <c:v>12.499999999999998</c:v>
                </c:pt>
                <c:pt idx="7">
                  <c:v>8.4600000000000009</c:v>
                </c:pt>
                <c:pt idx="8">
                  <c:v>23.869999999999997</c:v>
                </c:pt>
                <c:pt idx="9">
                  <c:v>45.15</c:v>
                </c:pt>
                <c:pt idx="10">
                  <c:v>25.46</c:v>
                </c:pt>
                <c:pt idx="11">
                  <c:v>12.76</c:v>
                </c:pt>
                <c:pt idx="12">
                  <c:v>33.869999999999997</c:v>
                </c:pt>
                <c:pt idx="13">
                  <c:v>15.119999999999997</c:v>
                </c:pt>
                <c:pt idx="14">
                  <c:v>28.15</c:v>
                </c:pt>
                <c:pt idx="15">
                  <c:v>24.820000000000014</c:v>
                </c:pt>
                <c:pt idx="16">
                  <c:v>86.760000000000034</c:v>
                </c:pt>
                <c:pt idx="17">
                  <c:v>94.750000000000071</c:v>
                </c:pt>
                <c:pt idx="18">
                  <c:v>128.36000000000004</c:v>
                </c:pt>
                <c:pt idx="19">
                  <c:v>126.06000000000006</c:v>
                </c:pt>
                <c:pt idx="20">
                  <c:v>94.490000000000038</c:v>
                </c:pt>
                <c:pt idx="21">
                  <c:v>173.98000000000033</c:v>
                </c:pt>
                <c:pt idx="22">
                  <c:v>216.19000000000011</c:v>
                </c:pt>
                <c:pt idx="23">
                  <c:v>193.59000000000069</c:v>
                </c:pt>
                <c:pt idx="24">
                  <c:v>222.59000000000043</c:v>
                </c:pt>
                <c:pt idx="25">
                  <c:v>242.61000000000061</c:v>
                </c:pt>
                <c:pt idx="26">
                  <c:v>263.11999999999875</c:v>
                </c:pt>
                <c:pt idx="27">
                  <c:v>312.04999999999882</c:v>
                </c:pt>
                <c:pt idx="28">
                  <c:v>351.43999999999932</c:v>
                </c:pt>
                <c:pt idx="29">
                  <c:v>338.84999999999894</c:v>
                </c:pt>
                <c:pt idx="30">
                  <c:v>304.2399999999999</c:v>
                </c:pt>
                <c:pt idx="31">
                  <c:v>241.06000000000097</c:v>
                </c:pt>
                <c:pt idx="32">
                  <c:v>154.95999999999989</c:v>
                </c:pt>
                <c:pt idx="33">
                  <c:v>154.77000000000007</c:v>
                </c:pt>
                <c:pt idx="34">
                  <c:v>131.97000000000014</c:v>
                </c:pt>
                <c:pt idx="35">
                  <c:v>102.81999999999994</c:v>
                </c:pt>
                <c:pt idx="36">
                  <c:v>22.660000000000064</c:v>
                </c:pt>
                <c:pt idx="37">
                  <c:v>0.27</c:v>
                </c:pt>
                <c:pt idx="38">
                  <c:v>59.52000000000001</c:v>
                </c:pt>
              </c:numCache>
            </c:numRef>
          </c:val>
          <c:extLst>
            <c:ext xmlns:c16="http://schemas.microsoft.com/office/drawing/2014/chart" uri="{C3380CC4-5D6E-409C-BE32-E72D297353CC}">
              <c16:uniqueId val="{00000000-614A-4148-B777-6ACC6E7D35FB}"/>
            </c:ext>
          </c:extLst>
        </c:ser>
        <c:ser>
          <c:idx val="1"/>
          <c:order val="1"/>
          <c:tx>
            <c:strRef>
              <c:f>Sheet12!$C$3</c:f>
              <c:strCache>
                <c:ptCount val="1"/>
                <c:pt idx="0">
                  <c:v> EU_Sales</c:v>
                </c:pt>
              </c:strCache>
            </c:strRef>
          </c:tx>
          <c:spPr>
            <a:solidFill>
              <a:schemeClr val="accent1">
                <a:shade val="76000"/>
              </a:schemeClr>
            </a:solidFill>
            <a:ln>
              <a:noFill/>
            </a:ln>
            <a:effectLst/>
          </c:spPr>
          <c:invertIfNegative val="0"/>
          <c:cat>
            <c:strRef>
              <c:f>Sheet12!$A$4:$A$43</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2020</c:v>
                </c:pt>
                <c:pt idx="38">
                  <c:v>N/A</c:v>
                </c:pt>
              </c:strCache>
            </c:strRef>
          </c:cat>
          <c:val>
            <c:numRef>
              <c:f>Sheet12!$C$4:$C$43</c:f>
              <c:numCache>
                <c:formatCode>General</c:formatCode>
                <c:ptCount val="39"/>
                <c:pt idx="0">
                  <c:v>0.67000000000000015</c:v>
                </c:pt>
                <c:pt idx="1">
                  <c:v>1.9600000000000006</c:v>
                </c:pt>
                <c:pt idx="2">
                  <c:v>1.6500000000000008</c:v>
                </c:pt>
                <c:pt idx="3">
                  <c:v>0.80000000000000027</c:v>
                </c:pt>
                <c:pt idx="4">
                  <c:v>2.0999999999999996</c:v>
                </c:pt>
                <c:pt idx="5">
                  <c:v>4.71</c:v>
                </c:pt>
                <c:pt idx="6">
                  <c:v>2.8400000000000007</c:v>
                </c:pt>
                <c:pt idx="7">
                  <c:v>1.4100000000000001</c:v>
                </c:pt>
                <c:pt idx="8">
                  <c:v>6.5700000000000012</c:v>
                </c:pt>
                <c:pt idx="9">
                  <c:v>8.44</c:v>
                </c:pt>
                <c:pt idx="10">
                  <c:v>7.629999999999999</c:v>
                </c:pt>
                <c:pt idx="11">
                  <c:v>3.9499999999999997</c:v>
                </c:pt>
                <c:pt idx="12">
                  <c:v>11.710000000000003</c:v>
                </c:pt>
                <c:pt idx="13">
                  <c:v>4.6500000000000004</c:v>
                </c:pt>
                <c:pt idx="14">
                  <c:v>14.879999999999995</c:v>
                </c:pt>
                <c:pt idx="15">
                  <c:v>14.899999999999983</c:v>
                </c:pt>
                <c:pt idx="16">
                  <c:v>47.25999999999997</c:v>
                </c:pt>
                <c:pt idx="17">
                  <c:v>48.29999999999999</c:v>
                </c:pt>
                <c:pt idx="18">
                  <c:v>66.830000000000098</c:v>
                </c:pt>
                <c:pt idx="19">
                  <c:v>62.650000000000034</c:v>
                </c:pt>
                <c:pt idx="20">
                  <c:v>52.730000000000032</c:v>
                </c:pt>
                <c:pt idx="21">
                  <c:v>94.749999999999844</c:v>
                </c:pt>
                <c:pt idx="22">
                  <c:v>109.61000000000031</c:v>
                </c:pt>
                <c:pt idx="23">
                  <c:v>103.53000000000033</c:v>
                </c:pt>
                <c:pt idx="24">
                  <c:v>107.14000000000027</c:v>
                </c:pt>
                <c:pt idx="25">
                  <c:v>121.63000000000044</c:v>
                </c:pt>
                <c:pt idx="26">
                  <c:v>128.68000000000049</c:v>
                </c:pt>
                <c:pt idx="27">
                  <c:v>159.85</c:v>
                </c:pt>
                <c:pt idx="28">
                  <c:v>183.28999999999991</c:v>
                </c:pt>
                <c:pt idx="29">
                  <c:v>190.42000000000002</c:v>
                </c:pt>
                <c:pt idx="30">
                  <c:v>175.92000000000002</c:v>
                </c:pt>
                <c:pt idx="31">
                  <c:v>166.30000000000007</c:v>
                </c:pt>
                <c:pt idx="32">
                  <c:v>118.04000000000005</c:v>
                </c:pt>
                <c:pt idx="33">
                  <c:v>125.29000000000002</c:v>
                </c:pt>
                <c:pt idx="34">
                  <c:v>125.1900000000001</c:v>
                </c:pt>
                <c:pt idx="35">
                  <c:v>96.750000000000014</c:v>
                </c:pt>
                <c:pt idx="36">
                  <c:v>26.100000000000037</c:v>
                </c:pt>
                <c:pt idx="37">
                  <c:v>0</c:v>
                </c:pt>
                <c:pt idx="38">
                  <c:v>24.880000000000024</c:v>
                </c:pt>
              </c:numCache>
            </c:numRef>
          </c:val>
          <c:extLst>
            <c:ext xmlns:c16="http://schemas.microsoft.com/office/drawing/2014/chart" uri="{C3380CC4-5D6E-409C-BE32-E72D297353CC}">
              <c16:uniqueId val="{00000001-614A-4148-B777-6ACC6E7D35FB}"/>
            </c:ext>
          </c:extLst>
        </c:ser>
        <c:ser>
          <c:idx val="2"/>
          <c:order val="2"/>
          <c:tx>
            <c:strRef>
              <c:f>Sheet12!$D$3</c:f>
              <c:strCache>
                <c:ptCount val="1"/>
                <c:pt idx="0">
                  <c:v> JP_Sales</c:v>
                </c:pt>
              </c:strCache>
            </c:strRef>
          </c:tx>
          <c:spPr>
            <a:solidFill>
              <a:schemeClr val="accent1"/>
            </a:solidFill>
            <a:ln>
              <a:noFill/>
            </a:ln>
            <a:effectLst/>
          </c:spPr>
          <c:invertIfNegative val="0"/>
          <c:cat>
            <c:strRef>
              <c:f>Sheet12!$A$4:$A$43</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2020</c:v>
                </c:pt>
                <c:pt idx="38">
                  <c:v>N/A</c:v>
                </c:pt>
              </c:strCache>
            </c:strRef>
          </c:cat>
          <c:val>
            <c:numRef>
              <c:f>Sheet12!$D$4:$D$43</c:f>
              <c:numCache>
                <c:formatCode>General</c:formatCode>
                <c:ptCount val="39"/>
                <c:pt idx="0">
                  <c:v>0</c:v>
                </c:pt>
                <c:pt idx="1">
                  <c:v>0</c:v>
                </c:pt>
                <c:pt idx="2">
                  <c:v>0</c:v>
                </c:pt>
                <c:pt idx="3">
                  <c:v>8.1</c:v>
                </c:pt>
                <c:pt idx="4">
                  <c:v>14.27</c:v>
                </c:pt>
                <c:pt idx="5">
                  <c:v>14.540000000000001</c:v>
                </c:pt>
                <c:pt idx="6">
                  <c:v>19.810000000000002</c:v>
                </c:pt>
                <c:pt idx="7">
                  <c:v>11.63</c:v>
                </c:pt>
                <c:pt idx="8">
                  <c:v>15.76</c:v>
                </c:pt>
                <c:pt idx="9">
                  <c:v>18.360000000000003</c:v>
                </c:pt>
                <c:pt idx="10">
                  <c:v>14.88</c:v>
                </c:pt>
                <c:pt idx="11">
                  <c:v>14.78</c:v>
                </c:pt>
                <c:pt idx="12">
                  <c:v>28.909999999999997</c:v>
                </c:pt>
                <c:pt idx="13">
                  <c:v>25.320000000000007</c:v>
                </c:pt>
                <c:pt idx="14">
                  <c:v>33.680000000000007</c:v>
                </c:pt>
                <c:pt idx="15">
                  <c:v>45.329999999999991</c:v>
                </c:pt>
                <c:pt idx="16">
                  <c:v>57.239999999999959</c:v>
                </c:pt>
                <c:pt idx="17">
                  <c:v>48.87</c:v>
                </c:pt>
                <c:pt idx="18">
                  <c:v>49.87</c:v>
                </c:pt>
                <c:pt idx="19">
                  <c:v>52.309999999999995</c:v>
                </c:pt>
                <c:pt idx="20">
                  <c:v>42.730000000000054</c:v>
                </c:pt>
                <c:pt idx="21">
                  <c:v>39.669999999999973</c:v>
                </c:pt>
                <c:pt idx="22">
                  <c:v>41.409999999999982</c:v>
                </c:pt>
                <c:pt idx="23">
                  <c:v>34.170000000000016</c:v>
                </c:pt>
                <c:pt idx="24">
                  <c:v>41.58</c:v>
                </c:pt>
                <c:pt idx="25">
                  <c:v>54.129999999999995</c:v>
                </c:pt>
                <c:pt idx="26">
                  <c:v>71.64</c:v>
                </c:pt>
                <c:pt idx="27">
                  <c:v>57.839999999999975</c:v>
                </c:pt>
                <c:pt idx="28">
                  <c:v>57.679999999999964</c:v>
                </c:pt>
                <c:pt idx="29">
                  <c:v>59.699999999999967</c:v>
                </c:pt>
                <c:pt idx="30">
                  <c:v>56.580000000000005</c:v>
                </c:pt>
                <c:pt idx="31">
                  <c:v>51.139999999999979</c:v>
                </c:pt>
                <c:pt idx="32">
                  <c:v>49.860000000000014</c:v>
                </c:pt>
                <c:pt idx="33">
                  <c:v>46.160000000000004</c:v>
                </c:pt>
                <c:pt idx="34">
                  <c:v>38.360000000000014</c:v>
                </c:pt>
                <c:pt idx="35">
                  <c:v>31.399999999999984</c:v>
                </c:pt>
                <c:pt idx="36">
                  <c:v>12.61999999999999</c:v>
                </c:pt>
                <c:pt idx="37">
                  <c:v>0</c:v>
                </c:pt>
                <c:pt idx="38">
                  <c:v>6.3399999999999981</c:v>
                </c:pt>
              </c:numCache>
            </c:numRef>
          </c:val>
          <c:extLst>
            <c:ext xmlns:c16="http://schemas.microsoft.com/office/drawing/2014/chart" uri="{C3380CC4-5D6E-409C-BE32-E72D297353CC}">
              <c16:uniqueId val="{00000002-614A-4148-B777-6ACC6E7D35FB}"/>
            </c:ext>
          </c:extLst>
        </c:ser>
        <c:dLbls>
          <c:showLegendKey val="0"/>
          <c:showVal val="0"/>
          <c:showCatName val="0"/>
          <c:showSerName val="0"/>
          <c:showPercent val="0"/>
          <c:showBubbleSize val="0"/>
        </c:dLbls>
        <c:gapWidth val="75"/>
        <c:overlap val="40"/>
        <c:axId val="149751263"/>
        <c:axId val="149769343"/>
      </c:barChart>
      <c:lineChart>
        <c:grouping val="standard"/>
        <c:varyColors val="0"/>
        <c:ser>
          <c:idx val="3"/>
          <c:order val="3"/>
          <c:tx>
            <c:strRef>
              <c:f>Sheet12!$E$3</c:f>
              <c:strCache>
                <c:ptCount val="1"/>
                <c:pt idx="0">
                  <c:v> Other_Sales</c:v>
                </c:pt>
              </c:strCache>
            </c:strRef>
          </c:tx>
          <c:spPr>
            <a:ln w="22225" cap="rnd">
              <a:solidFill>
                <a:schemeClr val="accent1">
                  <a:tint val="77000"/>
                </a:schemeClr>
              </a:solidFill>
              <a:round/>
            </a:ln>
            <a:effectLst/>
          </c:spPr>
          <c:marker>
            <c:symbol val="circle"/>
            <c:size val="6"/>
            <c:spPr>
              <a:solidFill>
                <a:schemeClr val="lt1"/>
              </a:solidFill>
              <a:ln w="15875">
                <a:solidFill>
                  <a:schemeClr val="accent1">
                    <a:tint val="77000"/>
                  </a:schemeClr>
                </a:solidFill>
                <a:round/>
              </a:ln>
              <a:effectLst/>
            </c:spPr>
          </c:marker>
          <c:cat>
            <c:strRef>
              <c:f>Sheet12!$A$4:$A$43</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2020</c:v>
                </c:pt>
                <c:pt idx="38">
                  <c:v>N/A</c:v>
                </c:pt>
              </c:strCache>
            </c:strRef>
          </c:cat>
          <c:val>
            <c:numRef>
              <c:f>Sheet12!$E$4:$E$43</c:f>
              <c:numCache>
                <c:formatCode>General</c:formatCode>
                <c:ptCount val="39"/>
                <c:pt idx="0">
                  <c:v>0.11999999999999998</c:v>
                </c:pt>
                <c:pt idx="1">
                  <c:v>0.32000000000000012</c:v>
                </c:pt>
                <c:pt idx="2">
                  <c:v>0.31000000000000016</c:v>
                </c:pt>
                <c:pt idx="3">
                  <c:v>0.14000000000000001</c:v>
                </c:pt>
                <c:pt idx="4">
                  <c:v>0.70000000000000018</c:v>
                </c:pt>
                <c:pt idx="5">
                  <c:v>0.91000000000000014</c:v>
                </c:pt>
                <c:pt idx="6">
                  <c:v>1.9300000000000002</c:v>
                </c:pt>
                <c:pt idx="7">
                  <c:v>0.20000000000000004</c:v>
                </c:pt>
                <c:pt idx="8">
                  <c:v>0.98000000000000009</c:v>
                </c:pt>
                <c:pt idx="9">
                  <c:v>1.5000000000000002</c:v>
                </c:pt>
                <c:pt idx="10">
                  <c:v>1.4000000000000004</c:v>
                </c:pt>
                <c:pt idx="11">
                  <c:v>0.74</c:v>
                </c:pt>
                <c:pt idx="12">
                  <c:v>1.6500000000000006</c:v>
                </c:pt>
                <c:pt idx="13">
                  <c:v>0.89000000000000012</c:v>
                </c:pt>
                <c:pt idx="14">
                  <c:v>2.1999999999999988</c:v>
                </c:pt>
                <c:pt idx="15">
                  <c:v>2.6399999999999917</c:v>
                </c:pt>
                <c:pt idx="16">
                  <c:v>7.6899999999999791</c:v>
                </c:pt>
                <c:pt idx="17">
                  <c:v>9.1299999999999741</c:v>
                </c:pt>
                <c:pt idx="18">
                  <c:v>14.019999999999957</c:v>
                </c:pt>
                <c:pt idx="19">
                  <c:v>16.049999999999965</c:v>
                </c:pt>
                <c:pt idx="20">
                  <c:v>19.619999999999951</c:v>
                </c:pt>
                <c:pt idx="21">
                  <c:v>26.740000000000173</c:v>
                </c:pt>
                <c:pt idx="22">
                  <c:v>27.770000000000238</c:v>
                </c:pt>
                <c:pt idx="23">
                  <c:v>25.960000000000225</c:v>
                </c:pt>
                <c:pt idx="24">
                  <c:v>49.219999999999821</c:v>
                </c:pt>
                <c:pt idx="25">
                  <c:v>46.449999999999811</c:v>
                </c:pt>
                <c:pt idx="26">
                  <c:v>68.059999999999931</c:v>
                </c:pt>
                <c:pt idx="27">
                  <c:v>106.4600000000008</c:v>
                </c:pt>
                <c:pt idx="28">
                  <c:v>118.97000000000115</c:v>
                </c:pt>
                <c:pt idx="29">
                  <c:v>95.480000000001553</c:v>
                </c:pt>
                <c:pt idx="30">
                  <c:v>73.44000000000031</c:v>
                </c:pt>
                <c:pt idx="31">
                  <c:v>76.040000000000092</c:v>
                </c:pt>
                <c:pt idx="32">
                  <c:v>57.72</c:v>
                </c:pt>
                <c:pt idx="33">
                  <c:v>61.27000000000001</c:v>
                </c:pt>
                <c:pt idx="34">
                  <c:v>57.510000000000026</c:v>
                </c:pt>
                <c:pt idx="35">
                  <c:v>47.970000000000006</c:v>
                </c:pt>
                <c:pt idx="36">
                  <c:v>17.719999999999992</c:v>
                </c:pt>
                <c:pt idx="37">
                  <c:v>0.5</c:v>
                </c:pt>
                <c:pt idx="38">
                  <c:v>10.699999999999974</c:v>
                </c:pt>
              </c:numCache>
            </c:numRef>
          </c:val>
          <c:smooth val="0"/>
          <c:extLst>
            <c:ext xmlns:c16="http://schemas.microsoft.com/office/drawing/2014/chart" uri="{C3380CC4-5D6E-409C-BE32-E72D297353CC}">
              <c16:uniqueId val="{00000003-614A-4148-B777-6ACC6E7D35FB}"/>
            </c:ext>
          </c:extLst>
        </c:ser>
        <c:ser>
          <c:idx val="4"/>
          <c:order val="4"/>
          <c:tx>
            <c:strRef>
              <c:f>Sheet12!$F$3</c:f>
              <c:strCache>
                <c:ptCount val="1"/>
                <c:pt idx="0">
                  <c:v> Global_Sales</c:v>
                </c:pt>
              </c:strCache>
            </c:strRef>
          </c:tx>
          <c:spPr>
            <a:ln w="22225" cap="rnd">
              <a:solidFill>
                <a:schemeClr val="accent1">
                  <a:tint val="54000"/>
                </a:schemeClr>
              </a:solidFill>
              <a:round/>
            </a:ln>
            <a:effectLst/>
          </c:spPr>
          <c:marker>
            <c:symbol val="circle"/>
            <c:size val="6"/>
            <c:spPr>
              <a:solidFill>
                <a:schemeClr val="lt1"/>
              </a:solidFill>
              <a:ln w="15875">
                <a:solidFill>
                  <a:schemeClr val="accent1">
                    <a:tint val="54000"/>
                  </a:schemeClr>
                </a:solidFill>
                <a:round/>
              </a:ln>
              <a:effectLst/>
            </c:spPr>
          </c:marker>
          <c:dLbls>
            <c:dLbl>
              <c:idx val="22"/>
              <c:layout>
                <c:manualLayout>
                  <c:x val="1.171263861953833E-3"/>
                  <c:y val="-4.378982172830266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CBC-964E-8540-03DB0E1D844E}"/>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dk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dk1">
                          <a:lumMod val="35000"/>
                          <a:lumOff val="65000"/>
                        </a:schemeClr>
                      </a:solidFill>
                      <a:round/>
                    </a:ln>
                    <a:effectLst/>
                  </c:spPr>
                </c15:leaderLines>
              </c:ext>
            </c:extLst>
          </c:dLbls>
          <c:cat>
            <c:strRef>
              <c:f>Sheet12!$A$4:$A$43</c:f>
              <c:strCache>
                <c:ptCount val="39"/>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2020</c:v>
                </c:pt>
                <c:pt idx="38">
                  <c:v>N/A</c:v>
                </c:pt>
              </c:strCache>
            </c:strRef>
          </c:cat>
          <c:val>
            <c:numRef>
              <c:f>Sheet12!$F$4:$F$43</c:f>
              <c:numCache>
                <c:formatCode>General</c:formatCode>
                <c:ptCount val="39"/>
                <c:pt idx="0">
                  <c:v>11.379999999999999</c:v>
                </c:pt>
                <c:pt idx="1">
                  <c:v>35.77000000000001</c:v>
                </c:pt>
                <c:pt idx="2">
                  <c:v>28.859999999999996</c:v>
                </c:pt>
                <c:pt idx="3">
                  <c:v>16.79</c:v>
                </c:pt>
                <c:pt idx="4">
                  <c:v>50.360000000000014</c:v>
                </c:pt>
                <c:pt idx="5">
                  <c:v>53.89</c:v>
                </c:pt>
                <c:pt idx="6">
                  <c:v>37.07</c:v>
                </c:pt>
                <c:pt idx="7">
                  <c:v>21.739999999999995</c:v>
                </c:pt>
                <c:pt idx="8">
                  <c:v>47.19</c:v>
                </c:pt>
                <c:pt idx="9">
                  <c:v>73.45</c:v>
                </c:pt>
                <c:pt idx="10">
                  <c:v>49.389999999999993</c:v>
                </c:pt>
                <c:pt idx="11">
                  <c:v>32.230000000000004</c:v>
                </c:pt>
                <c:pt idx="12">
                  <c:v>76.16</c:v>
                </c:pt>
                <c:pt idx="13">
                  <c:v>45.97</c:v>
                </c:pt>
                <c:pt idx="14">
                  <c:v>78.860000000000028</c:v>
                </c:pt>
                <c:pt idx="15">
                  <c:v>87.669999999999987</c:v>
                </c:pt>
                <c:pt idx="16">
                  <c:v>198.9499999999999</c:v>
                </c:pt>
                <c:pt idx="17">
                  <c:v>200.96000000000009</c:v>
                </c:pt>
                <c:pt idx="18">
                  <c:v>256.22000000000014</c:v>
                </c:pt>
                <c:pt idx="19">
                  <c:v>251.21000000000024</c:v>
                </c:pt>
                <c:pt idx="20">
                  <c:v>201.49000000000021</c:v>
                </c:pt>
                <c:pt idx="21">
                  <c:v>331.11999999999927</c:v>
                </c:pt>
                <c:pt idx="22">
                  <c:v>395.02999999999872</c:v>
                </c:pt>
                <c:pt idx="23">
                  <c:v>357.48999999999933</c:v>
                </c:pt>
                <c:pt idx="24">
                  <c:v>418.97999999999894</c:v>
                </c:pt>
                <c:pt idx="25">
                  <c:v>459.42999999999813</c:v>
                </c:pt>
                <c:pt idx="26">
                  <c:v>518.22999999999774</c:v>
                </c:pt>
                <c:pt idx="27">
                  <c:v>607.9399999999963</c:v>
                </c:pt>
                <c:pt idx="28">
                  <c:v>674.93999999999835</c:v>
                </c:pt>
                <c:pt idx="29">
                  <c:v>663.73999999999899</c:v>
                </c:pt>
                <c:pt idx="30">
                  <c:v>596.49999999999829</c:v>
                </c:pt>
                <c:pt idx="31">
                  <c:v>512.70999999999913</c:v>
                </c:pt>
                <c:pt idx="32">
                  <c:v>360.82000000000062</c:v>
                </c:pt>
                <c:pt idx="33">
                  <c:v>366.10000000000014</c:v>
                </c:pt>
                <c:pt idx="34">
                  <c:v>335.44</c:v>
                </c:pt>
                <c:pt idx="35">
                  <c:v>261.0700000000005</c:v>
                </c:pt>
                <c:pt idx="36">
                  <c:v>69.160000000000124</c:v>
                </c:pt>
                <c:pt idx="37">
                  <c:v>0.28999999999999998</c:v>
                </c:pt>
                <c:pt idx="38">
                  <c:v>99.519999999999939</c:v>
                </c:pt>
              </c:numCache>
            </c:numRef>
          </c:val>
          <c:smooth val="0"/>
          <c:extLst>
            <c:ext xmlns:c16="http://schemas.microsoft.com/office/drawing/2014/chart" uri="{C3380CC4-5D6E-409C-BE32-E72D297353CC}">
              <c16:uniqueId val="{00000004-614A-4148-B777-6ACC6E7D35FB}"/>
            </c:ext>
          </c:extLst>
        </c:ser>
        <c:dLbls>
          <c:showLegendKey val="0"/>
          <c:showVal val="0"/>
          <c:showCatName val="0"/>
          <c:showSerName val="0"/>
          <c:showPercent val="0"/>
          <c:showBubbleSize val="0"/>
        </c:dLbls>
        <c:marker val="1"/>
        <c:smooth val="0"/>
        <c:axId val="149751263"/>
        <c:axId val="149769343"/>
      </c:lineChart>
      <c:catAx>
        <c:axId val="149751263"/>
        <c:scaling>
          <c:orientation val="minMax"/>
        </c:scaling>
        <c:delete val="0"/>
        <c:axPos val="b"/>
        <c:title>
          <c:tx>
            <c:rich>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dirty="0"/>
                  <a:t>Years</a:t>
                </a:r>
              </a:p>
            </c:rich>
          </c:tx>
          <c:layout>
            <c:manualLayout>
              <c:xMode val="edge"/>
              <c:yMode val="edge"/>
              <c:x val="0.47712872134507572"/>
              <c:y val="0.95917317460806384"/>
            </c:manualLayout>
          </c:layout>
          <c:overlay val="0"/>
          <c:spPr>
            <a:noFill/>
            <a:ln>
              <a:noFill/>
            </a:ln>
            <a:effectLst/>
          </c:spPr>
          <c:txPr>
            <a:bodyPr rot="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900" b="0" i="0" u="none" strike="noStrike" kern="1200" cap="none" spc="0" normalizeH="0" baseline="0">
                <a:solidFill>
                  <a:schemeClr val="dk1">
                    <a:lumMod val="65000"/>
                    <a:lumOff val="35000"/>
                  </a:schemeClr>
                </a:solidFill>
                <a:latin typeface="+mn-lt"/>
                <a:ea typeface="+mn-ea"/>
                <a:cs typeface="+mn-cs"/>
              </a:defRPr>
            </a:pPr>
            <a:endParaRPr lang="en-US"/>
          </a:p>
        </c:txPr>
        <c:crossAx val="149769343"/>
        <c:crosses val="autoZero"/>
        <c:auto val="1"/>
        <c:lblAlgn val="ctr"/>
        <c:lblOffset val="100"/>
        <c:noMultiLvlLbl val="0"/>
      </c:catAx>
      <c:valAx>
        <c:axId val="149769343"/>
        <c:scaling>
          <c:orientation val="minMax"/>
        </c:scaling>
        <c:delete val="0"/>
        <c:axPos val="l"/>
        <c:majorGridlines>
          <c:spPr>
            <a:ln w="9525" cap="flat" cmpd="sng" algn="ctr">
              <a:solidFill>
                <a:schemeClr val="dk1">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r>
                  <a:rPr lang="en-US" dirty="0"/>
                  <a:t>Units</a:t>
                </a:r>
              </a:p>
            </c:rich>
          </c:tx>
          <c:layout>
            <c:manualLayout>
              <c:xMode val="edge"/>
              <c:yMode val="edge"/>
              <c:x val="7.7461120495568199E-3"/>
              <c:y val="0.36962758788602629"/>
            </c:manualLayout>
          </c:layout>
          <c:overlay val="0"/>
          <c:spPr>
            <a:noFill/>
            <a:ln>
              <a:noFill/>
            </a:ln>
            <a:effectLst/>
          </c:spPr>
          <c:txPr>
            <a:bodyPr rot="-5400000" spcFirstLastPara="1" vertOverflow="ellipsis" vert="horz" wrap="square" anchor="ctr" anchorCtr="1"/>
            <a:lstStyle/>
            <a:p>
              <a:pPr>
                <a:defRPr sz="9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crossAx val="149751263"/>
        <c:crosses val="autoZero"/>
        <c:crossBetween val="between"/>
      </c:valAx>
      <c:spPr>
        <a:pattFill prst="ltDnDiag">
          <a:fgClr>
            <a:schemeClr val="dk1">
              <a:lumMod val="15000"/>
              <a:lumOff val="85000"/>
            </a:schemeClr>
          </a:fgClr>
          <a:bgClr>
            <a:schemeClr val="lt1"/>
          </a:bgClr>
        </a:pattFill>
        <a:ln>
          <a:noFill/>
        </a:ln>
        <a:effectLst/>
      </c:spPr>
    </c:plotArea>
    <c:legend>
      <c:legendPos val="r"/>
      <c:layout>
        <c:manualLayout>
          <c:xMode val="edge"/>
          <c:yMode val="edge"/>
          <c:x val="0.23900879641020215"/>
          <c:y val="2.8568095654709833E-2"/>
          <c:w val="0.13795253167544705"/>
          <c:h val="0.26830098825461768"/>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dk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[Book2]Sheet10!PivotTable7</c:name>
    <c:fmtId val="27"/>
  </c:pivotSource>
  <c:chart>
    <c:autoTitleDeleted val="0"/>
    <c:pivotFmts>
      <c:pivotFmt>
        <c:idx val="0"/>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2"/>
          </a:solidFill>
          <a:ln w="28575" cap="rnd">
            <a:solidFill>
              <a:schemeClr val="accent2"/>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306868587883471E-2"/>
          <c:y val="2.8362624527301105E-2"/>
          <c:w val="0.77553454964184831"/>
          <c:h val="0.86404336180127272"/>
        </c:manualLayout>
      </c:layout>
      <c:lineChart>
        <c:grouping val="percentStacked"/>
        <c:varyColors val="0"/>
        <c:ser>
          <c:idx val="0"/>
          <c:order val="0"/>
          <c:tx>
            <c:strRef>
              <c:f>Sheet10!$B$1</c:f>
              <c:strCache>
                <c:ptCount val="1"/>
                <c:pt idx="0">
                  <c:v>Sum of NA_Sales</c:v>
                </c:pt>
              </c:strCache>
            </c:strRef>
          </c:tx>
          <c:spPr>
            <a:ln w="22225" cap="rnd">
              <a:solidFill>
                <a:schemeClr val="accent2"/>
              </a:solidFill>
              <a:round/>
            </a:ln>
            <a:effectLst/>
          </c:spPr>
          <c:marker>
            <c:symbol val="none"/>
          </c:marker>
          <c:cat>
            <c:strRef>
              <c:f>Sheet10!$A$2:$A$40</c:f>
              <c:strCach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2020</c:v>
                </c:pt>
              </c:strCache>
            </c:strRef>
          </c:cat>
          <c:val>
            <c:numRef>
              <c:f>Sheet10!$B$2:$B$40</c:f>
              <c:numCache>
                <c:formatCode>General</c:formatCode>
                <c:ptCount val="38"/>
                <c:pt idx="0">
                  <c:v>10.590000000000003</c:v>
                </c:pt>
                <c:pt idx="1">
                  <c:v>33.4</c:v>
                </c:pt>
                <c:pt idx="2">
                  <c:v>26.920000000000005</c:v>
                </c:pt>
                <c:pt idx="3">
                  <c:v>7.76</c:v>
                </c:pt>
                <c:pt idx="4">
                  <c:v>33.28</c:v>
                </c:pt>
                <c:pt idx="5">
                  <c:v>33.730000000000004</c:v>
                </c:pt>
                <c:pt idx="6">
                  <c:v>12.499999999999998</c:v>
                </c:pt>
                <c:pt idx="7">
                  <c:v>8.4600000000000009</c:v>
                </c:pt>
                <c:pt idx="8">
                  <c:v>23.869999999999997</c:v>
                </c:pt>
                <c:pt idx="9">
                  <c:v>45.15</c:v>
                </c:pt>
                <c:pt idx="10">
                  <c:v>25.46</c:v>
                </c:pt>
                <c:pt idx="11">
                  <c:v>12.76</c:v>
                </c:pt>
                <c:pt idx="12">
                  <c:v>33.869999999999997</c:v>
                </c:pt>
                <c:pt idx="13">
                  <c:v>15.119999999999997</c:v>
                </c:pt>
                <c:pt idx="14">
                  <c:v>28.15</c:v>
                </c:pt>
                <c:pt idx="15">
                  <c:v>24.820000000000014</c:v>
                </c:pt>
                <c:pt idx="16">
                  <c:v>86.760000000000034</c:v>
                </c:pt>
                <c:pt idx="17">
                  <c:v>94.750000000000071</c:v>
                </c:pt>
                <c:pt idx="18">
                  <c:v>128.36000000000004</c:v>
                </c:pt>
                <c:pt idx="19">
                  <c:v>126.06000000000006</c:v>
                </c:pt>
                <c:pt idx="20">
                  <c:v>94.490000000000038</c:v>
                </c:pt>
                <c:pt idx="21">
                  <c:v>173.98000000000033</c:v>
                </c:pt>
                <c:pt idx="22">
                  <c:v>216.19000000000011</c:v>
                </c:pt>
                <c:pt idx="23">
                  <c:v>193.59000000000069</c:v>
                </c:pt>
                <c:pt idx="24">
                  <c:v>222.59000000000043</c:v>
                </c:pt>
                <c:pt idx="25">
                  <c:v>242.61000000000061</c:v>
                </c:pt>
                <c:pt idx="26">
                  <c:v>263.11999999999875</c:v>
                </c:pt>
                <c:pt idx="27">
                  <c:v>312.04999999999882</c:v>
                </c:pt>
                <c:pt idx="28">
                  <c:v>351.43999999999932</c:v>
                </c:pt>
                <c:pt idx="29">
                  <c:v>338.84999999999894</c:v>
                </c:pt>
                <c:pt idx="30">
                  <c:v>304.2399999999999</c:v>
                </c:pt>
                <c:pt idx="31">
                  <c:v>241.06000000000097</c:v>
                </c:pt>
                <c:pt idx="32">
                  <c:v>154.95999999999989</c:v>
                </c:pt>
                <c:pt idx="33">
                  <c:v>154.77000000000007</c:v>
                </c:pt>
                <c:pt idx="34">
                  <c:v>131.97000000000014</c:v>
                </c:pt>
                <c:pt idx="35">
                  <c:v>102.81999999999994</c:v>
                </c:pt>
                <c:pt idx="36">
                  <c:v>22.660000000000064</c:v>
                </c:pt>
                <c:pt idx="37">
                  <c:v>0.27</c:v>
                </c:pt>
              </c:numCache>
            </c:numRef>
          </c:val>
          <c:smooth val="0"/>
          <c:extLst>
            <c:ext xmlns:c16="http://schemas.microsoft.com/office/drawing/2014/chart" uri="{C3380CC4-5D6E-409C-BE32-E72D297353CC}">
              <c16:uniqueId val="{00000000-7E65-2945-8BD1-C67C1DA31816}"/>
            </c:ext>
          </c:extLst>
        </c:ser>
        <c:ser>
          <c:idx val="1"/>
          <c:order val="1"/>
          <c:tx>
            <c:strRef>
              <c:f>Sheet10!$C$1</c:f>
              <c:strCache>
                <c:ptCount val="1"/>
                <c:pt idx="0">
                  <c:v>Sum of EU_Sales</c:v>
                </c:pt>
              </c:strCache>
            </c:strRef>
          </c:tx>
          <c:spPr>
            <a:ln w="22225" cap="rnd">
              <a:solidFill>
                <a:schemeClr val="accent4"/>
              </a:solidFill>
              <a:round/>
            </a:ln>
            <a:effectLst/>
          </c:spPr>
          <c:marker>
            <c:symbol val="none"/>
          </c:marker>
          <c:cat>
            <c:strRef>
              <c:f>Sheet10!$A$2:$A$40</c:f>
              <c:strCach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2020</c:v>
                </c:pt>
              </c:strCache>
            </c:strRef>
          </c:cat>
          <c:val>
            <c:numRef>
              <c:f>Sheet10!$C$2:$C$40</c:f>
              <c:numCache>
                <c:formatCode>General</c:formatCode>
                <c:ptCount val="38"/>
                <c:pt idx="0">
                  <c:v>0.67000000000000015</c:v>
                </c:pt>
                <c:pt idx="1">
                  <c:v>1.9600000000000006</c:v>
                </c:pt>
                <c:pt idx="2">
                  <c:v>1.6500000000000008</c:v>
                </c:pt>
                <c:pt idx="3">
                  <c:v>0.80000000000000027</c:v>
                </c:pt>
                <c:pt idx="4">
                  <c:v>2.0999999999999996</c:v>
                </c:pt>
                <c:pt idx="5">
                  <c:v>4.71</c:v>
                </c:pt>
                <c:pt idx="6">
                  <c:v>2.8400000000000007</c:v>
                </c:pt>
                <c:pt idx="7">
                  <c:v>1.4100000000000001</c:v>
                </c:pt>
                <c:pt idx="8">
                  <c:v>6.5700000000000012</c:v>
                </c:pt>
                <c:pt idx="9">
                  <c:v>8.44</c:v>
                </c:pt>
                <c:pt idx="10">
                  <c:v>7.629999999999999</c:v>
                </c:pt>
                <c:pt idx="11">
                  <c:v>3.9499999999999997</c:v>
                </c:pt>
                <c:pt idx="12">
                  <c:v>11.710000000000003</c:v>
                </c:pt>
                <c:pt idx="13">
                  <c:v>4.6500000000000004</c:v>
                </c:pt>
                <c:pt idx="14">
                  <c:v>14.879999999999995</c:v>
                </c:pt>
                <c:pt idx="15">
                  <c:v>14.899999999999983</c:v>
                </c:pt>
                <c:pt idx="16">
                  <c:v>47.25999999999997</c:v>
                </c:pt>
                <c:pt idx="17">
                  <c:v>48.29999999999999</c:v>
                </c:pt>
                <c:pt idx="18">
                  <c:v>66.830000000000098</c:v>
                </c:pt>
                <c:pt idx="19">
                  <c:v>62.650000000000034</c:v>
                </c:pt>
                <c:pt idx="20">
                  <c:v>52.730000000000032</c:v>
                </c:pt>
                <c:pt idx="21">
                  <c:v>94.749999999999844</c:v>
                </c:pt>
                <c:pt idx="22">
                  <c:v>109.61000000000031</c:v>
                </c:pt>
                <c:pt idx="23">
                  <c:v>103.53000000000033</c:v>
                </c:pt>
                <c:pt idx="24">
                  <c:v>107.14000000000027</c:v>
                </c:pt>
                <c:pt idx="25">
                  <c:v>121.63000000000044</c:v>
                </c:pt>
                <c:pt idx="26">
                  <c:v>128.68000000000049</c:v>
                </c:pt>
                <c:pt idx="27">
                  <c:v>159.85</c:v>
                </c:pt>
                <c:pt idx="28">
                  <c:v>183.28999999999991</c:v>
                </c:pt>
                <c:pt idx="29">
                  <c:v>190.42</c:v>
                </c:pt>
                <c:pt idx="30">
                  <c:v>175.92000000000002</c:v>
                </c:pt>
                <c:pt idx="31">
                  <c:v>166.30000000000007</c:v>
                </c:pt>
                <c:pt idx="32">
                  <c:v>118.04000000000005</c:v>
                </c:pt>
                <c:pt idx="33">
                  <c:v>125.29000000000002</c:v>
                </c:pt>
                <c:pt idx="34">
                  <c:v>125.1900000000001</c:v>
                </c:pt>
                <c:pt idx="35">
                  <c:v>96.749999999999986</c:v>
                </c:pt>
                <c:pt idx="36">
                  <c:v>26.100000000000033</c:v>
                </c:pt>
                <c:pt idx="37">
                  <c:v>0</c:v>
                </c:pt>
              </c:numCache>
            </c:numRef>
          </c:val>
          <c:smooth val="0"/>
          <c:extLst>
            <c:ext xmlns:c16="http://schemas.microsoft.com/office/drawing/2014/chart" uri="{C3380CC4-5D6E-409C-BE32-E72D297353CC}">
              <c16:uniqueId val="{00000001-7E65-2945-8BD1-C67C1DA31816}"/>
            </c:ext>
          </c:extLst>
        </c:ser>
        <c:ser>
          <c:idx val="2"/>
          <c:order val="2"/>
          <c:tx>
            <c:strRef>
              <c:f>Sheet10!$D$1</c:f>
              <c:strCache>
                <c:ptCount val="1"/>
                <c:pt idx="0">
                  <c:v>Sum of JP_Sales</c:v>
                </c:pt>
              </c:strCache>
            </c:strRef>
          </c:tx>
          <c:spPr>
            <a:ln w="22225" cap="rnd">
              <a:solidFill>
                <a:schemeClr val="accent6"/>
              </a:solidFill>
              <a:round/>
            </a:ln>
            <a:effectLst/>
          </c:spPr>
          <c:marker>
            <c:symbol val="none"/>
          </c:marker>
          <c:cat>
            <c:strRef>
              <c:f>Sheet10!$A$2:$A$40</c:f>
              <c:strCach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2020</c:v>
                </c:pt>
              </c:strCache>
            </c:strRef>
          </c:cat>
          <c:val>
            <c:numRef>
              <c:f>Sheet10!$D$2:$D$40</c:f>
              <c:numCache>
                <c:formatCode>General</c:formatCode>
                <c:ptCount val="38"/>
                <c:pt idx="0">
                  <c:v>0</c:v>
                </c:pt>
                <c:pt idx="1">
                  <c:v>0</c:v>
                </c:pt>
                <c:pt idx="2">
                  <c:v>0</c:v>
                </c:pt>
                <c:pt idx="3">
                  <c:v>8.1</c:v>
                </c:pt>
                <c:pt idx="4">
                  <c:v>14.27</c:v>
                </c:pt>
                <c:pt idx="5">
                  <c:v>14.540000000000001</c:v>
                </c:pt>
                <c:pt idx="6">
                  <c:v>19.810000000000002</c:v>
                </c:pt>
                <c:pt idx="7">
                  <c:v>11.63</c:v>
                </c:pt>
                <c:pt idx="8">
                  <c:v>15.76</c:v>
                </c:pt>
                <c:pt idx="9">
                  <c:v>18.360000000000003</c:v>
                </c:pt>
                <c:pt idx="10">
                  <c:v>14.88</c:v>
                </c:pt>
                <c:pt idx="11">
                  <c:v>14.78</c:v>
                </c:pt>
                <c:pt idx="12">
                  <c:v>28.909999999999997</c:v>
                </c:pt>
                <c:pt idx="13">
                  <c:v>25.320000000000007</c:v>
                </c:pt>
                <c:pt idx="14">
                  <c:v>33.680000000000007</c:v>
                </c:pt>
                <c:pt idx="15">
                  <c:v>45.329999999999991</c:v>
                </c:pt>
                <c:pt idx="16">
                  <c:v>57.239999999999959</c:v>
                </c:pt>
                <c:pt idx="17">
                  <c:v>48.87</c:v>
                </c:pt>
                <c:pt idx="18">
                  <c:v>49.87</c:v>
                </c:pt>
                <c:pt idx="19">
                  <c:v>52.309999999999995</c:v>
                </c:pt>
                <c:pt idx="20">
                  <c:v>42.730000000000054</c:v>
                </c:pt>
                <c:pt idx="21">
                  <c:v>39.669999999999973</c:v>
                </c:pt>
                <c:pt idx="22">
                  <c:v>41.409999999999982</c:v>
                </c:pt>
                <c:pt idx="23">
                  <c:v>34.170000000000016</c:v>
                </c:pt>
                <c:pt idx="24">
                  <c:v>41.58</c:v>
                </c:pt>
                <c:pt idx="25">
                  <c:v>54.129999999999995</c:v>
                </c:pt>
                <c:pt idx="26">
                  <c:v>71.639999999999873</c:v>
                </c:pt>
                <c:pt idx="27">
                  <c:v>57.839999999999975</c:v>
                </c:pt>
                <c:pt idx="28">
                  <c:v>57.679999999999964</c:v>
                </c:pt>
                <c:pt idx="29">
                  <c:v>59.699999999999967</c:v>
                </c:pt>
                <c:pt idx="30">
                  <c:v>56.58</c:v>
                </c:pt>
                <c:pt idx="31">
                  <c:v>51.139999999999979</c:v>
                </c:pt>
                <c:pt idx="32">
                  <c:v>49.860000000000014</c:v>
                </c:pt>
                <c:pt idx="33">
                  <c:v>46.160000000000004</c:v>
                </c:pt>
                <c:pt idx="34">
                  <c:v>38.360000000000007</c:v>
                </c:pt>
                <c:pt idx="35">
                  <c:v>31.399999999999991</c:v>
                </c:pt>
                <c:pt idx="36">
                  <c:v>12.619999999999997</c:v>
                </c:pt>
                <c:pt idx="37">
                  <c:v>0</c:v>
                </c:pt>
              </c:numCache>
            </c:numRef>
          </c:val>
          <c:smooth val="0"/>
          <c:extLst>
            <c:ext xmlns:c16="http://schemas.microsoft.com/office/drawing/2014/chart" uri="{C3380CC4-5D6E-409C-BE32-E72D297353CC}">
              <c16:uniqueId val="{00000002-7E65-2945-8BD1-C67C1DA31816}"/>
            </c:ext>
          </c:extLst>
        </c:ser>
        <c:ser>
          <c:idx val="3"/>
          <c:order val="3"/>
          <c:tx>
            <c:strRef>
              <c:f>Sheet10!$E$1</c:f>
              <c:strCache>
                <c:ptCount val="1"/>
                <c:pt idx="0">
                  <c:v>Sum of Other_Sales</c:v>
                </c:pt>
              </c:strCache>
            </c:strRef>
          </c:tx>
          <c:spPr>
            <a:ln w="22225" cap="rnd">
              <a:solidFill>
                <a:schemeClr val="accent2">
                  <a:lumMod val="60000"/>
                </a:schemeClr>
              </a:solidFill>
              <a:round/>
            </a:ln>
            <a:effectLst/>
          </c:spPr>
          <c:marker>
            <c:symbol val="none"/>
          </c:marker>
          <c:cat>
            <c:strRef>
              <c:f>Sheet10!$A$2:$A$40</c:f>
              <c:strCach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2020</c:v>
                </c:pt>
              </c:strCache>
            </c:strRef>
          </c:cat>
          <c:val>
            <c:numRef>
              <c:f>Sheet10!$E$2:$E$40</c:f>
              <c:numCache>
                <c:formatCode>General</c:formatCode>
                <c:ptCount val="38"/>
                <c:pt idx="0">
                  <c:v>0.11999999999999998</c:v>
                </c:pt>
                <c:pt idx="1">
                  <c:v>0.32000000000000012</c:v>
                </c:pt>
                <c:pt idx="2">
                  <c:v>0.31000000000000016</c:v>
                </c:pt>
                <c:pt idx="3">
                  <c:v>0.14000000000000001</c:v>
                </c:pt>
                <c:pt idx="4">
                  <c:v>0.70000000000000018</c:v>
                </c:pt>
                <c:pt idx="5">
                  <c:v>0.91000000000000014</c:v>
                </c:pt>
                <c:pt idx="6">
                  <c:v>1.9300000000000002</c:v>
                </c:pt>
                <c:pt idx="7">
                  <c:v>0.20000000000000004</c:v>
                </c:pt>
                <c:pt idx="8">
                  <c:v>0.98000000000000009</c:v>
                </c:pt>
                <c:pt idx="9">
                  <c:v>1.5000000000000002</c:v>
                </c:pt>
                <c:pt idx="10">
                  <c:v>1.4000000000000004</c:v>
                </c:pt>
                <c:pt idx="11">
                  <c:v>0.74</c:v>
                </c:pt>
                <c:pt idx="12">
                  <c:v>1.6500000000000006</c:v>
                </c:pt>
                <c:pt idx="13">
                  <c:v>0.89000000000000012</c:v>
                </c:pt>
                <c:pt idx="14">
                  <c:v>2.1999999999999988</c:v>
                </c:pt>
                <c:pt idx="15">
                  <c:v>2.6399999999999917</c:v>
                </c:pt>
                <c:pt idx="16">
                  <c:v>7.6899999999999791</c:v>
                </c:pt>
                <c:pt idx="17">
                  <c:v>9.1299999999999741</c:v>
                </c:pt>
                <c:pt idx="18">
                  <c:v>14.019999999999957</c:v>
                </c:pt>
                <c:pt idx="19">
                  <c:v>16.049999999999965</c:v>
                </c:pt>
                <c:pt idx="20">
                  <c:v>19.619999999999951</c:v>
                </c:pt>
                <c:pt idx="21">
                  <c:v>26.740000000000173</c:v>
                </c:pt>
                <c:pt idx="22">
                  <c:v>27.770000000000238</c:v>
                </c:pt>
                <c:pt idx="23">
                  <c:v>25.960000000000221</c:v>
                </c:pt>
                <c:pt idx="24">
                  <c:v>49.219999999999821</c:v>
                </c:pt>
                <c:pt idx="25">
                  <c:v>46.449999999999811</c:v>
                </c:pt>
                <c:pt idx="26">
                  <c:v>68.059999999999917</c:v>
                </c:pt>
                <c:pt idx="27">
                  <c:v>106.4600000000008</c:v>
                </c:pt>
                <c:pt idx="28">
                  <c:v>118.97000000000115</c:v>
                </c:pt>
                <c:pt idx="29">
                  <c:v>95.480000000001525</c:v>
                </c:pt>
                <c:pt idx="30">
                  <c:v>73.440000000000325</c:v>
                </c:pt>
                <c:pt idx="31">
                  <c:v>76.04000000000012</c:v>
                </c:pt>
                <c:pt idx="32">
                  <c:v>57.720000000000006</c:v>
                </c:pt>
                <c:pt idx="33">
                  <c:v>61.27000000000001</c:v>
                </c:pt>
                <c:pt idx="34">
                  <c:v>57.510000000000026</c:v>
                </c:pt>
                <c:pt idx="35">
                  <c:v>47.97</c:v>
                </c:pt>
                <c:pt idx="36">
                  <c:v>17.719999999999988</c:v>
                </c:pt>
                <c:pt idx="37">
                  <c:v>0.5</c:v>
                </c:pt>
              </c:numCache>
            </c:numRef>
          </c:val>
          <c:smooth val="0"/>
          <c:extLst>
            <c:ext xmlns:c16="http://schemas.microsoft.com/office/drawing/2014/chart" uri="{C3380CC4-5D6E-409C-BE32-E72D297353CC}">
              <c16:uniqueId val="{00000003-7E65-2945-8BD1-C67C1DA31816}"/>
            </c:ext>
          </c:extLst>
        </c:ser>
        <c:ser>
          <c:idx val="4"/>
          <c:order val="4"/>
          <c:tx>
            <c:strRef>
              <c:f>Sheet10!$F$1</c:f>
              <c:strCache>
                <c:ptCount val="1"/>
                <c:pt idx="0">
                  <c:v>Sum of Global_Sales</c:v>
                </c:pt>
              </c:strCache>
            </c:strRef>
          </c:tx>
          <c:spPr>
            <a:ln w="22225" cap="rnd">
              <a:solidFill>
                <a:schemeClr val="accent4">
                  <a:lumMod val="60000"/>
                </a:schemeClr>
              </a:solidFill>
              <a:round/>
            </a:ln>
            <a:effectLst/>
          </c:spPr>
          <c:marker>
            <c:symbol val="none"/>
          </c:marker>
          <c:cat>
            <c:strRef>
              <c:f>Sheet10!$A$2:$A$40</c:f>
              <c:strCache>
                <c:ptCount val="38"/>
                <c:pt idx="0">
                  <c:v>1980</c:v>
                </c:pt>
                <c:pt idx="1">
                  <c:v>1981</c:v>
                </c:pt>
                <c:pt idx="2">
                  <c:v>1982</c:v>
                </c:pt>
                <c:pt idx="3">
                  <c:v>1983</c:v>
                </c:pt>
                <c:pt idx="4">
                  <c:v>1984</c:v>
                </c:pt>
                <c:pt idx="5">
                  <c:v>1985</c:v>
                </c:pt>
                <c:pt idx="6">
                  <c:v>1986</c:v>
                </c:pt>
                <c:pt idx="7">
                  <c:v>1987</c:v>
                </c:pt>
                <c:pt idx="8">
                  <c:v>1988</c:v>
                </c:pt>
                <c:pt idx="9">
                  <c:v>1989</c:v>
                </c:pt>
                <c:pt idx="10">
                  <c:v>1990</c:v>
                </c:pt>
                <c:pt idx="11">
                  <c:v>1991</c:v>
                </c:pt>
                <c:pt idx="12">
                  <c:v>1992</c:v>
                </c:pt>
                <c:pt idx="13">
                  <c:v>1993</c:v>
                </c:pt>
                <c:pt idx="14">
                  <c:v>1994</c:v>
                </c:pt>
                <c:pt idx="15">
                  <c:v>1995</c:v>
                </c:pt>
                <c:pt idx="16">
                  <c:v>1996</c:v>
                </c:pt>
                <c:pt idx="17">
                  <c:v>1997</c:v>
                </c:pt>
                <c:pt idx="18">
                  <c:v>1998</c:v>
                </c:pt>
                <c:pt idx="19">
                  <c:v>1999</c:v>
                </c:pt>
                <c:pt idx="20">
                  <c:v>2000</c:v>
                </c:pt>
                <c:pt idx="21">
                  <c:v>2001</c:v>
                </c:pt>
                <c:pt idx="22">
                  <c:v>2002</c:v>
                </c:pt>
                <c:pt idx="23">
                  <c:v>2003</c:v>
                </c:pt>
                <c:pt idx="24">
                  <c:v>2004</c:v>
                </c:pt>
                <c:pt idx="25">
                  <c:v>2005</c:v>
                </c:pt>
                <c:pt idx="26">
                  <c:v>2006</c:v>
                </c:pt>
                <c:pt idx="27">
                  <c:v>2007</c:v>
                </c:pt>
                <c:pt idx="28">
                  <c:v>2008</c:v>
                </c:pt>
                <c:pt idx="29">
                  <c:v>2009</c:v>
                </c:pt>
                <c:pt idx="30">
                  <c:v>2010</c:v>
                </c:pt>
                <c:pt idx="31">
                  <c:v>2011</c:v>
                </c:pt>
                <c:pt idx="32">
                  <c:v>2012</c:v>
                </c:pt>
                <c:pt idx="33">
                  <c:v>2013</c:v>
                </c:pt>
                <c:pt idx="34">
                  <c:v>2014</c:v>
                </c:pt>
                <c:pt idx="35">
                  <c:v>2015</c:v>
                </c:pt>
                <c:pt idx="36">
                  <c:v>2016</c:v>
                </c:pt>
                <c:pt idx="37">
                  <c:v>2020</c:v>
                </c:pt>
              </c:strCache>
            </c:strRef>
          </c:cat>
          <c:val>
            <c:numRef>
              <c:f>Sheet10!$F$2:$F$40</c:f>
              <c:numCache>
                <c:formatCode>General</c:formatCode>
                <c:ptCount val="38"/>
                <c:pt idx="0">
                  <c:v>11.379999999999999</c:v>
                </c:pt>
                <c:pt idx="1">
                  <c:v>35.77000000000001</c:v>
                </c:pt>
                <c:pt idx="2">
                  <c:v>28.859999999999996</c:v>
                </c:pt>
                <c:pt idx="3">
                  <c:v>16.79</c:v>
                </c:pt>
                <c:pt idx="4">
                  <c:v>50.360000000000014</c:v>
                </c:pt>
                <c:pt idx="5">
                  <c:v>53.89</c:v>
                </c:pt>
                <c:pt idx="6">
                  <c:v>37.07</c:v>
                </c:pt>
                <c:pt idx="7">
                  <c:v>21.739999999999995</c:v>
                </c:pt>
                <c:pt idx="8">
                  <c:v>47.19</c:v>
                </c:pt>
                <c:pt idx="9">
                  <c:v>73.45</c:v>
                </c:pt>
                <c:pt idx="10">
                  <c:v>49.389999999999993</c:v>
                </c:pt>
                <c:pt idx="11">
                  <c:v>32.230000000000004</c:v>
                </c:pt>
                <c:pt idx="12">
                  <c:v>76.16</c:v>
                </c:pt>
                <c:pt idx="13">
                  <c:v>45.97</c:v>
                </c:pt>
                <c:pt idx="14">
                  <c:v>78.860000000000014</c:v>
                </c:pt>
                <c:pt idx="15">
                  <c:v>87.669999999999945</c:v>
                </c:pt>
                <c:pt idx="16">
                  <c:v>198.9499999999999</c:v>
                </c:pt>
                <c:pt idx="17">
                  <c:v>200.96000000000009</c:v>
                </c:pt>
                <c:pt idx="18">
                  <c:v>256.22000000000008</c:v>
                </c:pt>
                <c:pt idx="19">
                  <c:v>251.21000000000024</c:v>
                </c:pt>
                <c:pt idx="20">
                  <c:v>201.49000000000021</c:v>
                </c:pt>
                <c:pt idx="21">
                  <c:v>331.11999999999927</c:v>
                </c:pt>
                <c:pt idx="22">
                  <c:v>395.02999999999867</c:v>
                </c:pt>
                <c:pt idx="23">
                  <c:v>357.48999999999927</c:v>
                </c:pt>
                <c:pt idx="24">
                  <c:v>418.97999999999894</c:v>
                </c:pt>
                <c:pt idx="25">
                  <c:v>459.42999999999813</c:v>
                </c:pt>
                <c:pt idx="26">
                  <c:v>518.22999999999888</c:v>
                </c:pt>
                <c:pt idx="27">
                  <c:v>607.93999999999653</c:v>
                </c:pt>
                <c:pt idx="28">
                  <c:v>674.93999999999846</c:v>
                </c:pt>
                <c:pt idx="29">
                  <c:v>663.73999999999944</c:v>
                </c:pt>
                <c:pt idx="30">
                  <c:v>596.49999999999875</c:v>
                </c:pt>
                <c:pt idx="31">
                  <c:v>512.70999999999924</c:v>
                </c:pt>
                <c:pt idx="32">
                  <c:v>360.82000000000056</c:v>
                </c:pt>
                <c:pt idx="33">
                  <c:v>366.10000000000014</c:v>
                </c:pt>
                <c:pt idx="34">
                  <c:v>335.43999999999994</c:v>
                </c:pt>
                <c:pt idx="35">
                  <c:v>261.07</c:v>
                </c:pt>
                <c:pt idx="36">
                  <c:v>69.160000000000039</c:v>
                </c:pt>
                <c:pt idx="37">
                  <c:v>0.28999999999999998</c:v>
                </c:pt>
              </c:numCache>
            </c:numRef>
          </c:val>
          <c:smooth val="0"/>
          <c:extLst>
            <c:ext xmlns:c16="http://schemas.microsoft.com/office/drawing/2014/chart" uri="{C3380CC4-5D6E-409C-BE32-E72D297353CC}">
              <c16:uniqueId val="{00000004-7E65-2945-8BD1-C67C1DA31816}"/>
            </c:ext>
          </c:extLst>
        </c:ser>
        <c:dLbls>
          <c:showLegendKey val="0"/>
          <c:showVal val="0"/>
          <c:showCatName val="0"/>
          <c:showSerName val="0"/>
          <c:showPercent val="0"/>
          <c:showBubbleSize val="0"/>
        </c:dLbls>
        <c:smooth val="0"/>
        <c:axId val="706938607"/>
        <c:axId val="2051985455"/>
      </c:lineChart>
      <c:catAx>
        <c:axId val="706938607"/>
        <c:scaling>
          <c:orientation val="minMax"/>
        </c:scaling>
        <c:delete val="0"/>
        <c:axPos val="b"/>
        <c:majorGridlines>
          <c:spPr>
            <a:ln w="9525" cap="flat" cmpd="sng" algn="ctr">
              <a:solidFill>
                <a:schemeClr val="dk1">
                  <a:lumMod val="15000"/>
                  <a:lumOff val="85000"/>
                  <a:alpha val="54000"/>
                </a:schemeClr>
              </a:solidFill>
              <a:round/>
            </a:ln>
            <a:effectLst/>
          </c:spPr>
        </c:majorGridlines>
        <c:minorGridlines>
          <c:spPr>
            <a:ln w="9525" cap="flat" cmpd="sng" algn="ctr">
              <a:solidFill>
                <a:schemeClr val="dk1">
                  <a:lumMod val="15000"/>
                  <a:lumOff val="85000"/>
                  <a:alpha val="51000"/>
                </a:schemeClr>
              </a:solidFill>
              <a:round/>
            </a:ln>
            <a:effectLst/>
          </c:spPr>
        </c:minorGridlines>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en-US"/>
          </a:p>
        </c:txPr>
        <c:crossAx val="2051985455"/>
        <c:crosses val="autoZero"/>
        <c:auto val="1"/>
        <c:lblAlgn val="ctr"/>
        <c:lblOffset val="100"/>
        <c:noMultiLvlLbl val="0"/>
      </c:catAx>
      <c:valAx>
        <c:axId val="2051985455"/>
        <c:scaling>
          <c:orientation val="minMax"/>
        </c:scaling>
        <c:delete val="0"/>
        <c:axPos val="l"/>
        <c:majorGridlines>
          <c:spPr>
            <a:ln w="9525" cap="flat" cmpd="sng" algn="ctr">
              <a:solidFill>
                <a:schemeClr val="dk1">
                  <a:lumMod val="15000"/>
                  <a:lumOff val="85000"/>
                  <a:alpha val="54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en-US"/>
          </a:p>
        </c:txPr>
        <c:crossAx val="706938607"/>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[Book2]Sheet6!PivotTable5</c:name>
    <c:fmtId val="849"/>
  </c:pivotSource>
  <c:chart>
    <c:title>
      <c:tx>
        <c:rich>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r>
              <a:rPr lang="en-US" dirty="0"/>
              <a:t>sales</a:t>
            </a:r>
            <a:r>
              <a:rPr lang="en-US" baseline="0" dirty="0"/>
              <a:t> per platform</a:t>
            </a:r>
            <a:endParaRPr lang="en-US" dirty="0"/>
          </a:p>
        </c:rich>
      </c:tx>
      <c:layout>
        <c:manualLayout>
          <c:xMode val="edge"/>
          <c:yMode val="edge"/>
          <c:x val="0.40186195866141738"/>
          <c:y val="0"/>
        </c:manualLayout>
      </c:layout>
      <c:overlay val="0"/>
      <c:spPr>
        <a:noFill/>
        <a:ln>
          <a:noFill/>
        </a:ln>
        <a:effectLst/>
      </c:spPr>
      <c:txPr>
        <a:bodyPr rot="0" spcFirstLastPara="1" vertOverflow="ellipsis" vert="horz" wrap="square" anchor="ctr" anchorCtr="1"/>
        <a:lstStyle/>
        <a:p>
          <a:pPr>
            <a:defRPr sz="1600"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tx2">
              <a:lumMod val="25000"/>
              <a:lumOff val="75000"/>
            </a:schemeClr>
          </a:solidFill>
          <a:ln>
            <a:noFill/>
          </a:ln>
          <a:effectLst/>
        </c:spPr>
        <c:marker>
          <c:symbol val="diamond"/>
          <c:size val="6"/>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4"/>
          </a:solidFill>
          <a:ln>
            <a:noFill/>
          </a:ln>
          <a:effectLst/>
        </c:spPr>
      </c:pivotFmt>
      <c:pivotFmt>
        <c:idx val="8"/>
        <c:spPr>
          <a:solidFill>
            <a:schemeClr val="accent4"/>
          </a:solidFill>
          <a:ln>
            <a:noFill/>
          </a:ln>
          <a:effectLst/>
        </c:spPr>
      </c:pivotFmt>
      <c:pivotFmt>
        <c:idx val="9"/>
        <c:spPr>
          <a:solidFill>
            <a:schemeClr val="accent4"/>
          </a:solidFill>
          <a:ln>
            <a:noFill/>
          </a:ln>
          <a:effectLst/>
        </c:spPr>
      </c:pivotFmt>
      <c:pivotFmt>
        <c:idx val="10"/>
        <c:spPr>
          <a:solidFill>
            <a:schemeClr val="accent4"/>
          </a:solidFill>
          <a:ln>
            <a:noFill/>
          </a:ln>
          <a:effectLst/>
        </c:spPr>
      </c:pivotFmt>
      <c:pivotFmt>
        <c:idx val="11"/>
        <c:spPr>
          <a:solidFill>
            <a:schemeClr val="tx2">
              <a:lumMod val="25000"/>
              <a:lumOff val="75000"/>
            </a:schemeClr>
          </a:solidFill>
          <a:ln>
            <a:noFill/>
          </a:ln>
          <a:effectLst/>
        </c:spPr>
      </c:pivotFmt>
      <c:pivotFmt>
        <c:idx val="12"/>
        <c:spPr>
          <a:solidFill>
            <a:schemeClr val="tx2">
              <a:lumMod val="25000"/>
              <a:lumOff val="75000"/>
            </a:schemeClr>
          </a:solidFill>
          <a:ln>
            <a:noFill/>
          </a:ln>
          <a:effectLst/>
        </c:spPr>
      </c:pivotFmt>
      <c:pivotFmt>
        <c:idx val="13"/>
        <c:spPr>
          <a:solidFill>
            <a:schemeClr val="tx2">
              <a:lumMod val="25000"/>
              <a:lumOff val="75000"/>
            </a:schemeClr>
          </a:solidFill>
          <a:ln>
            <a:noFill/>
          </a:ln>
          <a:effectLst/>
        </c:spPr>
      </c:pivotFmt>
      <c:pivotFmt>
        <c:idx val="14"/>
        <c:spPr>
          <a:solidFill>
            <a:schemeClr val="tx2">
              <a:lumMod val="25000"/>
              <a:lumOff val="75000"/>
            </a:schemeClr>
          </a:solidFill>
          <a:ln>
            <a:noFill/>
          </a:ln>
          <a:effectLst/>
        </c:spPr>
      </c:pivotFmt>
      <c:pivotFmt>
        <c:idx val="15"/>
        <c:spPr>
          <a:solidFill>
            <a:schemeClr val="tx2">
              <a:lumMod val="25000"/>
              <a:lumOff val="75000"/>
            </a:schemeClr>
          </a:solidFill>
          <a:ln>
            <a:noFill/>
          </a:ln>
          <a:effectLst/>
        </c:spPr>
      </c:pivotFmt>
      <c:pivotFmt>
        <c:idx val="16"/>
        <c:spPr>
          <a:solidFill>
            <a:schemeClr val="tx2">
              <a:lumMod val="25000"/>
              <a:lumOff val="75000"/>
            </a:schemeClr>
          </a:solidFill>
          <a:ln>
            <a:noFill/>
          </a:ln>
          <a:effectLst/>
        </c:spPr>
      </c:pivotFmt>
      <c:pivotFmt>
        <c:idx val="17"/>
        <c:spPr>
          <a:solidFill>
            <a:schemeClr val="tx2">
              <a:lumMod val="25000"/>
              <a:lumOff val="75000"/>
            </a:schemeClr>
          </a:solidFill>
          <a:ln>
            <a:noFill/>
          </a:ln>
          <a:effectLst/>
        </c:spPr>
      </c:pivotFmt>
      <c:pivotFmt>
        <c:idx val="18"/>
        <c:spPr>
          <a:solidFill>
            <a:schemeClr val="tx2">
              <a:lumMod val="25000"/>
              <a:lumOff val="75000"/>
            </a:schemeClr>
          </a:solidFill>
          <a:ln>
            <a:noFill/>
          </a:ln>
          <a:effectLst/>
        </c:spPr>
      </c:pivotFmt>
      <c:pivotFmt>
        <c:idx val="19"/>
        <c:spPr>
          <a:solidFill>
            <a:schemeClr val="tx2">
              <a:lumMod val="25000"/>
              <a:lumOff val="75000"/>
            </a:schemeClr>
          </a:solidFill>
          <a:ln>
            <a:noFill/>
          </a:ln>
          <a:effectLst/>
        </c:spPr>
      </c:pivotFmt>
      <c:pivotFmt>
        <c:idx val="20"/>
        <c:spPr>
          <a:solidFill>
            <a:schemeClr val="tx2">
              <a:lumMod val="25000"/>
              <a:lumOff val="75000"/>
            </a:schemeClr>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tx2">
              <a:lumMod val="25000"/>
              <a:lumOff val="75000"/>
            </a:schemeClr>
          </a:solidFill>
          <a:ln>
            <a:noFill/>
          </a:ln>
          <a:effectLst/>
        </c:spPr>
      </c:pivotFmt>
      <c:pivotFmt>
        <c:idx val="22"/>
        <c:spPr>
          <a:solidFill>
            <a:schemeClr val="tx2">
              <a:lumMod val="25000"/>
              <a:lumOff val="75000"/>
            </a:schemeClr>
          </a:solidFill>
          <a:ln>
            <a:noFill/>
          </a:ln>
          <a:effectLst/>
        </c:spPr>
      </c:pivotFmt>
      <c:pivotFmt>
        <c:idx val="23"/>
        <c:spPr>
          <a:solidFill>
            <a:schemeClr val="tx2">
              <a:lumMod val="25000"/>
              <a:lumOff val="75000"/>
            </a:schemeClr>
          </a:solidFill>
          <a:ln>
            <a:noFill/>
          </a:ln>
          <a:effectLst/>
        </c:spPr>
      </c:pivotFmt>
      <c:pivotFmt>
        <c:idx val="24"/>
        <c:spPr>
          <a:solidFill>
            <a:schemeClr val="tx2">
              <a:lumMod val="25000"/>
              <a:lumOff val="75000"/>
            </a:schemeClr>
          </a:solidFill>
          <a:ln>
            <a:noFill/>
          </a:ln>
          <a:effectLst/>
        </c:spPr>
      </c:pivotFmt>
      <c:pivotFmt>
        <c:idx val="25"/>
        <c:spPr>
          <a:solidFill>
            <a:schemeClr val="tx2">
              <a:lumMod val="25000"/>
              <a:lumOff val="75000"/>
            </a:schemeClr>
          </a:solidFill>
          <a:ln>
            <a:noFill/>
          </a:ln>
          <a:effectLst/>
        </c:spPr>
      </c:pivotFmt>
      <c:pivotFmt>
        <c:idx val="26"/>
        <c:spPr>
          <a:solidFill>
            <a:schemeClr val="tx2">
              <a:lumMod val="25000"/>
              <a:lumOff val="75000"/>
            </a:schemeClr>
          </a:solidFill>
          <a:ln>
            <a:noFill/>
          </a:ln>
          <a:effectLst/>
        </c:spPr>
      </c:pivotFmt>
      <c:pivotFmt>
        <c:idx val="27"/>
        <c:spPr>
          <a:solidFill>
            <a:schemeClr val="tx2">
              <a:lumMod val="25000"/>
              <a:lumOff val="75000"/>
            </a:schemeClr>
          </a:solidFill>
          <a:ln>
            <a:noFill/>
          </a:ln>
          <a:effectLst/>
        </c:spPr>
      </c:pivotFmt>
      <c:pivotFmt>
        <c:idx val="28"/>
        <c:spPr>
          <a:solidFill>
            <a:schemeClr val="tx2">
              <a:lumMod val="25000"/>
              <a:lumOff val="75000"/>
            </a:schemeClr>
          </a:solidFill>
          <a:ln>
            <a:noFill/>
          </a:ln>
          <a:effectLst/>
        </c:spPr>
      </c:pivotFmt>
      <c:pivotFmt>
        <c:idx val="29"/>
        <c:spPr>
          <a:solidFill>
            <a:schemeClr val="tx2">
              <a:lumMod val="25000"/>
              <a:lumOff val="75000"/>
            </a:schemeClr>
          </a:solidFill>
          <a:ln>
            <a:noFill/>
          </a:ln>
          <a:effectLst/>
        </c:spPr>
      </c:pivotFmt>
      <c:pivotFmt>
        <c:idx val="30"/>
        <c:spPr>
          <a:solidFill>
            <a:schemeClr val="tx2">
              <a:lumMod val="25000"/>
              <a:lumOff val="75000"/>
            </a:schemeClr>
          </a:solidFill>
          <a:ln>
            <a:noFill/>
          </a:ln>
          <a:effectLst/>
        </c:spPr>
      </c:pivotFmt>
      <c:pivotFmt>
        <c:idx val="31"/>
        <c:spPr>
          <a:solidFill>
            <a:schemeClr val="tx2">
              <a:lumMod val="25000"/>
              <a:lumOff val="75000"/>
            </a:schemeClr>
          </a:solidFill>
          <a:ln>
            <a:noFill/>
          </a:ln>
          <a:effectLst/>
        </c:spPr>
      </c:pivotFmt>
      <c:pivotFmt>
        <c:idx val="32"/>
        <c:spPr>
          <a:solidFill>
            <a:schemeClr val="tx2">
              <a:lumMod val="25000"/>
              <a:lumOff val="75000"/>
            </a:schemeClr>
          </a:solidFill>
          <a:ln>
            <a:noFill/>
          </a:ln>
          <a:effectLst/>
        </c:spPr>
      </c:pivotFmt>
      <c:pivotFmt>
        <c:idx val="33"/>
        <c:spPr>
          <a:solidFill>
            <a:schemeClr val="tx2">
              <a:lumMod val="25000"/>
              <a:lumOff val="75000"/>
            </a:schemeClr>
          </a:solidFill>
          <a:ln>
            <a:noFill/>
          </a:ln>
          <a:effectLst/>
        </c:spPr>
      </c:pivotFmt>
      <c:pivotFmt>
        <c:idx val="34"/>
        <c:spPr>
          <a:solidFill>
            <a:schemeClr val="tx2">
              <a:lumMod val="25000"/>
              <a:lumOff val="75000"/>
            </a:schemeClr>
          </a:solidFill>
          <a:ln>
            <a:noFill/>
          </a:ln>
          <a:effectLst/>
        </c:spPr>
      </c:pivotFmt>
      <c:pivotFmt>
        <c:idx val="35"/>
        <c:spPr>
          <a:solidFill>
            <a:schemeClr val="tx2">
              <a:lumMod val="25000"/>
              <a:lumOff val="75000"/>
            </a:schemeClr>
          </a:solidFill>
          <a:ln>
            <a:noFill/>
          </a:ln>
          <a:effectLst/>
        </c:spPr>
      </c:pivotFmt>
      <c:pivotFmt>
        <c:idx val="36"/>
        <c:spPr>
          <a:solidFill>
            <a:schemeClr val="tx2">
              <a:lumMod val="25000"/>
              <a:lumOff val="75000"/>
            </a:schemeClr>
          </a:solidFill>
          <a:ln>
            <a:noFill/>
          </a:ln>
          <a:effectLst/>
        </c:spPr>
      </c:pivotFmt>
      <c:pivotFmt>
        <c:idx val="37"/>
        <c:spPr>
          <a:solidFill>
            <a:schemeClr val="accent4"/>
          </a:solidFill>
          <a:ln>
            <a:noFill/>
          </a:ln>
          <a:effectLst/>
        </c:spPr>
      </c:pivotFmt>
      <c:pivotFmt>
        <c:idx val="38"/>
        <c:spPr>
          <a:solidFill>
            <a:schemeClr val="accent4"/>
          </a:solidFill>
          <a:ln>
            <a:noFill/>
          </a:ln>
          <a:effectLst/>
        </c:spPr>
      </c:pivotFmt>
      <c:pivotFmt>
        <c:idx val="39"/>
        <c:spPr>
          <a:solidFill>
            <a:schemeClr val="tx2">
              <a:lumMod val="25000"/>
              <a:lumOff val="75000"/>
            </a:schemeClr>
          </a:solidFill>
          <a:ln>
            <a:noFill/>
          </a:ln>
          <a:effectLst/>
        </c:spPr>
      </c:pivotFmt>
      <c:pivotFmt>
        <c:idx val="40"/>
        <c:spPr>
          <a:solidFill>
            <a:schemeClr val="tx2">
              <a:lumMod val="25000"/>
              <a:lumOff val="75000"/>
            </a:schemeClr>
          </a:solidFill>
          <a:ln>
            <a:noFill/>
          </a:ln>
          <a:effectLst/>
        </c:spPr>
      </c:pivotFmt>
      <c:pivotFmt>
        <c:idx val="41"/>
        <c:spPr>
          <a:solidFill>
            <a:schemeClr val="tx2">
              <a:lumMod val="25000"/>
              <a:lumOff val="75000"/>
            </a:schemeClr>
          </a:solidFill>
          <a:ln>
            <a:noFill/>
          </a:ln>
          <a:effectLst/>
        </c:spPr>
      </c:pivotFmt>
      <c:pivotFmt>
        <c:idx val="42"/>
        <c:spPr>
          <a:solidFill>
            <a:schemeClr val="tx2">
              <a:lumMod val="25000"/>
              <a:lumOff val="75000"/>
            </a:schemeClr>
          </a:solidFill>
          <a:ln>
            <a:noFill/>
          </a:ln>
          <a:effectLst/>
        </c:spPr>
      </c:pivotFmt>
      <c:pivotFmt>
        <c:idx val="43"/>
        <c:spPr>
          <a:solidFill>
            <a:schemeClr val="tx2">
              <a:lumMod val="25000"/>
              <a:lumOff val="75000"/>
            </a:schemeClr>
          </a:solidFill>
          <a:ln>
            <a:noFill/>
          </a:ln>
          <a:effectLst/>
        </c:spPr>
      </c:pivotFmt>
      <c:pivotFmt>
        <c:idx val="44"/>
        <c:spPr>
          <a:solidFill>
            <a:schemeClr val="tx2">
              <a:lumMod val="25000"/>
              <a:lumOff val="75000"/>
            </a:schemeClr>
          </a:solidFill>
          <a:ln>
            <a:noFill/>
          </a:ln>
          <a:effectLst/>
        </c:spPr>
      </c:pivotFmt>
      <c:pivotFmt>
        <c:idx val="45"/>
        <c:spPr>
          <a:solidFill>
            <a:schemeClr val="accent4"/>
          </a:solidFill>
          <a:ln>
            <a:noFill/>
          </a:ln>
          <a:effectLst/>
        </c:spPr>
      </c:pivotFmt>
      <c:pivotFmt>
        <c:idx val="46"/>
        <c:spPr>
          <a:solidFill>
            <a:schemeClr val="tx2">
              <a:lumMod val="25000"/>
              <a:lumOff val="75000"/>
            </a:schemeClr>
          </a:solidFill>
          <a:ln>
            <a:noFill/>
          </a:ln>
          <a:effectLst/>
        </c:spPr>
      </c:pivotFmt>
      <c:pivotFmt>
        <c:idx val="47"/>
        <c:spPr>
          <a:solidFill>
            <a:schemeClr val="tx2">
              <a:lumMod val="25000"/>
              <a:lumOff val="75000"/>
            </a:schemeClr>
          </a:solidFill>
          <a:ln>
            <a:noFill/>
          </a:ln>
          <a:effectLst/>
        </c:spPr>
      </c:pivotFmt>
      <c:pivotFmt>
        <c:idx val="48"/>
        <c:spPr>
          <a:solidFill>
            <a:schemeClr val="accent4"/>
          </a:solidFill>
          <a:ln>
            <a:noFill/>
          </a:ln>
          <a:effectLst/>
        </c:spPr>
      </c:pivotFmt>
      <c:pivotFmt>
        <c:idx val="49"/>
        <c:spPr>
          <a:solidFill>
            <a:schemeClr val="tx2">
              <a:lumMod val="25000"/>
              <a:lumOff val="75000"/>
            </a:schemeClr>
          </a:solidFill>
          <a:ln>
            <a:noFill/>
          </a:ln>
          <a:effectLst/>
        </c:spPr>
      </c:pivotFmt>
      <c:pivotFmt>
        <c:idx val="50"/>
        <c:spPr>
          <a:solidFill>
            <a:schemeClr val="tx2">
              <a:lumMod val="25000"/>
              <a:lumOff val="75000"/>
            </a:schemeClr>
          </a:solidFill>
          <a:ln>
            <a:noFill/>
          </a:ln>
          <a:effectLst/>
        </c:spPr>
      </c:pivotFmt>
      <c:pivotFmt>
        <c:idx val="51"/>
        <c:spPr>
          <a:solidFill>
            <a:schemeClr val="tx2">
              <a:lumMod val="25000"/>
              <a:lumOff val="75000"/>
            </a:schemeClr>
          </a:solidFill>
          <a:ln>
            <a:noFill/>
          </a:ln>
          <a:effectLst/>
        </c:spPr>
      </c:pivotFmt>
      <c:pivotFmt>
        <c:idx val="52"/>
        <c:spPr>
          <a:solidFill>
            <a:schemeClr val="tx2">
              <a:lumMod val="25000"/>
              <a:lumOff val="75000"/>
            </a:schemeClr>
          </a:solidFill>
          <a:ln>
            <a:noFill/>
          </a:ln>
          <a:effectLst/>
        </c:spPr>
        <c:marker>
          <c:symbol val="none"/>
        </c:marker>
        <c:dLbl>
          <c:idx val="0"/>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tx2">
              <a:lumMod val="25000"/>
              <a:lumOff val="75000"/>
            </a:schemeClr>
          </a:solidFill>
          <a:ln>
            <a:noFill/>
          </a:ln>
          <a:effectLst/>
        </c:spPr>
      </c:pivotFmt>
      <c:pivotFmt>
        <c:idx val="54"/>
        <c:spPr>
          <a:solidFill>
            <a:schemeClr val="tx2">
              <a:lumMod val="25000"/>
              <a:lumOff val="75000"/>
            </a:schemeClr>
          </a:solidFill>
          <a:ln>
            <a:noFill/>
          </a:ln>
          <a:effectLst/>
        </c:spPr>
      </c:pivotFmt>
      <c:pivotFmt>
        <c:idx val="55"/>
        <c:spPr>
          <a:solidFill>
            <a:schemeClr val="tx2">
              <a:lumMod val="25000"/>
              <a:lumOff val="75000"/>
            </a:schemeClr>
          </a:solidFill>
          <a:ln>
            <a:noFill/>
          </a:ln>
          <a:effectLst/>
        </c:spPr>
      </c:pivotFmt>
      <c:pivotFmt>
        <c:idx val="56"/>
        <c:spPr>
          <a:solidFill>
            <a:schemeClr val="tx2">
              <a:lumMod val="25000"/>
              <a:lumOff val="75000"/>
            </a:schemeClr>
          </a:solidFill>
          <a:ln>
            <a:noFill/>
          </a:ln>
          <a:effectLst/>
        </c:spPr>
      </c:pivotFmt>
      <c:pivotFmt>
        <c:idx val="57"/>
        <c:spPr>
          <a:solidFill>
            <a:schemeClr val="tx2">
              <a:lumMod val="25000"/>
              <a:lumOff val="75000"/>
            </a:schemeClr>
          </a:solidFill>
          <a:ln>
            <a:noFill/>
          </a:ln>
          <a:effectLst/>
        </c:spPr>
      </c:pivotFmt>
      <c:pivotFmt>
        <c:idx val="58"/>
        <c:spPr>
          <a:solidFill>
            <a:schemeClr val="tx2">
              <a:lumMod val="25000"/>
              <a:lumOff val="75000"/>
            </a:schemeClr>
          </a:solidFill>
          <a:ln>
            <a:noFill/>
          </a:ln>
          <a:effectLst/>
        </c:spPr>
      </c:pivotFmt>
      <c:pivotFmt>
        <c:idx val="59"/>
        <c:spPr>
          <a:solidFill>
            <a:schemeClr val="tx2">
              <a:lumMod val="25000"/>
              <a:lumOff val="75000"/>
            </a:schemeClr>
          </a:solidFill>
          <a:ln>
            <a:noFill/>
          </a:ln>
          <a:effectLst/>
        </c:spPr>
      </c:pivotFmt>
      <c:pivotFmt>
        <c:idx val="60"/>
        <c:spPr>
          <a:solidFill>
            <a:schemeClr val="tx2">
              <a:lumMod val="25000"/>
              <a:lumOff val="75000"/>
            </a:schemeClr>
          </a:solidFill>
          <a:ln>
            <a:noFill/>
          </a:ln>
          <a:effectLst/>
        </c:spPr>
      </c:pivotFmt>
      <c:pivotFmt>
        <c:idx val="61"/>
        <c:spPr>
          <a:solidFill>
            <a:schemeClr val="tx2">
              <a:lumMod val="25000"/>
              <a:lumOff val="75000"/>
            </a:schemeClr>
          </a:solidFill>
          <a:ln>
            <a:noFill/>
          </a:ln>
          <a:effectLst/>
        </c:spPr>
      </c:pivotFmt>
      <c:pivotFmt>
        <c:idx val="62"/>
        <c:spPr>
          <a:solidFill>
            <a:schemeClr val="tx2">
              <a:lumMod val="25000"/>
              <a:lumOff val="75000"/>
            </a:schemeClr>
          </a:solidFill>
          <a:ln>
            <a:noFill/>
          </a:ln>
          <a:effectLst/>
        </c:spPr>
      </c:pivotFmt>
      <c:pivotFmt>
        <c:idx val="63"/>
        <c:spPr>
          <a:solidFill>
            <a:schemeClr val="tx2">
              <a:lumMod val="25000"/>
              <a:lumOff val="75000"/>
            </a:schemeClr>
          </a:solidFill>
          <a:ln>
            <a:noFill/>
          </a:ln>
          <a:effectLst/>
        </c:spPr>
      </c:pivotFmt>
      <c:pivotFmt>
        <c:idx val="64"/>
        <c:spPr>
          <a:solidFill>
            <a:schemeClr val="tx2">
              <a:lumMod val="25000"/>
              <a:lumOff val="75000"/>
            </a:schemeClr>
          </a:solidFill>
          <a:ln>
            <a:noFill/>
          </a:ln>
          <a:effectLst/>
        </c:spPr>
      </c:pivotFmt>
      <c:pivotFmt>
        <c:idx val="65"/>
        <c:spPr>
          <a:solidFill>
            <a:schemeClr val="tx2">
              <a:lumMod val="25000"/>
              <a:lumOff val="75000"/>
            </a:schemeClr>
          </a:solidFill>
          <a:ln>
            <a:noFill/>
          </a:ln>
          <a:effectLst/>
        </c:spPr>
      </c:pivotFmt>
      <c:pivotFmt>
        <c:idx val="66"/>
        <c:spPr>
          <a:solidFill>
            <a:schemeClr val="tx2">
              <a:lumMod val="25000"/>
              <a:lumOff val="75000"/>
            </a:schemeClr>
          </a:solidFill>
          <a:ln>
            <a:noFill/>
          </a:ln>
          <a:effectLst/>
        </c:spPr>
      </c:pivotFmt>
      <c:pivotFmt>
        <c:idx val="67"/>
        <c:spPr>
          <a:solidFill>
            <a:schemeClr val="tx2">
              <a:lumMod val="25000"/>
              <a:lumOff val="75000"/>
            </a:schemeClr>
          </a:solidFill>
          <a:ln>
            <a:noFill/>
          </a:ln>
          <a:effectLst/>
        </c:spPr>
      </c:pivotFmt>
      <c:pivotFmt>
        <c:idx val="68"/>
        <c:spPr>
          <a:solidFill>
            <a:schemeClr val="tx2">
              <a:lumMod val="25000"/>
              <a:lumOff val="75000"/>
            </a:schemeClr>
          </a:solidFill>
          <a:ln>
            <a:noFill/>
          </a:ln>
          <a:effectLst/>
        </c:spPr>
      </c:pivotFmt>
      <c:pivotFmt>
        <c:idx val="69"/>
        <c:spPr>
          <a:solidFill>
            <a:schemeClr val="accent4">
              <a:shade val="95000"/>
            </a:schemeClr>
          </a:solidFill>
          <a:ln>
            <a:noFill/>
          </a:ln>
          <a:effectLst/>
        </c:spPr>
      </c:pivotFmt>
      <c:pivotFmt>
        <c:idx val="70"/>
        <c:spPr>
          <a:solidFill>
            <a:schemeClr val="accent4">
              <a:shade val="91000"/>
            </a:schemeClr>
          </a:solidFill>
          <a:ln>
            <a:noFill/>
          </a:ln>
          <a:effectLst/>
        </c:spPr>
      </c:pivotFmt>
      <c:pivotFmt>
        <c:idx val="71"/>
        <c:spPr>
          <a:solidFill>
            <a:schemeClr val="tx2">
              <a:lumMod val="25000"/>
              <a:lumOff val="75000"/>
            </a:schemeClr>
          </a:solidFill>
          <a:ln>
            <a:noFill/>
          </a:ln>
          <a:effectLst/>
        </c:spPr>
      </c:pivotFmt>
      <c:pivotFmt>
        <c:idx val="72"/>
        <c:spPr>
          <a:solidFill>
            <a:schemeClr val="tx2">
              <a:lumMod val="25000"/>
              <a:lumOff val="75000"/>
            </a:schemeClr>
          </a:solidFill>
          <a:ln>
            <a:noFill/>
          </a:ln>
          <a:effectLst/>
        </c:spPr>
      </c:pivotFmt>
      <c:pivotFmt>
        <c:idx val="73"/>
        <c:spPr>
          <a:solidFill>
            <a:schemeClr val="tx2">
              <a:lumMod val="25000"/>
              <a:lumOff val="75000"/>
            </a:schemeClr>
          </a:solidFill>
          <a:ln>
            <a:noFill/>
          </a:ln>
          <a:effectLst/>
        </c:spPr>
      </c:pivotFmt>
      <c:pivotFmt>
        <c:idx val="74"/>
        <c:spPr>
          <a:solidFill>
            <a:schemeClr val="tx2">
              <a:lumMod val="25000"/>
              <a:lumOff val="75000"/>
            </a:schemeClr>
          </a:solidFill>
          <a:ln>
            <a:noFill/>
          </a:ln>
          <a:effectLst/>
        </c:spPr>
      </c:pivotFmt>
      <c:pivotFmt>
        <c:idx val="75"/>
        <c:spPr>
          <a:solidFill>
            <a:schemeClr val="tx2">
              <a:lumMod val="25000"/>
              <a:lumOff val="75000"/>
            </a:schemeClr>
          </a:solidFill>
          <a:ln>
            <a:noFill/>
          </a:ln>
          <a:effectLst/>
        </c:spPr>
      </c:pivotFmt>
      <c:pivotFmt>
        <c:idx val="76"/>
        <c:spPr>
          <a:solidFill>
            <a:schemeClr val="tx2">
              <a:lumMod val="25000"/>
              <a:lumOff val="75000"/>
            </a:schemeClr>
          </a:solidFill>
          <a:ln>
            <a:noFill/>
          </a:ln>
          <a:effectLst/>
        </c:spPr>
      </c:pivotFmt>
      <c:pivotFmt>
        <c:idx val="77"/>
        <c:spPr>
          <a:solidFill>
            <a:schemeClr val="accent4">
              <a:shade val="60000"/>
            </a:schemeClr>
          </a:solidFill>
          <a:ln>
            <a:noFill/>
          </a:ln>
          <a:effectLst/>
        </c:spPr>
      </c:pivotFmt>
      <c:pivotFmt>
        <c:idx val="78"/>
        <c:spPr>
          <a:solidFill>
            <a:schemeClr val="tx2">
              <a:lumMod val="25000"/>
              <a:lumOff val="75000"/>
            </a:schemeClr>
          </a:solidFill>
          <a:ln>
            <a:noFill/>
          </a:ln>
          <a:effectLst/>
        </c:spPr>
      </c:pivotFmt>
      <c:pivotFmt>
        <c:idx val="79"/>
        <c:spPr>
          <a:solidFill>
            <a:schemeClr val="tx2">
              <a:lumMod val="25000"/>
              <a:lumOff val="75000"/>
            </a:schemeClr>
          </a:solidFill>
          <a:ln>
            <a:noFill/>
          </a:ln>
          <a:effectLst/>
        </c:spPr>
      </c:pivotFmt>
      <c:pivotFmt>
        <c:idx val="80"/>
        <c:spPr>
          <a:solidFill>
            <a:schemeClr val="accent4">
              <a:shade val="47000"/>
            </a:schemeClr>
          </a:solidFill>
          <a:ln>
            <a:noFill/>
          </a:ln>
          <a:effectLst/>
        </c:spPr>
      </c:pivotFmt>
      <c:pivotFmt>
        <c:idx val="81"/>
        <c:spPr>
          <a:solidFill>
            <a:schemeClr val="tx2">
              <a:lumMod val="25000"/>
              <a:lumOff val="75000"/>
            </a:schemeClr>
          </a:solidFill>
          <a:ln>
            <a:noFill/>
          </a:ln>
          <a:effectLst/>
        </c:spPr>
      </c:pivotFmt>
      <c:pivotFmt>
        <c:idx val="82"/>
        <c:spPr>
          <a:solidFill>
            <a:schemeClr val="tx2">
              <a:lumMod val="25000"/>
              <a:lumOff val="75000"/>
            </a:schemeClr>
          </a:solidFill>
          <a:ln>
            <a:noFill/>
          </a:ln>
          <a:effectLst/>
        </c:spPr>
      </c:pivotFmt>
      <c:pivotFmt>
        <c:idx val="83"/>
        <c:spPr>
          <a:solidFill>
            <a:schemeClr val="tx2">
              <a:lumMod val="25000"/>
              <a:lumOff val="75000"/>
            </a:schemeClr>
          </a:solidFill>
          <a:ln>
            <a:noFill/>
          </a:ln>
          <a:effectLst/>
        </c:spPr>
      </c:pivotFmt>
    </c:pivotFmts>
    <c:plotArea>
      <c:layout>
        <c:manualLayout>
          <c:layoutTarget val="inner"/>
          <c:xMode val="edge"/>
          <c:yMode val="edge"/>
          <c:x val="4.5493334170086438E-3"/>
          <c:y val="0.10924748393000255"/>
          <c:w val="0.97633605287290892"/>
          <c:h val="0.82872773649772646"/>
        </c:manualLayout>
      </c:layout>
      <c:barChart>
        <c:barDir val="col"/>
        <c:grouping val="clustered"/>
        <c:varyColors val="1"/>
        <c:ser>
          <c:idx val="0"/>
          <c:order val="0"/>
          <c:tx>
            <c:strRef>
              <c:f>Sheet6!$B$3</c:f>
              <c:strCache>
                <c:ptCount val="1"/>
                <c:pt idx="0">
                  <c:v>Total</c:v>
                </c:pt>
              </c:strCache>
            </c:strRef>
          </c:tx>
          <c:spPr>
            <a:solidFill>
              <a:schemeClr val="tx2">
                <a:lumMod val="25000"/>
                <a:lumOff val="75000"/>
              </a:schemeClr>
            </a:solidFill>
          </c:spPr>
          <c:invertIfNegative val="0"/>
          <c:dPt>
            <c:idx val="0"/>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01-B412-7044-BA3B-D7C25E593BA2}"/>
              </c:ext>
            </c:extLst>
          </c:dPt>
          <c:dPt>
            <c:idx val="1"/>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03-B412-7044-BA3B-D7C25E593BA2}"/>
              </c:ext>
            </c:extLst>
          </c:dPt>
          <c:dPt>
            <c:idx val="2"/>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05-B412-7044-BA3B-D7C25E593BA2}"/>
              </c:ext>
            </c:extLst>
          </c:dPt>
          <c:dPt>
            <c:idx val="3"/>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07-B412-7044-BA3B-D7C25E593BA2}"/>
              </c:ext>
            </c:extLst>
          </c:dPt>
          <c:dPt>
            <c:idx val="4"/>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09-B412-7044-BA3B-D7C25E593BA2}"/>
              </c:ext>
            </c:extLst>
          </c:dPt>
          <c:dPt>
            <c:idx val="5"/>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0B-B412-7044-BA3B-D7C25E593BA2}"/>
              </c:ext>
            </c:extLst>
          </c:dPt>
          <c:dPt>
            <c:idx val="6"/>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0D-B412-7044-BA3B-D7C25E593BA2}"/>
              </c:ext>
            </c:extLst>
          </c:dPt>
          <c:dPt>
            <c:idx val="7"/>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0F-B412-7044-BA3B-D7C25E593BA2}"/>
              </c:ext>
            </c:extLst>
          </c:dPt>
          <c:dPt>
            <c:idx val="8"/>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11-B412-7044-BA3B-D7C25E593BA2}"/>
              </c:ext>
            </c:extLst>
          </c:dPt>
          <c:dPt>
            <c:idx val="9"/>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13-B412-7044-BA3B-D7C25E593BA2}"/>
              </c:ext>
            </c:extLst>
          </c:dPt>
          <c:dPt>
            <c:idx val="10"/>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15-B412-7044-BA3B-D7C25E593BA2}"/>
              </c:ext>
            </c:extLst>
          </c:dPt>
          <c:dPt>
            <c:idx val="11"/>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17-B412-7044-BA3B-D7C25E593BA2}"/>
              </c:ext>
            </c:extLst>
          </c:dPt>
          <c:dPt>
            <c:idx val="12"/>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19-B412-7044-BA3B-D7C25E593BA2}"/>
              </c:ext>
            </c:extLst>
          </c:dPt>
          <c:dPt>
            <c:idx val="13"/>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1B-B412-7044-BA3B-D7C25E593BA2}"/>
              </c:ext>
            </c:extLst>
          </c:dPt>
          <c:dPt>
            <c:idx val="14"/>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1D-B412-7044-BA3B-D7C25E593BA2}"/>
              </c:ext>
            </c:extLst>
          </c:dPt>
          <c:dPt>
            <c:idx val="15"/>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1F-B412-7044-BA3B-D7C25E593BA2}"/>
              </c:ext>
            </c:extLst>
          </c:dPt>
          <c:dPt>
            <c:idx val="16"/>
            <c:invertIfNegative val="0"/>
            <c:bubble3D val="0"/>
            <c:spPr>
              <a:solidFill>
                <a:schemeClr val="accent4">
                  <a:shade val="95000"/>
                </a:schemeClr>
              </a:solidFill>
              <a:ln>
                <a:noFill/>
              </a:ln>
              <a:effectLst/>
            </c:spPr>
            <c:extLst>
              <c:ext xmlns:c16="http://schemas.microsoft.com/office/drawing/2014/chart" uri="{C3380CC4-5D6E-409C-BE32-E72D297353CC}">
                <c16:uniqueId val="{00000021-B412-7044-BA3B-D7C25E593BA2}"/>
              </c:ext>
            </c:extLst>
          </c:dPt>
          <c:dPt>
            <c:idx val="17"/>
            <c:invertIfNegative val="0"/>
            <c:bubble3D val="0"/>
            <c:spPr>
              <a:solidFill>
                <a:schemeClr val="accent4">
                  <a:shade val="91000"/>
                </a:schemeClr>
              </a:solidFill>
              <a:ln>
                <a:noFill/>
              </a:ln>
              <a:effectLst/>
            </c:spPr>
            <c:extLst>
              <c:ext xmlns:c16="http://schemas.microsoft.com/office/drawing/2014/chart" uri="{C3380CC4-5D6E-409C-BE32-E72D297353CC}">
                <c16:uniqueId val="{00000023-B412-7044-BA3B-D7C25E593BA2}"/>
              </c:ext>
            </c:extLst>
          </c:dPt>
          <c:dPt>
            <c:idx val="18"/>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25-B412-7044-BA3B-D7C25E593BA2}"/>
              </c:ext>
            </c:extLst>
          </c:dPt>
          <c:dPt>
            <c:idx val="19"/>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27-B412-7044-BA3B-D7C25E593BA2}"/>
              </c:ext>
            </c:extLst>
          </c:dPt>
          <c:dPt>
            <c:idx val="20"/>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29-B412-7044-BA3B-D7C25E593BA2}"/>
              </c:ext>
            </c:extLst>
          </c:dPt>
          <c:dPt>
            <c:idx val="21"/>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2B-B412-7044-BA3B-D7C25E593BA2}"/>
              </c:ext>
            </c:extLst>
          </c:dPt>
          <c:dPt>
            <c:idx val="22"/>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2D-B412-7044-BA3B-D7C25E593BA2}"/>
              </c:ext>
            </c:extLst>
          </c:dPt>
          <c:dPt>
            <c:idx val="23"/>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2F-B412-7044-BA3B-D7C25E593BA2}"/>
              </c:ext>
            </c:extLst>
          </c:dPt>
          <c:dPt>
            <c:idx val="24"/>
            <c:invertIfNegative val="0"/>
            <c:bubble3D val="0"/>
            <c:spPr>
              <a:solidFill>
                <a:schemeClr val="accent4">
                  <a:shade val="60000"/>
                </a:schemeClr>
              </a:solidFill>
              <a:ln>
                <a:noFill/>
              </a:ln>
              <a:effectLst/>
            </c:spPr>
            <c:extLst>
              <c:ext xmlns:c16="http://schemas.microsoft.com/office/drawing/2014/chart" uri="{C3380CC4-5D6E-409C-BE32-E72D297353CC}">
                <c16:uniqueId val="{00000031-B412-7044-BA3B-D7C25E593BA2}"/>
              </c:ext>
            </c:extLst>
          </c:dPt>
          <c:dPt>
            <c:idx val="25"/>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33-B412-7044-BA3B-D7C25E593BA2}"/>
              </c:ext>
            </c:extLst>
          </c:dPt>
          <c:dPt>
            <c:idx val="26"/>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35-B412-7044-BA3B-D7C25E593BA2}"/>
              </c:ext>
            </c:extLst>
          </c:dPt>
          <c:dPt>
            <c:idx val="27"/>
            <c:invertIfNegative val="0"/>
            <c:bubble3D val="0"/>
            <c:spPr>
              <a:solidFill>
                <a:schemeClr val="accent4">
                  <a:shade val="47000"/>
                </a:schemeClr>
              </a:solidFill>
              <a:ln>
                <a:noFill/>
              </a:ln>
              <a:effectLst/>
            </c:spPr>
            <c:extLst>
              <c:ext xmlns:c16="http://schemas.microsoft.com/office/drawing/2014/chart" uri="{C3380CC4-5D6E-409C-BE32-E72D297353CC}">
                <c16:uniqueId val="{00000037-B412-7044-BA3B-D7C25E593BA2}"/>
              </c:ext>
            </c:extLst>
          </c:dPt>
          <c:dPt>
            <c:idx val="28"/>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39-B412-7044-BA3B-D7C25E593BA2}"/>
              </c:ext>
            </c:extLst>
          </c:dPt>
          <c:dPt>
            <c:idx val="29"/>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3B-B412-7044-BA3B-D7C25E593BA2}"/>
              </c:ext>
            </c:extLst>
          </c:dPt>
          <c:dPt>
            <c:idx val="30"/>
            <c:invertIfNegative val="0"/>
            <c:bubble3D val="0"/>
            <c:spPr>
              <a:solidFill>
                <a:schemeClr val="tx2">
                  <a:lumMod val="25000"/>
                  <a:lumOff val="75000"/>
                </a:schemeClr>
              </a:solidFill>
              <a:ln>
                <a:noFill/>
              </a:ln>
              <a:effectLst/>
            </c:spPr>
            <c:extLst>
              <c:ext xmlns:c16="http://schemas.microsoft.com/office/drawing/2014/chart" uri="{C3380CC4-5D6E-409C-BE32-E72D297353CC}">
                <c16:uniqueId val="{0000003D-B412-7044-BA3B-D7C25E593BA2}"/>
              </c:ext>
            </c:extLst>
          </c:dPt>
          <c:dLbls>
            <c:spPr>
              <a:noFill/>
              <a:ln>
                <a:noFill/>
              </a:ln>
              <a:effectLst/>
            </c:spPr>
            <c:txPr>
              <a:bodyPr rot="-5400000" spcFirstLastPara="1" vertOverflow="clip" horzOverflow="clip" vert="horz" wrap="square" lIns="38100" tIns="19050" rIns="38100" bIns="19050" anchor="ctr" anchorCtr="1">
                <a:spAutoFit/>
              </a:bodyPr>
              <a:lstStyle/>
              <a:p>
                <a:pPr>
                  <a:defRPr sz="800"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Sheet6!$A$4:$A$35</c:f>
              <c:strCache>
                <c:ptCount val="31"/>
                <c:pt idx="0">
                  <c:v>2600</c:v>
                </c:pt>
                <c:pt idx="1">
                  <c:v>SAT</c:v>
                </c:pt>
                <c:pt idx="2">
                  <c:v>3DO</c:v>
                </c:pt>
                <c:pt idx="3">
                  <c:v>3DS</c:v>
                </c:pt>
                <c:pt idx="4">
                  <c:v>DC</c:v>
                </c:pt>
                <c:pt idx="5">
                  <c:v>DS</c:v>
                </c:pt>
                <c:pt idx="6">
                  <c:v>GB</c:v>
                </c:pt>
                <c:pt idx="7">
                  <c:v>GBA</c:v>
                </c:pt>
                <c:pt idx="8">
                  <c:v>GC</c:v>
                </c:pt>
                <c:pt idx="9">
                  <c:v>GEN</c:v>
                </c:pt>
                <c:pt idx="10">
                  <c:v>GG</c:v>
                </c:pt>
                <c:pt idx="11">
                  <c:v>N64</c:v>
                </c:pt>
                <c:pt idx="12">
                  <c:v>NES</c:v>
                </c:pt>
                <c:pt idx="13">
                  <c:v>NG</c:v>
                </c:pt>
                <c:pt idx="14">
                  <c:v>PC</c:v>
                </c:pt>
                <c:pt idx="15">
                  <c:v>PS</c:v>
                </c:pt>
                <c:pt idx="16">
                  <c:v>PS2</c:v>
                </c:pt>
                <c:pt idx="17">
                  <c:v>PS3</c:v>
                </c:pt>
                <c:pt idx="18">
                  <c:v>PS4</c:v>
                </c:pt>
                <c:pt idx="19">
                  <c:v>PSP</c:v>
                </c:pt>
                <c:pt idx="20">
                  <c:v>PSV</c:v>
                </c:pt>
                <c:pt idx="21">
                  <c:v>SCD</c:v>
                </c:pt>
                <c:pt idx="22">
                  <c:v>SNES</c:v>
                </c:pt>
                <c:pt idx="23">
                  <c:v>TG16</c:v>
                </c:pt>
                <c:pt idx="24">
                  <c:v>Wii</c:v>
                </c:pt>
                <c:pt idx="25">
                  <c:v>WiiU</c:v>
                </c:pt>
                <c:pt idx="26">
                  <c:v>WS</c:v>
                </c:pt>
                <c:pt idx="27">
                  <c:v>X360</c:v>
                </c:pt>
                <c:pt idx="28">
                  <c:v>XB</c:v>
                </c:pt>
                <c:pt idx="29">
                  <c:v>XOne</c:v>
                </c:pt>
                <c:pt idx="30">
                  <c:v>(blank)</c:v>
                </c:pt>
              </c:strCache>
            </c:strRef>
          </c:cat>
          <c:val>
            <c:numRef>
              <c:f>Sheet6!$B$4:$B$35</c:f>
              <c:numCache>
                <c:formatCode>General</c:formatCode>
                <c:ptCount val="31"/>
                <c:pt idx="0">
                  <c:v>97.080000000000027</c:v>
                </c:pt>
                <c:pt idx="1">
                  <c:v>33.189999999999991</c:v>
                </c:pt>
                <c:pt idx="2">
                  <c:v>0.06</c:v>
                </c:pt>
                <c:pt idx="3">
                  <c:v>245.83999999999997</c:v>
                </c:pt>
                <c:pt idx="4">
                  <c:v>15.87</c:v>
                </c:pt>
                <c:pt idx="5">
                  <c:v>816.86999999999239</c:v>
                </c:pt>
                <c:pt idx="6">
                  <c:v>255.44999999999987</c:v>
                </c:pt>
                <c:pt idx="7">
                  <c:v>318.2399999999987</c:v>
                </c:pt>
                <c:pt idx="8">
                  <c:v>199.2900000000007</c:v>
                </c:pt>
                <c:pt idx="9">
                  <c:v>28.250000000000004</c:v>
                </c:pt>
                <c:pt idx="10">
                  <c:v>0.04</c:v>
                </c:pt>
                <c:pt idx="11">
                  <c:v>218.87999999999988</c:v>
                </c:pt>
                <c:pt idx="12">
                  <c:v>251.06999999999985</c:v>
                </c:pt>
                <c:pt idx="13">
                  <c:v>1.3900000000000003</c:v>
                </c:pt>
                <c:pt idx="14">
                  <c:v>251.38000000000025</c:v>
                </c:pt>
                <c:pt idx="15">
                  <c:v>730.32999999999731</c:v>
                </c:pt>
                <c:pt idx="16">
                  <c:v>1251.3099999999881</c:v>
                </c:pt>
                <c:pt idx="17">
                  <c:v>954.90000000000077</c:v>
                </c:pt>
                <c:pt idx="18">
                  <c:v>277.36</c:v>
                </c:pt>
                <c:pt idx="19">
                  <c:v>290.04000000000133</c:v>
                </c:pt>
                <c:pt idx="20">
                  <c:v>58.949999999999918</c:v>
                </c:pt>
                <c:pt idx="21">
                  <c:v>1.8700000000000003</c:v>
                </c:pt>
                <c:pt idx="22">
                  <c:v>199.71000000000015</c:v>
                </c:pt>
                <c:pt idx="23">
                  <c:v>0.14000000000000001</c:v>
                </c:pt>
                <c:pt idx="24">
                  <c:v>925.30999999999847</c:v>
                </c:pt>
                <c:pt idx="25">
                  <c:v>81.550000000000026</c:v>
                </c:pt>
                <c:pt idx="26">
                  <c:v>1.39</c:v>
                </c:pt>
                <c:pt idx="27">
                  <c:v>978.28000000000088</c:v>
                </c:pt>
                <c:pt idx="28">
                  <c:v>258.21999999999838</c:v>
                </c:pt>
                <c:pt idx="29">
                  <c:v>140.81</c:v>
                </c:pt>
                <c:pt idx="30">
                  <c:v>1.0500000000000003</c:v>
                </c:pt>
              </c:numCache>
            </c:numRef>
          </c:val>
          <c:extLst>
            <c:ext xmlns:c16="http://schemas.microsoft.com/office/drawing/2014/chart" uri="{C3380CC4-5D6E-409C-BE32-E72D297353CC}">
              <c16:uniqueId val="{0000003E-B412-7044-BA3B-D7C25E593BA2}"/>
            </c:ext>
          </c:extLst>
        </c:ser>
        <c:dLbls>
          <c:dLblPos val="outEnd"/>
          <c:showLegendKey val="0"/>
          <c:showVal val="1"/>
          <c:showCatName val="0"/>
          <c:showSerName val="0"/>
          <c:showPercent val="0"/>
          <c:showBubbleSize val="0"/>
        </c:dLbls>
        <c:gapWidth val="77"/>
        <c:overlap val="100"/>
        <c:axId val="647567967"/>
        <c:axId val="647387375"/>
      </c:barChart>
      <c:catAx>
        <c:axId val="64756796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cap="all" spc="120" normalizeH="0" baseline="0">
                <a:solidFill>
                  <a:schemeClr val="tx1">
                    <a:lumMod val="65000"/>
                    <a:lumOff val="35000"/>
                  </a:schemeClr>
                </a:solidFill>
                <a:latin typeface="+mn-lt"/>
                <a:ea typeface="+mn-ea"/>
                <a:cs typeface="+mn-cs"/>
              </a:defRPr>
            </a:pPr>
            <a:endParaRPr lang="en-US"/>
          </a:p>
        </c:txPr>
        <c:crossAx val="647387375"/>
        <c:crosses val="autoZero"/>
        <c:auto val="1"/>
        <c:lblAlgn val="ctr"/>
        <c:lblOffset val="100"/>
        <c:noMultiLvlLbl val="0"/>
      </c:catAx>
      <c:valAx>
        <c:axId val="647387375"/>
        <c:scaling>
          <c:orientation val="minMax"/>
        </c:scaling>
        <c:delete val="1"/>
        <c:axPos val="l"/>
        <c:numFmt formatCode="General" sourceLinked="1"/>
        <c:majorTickMark val="none"/>
        <c:minorTickMark val="none"/>
        <c:tickLblPos val="nextTo"/>
        <c:crossAx val="647567967"/>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[Book2]Sheet5!PivotTable4</c:name>
    <c:fmtId val="18"/>
  </c:pivotSource>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sales  by genere</a:t>
            </a:r>
          </a:p>
        </c:rich>
      </c:tx>
      <c:layout>
        <c:manualLayout>
          <c:xMode val="edge"/>
          <c:yMode val="edge"/>
          <c:x val="0.39219728910038559"/>
          <c:y val="0"/>
        </c:manualLayout>
      </c:layout>
      <c:overlay val="1"/>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balanced" dir="t">
              <a:rot lat="0" lon="0" rev="1080000"/>
            </a:lightRig>
          </a:scene3d>
          <a:sp3d>
            <a:bevelT w="38100" h="12700" prst="softRoun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6818799513184422E-2"/>
          <c:y val="8.8126900055164964E-2"/>
          <c:w val="0.93663596890702383"/>
          <c:h val="0.78583043757670279"/>
        </c:manualLayout>
      </c:layout>
      <c:barChart>
        <c:barDir val="col"/>
        <c:grouping val="clustered"/>
        <c:varyColors val="0"/>
        <c:ser>
          <c:idx val="0"/>
          <c:order val="0"/>
          <c:tx>
            <c:strRef>
              <c:f>Sheet5!$B$3</c:f>
              <c:strCache>
                <c:ptCount val="1"/>
                <c:pt idx="0">
                  <c:v>Sum of NA_Sales</c:v>
                </c:pt>
              </c:strCache>
            </c:strRef>
          </c:tx>
          <c:spPr>
            <a:solidFill>
              <a:schemeClr val="accent1">
                <a:shade val="53000"/>
              </a:schemeClr>
            </a:solidFill>
            <a:ln>
              <a:noFill/>
            </a:ln>
            <a:effectLst/>
          </c:spPr>
          <c:invertIfNegative val="0"/>
          <c:cat>
            <c:strRef>
              <c:f>Sheet5!$A$4:$A$17</c:f>
              <c:strCache>
                <c:ptCount val="13"/>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pt idx="12">
                  <c:v>(blank)</c:v>
                </c:pt>
              </c:strCache>
            </c:strRef>
          </c:cat>
          <c:val>
            <c:numRef>
              <c:f>Sheet5!$B$4:$B$17</c:f>
              <c:numCache>
                <c:formatCode>General</c:formatCode>
                <c:ptCount val="13"/>
                <c:pt idx="0">
                  <c:v>877.8299999999914</c:v>
                </c:pt>
                <c:pt idx="1">
                  <c:v>105.76999999999997</c:v>
                </c:pt>
                <c:pt idx="2">
                  <c:v>223.59000000000015</c:v>
                </c:pt>
                <c:pt idx="3">
                  <c:v>410.23999999999927</c:v>
                </c:pt>
                <c:pt idx="4">
                  <c:v>447.04999999999922</c:v>
                </c:pt>
                <c:pt idx="5">
                  <c:v>123.78000000000007</c:v>
                </c:pt>
                <c:pt idx="6">
                  <c:v>359.4199999999978</c:v>
                </c:pt>
                <c:pt idx="7">
                  <c:v>327.27999999999912</c:v>
                </c:pt>
                <c:pt idx="8">
                  <c:v>582.59999999999536</c:v>
                </c:pt>
                <c:pt idx="9">
                  <c:v>183.31000000000085</c:v>
                </c:pt>
                <c:pt idx="10">
                  <c:v>683.34999999999548</c:v>
                </c:pt>
                <c:pt idx="11">
                  <c:v>68.700000000000259</c:v>
                </c:pt>
                <c:pt idx="12">
                  <c:v>0.03</c:v>
                </c:pt>
              </c:numCache>
            </c:numRef>
          </c:val>
          <c:extLst>
            <c:ext xmlns:c16="http://schemas.microsoft.com/office/drawing/2014/chart" uri="{C3380CC4-5D6E-409C-BE32-E72D297353CC}">
              <c16:uniqueId val="{00000000-4443-0349-8CD7-9A3C6C04449F}"/>
            </c:ext>
          </c:extLst>
        </c:ser>
        <c:ser>
          <c:idx val="1"/>
          <c:order val="1"/>
          <c:tx>
            <c:strRef>
              <c:f>Sheet5!$C$3</c:f>
              <c:strCache>
                <c:ptCount val="1"/>
                <c:pt idx="0">
                  <c:v>Sum of EU_Sales</c:v>
                </c:pt>
              </c:strCache>
            </c:strRef>
          </c:tx>
          <c:spPr>
            <a:solidFill>
              <a:schemeClr val="accent1">
                <a:shade val="76000"/>
              </a:schemeClr>
            </a:solidFill>
            <a:ln>
              <a:noFill/>
            </a:ln>
            <a:effectLst/>
          </c:spPr>
          <c:invertIfNegative val="0"/>
          <c:cat>
            <c:strRef>
              <c:f>Sheet5!$A$4:$A$17</c:f>
              <c:strCache>
                <c:ptCount val="13"/>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pt idx="12">
                  <c:v>(blank)</c:v>
                </c:pt>
              </c:strCache>
            </c:strRef>
          </c:cat>
          <c:val>
            <c:numRef>
              <c:f>Sheet5!$C$4:$C$17</c:f>
              <c:numCache>
                <c:formatCode>General</c:formatCode>
                <c:ptCount val="13"/>
                <c:pt idx="0">
                  <c:v>523.13999999998907</c:v>
                </c:pt>
                <c:pt idx="1">
                  <c:v>63.149999999999935</c:v>
                </c:pt>
                <c:pt idx="2">
                  <c:v>101.29000000000022</c:v>
                </c:pt>
                <c:pt idx="3">
                  <c:v>215.23000000000042</c:v>
                </c:pt>
                <c:pt idx="4">
                  <c:v>201.45000000000013</c:v>
                </c:pt>
                <c:pt idx="5">
                  <c:v>50.229999999999961</c:v>
                </c:pt>
                <c:pt idx="6">
                  <c:v>237.66000000000039</c:v>
                </c:pt>
                <c:pt idx="7">
                  <c:v>187.36000000000024</c:v>
                </c:pt>
                <c:pt idx="8">
                  <c:v>312.48999999999785</c:v>
                </c:pt>
                <c:pt idx="9">
                  <c:v>112.4700000000002</c:v>
                </c:pt>
                <c:pt idx="10">
                  <c:v>375.78999999999627</c:v>
                </c:pt>
                <c:pt idx="11">
                  <c:v>43.749999999999986</c:v>
                </c:pt>
                <c:pt idx="12">
                  <c:v>0</c:v>
                </c:pt>
              </c:numCache>
            </c:numRef>
          </c:val>
          <c:extLst>
            <c:ext xmlns:c16="http://schemas.microsoft.com/office/drawing/2014/chart" uri="{C3380CC4-5D6E-409C-BE32-E72D297353CC}">
              <c16:uniqueId val="{00000001-4443-0349-8CD7-9A3C6C04449F}"/>
            </c:ext>
          </c:extLst>
        </c:ser>
        <c:ser>
          <c:idx val="2"/>
          <c:order val="2"/>
          <c:tx>
            <c:strRef>
              <c:f>Sheet5!$D$3</c:f>
              <c:strCache>
                <c:ptCount val="1"/>
                <c:pt idx="0">
                  <c:v>Sum of JP_Sales</c:v>
                </c:pt>
              </c:strCache>
            </c:strRef>
          </c:tx>
          <c:spPr>
            <a:solidFill>
              <a:schemeClr val="accent1"/>
            </a:solidFill>
            <a:ln>
              <a:noFill/>
            </a:ln>
            <a:effectLst/>
          </c:spPr>
          <c:invertIfNegative val="0"/>
          <c:cat>
            <c:strRef>
              <c:f>Sheet5!$A$4:$A$17</c:f>
              <c:strCache>
                <c:ptCount val="13"/>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pt idx="12">
                  <c:v>(blank)</c:v>
                </c:pt>
              </c:strCache>
            </c:strRef>
          </c:cat>
          <c:val>
            <c:numRef>
              <c:f>Sheet5!$D$4:$D$17</c:f>
              <c:numCache>
                <c:formatCode>General</c:formatCode>
                <c:ptCount val="13"/>
                <c:pt idx="0">
                  <c:v>155.58000000000047</c:v>
                </c:pt>
                <c:pt idx="1">
                  <c:v>43.979999999999919</c:v>
                </c:pt>
                <c:pt idx="2">
                  <c:v>86.210000000000093</c:v>
                </c:pt>
                <c:pt idx="3">
                  <c:v>104.71999999999997</c:v>
                </c:pt>
                <c:pt idx="4">
                  <c:v>130.55000000000015</c:v>
                </c:pt>
                <c:pt idx="5">
                  <c:v>57.129999999999953</c:v>
                </c:pt>
                <c:pt idx="6">
                  <c:v>56.44</c:v>
                </c:pt>
                <c:pt idx="7">
                  <c:v>349.24000000000086</c:v>
                </c:pt>
                <c:pt idx="8">
                  <c:v>37.690000000000033</c:v>
                </c:pt>
                <c:pt idx="9">
                  <c:v>62.429999999999971</c:v>
                </c:pt>
                <c:pt idx="10">
                  <c:v>134.27000000000024</c:v>
                </c:pt>
                <c:pt idx="11">
                  <c:v>48.269999999999982</c:v>
                </c:pt>
                <c:pt idx="12">
                  <c:v>0.16</c:v>
                </c:pt>
              </c:numCache>
            </c:numRef>
          </c:val>
          <c:extLst>
            <c:ext xmlns:c16="http://schemas.microsoft.com/office/drawing/2014/chart" uri="{C3380CC4-5D6E-409C-BE32-E72D297353CC}">
              <c16:uniqueId val="{00000002-4443-0349-8CD7-9A3C6C04449F}"/>
            </c:ext>
          </c:extLst>
        </c:ser>
        <c:ser>
          <c:idx val="3"/>
          <c:order val="3"/>
          <c:tx>
            <c:strRef>
              <c:f>Sheet5!$E$3</c:f>
              <c:strCache>
                <c:ptCount val="1"/>
                <c:pt idx="0">
                  <c:v>Sum of Other_Sales</c:v>
                </c:pt>
              </c:strCache>
            </c:strRef>
          </c:tx>
          <c:spPr>
            <a:solidFill>
              <a:schemeClr val="accent1">
                <a:tint val="77000"/>
              </a:schemeClr>
            </a:solidFill>
            <a:ln>
              <a:noFill/>
            </a:ln>
            <a:effectLst/>
          </c:spPr>
          <c:invertIfNegative val="0"/>
          <c:cat>
            <c:strRef>
              <c:f>Sheet5!$A$4:$A$17</c:f>
              <c:strCache>
                <c:ptCount val="13"/>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pt idx="12">
                  <c:v>(blank)</c:v>
                </c:pt>
              </c:strCache>
            </c:strRef>
          </c:cat>
          <c:val>
            <c:numRef>
              <c:f>Sheet5!$E$4:$E$17</c:f>
              <c:numCache>
                <c:formatCode>General</c:formatCode>
                <c:ptCount val="13"/>
                <c:pt idx="0">
                  <c:v>237.14999999999765</c:v>
                </c:pt>
                <c:pt idx="1">
                  <c:v>41.360000000000163</c:v>
                </c:pt>
                <c:pt idx="2">
                  <c:v>47.179999999999978</c:v>
                </c:pt>
                <c:pt idx="3">
                  <c:v>121.89000000000144</c:v>
                </c:pt>
                <c:pt idx="4">
                  <c:v>57.339999999999762</c:v>
                </c:pt>
                <c:pt idx="5">
                  <c:v>27.6400000000002</c:v>
                </c:pt>
                <c:pt idx="6">
                  <c:v>84.090000000001098</c:v>
                </c:pt>
                <c:pt idx="7">
                  <c:v>95.150000000000688</c:v>
                </c:pt>
                <c:pt idx="8">
                  <c:v>106.56000000000104</c:v>
                </c:pt>
                <c:pt idx="9">
                  <c:v>58.049999999999912</c:v>
                </c:pt>
                <c:pt idx="10">
                  <c:v>155.06999999999968</c:v>
                </c:pt>
                <c:pt idx="11">
                  <c:v>16.639999999999972</c:v>
                </c:pt>
                <c:pt idx="12">
                  <c:v>3</c:v>
                </c:pt>
              </c:numCache>
            </c:numRef>
          </c:val>
          <c:extLst>
            <c:ext xmlns:c16="http://schemas.microsoft.com/office/drawing/2014/chart" uri="{C3380CC4-5D6E-409C-BE32-E72D297353CC}">
              <c16:uniqueId val="{00000003-4443-0349-8CD7-9A3C6C04449F}"/>
            </c:ext>
          </c:extLst>
        </c:ser>
        <c:ser>
          <c:idx val="4"/>
          <c:order val="4"/>
          <c:tx>
            <c:strRef>
              <c:f>Sheet5!$F$3</c:f>
              <c:strCache>
                <c:ptCount val="1"/>
                <c:pt idx="0">
                  <c:v>Sum of Global_Sales</c:v>
                </c:pt>
              </c:strCache>
            </c:strRef>
          </c:tx>
          <c:spPr>
            <a:solidFill>
              <a:schemeClr val="accent1">
                <a:tint val="54000"/>
              </a:schemeClr>
            </a:solidFill>
            <a:ln>
              <a:noFill/>
            </a:ln>
            <a:effectLst/>
          </c:spPr>
          <c:invertIfNegative val="0"/>
          <c:cat>
            <c:strRef>
              <c:f>Sheet5!$A$4:$A$17</c:f>
              <c:strCache>
                <c:ptCount val="13"/>
                <c:pt idx="0">
                  <c:v>Action</c:v>
                </c:pt>
                <c:pt idx="1">
                  <c:v>Adventure</c:v>
                </c:pt>
                <c:pt idx="2">
                  <c:v>Fighting</c:v>
                </c:pt>
                <c:pt idx="3">
                  <c:v>Misc</c:v>
                </c:pt>
                <c:pt idx="4">
                  <c:v>Platform</c:v>
                </c:pt>
                <c:pt idx="5">
                  <c:v>Puzzle</c:v>
                </c:pt>
                <c:pt idx="6">
                  <c:v>Racing</c:v>
                </c:pt>
                <c:pt idx="7">
                  <c:v>Role-Playing</c:v>
                </c:pt>
                <c:pt idx="8">
                  <c:v>Shooter</c:v>
                </c:pt>
                <c:pt idx="9">
                  <c:v>Simulation</c:v>
                </c:pt>
                <c:pt idx="10">
                  <c:v>Sports</c:v>
                </c:pt>
                <c:pt idx="11">
                  <c:v>Strategy</c:v>
                </c:pt>
                <c:pt idx="12">
                  <c:v>(blank)</c:v>
                </c:pt>
              </c:strCache>
            </c:strRef>
          </c:cat>
          <c:val>
            <c:numRef>
              <c:f>Sheet5!$F$4:$F$17</c:f>
              <c:numCache>
                <c:formatCode>General</c:formatCode>
                <c:ptCount val="13"/>
                <c:pt idx="0">
                  <c:v>1744.6499999999753</c:v>
                </c:pt>
                <c:pt idx="1">
                  <c:v>229.78000000000071</c:v>
                </c:pt>
                <c:pt idx="2">
                  <c:v>447.74000000000029</c:v>
                </c:pt>
                <c:pt idx="3">
                  <c:v>806.03999999999678</c:v>
                </c:pt>
                <c:pt idx="4">
                  <c:v>830.91999999999791</c:v>
                </c:pt>
                <c:pt idx="5">
                  <c:v>244.11000000000041</c:v>
                </c:pt>
                <c:pt idx="6">
                  <c:v>730.95999999999651</c:v>
                </c:pt>
                <c:pt idx="7">
                  <c:v>923.43999999999755</c:v>
                </c:pt>
                <c:pt idx="8">
                  <c:v>1035.8499999999958</c:v>
                </c:pt>
                <c:pt idx="9">
                  <c:v>389.86999999999978</c:v>
                </c:pt>
                <c:pt idx="10">
                  <c:v>1328.6099999999863</c:v>
                </c:pt>
                <c:pt idx="11">
                  <c:v>171.99000000000009</c:v>
                </c:pt>
                <c:pt idx="12">
                  <c:v>0.16</c:v>
                </c:pt>
              </c:numCache>
            </c:numRef>
          </c:val>
          <c:extLst>
            <c:ext xmlns:c16="http://schemas.microsoft.com/office/drawing/2014/chart" uri="{C3380CC4-5D6E-409C-BE32-E72D297353CC}">
              <c16:uniqueId val="{00000004-4443-0349-8CD7-9A3C6C04449F}"/>
            </c:ext>
          </c:extLst>
        </c:ser>
        <c:dLbls>
          <c:showLegendKey val="0"/>
          <c:showVal val="0"/>
          <c:showCatName val="0"/>
          <c:showSerName val="0"/>
          <c:showPercent val="0"/>
          <c:showBubbleSize val="0"/>
        </c:dLbls>
        <c:gapWidth val="219"/>
        <c:overlap val="-27"/>
        <c:axId val="849146800"/>
        <c:axId val="849148512"/>
      </c:barChart>
      <c:catAx>
        <c:axId val="849146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9148512"/>
        <c:crosses val="autoZero"/>
        <c:auto val="1"/>
        <c:lblAlgn val="ctr"/>
        <c:lblOffset val="100"/>
        <c:noMultiLvlLbl val="0"/>
      </c:catAx>
      <c:valAx>
        <c:axId val="8491485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4914680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[Exercise-1.8.xlsx]Q4!PivotTable3</c:name>
    <c:fmtId val="-1"/>
  </c:pivotSource>
  <c:chart>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dLbl>
          <c:idx val="0"/>
          <c:showLegendKey val="0"/>
          <c:showVal val="0"/>
          <c:showCatName val="0"/>
          <c:showSerName val="0"/>
          <c:showPercent val="0"/>
          <c:showBubbleSize val="0"/>
          <c:extLst>
            <c:ext xmlns:c15="http://schemas.microsoft.com/office/drawing/2012/chart" uri="{CE6537A1-D6FC-4f65-9D91-7224C49458BB}"/>
          </c:extLst>
        </c:dLbl>
      </c:pivotFmt>
      <c:pivotFmt>
        <c:idx val="3"/>
        <c:dLbl>
          <c:idx val="0"/>
          <c:showLegendKey val="0"/>
          <c:showVal val="0"/>
          <c:showCatName val="0"/>
          <c:showSerName val="0"/>
          <c:showPercent val="0"/>
          <c:showBubbleSize val="0"/>
          <c:extLst>
            <c:ext xmlns:c15="http://schemas.microsoft.com/office/drawing/2012/chart" uri="{CE6537A1-D6FC-4f65-9D91-7224C49458BB}"/>
          </c:extLst>
        </c:dLbl>
      </c:pivotFmt>
      <c:pivotFmt>
        <c:idx val="4"/>
        <c:dLbl>
          <c:idx val="0"/>
          <c:showLegendKey val="0"/>
          <c:showVal val="0"/>
          <c:showCatName val="0"/>
          <c:showSerName val="0"/>
          <c:showPercent val="0"/>
          <c:showBubbleSize val="0"/>
          <c:extLst>
            <c:ext xmlns:c15="http://schemas.microsoft.com/office/drawing/2012/chart" uri="{CE6537A1-D6FC-4f65-9D91-7224C49458BB}"/>
          </c:extLst>
        </c:dLbl>
      </c:pivotFmt>
      <c:pivotFmt>
        <c:idx val="5"/>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symbol val="circle"/>
          <c:size val="6"/>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9525">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symbol val="circle"/>
          <c:size val="6"/>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w="9525">
              <a:solidFill>
                <a:schemeClr val="accent5"/>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w="34925" cap="rnd">
            <a:solidFill>
              <a:schemeClr val="accent6"/>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symbol val="circle"/>
          <c:size val="6"/>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w="9525">
              <a:solidFill>
                <a:schemeClr val="accent4"/>
              </a:solidFill>
              <a:round/>
            </a:ln>
            <a:effectLst>
              <a:outerShdw blurRad="57150" dist="19050" dir="5400000" algn="ctr" rotWithShape="0">
                <a:srgbClr val="000000">
                  <a:alpha val="63000"/>
                </a:srgbClr>
              </a:outerShdw>
            </a:effectLst>
            <a:scene3d>
              <a:camera prst="orthographicFront">
                <a:rot lat="0" lon="0" rev="0"/>
              </a:camera>
              <a:lightRig rig="threePt" dir="tl"/>
            </a:scene3d>
            <a:sp3d>
              <a:bevelT w="0" h="0"/>
            </a:sp3d>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498830309254822E-2"/>
          <c:y val="6.2093314745947106E-2"/>
          <c:w val="0.7085965627335099"/>
          <c:h val="0.85349384765021497"/>
        </c:manualLayout>
      </c:layout>
      <c:lineChart>
        <c:grouping val="standard"/>
        <c:varyColors val="0"/>
        <c:ser>
          <c:idx val="0"/>
          <c:order val="0"/>
          <c:tx>
            <c:strRef>
              <c:f>'Q4'!$B$3</c:f>
              <c:strCache>
                <c:ptCount val="1"/>
                <c:pt idx="0">
                  <c:v>Sum of proportion_north_america_sales</c:v>
                </c:pt>
              </c:strCache>
            </c:strRef>
          </c:tx>
          <c:spPr>
            <a:ln w="34925" cap="rnd">
              <a:solidFill>
                <a:schemeClr val="accent1"/>
              </a:solidFill>
              <a:round/>
            </a:ln>
            <a:effectLst>
              <a:outerShdw blurRad="57150" dist="19050" dir="5400000" algn="ctr" rotWithShape="0">
                <a:srgbClr val="000000">
                  <a:alpha val="63000"/>
                </a:srgbClr>
              </a:outerShdw>
            </a:effectLst>
          </c:spPr>
          <c:marker>
            <c:symbol val="circle"/>
            <c:size val="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w="9525">
                <a:solidFill>
                  <a:schemeClr val="accent1"/>
                </a:solidFill>
                <a:round/>
              </a:ln>
              <a:effectLst>
                <a:outerShdw blurRad="57150" dist="19050" dir="5400000" algn="ctr" rotWithShape="0">
                  <a:srgbClr val="000000">
                    <a:alpha val="63000"/>
                  </a:srgbClr>
                </a:outerShdw>
              </a:effectLst>
            </c:spPr>
          </c:marker>
          <c:cat>
            <c:strRef>
              <c:f>'Q4'!$A$4:$A$38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'Q4'!$B$4:$B$38</c:f>
              <c:numCache>
                <c:formatCode>0%</c:formatCode>
                <c:ptCount val="34"/>
                <c:pt idx="0">
                  <c:v>0.46217986896962471</c:v>
                </c:pt>
                <c:pt idx="1">
                  <c:v>0.66084193804606839</c:v>
                </c:pt>
                <c:pt idx="2">
                  <c:v>0.62532443455691511</c:v>
                </c:pt>
                <c:pt idx="3">
                  <c:v>0.33719989209603451</c:v>
                </c:pt>
                <c:pt idx="4">
                  <c:v>0.38914443422263101</c:v>
                </c:pt>
                <c:pt idx="5">
                  <c:v>0.50550614146548067</c:v>
                </c:pt>
                <c:pt idx="6">
                  <c:v>0.61470388019060584</c:v>
                </c:pt>
                <c:pt idx="7">
                  <c:v>0.5154889653776068</c:v>
                </c:pt>
                <c:pt idx="8">
                  <c:v>0.39590443686006843</c:v>
                </c:pt>
                <c:pt idx="9">
                  <c:v>0.44472163865546233</c:v>
                </c:pt>
                <c:pt idx="10">
                  <c:v>0.32883862548934317</c:v>
                </c:pt>
                <c:pt idx="11">
                  <c:v>0.3555639762536314</c:v>
                </c:pt>
                <c:pt idx="12">
                  <c:v>0.28169333787311329</c:v>
                </c:pt>
                <c:pt idx="13">
                  <c:v>0.43565151895556137</c:v>
                </c:pt>
                <c:pt idx="14">
                  <c:v>0.47143994427306202</c:v>
                </c:pt>
                <c:pt idx="15">
                  <c:v>0.50048738643896018</c:v>
                </c:pt>
                <c:pt idx="16">
                  <c:v>0.50169140764914177</c:v>
                </c:pt>
                <c:pt idx="17">
                  <c:v>0.46879341139114827</c:v>
                </c:pt>
                <c:pt idx="18">
                  <c:v>0.52487404591667552</c:v>
                </c:pt>
                <c:pt idx="19">
                  <c:v>0.54659688511326954</c:v>
                </c:pt>
                <c:pt idx="20">
                  <c:v>0.54098085790135675</c:v>
                </c:pt>
                <c:pt idx="21">
                  <c:v>0.53084829839498393</c:v>
                </c:pt>
                <c:pt idx="22">
                  <c:v>0.52748184545810439</c:v>
                </c:pt>
                <c:pt idx="23">
                  <c:v>0.50499001996008097</c:v>
                </c:pt>
                <c:pt idx="24">
                  <c:v>0.51061149019030438</c:v>
                </c:pt>
                <c:pt idx="25">
                  <c:v>0.51766092207983438</c:v>
                </c:pt>
                <c:pt idx="26">
                  <c:v>0.50779259703281832</c:v>
                </c:pt>
                <c:pt idx="27">
                  <c:v>0.50668665167791049</c:v>
                </c:pt>
                <c:pt idx="28">
                  <c:v>0.46717959650381052</c:v>
                </c:pt>
                <c:pt idx="29">
                  <c:v>0.4262529570336141</c:v>
                </c:pt>
                <c:pt idx="30">
                  <c:v>0.42044497568661515</c:v>
                </c:pt>
                <c:pt idx="31">
                  <c:v>0.39154428126390833</c:v>
                </c:pt>
                <c:pt idx="32">
                  <c:v>0.3888216608682496</c:v>
                </c:pt>
                <c:pt idx="33">
                  <c:v>0.31946989990131142</c:v>
                </c:pt>
              </c:numCache>
            </c:numRef>
          </c:val>
          <c:smooth val="0"/>
          <c:extLst>
            <c:ext xmlns:c16="http://schemas.microsoft.com/office/drawing/2014/chart" uri="{C3380CC4-5D6E-409C-BE32-E72D297353CC}">
              <c16:uniqueId val="{00000000-9DC4-CA49-9100-93FA77FF896F}"/>
            </c:ext>
          </c:extLst>
        </c:ser>
        <c:ser>
          <c:idx val="1"/>
          <c:order val="1"/>
          <c:tx>
            <c:strRef>
              <c:f>'Q4'!$C$3</c:f>
              <c:strCache>
                <c:ptCount val="1"/>
                <c:pt idx="0">
                  <c:v>Sum of Sum of proportion_ EU_Sales</c:v>
                </c:pt>
              </c:strCache>
            </c:strRef>
          </c:tx>
          <c:spPr>
            <a:ln w="34925" cap="rnd">
              <a:solidFill>
                <a:schemeClr val="accent2"/>
              </a:solidFill>
              <a:round/>
            </a:ln>
            <a:effectLst>
              <a:outerShdw blurRad="57150" dist="19050" dir="5400000" algn="ctr" rotWithShape="0">
                <a:srgbClr val="000000">
                  <a:alpha val="63000"/>
                </a:srgbClr>
              </a:outerShdw>
            </a:effectLst>
          </c:spPr>
          <c:marker>
            <c:symbol val="circle"/>
            <c:size val="6"/>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w="9525">
                <a:solidFill>
                  <a:schemeClr val="accent2"/>
                </a:solidFill>
                <a:round/>
              </a:ln>
              <a:effectLst>
                <a:outerShdw blurRad="57150" dist="19050" dir="5400000" algn="ctr" rotWithShape="0">
                  <a:srgbClr val="000000">
                    <a:alpha val="63000"/>
                  </a:srgbClr>
                </a:outerShdw>
              </a:effectLst>
            </c:spPr>
          </c:marker>
          <c:cat>
            <c:strRef>
              <c:f>'Q4'!$A$4:$A$38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'Q4'!$C$4:$C$38</c:f>
              <c:numCache>
                <c:formatCode>0%</c:formatCode>
                <c:ptCount val="34"/>
                <c:pt idx="0">
                  <c:v>4.7647409172126266E-2</c:v>
                </c:pt>
                <c:pt idx="1">
                  <c:v>4.1699761715647335E-2</c:v>
                </c:pt>
                <c:pt idx="2">
                  <c:v>8.7875417130144601E-2</c:v>
                </c:pt>
                <c:pt idx="3">
                  <c:v>7.6611815484219067E-2</c:v>
                </c:pt>
                <c:pt idx="4">
                  <c:v>6.4857405703771853E-2</c:v>
                </c:pt>
                <c:pt idx="5">
                  <c:v>0.13955950868276154</c:v>
                </c:pt>
                <c:pt idx="6">
                  <c:v>0.11490810074880875</c:v>
                </c:pt>
                <c:pt idx="7">
                  <c:v>0.15448471350475801</c:v>
                </c:pt>
                <c:pt idx="8">
                  <c:v>0.12255662426310893</c:v>
                </c:pt>
                <c:pt idx="9">
                  <c:v>0.1537552521008404</c:v>
                </c:pt>
                <c:pt idx="10">
                  <c:v>0.10113092648977816</c:v>
                </c:pt>
                <c:pt idx="11">
                  <c:v>0.18794998105342925</c:v>
                </c:pt>
                <c:pt idx="12">
                  <c:v>0.16910679832028125</c:v>
                </c:pt>
                <c:pt idx="13">
                  <c:v>0.23730856138589002</c:v>
                </c:pt>
                <c:pt idx="14">
                  <c:v>0.24042193253059982</c:v>
                </c:pt>
                <c:pt idx="15">
                  <c:v>0.26084922213124373</c:v>
                </c:pt>
                <c:pt idx="16">
                  <c:v>0.2494129820511797</c:v>
                </c:pt>
                <c:pt idx="17">
                  <c:v>0.26170867235562584</c:v>
                </c:pt>
                <c:pt idx="18">
                  <c:v>0.28627025070142081</c:v>
                </c:pt>
                <c:pt idx="19">
                  <c:v>0.27745752427184567</c:v>
                </c:pt>
                <c:pt idx="20">
                  <c:v>0.29009361464300704</c:v>
                </c:pt>
                <c:pt idx="21">
                  <c:v>0.25594428942787023</c:v>
                </c:pt>
                <c:pt idx="22">
                  <c:v>0.26512153759186058</c:v>
                </c:pt>
                <c:pt idx="23">
                  <c:v>0.24804237678489283</c:v>
                </c:pt>
                <c:pt idx="24">
                  <c:v>0.26262824603603196</c:v>
                </c:pt>
                <c:pt idx="25">
                  <c:v>0.27161584916777121</c:v>
                </c:pt>
                <c:pt idx="26">
                  <c:v>0.2871122433687997</c:v>
                </c:pt>
                <c:pt idx="27">
                  <c:v>0.2943292530602058</c:v>
                </c:pt>
                <c:pt idx="28">
                  <c:v>0.32450241283745984</c:v>
                </c:pt>
                <c:pt idx="29">
                  <c:v>0.32673158386972545</c:v>
                </c:pt>
                <c:pt idx="30">
                  <c:v>0.34174567384749122</c:v>
                </c:pt>
                <c:pt idx="31">
                  <c:v>0.37279335410176617</c:v>
                </c:pt>
                <c:pt idx="32">
                  <c:v>0.36949780668582688</c:v>
                </c:pt>
                <c:pt idx="33">
                  <c:v>0.37727336810940343</c:v>
                </c:pt>
              </c:numCache>
            </c:numRef>
          </c:val>
          <c:smooth val="0"/>
          <c:extLst>
            <c:ext xmlns:c16="http://schemas.microsoft.com/office/drawing/2014/chart" uri="{C3380CC4-5D6E-409C-BE32-E72D297353CC}">
              <c16:uniqueId val="{00000001-9DC4-CA49-9100-93FA77FF896F}"/>
            </c:ext>
          </c:extLst>
        </c:ser>
        <c:ser>
          <c:idx val="2"/>
          <c:order val="2"/>
          <c:tx>
            <c:strRef>
              <c:f>'Q4'!$D$3</c:f>
              <c:strCache>
                <c:ptCount val="1"/>
                <c:pt idx="0">
                  <c:v>Sum of Sum of proportion JP_Sales</c:v>
                </c:pt>
              </c:strCache>
            </c:strRef>
          </c:tx>
          <c:spPr>
            <a:ln w="34925" cap="rnd">
              <a:solidFill>
                <a:schemeClr val="accent3"/>
              </a:solidFill>
              <a:round/>
            </a:ln>
            <a:effectLst>
              <a:outerShdw blurRad="57150" dist="19050" dir="5400000" algn="ctr" rotWithShape="0">
                <a:srgbClr val="000000">
                  <a:alpha val="63000"/>
                </a:srgbClr>
              </a:outerShdw>
            </a:effectLst>
          </c:spPr>
          <c:marker>
            <c:symbol val="circle"/>
            <c:size val="6"/>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w="9525">
                <a:solidFill>
                  <a:schemeClr val="accent3"/>
                </a:solidFill>
                <a:round/>
              </a:ln>
              <a:effectLst>
                <a:outerShdw blurRad="57150" dist="19050" dir="5400000" algn="ctr" rotWithShape="0">
                  <a:srgbClr val="000000">
                    <a:alpha val="63000"/>
                  </a:srgbClr>
                </a:outerShdw>
              </a:effectLst>
            </c:spPr>
          </c:marker>
          <c:cat>
            <c:strRef>
              <c:f>'Q4'!$A$4:$A$38</c:f>
              <c:strCache>
                <c:ptCount val="34"/>
                <c:pt idx="0">
                  <c:v>1983</c:v>
                </c:pt>
                <c:pt idx="1">
                  <c:v>1984</c:v>
                </c:pt>
                <c:pt idx="2">
                  <c:v>1985</c:v>
                </c:pt>
                <c:pt idx="3">
                  <c:v>1986</c:v>
                </c:pt>
                <c:pt idx="4">
                  <c:v>1987</c:v>
                </c:pt>
                <c:pt idx="5">
                  <c:v>1988</c:v>
                </c:pt>
                <c:pt idx="6">
                  <c:v>1989</c:v>
                </c:pt>
                <c:pt idx="7">
                  <c:v>1990</c:v>
                </c:pt>
                <c:pt idx="8">
                  <c:v>1991</c:v>
                </c:pt>
                <c:pt idx="9">
                  <c:v>1992</c:v>
                </c:pt>
                <c:pt idx="10">
                  <c:v>1993</c:v>
                </c:pt>
                <c:pt idx="11">
                  <c:v>1994</c:v>
                </c:pt>
                <c:pt idx="12">
                  <c:v>1995</c:v>
                </c:pt>
                <c:pt idx="13">
                  <c:v>1996</c:v>
                </c:pt>
                <c:pt idx="14">
                  <c:v>1997</c:v>
                </c:pt>
                <c:pt idx="15">
                  <c:v>1998</c:v>
                </c:pt>
                <c:pt idx="16">
                  <c:v>1999</c:v>
                </c:pt>
                <c:pt idx="17">
                  <c:v>2000</c:v>
                </c:pt>
                <c:pt idx="18">
                  <c:v>2001</c:v>
                </c:pt>
                <c:pt idx="19">
                  <c:v>2002</c:v>
                </c:pt>
                <c:pt idx="20">
                  <c:v>2003</c:v>
                </c:pt>
                <c:pt idx="21">
                  <c:v>2004</c:v>
                </c:pt>
                <c:pt idx="22">
                  <c:v>2005</c:v>
                </c:pt>
                <c:pt idx="23">
                  <c:v>2006</c:v>
                </c:pt>
                <c:pt idx="24">
                  <c:v>2007</c:v>
                </c:pt>
                <c:pt idx="25">
                  <c:v>2008</c:v>
                </c:pt>
                <c:pt idx="26">
                  <c:v>2009</c:v>
                </c:pt>
                <c:pt idx="27">
                  <c:v>2010</c:v>
                </c:pt>
                <c:pt idx="28">
                  <c:v>2011</c:v>
                </c:pt>
                <c:pt idx="29">
                  <c:v>2012</c:v>
                </c:pt>
                <c:pt idx="30">
                  <c:v>2013</c:v>
                </c:pt>
                <c:pt idx="31">
                  <c:v>2014</c:v>
                </c:pt>
                <c:pt idx="32">
                  <c:v>2015</c:v>
                </c:pt>
                <c:pt idx="33">
                  <c:v>2016</c:v>
                </c:pt>
              </c:strCache>
            </c:strRef>
          </c:cat>
          <c:val>
            <c:numRef>
              <c:f>'Q4'!$D$4:$D$38</c:f>
              <c:numCache>
                <c:formatCode>0%</c:formatCode>
                <c:ptCount val="34"/>
                <c:pt idx="0">
                  <c:v>0.48243001786777834</c:v>
                </c:pt>
                <c:pt idx="1">
                  <c:v>0.28335980937251781</c:v>
                </c:pt>
                <c:pt idx="2">
                  <c:v>0.26992955135335561</c:v>
                </c:pt>
                <c:pt idx="3">
                  <c:v>0.53439438899379543</c:v>
                </c:pt>
                <c:pt idx="4">
                  <c:v>0.53495860165593379</c:v>
                </c:pt>
                <c:pt idx="5">
                  <c:v>0.33375688267683179</c:v>
                </c:pt>
                <c:pt idx="6">
                  <c:v>0.2499659632402996</c:v>
                </c:pt>
                <c:pt idx="7">
                  <c:v>0.30127556185462639</c:v>
                </c:pt>
                <c:pt idx="8">
                  <c:v>0.45857896369841789</c:v>
                </c:pt>
                <c:pt idx="9">
                  <c:v>0.37959558823529427</c:v>
                </c:pt>
                <c:pt idx="10">
                  <c:v>0.55089169204001753</c:v>
                </c:pt>
                <c:pt idx="11">
                  <c:v>0.42932929139825676</c:v>
                </c:pt>
                <c:pt idx="12">
                  <c:v>0.51923731699012587</c:v>
                </c:pt>
                <c:pt idx="13">
                  <c:v>0.28842580969118753</c:v>
                </c:pt>
                <c:pt idx="14">
                  <c:v>0.24315852323614284</c:v>
                </c:pt>
                <c:pt idx="15">
                  <c:v>0.19511053924435603</c:v>
                </c:pt>
                <c:pt idx="16">
                  <c:v>0.20830182672026074</c:v>
                </c:pt>
                <c:pt idx="17">
                  <c:v>0.21219487993649516</c:v>
                </c:pt>
                <c:pt idx="18">
                  <c:v>0.12025220985307893</c:v>
                </c:pt>
                <c:pt idx="19">
                  <c:v>0.10558252427184488</c:v>
                </c:pt>
                <c:pt idx="20">
                  <c:v>9.5570769875646208E-2</c:v>
                </c:pt>
                <c:pt idx="21">
                  <c:v>9.9329851422575263E-2</c:v>
                </c:pt>
                <c:pt idx="22">
                  <c:v>0.11801539331217126</c:v>
                </c:pt>
                <c:pt idx="23">
                  <c:v>0.14150545063718731</c:v>
                </c:pt>
                <c:pt idx="24">
                  <c:v>9.8653314352102228E-2</c:v>
                </c:pt>
                <c:pt idx="25">
                  <c:v>8.8761231403741356E-2</c:v>
                </c:pt>
                <c:pt idx="26">
                  <c:v>9.2746890454068726E-2</c:v>
                </c:pt>
                <c:pt idx="27">
                  <c:v>9.9075693230078032E-2</c:v>
                </c:pt>
                <c:pt idx="28">
                  <c:v>0.10279268978081016</c:v>
                </c:pt>
                <c:pt idx="29">
                  <c:v>0.14232271551961292</c:v>
                </c:pt>
                <c:pt idx="30">
                  <c:v>0.12928200809540635</c:v>
                </c:pt>
                <c:pt idx="31">
                  <c:v>0.11707461800919787</c:v>
                </c:pt>
                <c:pt idx="32">
                  <c:v>0.12751474814702785</c:v>
                </c:pt>
                <c:pt idx="33">
                  <c:v>0.19314817425630854</c:v>
                </c:pt>
              </c:numCache>
            </c:numRef>
          </c:val>
          <c:smooth val="0"/>
          <c:extLst>
            <c:ext xmlns:c16="http://schemas.microsoft.com/office/drawing/2014/chart" uri="{C3380CC4-5D6E-409C-BE32-E72D297353CC}">
              <c16:uniqueId val="{00000002-9DC4-CA49-9100-93FA77FF896F}"/>
            </c:ext>
          </c:extLst>
        </c:ser>
        <c:dLbls>
          <c:showLegendKey val="0"/>
          <c:showVal val="0"/>
          <c:showCatName val="0"/>
          <c:showSerName val="0"/>
          <c:showPercent val="0"/>
          <c:showBubbleSize val="0"/>
        </c:dLbls>
        <c:marker val="1"/>
        <c:smooth val="0"/>
        <c:axId val="971113424"/>
        <c:axId val="971101424"/>
      </c:lineChart>
      <c:catAx>
        <c:axId val="9711134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1101424"/>
        <c:crosses val="autoZero"/>
        <c:auto val="1"/>
        <c:lblAlgn val="ctr"/>
        <c:lblOffset val="100"/>
        <c:noMultiLvlLbl val="0"/>
      </c:catAx>
      <c:valAx>
        <c:axId val="971101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US" dirty="0"/>
                  <a:t>SALES</a:t>
                </a:r>
                <a:r>
                  <a:rPr lang="en-US" baseline="0" dirty="0"/>
                  <a:t> IN PERCENTAGE</a:t>
                </a:r>
                <a:endParaRPr lang="en-US" dirty="0"/>
              </a:p>
            </c:rich>
          </c:tx>
          <c:layout>
            <c:manualLayout>
              <c:xMode val="edge"/>
              <c:yMode val="edge"/>
              <c:x val="1.10518763760035E-2"/>
              <c:y val="0.26454777398589346"/>
            </c:manualLayout>
          </c:layout>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71113424"/>
        <c:crosses val="autoZero"/>
        <c:crossBetween val="between"/>
      </c:valAx>
      <c:spPr>
        <a:noFill/>
        <a:ln>
          <a:noFill/>
        </a:ln>
        <a:effectLst/>
      </c:spPr>
    </c:plotArea>
    <c:legend>
      <c:legendPos val="r"/>
      <c:layout>
        <c:manualLayout>
          <c:xMode val="edge"/>
          <c:yMode val="edge"/>
          <c:x val="0.78677574270607475"/>
          <c:y val="4.9892699670767832E-4"/>
          <c:w val="0.2119971280763818"/>
          <c:h val="0.30519532153098655"/>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lt1">
          <a:hueOff val="0"/>
          <a:satOff val="0"/>
          <a:lumOff val="0"/>
        </a:schemeClr>
      </a:solid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[Book2]Sheet11!PivotTable8</c:name>
    <c:fmtId val="383"/>
  </c:pivotSource>
  <c:chart>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circle"/>
          <c:size val="5"/>
          <c:spPr>
            <a:solidFill>
              <a:schemeClr val="accent2"/>
            </a:solidFill>
            <a:ln w="9525">
              <a:solidFill>
                <a:schemeClr val="accent2"/>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circle"/>
          <c:size val="5"/>
          <c:spPr>
            <a:solidFill>
              <a:schemeClr val="accent3"/>
            </a:solidFill>
            <a:ln w="9525">
              <a:solidFill>
                <a:schemeClr val="accent3"/>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circle"/>
          <c:size val="5"/>
          <c:spPr>
            <a:solidFill>
              <a:schemeClr val="accent4"/>
            </a:solidFill>
            <a:ln w="9525">
              <a:solidFill>
                <a:schemeClr val="accent4"/>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circle"/>
          <c:size val="5"/>
          <c:spPr>
            <a:solidFill>
              <a:schemeClr val="accent5"/>
            </a:solidFill>
            <a:ln w="9525">
              <a:solidFill>
                <a:schemeClr val="accent5"/>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9032389972992514E-2"/>
          <c:y val="1.6030701361282439E-2"/>
          <c:w val="0.80230741016274965"/>
          <c:h val="0.87154880991239925"/>
        </c:manualLayout>
      </c:layout>
      <c:lineChart>
        <c:grouping val="standard"/>
        <c:varyColors val="0"/>
        <c:ser>
          <c:idx val="0"/>
          <c:order val="0"/>
          <c:tx>
            <c:strRef>
              <c:f>Sheet11!$B$3</c:f>
              <c:strCache>
                <c:ptCount val="1"/>
                <c:pt idx="0">
                  <c:v>Sum of NA_Sales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Sheet11!$A$4:$A$13</c:f>
              <c:strCache>
                <c:ptCount val="9"/>
                <c:pt idx="0">
                  <c:v>2009</c:v>
                </c:pt>
                <c:pt idx="1">
                  <c:v>2010</c:v>
                </c:pt>
                <c:pt idx="2">
                  <c:v>2011</c:v>
                </c:pt>
                <c:pt idx="3">
                  <c:v>2012</c:v>
                </c:pt>
                <c:pt idx="4">
                  <c:v>2013</c:v>
                </c:pt>
                <c:pt idx="5">
                  <c:v>2014</c:v>
                </c:pt>
                <c:pt idx="6">
                  <c:v>2015</c:v>
                </c:pt>
                <c:pt idx="7">
                  <c:v>2016</c:v>
                </c:pt>
                <c:pt idx="8">
                  <c:v>2020</c:v>
                </c:pt>
              </c:strCache>
            </c:strRef>
          </c:cat>
          <c:val>
            <c:numRef>
              <c:f>Sheet11!$B$4:$B$13</c:f>
              <c:numCache>
                <c:formatCode>General</c:formatCode>
                <c:ptCount val="9"/>
                <c:pt idx="0">
                  <c:v>338.84999999999957</c:v>
                </c:pt>
                <c:pt idx="1">
                  <c:v>304.24000000000251</c:v>
                </c:pt>
                <c:pt idx="2">
                  <c:v>241.06000000000097</c:v>
                </c:pt>
                <c:pt idx="3">
                  <c:v>154.95999999999998</c:v>
                </c:pt>
                <c:pt idx="4">
                  <c:v>154.77000000000021</c:v>
                </c:pt>
                <c:pt idx="5">
                  <c:v>131.9699999999998</c:v>
                </c:pt>
                <c:pt idx="6">
                  <c:v>102.81999999999994</c:v>
                </c:pt>
                <c:pt idx="7">
                  <c:v>22.659999999999968</c:v>
                </c:pt>
                <c:pt idx="8">
                  <c:v>0.27</c:v>
                </c:pt>
              </c:numCache>
            </c:numRef>
          </c:val>
          <c:smooth val="0"/>
          <c:extLst>
            <c:ext xmlns:c16="http://schemas.microsoft.com/office/drawing/2014/chart" uri="{C3380CC4-5D6E-409C-BE32-E72D297353CC}">
              <c16:uniqueId val="{00000000-DECF-5B43-8645-2A78A037BD43}"/>
            </c:ext>
          </c:extLst>
        </c:ser>
        <c:ser>
          <c:idx val="1"/>
          <c:order val="1"/>
          <c:tx>
            <c:strRef>
              <c:f>Sheet11!$C$3</c:f>
              <c:strCache>
                <c:ptCount val="1"/>
                <c:pt idx="0">
                  <c:v>Sum of EU_Sales</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cat>
            <c:strRef>
              <c:f>Sheet11!$A$4:$A$13</c:f>
              <c:strCache>
                <c:ptCount val="9"/>
                <c:pt idx="0">
                  <c:v>2009</c:v>
                </c:pt>
                <c:pt idx="1">
                  <c:v>2010</c:v>
                </c:pt>
                <c:pt idx="2">
                  <c:v>2011</c:v>
                </c:pt>
                <c:pt idx="3">
                  <c:v>2012</c:v>
                </c:pt>
                <c:pt idx="4">
                  <c:v>2013</c:v>
                </c:pt>
                <c:pt idx="5">
                  <c:v>2014</c:v>
                </c:pt>
                <c:pt idx="6">
                  <c:v>2015</c:v>
                </c:pt>
                <c:pt idx="7">
                  <c:v>2016</c:v>
                </c:pt>
                <c:pt idx="8">
                  <c:v>2020</c:v>
                </c:pt>
              </c:strCache>
            </c:strRef>
          </c:cat>
          <c:val>
            <c:numRef>
              <c:f>Sheet11!$C$4:$C$13</c:f>
              <c:numCache>
                <c:formatCode>General</c:formatCode>
                <c:ptCount val="9"/>
                <c:pt idx="0">
                  <c:v>190.4199999999999</c:v>
                </c:pt>
                <c:pt idx="1">
                  <c:v>175.92000000000002</c:v>
                </c:pt>
                <c:pt idx="2">
                  <c:v>166.29999999999998</c:v>
                </c:pt>
                <c:pt idx="3">
                  <c:v>118.04000000000006</c:v>
                </c:pt>
                <c:pt idx="4">
                  <c:v>125.28999999999998</c:v>
                </c:pt>
                <c:pt idx="5">
                  <c:v>125.19000000000007</c:v>
                </c:pt>
                <c:pt idx="6">
                  <c:v>96.749999999999901</c:v>
                </c:pt>
                <c:pt idx="7">
                  <c:v>26.099999999999991</c:v>
                </c:pt>
                <c:pt idx="8">
                  <c:v>0</c:v>
                </c:pt>
              </c:numCache>
            </c:numRef>
          </c:val>
          <c:smooth val="0"/>
          <c:extLst>
            <c:ext xmlns:c16="http://schemas.microsoft.com/office/drawing/2014/chart" uri="{C3380CC4-5D6E-409C-BE32-E72D297353CC}">
              <c16:uniqueId val="{00000001-DECF-5B43-8645-2A78A037BD43}"/>
            </c:ext>
          </c:extLst>
        </c:ser>
        <c:ser>
          <c:idx val="2"/>
          <c:order val="2"/>
          <c:tx>
            <c:strRef>
              <c:f>Sheet11!$D$3</c:f>
              <c:strCache>
                <c:ptCount val="1"/>
                <c:pt idx="0">
                  <c:v>Sum of JP_Sales</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cat>
            <c:strRef>
              <c:f>Sheet11!$A$4:$A$13</c:f>
              <c:strCache>
                <c:ptCount val="9"/>
                <c:pt idx="0">
                  <c:v>2009</c:v>
                </c:pt>
                <c:pt idx="1">
                  <c:v>2010</c:v>
                </c:pt>
                <c:pt idx="2">
                  <c:v>2011</c:v>
                </c:pt>
                <c:pt idx="3">
                  <c:v>2012</c:v>
                </c:pt>
                <c:pt idx="4">
                  <c:v>2013</c:v>
                </c:pt>
                <c:pt idx="5">
                  <c:v>2014</c:v>
                </c:pt>
                <c:pt idx="6">
                  <c:v>2015</c:v>
                </c:pt>
                <c:pt idx="7">
                  <c:v>2016</c:v>
                </c:pt>
                <c:pt idx="8">
                  <c:v>2020</c:v>
                </c:pt>
              </c:strCache>
            </c:strRef>
          </c:cat>
          <c:val>
            <c:numRef>
              <c:f>Sheet11!$D$4:$D$13</c:f>
              <c:numCache>
                <c:formatCode>General</c:formatCode>
                <c:ptCount val="9"/>
                <c:pt idx="0">
                  <c:v>59.699999999999946</c:v>
                </c:pt>
                <c:pt idx="1">
                  <c:v>56.580000000000027</c:v>
                </c:pt>
                <c:pt idx="2">
                  <c:v>51.139999999999986</c:v>
                </c:pt>
                <c:pt idx="3">
                  <c:v>49.86000000000007</c:v>
                </c:pt>
                <c:pt idx="4">
                  <c:v>46.160000000000004</c:v>
                </c:pt>
                <c:pt idx="5">
                  <c:v>38.360000000000028</c:v>
                </c:pt>
                <c:pt idx="6">
                  <c:v>31.400000000000016</c:v>
                </c:pt>
                <c:pt idx="7">
                  <c:v>12.619999999999996</c:v>
                </c:pt>
                <c:pt idx="8">
                  <c:v>0</c:v>
                </c:pt>
              </c:numCache>
            </c:numRef>
          </c:val>
          <c:smooth val="0"/>
          <c:extLst>
            <c:ext xmlns:c16="http://schemas.microsoft.com/office/drawing/2014/chart" uri="{C3380CC4-5D6E-409C-BE32-E72D297353CC}">
              <c16:uniqueId val="{00000002-DECF-5B43-8645-2A78A037BD43}"/>
            </c:ext>
          </c:extLst>
        </c:ser>
        <c:ser>
          <c:idx val="3"/>
          <c:order val="3"/>
          <c:tx>
            <c:strRef>
              <c:f>Sheet11!$E$3</c:f>
              <c:strCache>
                <c:ptCount val="1"/>
                <c:pt idx="0">
                  <c:v>Sum of Other_Sales</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cat>
            <c:strRef>
              <c:f>Sheet11!$A$4:$A$13</c:f>
              <c:strCache>
                <c:ptCount val="9"/>
                <c:pt idx="0">
                  <c:v>2009</c:v>
                </c:pt>
                <c:pt idx="1">
                  <c:v>2010</c:v>
                </c:pt>
                <c:pt idx="2">
                  <c:v>2011</c:v>
                </c:pt>
                <c:pt idx="3">
                  <c:v>2012</c:v>
                </c:pt>
                <c:pt idx="4">
                  <c:v>2013</c:v>
                </c:pt>
                <c:pt idx="5">
                  <c:v>2014</c:v>
                </c:pt>
                <c:pt idx="6">
                  <c:v>2015</c:v>
                </c:pt>
                <c:pt idx="7">
                  <c:v>2016</c:v>
                </c:pt>
                <c:pt idx="8">
                  <c:v>2020</c:v>
                </c:pt>
              </c:strCache>
            </c:strRef>
          </c:cat>
          <c:val>
            <c:numRef>
              <c:f>Sheet11!$E$4:$E$13</c:f>
              <c:numCache>
                <c:formatCode>General</c:formatCode>
                <c:ptCount val="9"/>
                <c:pt idx="0">
                  <c:v>95.4800000000008</c:v>
                </c:pt>
                <c:pt idx="1">
                  <c:v>73.440000000000197</c:v>
                </c:pt>
                <c:pt idx="2">
                  <c:v>76.040000000000191</c:v>
                </c:pt>
                <c:pt idx="3">
                  <c:v>57.720000000000034</c:v>
                </c:pt>
                <c:pt idx="4">
                  <c:v>61.27</c:v>
                </c:pt>
                <c:pt idx="5">
                  <c:v>57.510000000000041</c:v>
                </c:pt>
                <c:pt idx="6">
                  <c:v>47.969999999999963</c:v>
                </c:pt>
                <c:pt idx="7">
                  <c:v>17.719999999999992</c:v>
                </c:pt>
                <c:pt idx="8">
                  <c:v>0.5</c:v>
                </c:pt>
              </c:numCache>
            </c:numRef>
          </c:val>
          <c:smooth val="0"/>
          <c:extLst>
            <c:ext xmlns:c16="http://schemas.microsoft.com/office/drawing/2014/chart" uri="{C3380CC4-5D6E-409C-BE32-E72D297353CC}">
              <c16:uniqueId val="{00000003-DECF-5B43-8645-2A78A037BD43}"/>
            </c:ext>
          </c:extLst>
        </c:ser>
        <c:ser>
          <c:idx val="4"/>
          <c:order val="4"/>
          <c:tx>
            <c:strRef>
              <c:f>Sheet11!$F$3</c:f>
              <c:strCache>
                <c:ptCount val="1"/>
                <c:pt idx="0">
                  <c:v>Sum of Global_Sales</c:v>
                </c:pt>
              </c:strCache>
            </c:strRef>
          </c:tx>
          <c:spPr>
            <a:ln w="28575" cap="rnd">
              <a:solidFill>
                <a:schemeClr val="accent5"/>
              </a:solidFill>
              <a:round/>
            </a:ln>
            <a:effectLst/>
          </c:spPr>
          <c:marker>
            <c:symbol val="circle"/>
            <c:size val="5"/>
            <c:spPr>
              <a:solidFill>
                <a:schemeClr val="accent5"/>
              </a:solidFill>
              <a:ln w="9525">
                <a:solidFill>
                  <a:schemeClr val="accent5"/>
                </a:solidFill>
              </a:ln>
              <a:effectLst/>
            </c:spPr>
          </c:marker>
          <c:cat>
            <c:strRef>
              <c:f>Sheet11!$A$4:$A$13</c:f>
              <c:strCache>
                <c:ptCount val="9"/>
                <c:pt idx="0">
                  <c:v>2009</c:v>
                </c:pt>
                <c:pt idx="1">
                  <c:v>2010</c:v>
                </c:pt>
                <c:pt idx="2">
                  <c:v>2011</c:v>
                </c:pt>
                <c:pt idx="3">
                  <c:v>2012</c:v>
                </c:pt>
                <c:pt idx="4">
                  <c:v>2013</c:v>
                </c:pt>
                <c:pt idx="5">
                  <c:v>2014</c:v>
                </c:pt>
                <c:pt idx="6">
                  <c:v>2015</c:v>
                </c:pt>
                <c:pt idx="7">
                  <c:v>2016</c:v>
                </c:pt>
                <c:pt idx="8">
                  <c:v>2020</c:v>
                </c:pt>
              </c:strCache>
            </c:strRef>
          </c:cat>
          <c:val>
            <c:numRef>
              <c:f>Sheet11!$F$4:$F$13</c:f>
              <c:numCache>
                <c:formatCode>General</c:formatCode>
                <c:ptCount val="9"/>
                <c:pt idx="0">
                  <c:v>663.74000000000115</c:v>
                </c:pt>
                <c:pt idx="1">
                  <c:v>596.49999999999909</c:v>
                </c:pt>
                <c:pt idx="2">
                  <c:v>512.71</c:v>
                </c:pt>
                <c:pt idx="3">
                  <c:v>360.8200000000005</c:v>
                </c:pt>
                <c:pt idx="4">
                  <c:v>366.10000000000008</c:v>
                </c:pt>
                <c:pt idx="5">
                  <c:v>335.44000000000023</c:v>
                </c:pt>
                <c:pt idx="6">
                  <c:v>261.06999999999994</c:v>
                </c:pt>
                <c:pt idx="7">
                  <c:v>69.160000000000039</c:v>
                </c:pt>
                <c:pt idx="8">
                  <c:v>0.28999999999999998</c:v>
                </c:pt>
              </c:numCache>
            </c:numRef>
          </c:val>
          <c:smooth val="0"/>
          <c:extLst>
            <c:ext xmlns:c16="http://schemas.microsoft.com/office/drawing/2014/chart" uri="{C3380CC4-5D6E-409C-BE32-E72D297353CC}">
              <c16:uniqueId val="{00000004-DECF-5B43-8645-2A78A037BD43}"/>
            </c:ext>
          </c:extLst>
        </c:ser>
        <c:dLbls>
          <c:showLegendKey val="0"/>
          <c:showVal val="0"/>
          <c:showCatName val="0"/>
          <c:showSerName val="0"/>
          <c:showPercent val="0"/>
          <c:showBubbleSize val="0"/>
        </c:dLbls>
        <c:marker val="1"/>
        <c:smooth val="0"/>
        <c:axId val="103485247"/>
        <c:axId val="103439311"/>
      </c:lineChart>
      <c:catAx>
        <c:axId val="10348524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439311"/>
        <c:crosses val="autoZero"/>
        <c:auto val="1"/>
        <c:lblAlgn val="ctr"/>
        <c:lblOffset val="100"/>
        <c:noMultiLvlLbl val="0"/>
      </c:catAx>
      <c:valAx>
        <c:axId val="1034393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3485247"/>
        <c:crosses val="autoZero"/>
        <c:crossBetween val="between"/>
      </c:valAx>
      <c:spPr>
        <a:noFill/>
        <a:ln>
          <a:noFill/>
        </a:ln>
        <a:effectLst/>
      </c:spPr>
    </c:plotArea>
    <c:legend>
      <c:legendPos val="r"/>
      <c:layout>
        <c:manualLayout>
          <c:xMode val="edge"/>
          <c:yMode val="edge"/>
          <c:x val="0.83502362648809081"/>
          <c:y val="0.1659970548010351"/>
          <c:w val="0.15531453653803701"/>
          <c:h val="0.397264047910319"/>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[Book2]Sheet3!PivotTable2</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Sales in 2016 </a:t>
            </a:r>
            <a:endParaRPr lang="en-US"/>
          </a:p>
        </c:rich>
      </c:tx>
      <c:overlay val="1"/>
      <c:spPr>
        <a:solidFill>
          <a:schemeClr val="accent6">
            <a:lumMod val="40000"/>
            <a:lumOff val="60000"/>
          </a:schemeClr>
        </a:solid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4.5730418667157997E-2"/>
          <c:y val="0.10041464582988054"/>
          <c:w val="0.82608477813179537"/>
          <c:h val="0.82092022713950852"/>
        </c:manualLayout>
      </c:layout>
      <c:barChart>
        <c:barDir val="col"/>
        <c:grouping val="clustered"/>
        <c:varyColors val="0"/>
        <c:ser>
          <c:idx val="0"/>
          <c:order val="0"/>
          <c:tx>
            <c:strRef>
              <c:f>Sheet3!$B$3</c:f>
              <c:strCache>
                <c:ptCount val="1"/>
                <c:pt idx="0">
                  <c:v>Sum of NA_Sales</c:v>
                </c:pt>
              </c:strCache>
            </c:strRef>
          </c:tx>
          <c:spPr>
            <a:solidFill>
              <a:schemeClr val="accent1"/>
            </a:solidFill>
            <a:ln>
              <a:noFill/>
            </a:ln>
            <a:effectLst/>
          </c:spPr>
          <c:invertIfNegative val="0"/>
          <c:cat>
            <c:strRef>
              <c:f>Sheet3!$A$4:$A$5</c:f>
              <c:strCache>
                <c:ptCount val="1"/>
                <c:pt idx="0">
                  <c:v>2016</c:v>
                </c:pt>
              </c:strCache>
            </c:strRef>
          </c:cat>
          <c:val>
            <c:numRef>
              <c:f>Sheet3!$B$4:$B$5</c:f>
              <c:numCache>
                <c:formatCode>General</c:formatCode>
                <c:ptCount val="1"/>
                <c:pt idx="0">
                  <c:v>22.660000000000004</c:v>
                </c:pt>
              </c:numCache>
            </c:numRef>
          </c:val>
          <c:extLst>
            <c:ext xmlns:c16="http://schemas.microsoft.com/office/drawing/2014/chart" uri="{C3380CC4-5D6E-409C-BE32-E72D297353CC}">
              <c16:uniqueId val="{00000000-5A63-8B46-B05F-421BCC658179}"/>
            </c:ext>
          </c:extLst>
        </c:ser>
        <c:ser>
          <c:idx val="1"/>
          <c:order val="1"/>
          <c:tx>
            <c:strRef>
              <c:f>Sheet3!$C$3</c:f>
              <c:strCache>
                <c:ptCount val="1"/>
                <c:pt idx="0">
                  <c:v>Sum of EU_Sales</c:v>
                </c:pt>
              </c:strCache>
            </c:strRef>
          </c:tx>
          <c:spPr>
            <a:solidFill>
              <a:schemeClr val="accent2"/>
            </a:solidFill>
            <a:ln>
              <a:noFill/>
            </a:ln>
            <a:effectLst/>
          </c:spPr>
          <c:invertIfNegative val="0"/>
          <c:cat>
            <c:strRef>
              <c:f>Sheet3!$A$4:$A$5</c:f>
              <c:strCache>
                <c:ptCount val="1"/>
                <c:pt idx="0">
                  <c:v>2016</c:v>
                </c:pt>
              </c:strCache>
            </c:strRef>
          </c:cat>
          <c:val>
            <c:numRef>
              <c:f>Sheet3!$C$4:$C$5</c:f>
              <c:numCache>
                <c:formatCode>General</c:formatCode>
                <c:ptCount val="1"/>
                <c:pt idx="0">
                  <c:v>26.099999999999998</c:v>
                </c:pt>
              </c:numCache>
            </c:numRef>
          </c:val>
          <c:extLst>
            <c:ext xmlns:c16="http://schemas.microsoft.com/office/drawing/2014/chart" uri="{C3380CC4-5D6E-409C-BE32-E72D297353CC}">
              <c16:uniqueId val="{00000001-5A63-8B46-B05F-421BCC658179}"/>
            </c:ext>
          </c:extLst>
        </c:ser>
        <c:ser>
          <c:idx val="2"/>
          <c:order val="2"/>
          <c:tx>
            <c:strRef>
              <c:f>Sheet3!$D$3</c:f>
              <c:strCache>
                <c:ptCount val="1"/>
                <c:pt idx="0">
                  <c:v>Sum of JP_Sales</c:v>
                </c:pt>
              </c:strCache>
            </c:strRef>
          </c:tx>
          <c:spPr>
            <a:solidFill>
              <a:schemeClr val="accent3"/>
            </a:solidFill>
            <a:ln>
              <a:noFill/>
            </a:ln>
            <a:effectLst/>
          </c:spPr>
          <c:invertIfNegative val="0"/>
          <c:cat>
            <c:strRef>
              <c:f>Sheet3!$A$4:$A$5</c:f>
              <c:strCache>
                <c:ptCount val="1"/>
                <c:pt idx="0">
                  <c:v>2016</c:v>
                </c:pt>
              </c:strCache>
            </c:strRef>
          </c:cat>
          <c:val>
            <c:numRef>
              <c:f>Sheet3!$D$4:$D$5</c:f>
              <c:numCache>
                <c:formatCode>General</c:formatCode>
                <c:ptCount val="1"/>
                <c:pt idx="0">
                  <c:v>12.619999999999997</c:v>
                </c:pt>
              </c:numCache>
            </c:numRef>
          </c:val>
          <c:extLst>
            <c:ext xmlns:c16="http://schemas.microsoft.com/office/drawing/2014/chart" uri="{C3380CC4-5D6E-409C-BE32-E72D297353CC}">
              <c16:uniqueId val="{00000002-5A63-8B46-B05F-421BCC658179}"/>
            </c:ext>
          </c:extLst>
        </c:ser>
        <c:ser>
          <c:idx val="3"/>
          <c:order val="3"/>
          <c:tx>
            <c:strRef>
              <c:f>Sheet3!$E$3</c:f>
              <c:strCache>
                <c:ptCount val="1"/>
                <c:pt idx="0">
                  <c:v>Sum of Other_Sales</c:v>
                </c:pt>
              </c:strCache>
            </c:strRef>
          </c:tx>
          <c:spPr>
            <a:solidFill>
              <a:schemeClr val="accent4"/>
            </a:solidFill>
            <a:ln>
              <a:noFill/>
            </a:ln>
            <a:effectLst/>
          </c:spPr>
          <c:invertIfNegative val="0"/>
          <c:cat>
            <c:strRef>
              <c:f>Sheet3!$A$4:$A$5</c:f>
              <c:strCache>
                <c:ptCount val="1"/>
                <c:pt idx="0">
                  <c:v>2016</c:v>
                </c:pt>
              </c:strCache>
            </c:strRef>
          </c:cat>
          <c:val>
            <c:numRef>
              <c:f>Sheet3!$E$4:$E$5</c:f>
              <c:numCache>
                <c:formatCode>General</c:formatCode>
                <c:ptCount val="1"/>
                <c:pt idx="0">
                  <c:v>17.719999999999978</c:v>
                </c:pt>
              </c:numCache>
            </c:numRef>
          </c:val>
          <c:extLst>
            <c:ext xmlns:c16="http://schemas.microsoft.com/office/drawing/2014/chart" uri="{C3380CC4-5D6E-409C-BE32-E72D297353CC}">
              <c16:uniqueId val="{00000003-5A63-8B46-B05F-421BCC658179}"/>
            </c:ext>
          </c:extLst>
        </c:ser>
        <c:ser>
          <c:idx val="4"/>
          <c:order val="4"/>
          <c:tx>
            <c:strRef>
              <c:f>Sheet3!$F$3</c:f>
              <c:strCache>
                <c:ptCount val="1"/>
                <c:pt idx="0">
                  <c:v>Sum of Global_Sales</c:v>
                </c:pt>
              </c:strCache>
            </c:strRef>
          </c:tx>
          <c:spPr>
            <a:solidFill>
              <a:schemeClr val="accent5"/>
            </a:solidFill>
            <a:ln>
              <a:noFill/>
            </a:ln>
            <a:effectLst/>
          </c:spPr>
          <c:invertIfNegative val="0"/>
          <c:cat>
            <c:strRef>
              <c:f>Sheet3!$A$4:$A$5</c:f>
              <c:strCache>
                <c:ptCount val="1"/>
                <c:pt idx="0">
                  <c:v>2016</c:v>
                </c:pt>
              </c:strCache>
            </c:strRef>
          </c:cat>
          <c:val>
            <c:numRef>
              <c:f>Sheet3!$F$4:$F$5</c:f>
              <c:numCache>
                <c:formatCode>General</c:formatCode>
                <c:ptCount val="1"/>
                <c:pt idx="0">
                  <c:v>69.159999999999982</c:v>
                </c:pt>
              </c:numCache>
            </c:numRef>
          </c:val>
          <c:extLst>
            <c:ext xmlns:c16="http://schemas.microsoft.com/office/drawing/2014/chart" uri="{C3380CC4-5D6E-409C-BE32-E72D297353CC}">
              <c16:uniqueId val="{00000004-5A63-8B46-B05F-421BCC658179}"/>
            </c:ext>
          </c:extLst>
        </c:ser>
        <c:dLbls>
          <c:showLegendKey val="0"/>
          <c:showVal val="0"/>
          <c:showCatName val="0"/>
          <c:showSerName val="0"/>
          <c:showPercent val="0"/>
          <c:showBubbleSize val="0"/>
        </c:dLbls>
        <c:gapWidth val="219"/>
        <c:overlap val="-27"/>
        <c:axId val="604286064"/>
        <c:axId val="1551403391"/>
      </c:barChart>
      <c:catAx>
        <c:axId val="6042860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1551403391"/>
        <c:crosses val="autoZero"/>
        <c:auto val="1"/>
        <c:lblAlgn val="ctr"/>
        <c:lblOffset val="100"/>
        <c:noMultiLvlLbl val="0"/>
      </c:catAx>
      <c:valAx>
        <c:axId val="15514033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428606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3">
  <a:schemeClr val="accent1"/>
  <a:schemeClr val="accent1"/>
  <a:schemeClr val="accent1"/>
  <a:schemeClr val="accent1"/>
  <a:schemeClr val="accent1"/>
  <a:schemeClr val="accent1"/>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withinLinear" id="14">
  <a:schemeClr val="accent1"/>
</cs:colorStyle>
</file>

<file path=ppt/charts/colors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2.xml><?xml version="1.0" encoding="utf-8"?>
<cs:chartStyle xmlns:cs="http://schemas.microsoft.com/office/drawing/2012/chartStyle" xmlns:a="http://schemas.openxmlformats.org/drawingml/2006/main" id="232">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alpha val="54000"/>
          </a:schemeClr>
        </a:solidFill>
        <a:round/>
      </a:ln>
    </cs:spPr>
  </cs:gridlineMajor>
  <cs:gridlineMinor>
    <cs:lnRef idx="0"/>
    <cs:fillRef idx="0"/>
    <cs:effectRef idx="0"/>
    <cs:fontRef idx="minor">
      <a:schemeClr val="dk1"/>
    </cs:fontRef>
    <cs:spPr>
      <a:ln w="9525" cap="flat" cmpd="sng" algn="ctr">
        <a:solidFill>
          <a:schemeClr val="dk1">
            <a:lumMod val="15000"/>
            <a:lumOff val="85000"/>
            <a:alpha val="51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800"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800"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8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42">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FB0D46-B407-7E45-9D80-5501BFACD1E2}" type="doc">
      <dgm:prSet loTypeId="urn:microsoft.com/office/officeart/2005/8/layout/arrow4" loCatId="list" qsTypeId="urn:microsoft.com/office/officeart/2005/8/quickstyle/simple2" qsCatId="simple" csTypeId="urn:microsoft.com/office/officeart/2005/8/colors/accent1_2" csCatId="accent1" phldr="1"/>
      <dgm:spPr/>
      <dgm:t>
        <a:bodyPr/>
        <a:lstStyle/>
        <a:p>
          <a:endParaRPr lang="en-US"/>
        </a:p>
      </dgm:t>
    </dgm:pt>
    <dgm:pt modelId="{D9508A4B-C146-D345-A498-6645AAFA6DED}">
      <dgm:prSet custT="1"/>
      <dgm:spPr/>
      <dgm:t>
        <a:bodyPr/>
        <a:lstStyle/>
        <a:p>
          <a:endParaRPr lang="en-US" sz="2000" dirty="0"/>
        </a:p>
      </dgm:t>
    </dgm:pt>
    <dgm:pt modelId="{404F7DCF-61E6-9640-9C02-C24410FC6E6C}" type="parTrans" cxnId="{354989DC-A4DF-B544-8F61-4049B3EC2EF9}">
      <dgm:prSet/>
      <dgm:spPr/>
      <dgm:t>
        <a:bodyPr/>
        <a:lstStyle/>
        <a:p>
          <a:endParaRPr lang="en-US"/>
        </a:p>
      </dgm:t>
    </dgm:pt>
    <dgm:pt modelId="{5609AE14-3FD5-3742-AB65-0A5D51E08DDA}" type="sibTrans" cxnId="{354989DC-A4DF-B544-8F61-4049B3EC2EF9}">
      <dgm:prSet/>
      <dgm:spPr/>
      <dgm:t>
        <a:bodyPr/>
        <a:lstStyle/>
        <a:p>
          <a:endParaRPr lang="en-US"/>
        </a:p>
      </dgm:t>
    </dgm:pt>
    <dgm:pt modelId="{F99C98F0-3766-1A40-B271-979E67B0C5D9}" type="pres">
      <dgm:prSet presAssocID="{0FFB0D46-B407-7E45-9D80-5501BFACD1E2}" presName="compositeShape" presStyleCnt="0">
        <dgm:presLayoutVars>
          <dgm:chMax val="2"/>
          <dgm:dir/>
          <dgm:resizeHandles val="exact"/>
        </dgm:presLayoutVars>
      </dgm:prSet>
      <dgm:spPr/>
    </dgm:pt>
    <dgm:pt modelId="{772874D7-4448-614C-A2E5-0213B39AE7DE}" type="pres">
      <dgm:prSet presAssocID="{D9508A4B-C146-D345-A498-6645AAFA6DED}" presName="upArrow" presStyleLbl="node1" presStyleIdx="0" presStyleCnt="1"/>
      <dgm:spPr/>
    </dgm:pt>
    <dgm:pt modelId="{AE7D0368-D57A-3740-AEDF-0C0D45154E4C}" type="pres">
      <dgm:prSet presAssocID="{D9508A4B-C146-D345-A498-6645AAFA6DED}" presName="upArrowText" presStyleLbl="revTx" presStyleIdx="0" presStyleCnt="1">
        <dgm:presLayoutVars>
          <dgm:chMax val="0"/>
          <dgm:bulletEnabled val="1"/>
        </dgm:presLayoutVars>
      </dgm:prSet>
      <dgm:spPr/>
    </dgm:pt>
  </dgm:ptLst>
  <dgm:cxnLst>
    <dgm:cxn modelId="{9F308172-1087-1D4F-B7C2-23D5273C8EC8}" type="presOf" srcId="{D9508A4B-C146-D345-A498-6645AAFA6DED}" destId="{AE7D0368-D57A-3740-AEDF-0C0D45154E4C}" srcOrd="0" destOrd="0" presId="urn:microsoft.com/office/officeart/2005/8/layout/arrow4"/>
    <dgm:cxn modelId="{2D8DE4A6-366E-CE44-BC6A-C67A08602B1A}" type="presOf" srcId="{0FFB0D46-B407-7E45-9D80-5501BFACD1E2}" destId="{F99C98F0-3766-1A40-B271-979E67B0C5D9}" srcOrd="0" destOrd="0" presId="urn:microsoft.com/office/officeart/2005/8/layout/arrow4"/>
    <dgm:cxn modelId="{354989DC-A4DF-B544-8F61-4049B3EC2EF9}" srcId="{0FFB0D46-B407-7E45-9D80-5501BFACD1E2}" destId="{D9508A4B-C146-D345-A498-6645AAFA6DED}" srcOrd="0" destOrd="0" parTransId="{404F7DCF-61E6-9640-9C02-C24410FC6E6C}" sibTransId="{5609AE14-3FD5-3742-AB65-0A5D51E08DDA}"/>
    <dgm:cxn modelId="{B8ACFDD9-989A-CE43-8940-2CB9D138D2C6}" type="presParOf" srcId="{F99C98F0-3766-1A40-B271-979E67B0C5D9}" destId="{772874D7-4448-614C-A2E5-0213B39AE7DE}" srcOrd="0" destOrd="0" presId="urn:microsoft.com/office/officeart/2005/8/layout/arrow4"/>
    <dgm:cxn modelId="{7171C83E-43B1-824A-99CF-519958092413}" type="presParOf" srcId="{F99C98F0-3766-1A40-B271-979E67B0C5D9}" destId="{AE7D0368-D57A-3740-AEDF-0C0D45154E4C}" srcOrd="1" destOrd="0" presId="urn:microsoft.com/office/officeart/2005/8/layout/arrow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2221FF-7F04-4555-A5E6-A28EA782E784}"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CA20015-0E57-4967-8246-E561AE4785E3}">
      <dgm:prSet/>
      <dgm:spPr/>
      <dgm:t>
        <a:bodyPr/>
        <a:lstStyle/>
        <a:p>
          <a:pPr>
            <a:lnSpc>
              <a:spcPct val="100000"/>
            </a:lnSpc>
          </a:pPr>
          <a:r>
            <a:rPr lang="en-US"/>
            <a:t>As seen in the chart above, the year 2016 was GOOD a year in total years thanks to both the American and European marketing sustaining them</a:t>
          </a:r>
        </a:p>
      </dgm:t>
    </dgm:pt>
    <dgm:pt modelId="{597FAFF2-EF18-4796-BD89-2683063594AD}" type="parTrans" cxnId="{A862F363-B893-4D38-8E0E-7F4B780A01EE}">
      <dgm:prSet/>
      <dgm:spPr/>
      <dgm:t>
        <a:bodyPr/>
        <a:lstStyle/>
        <a:p>
          <a:endParaRPr lang="en-US"/>
        </a:p>
      </dgm:t>
    </dgm:pt>
    <dgm:pt modelId="{AE91198C-A2C5-45BB-98DD-73ABB3D1361F}" type="sibTrans" cxnId="{A862F363-B893-4D38-8E0E-7F4B780A01EE}">
      <dgm:prSet/>
      <dgm:spPr/>
      <dgm:t>
        <a:bodyPr/>
        <a:lstStyle/>
        <a:p>
          <a:endParaRPr lang="en-US"/>
        </a:p>
      </dgm:t>
    </dgm:pt>
    <dgm:pt modelId="{392B46D2-C16E-4B59-AD6A-40961DDF0E83}">
      <dgm:prSet/>
      <dgm:spPr/>
      <dgm:t>
        <a:bodyPr/>
        <a:lstStyle/>
        <a:p>
          <a:pPr>
            <a:lnSpc>
              <a:spcPct val="100000"/>
            </a:lnSpc>
          </a:pPr>
          <a:r>
            <a:rPr lang="en-US" dirty="0"/>
            <a:t>Japanese market on the other hand needs to be looked  into to be able to keep up for the upcoming years</a:t>
          </a:r>
        </a:p>
      </dgm:t>
    </dgm:pt>
    <dgm:pt modelId="{6FAB2435-FA83-4B29-8109-99857049BF2E}" type="parTrans" cxnId="{57F3B6B9-1669-41ED-934C-9F7CA1C025BB}">
      <dgm:prSet/>
      <dgm:spPr/>
      <dgm:t>
        <a:bodyPr/>
        <a:lstStyle/>
        <a:p>
          <a:endParaRPr lang="en-US"/>
        </a:p>
      </dgm:t>
    </dgm:pt>
    <dgm:pt modelId="{50FABC07-51FC-43FD-85E4-E5E702706EC5}" type="sibTrans" cxnId="{57F3B6B9-1669-41ED-934C-9F7CA1C025BB}">
      <dgm:prSet/>
      <dgm:spPr/>
      <dgm:t>
        <a:bodyPr/>
        <a:lstStyle/>
        <a:p>
          <a:endParaRPr lang="en-US"/>
        </a:p>
      </dgm:t>
    </dgm:pt>
    <dgm:pt modelId="{772E63FA-E69C-4DBF-8170-C7C945FDBCEF}">
      <dgm:prSet/>
      <dgm:spPr/>
      <dgm:t>
        <a:bodyPr/>
        <a:lstStyle/>
        <a:p>
          <a:pPr>
            <a:lnSpc>
              <a:spcPct val="100000"/>
            </a:lnSpc>
          </a:pPr>
          <a:r>
            <a:rPr lang="en-US"/>
            <a:t>Other sales also needs attention and investment like the Japanese market cause games are evolving</a:t>
          </a:r>
        </a:p>
      </dgm:t>
    </dgm:pt>
    <dgm:pt modelId="{BFD3125C-297E-414E-B3BA-7312E67EB430}" type="parTrans" cxnId="{F4F840E2-E7D5-4458-9AA0-037C4A8FCB6A}">
      <dgm:prSet/>
      <dgm:spPr/>
      <dgm:t>
        <a:bodyPr/>
        <a:lstStyle/>
        <a:p>
          <a:endParaRPr lang="en-US"/>
        </a:p>
      </dgm:t>
    </dgm:pt>
    <dgm:pt modelId="{5F6E0F52-B6AA-43BF-8A85-9A6DCBF8B9DD}" type="sibTrans" cxnId="{F4F840E2-E7D5-4458-9AA0-037C4A8FCB6A}">
      <dgm:prSet/>
      <dgm:spPr/>
      <dgm:t>
        <a:bodyPr/>
        <a:lstStyle/>
        <a:p>
          <a:endParaRPr lang="en-US"/>
        </a:p>
      </dgm:t>
    </dgm:pt>
    <dgm:pt modelId="{48F53C88-54EB-4E11-8186-341932D26900}">
      <dgm:prSet/>
      <dgm:spPr/>
      <dgm:t>
        <a:bodyPr/>
        <a:lstStyle/>
        <a:p>
          <a:pPr>
            <a:lnSpc>
              <a:spcPct val="100000"/>
            </a:lnSpc>
          </a:pPr>
          <a:r>
            <a:rPr lang="en-US" dirty="0"/>
            <a:t>I wasn’t really expecting the DECLINE of video games after 2016 moreover covid hit and we were focused to stay at home which made me guess people will be spending time playing games but hey clearly did the opposite</a:t>
          </a:r>
        </a:p>
      </dgm:t>
    </dgm:pt>
    <dgm:pt modelId="{8B6114DB-D28C-491C-9580-CB0559481C63}" type="parTrans" cxnId="{8C18B38B-272B-47BD-ABF7-2E2C1991FE3A}">
      <dgm:prSet/>
      <dgm:spPr/>
      <dgm:t>
        <a:bodyPr/>
        <a:lstStyle/>
        <a:p>
          <a:endParaRPr lang="en-US"/>
        </a:p>
      </dgm:t>
    </dgm:pt>
    <dgm:pt modelId="{04CFEBC7-C03B-4DCA-A6B4-23DA3C52F07A}" type="sibTrans" cxnId="{8C18B38B-272B-47BD-ABF7-2E2C1991FE3A}">
      <dgm:prSet/>
      <dgm:spPr/>
      <dgm:t>
        <a:bodyPr/>
        <a:lstStyle/>
        <a:p>
          <a:endParaRPr lang="en-US"/>
        </a:p>
      </dgm:t>
    </dgm:pt>
    <dgm:pt modelId="{6C5CCAF9-98F2-4E72-8B9A-8CC5A000C64F}" type="pres">
      <dgm:prSet presAssocID="{AA2221FF-7F04-4555-A5E6-A28EA782E784}" presName="root" presStyleCnt="0">
        <dgm:presLayoutVars>
          <dgm:dir/>
          <dgm:resizeHandles val="exact"/>
        </dgm:presLayoutVars>
      </dgm:prSet>
      <dgm:spPr/>
    </dgm:pt>
    <dgm:pt modelId="{FF6D09FC-6ED4-45CD-B39E-9CF705E7E2C7}" type="pres">
      <dgm:prSet presAssocID="{DCA20015-0E57-4967-8246-E561AE4785E3}" presName="compNode" presStyleCnt="0"/>
      <dgm:spPr/>
    </dgm:pt>
    <dgm:pt modelId="{9F74A779-836E-44BF-A1A9-DBF8DD17360F}" type="pres">
      <dgm:prSet presAssocID="{DCA20015-0E57-4967-8246-E561AE4785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siness Growth"/>
        </a:ext>
      </dgm:extLst>
    </dgm:pt>
    <dgm:pt modelId="{5BAE8303-F65E-4817-81B4-83696315BBCE}" type="pres">
      <dgm:prSet presAssocID="{DCA20015-0E57-4967-8246-E561AE4785E3}" presName="spaceRect" presStyleCnt="0"/>
      <dgm:spPr/>
    </dgm:pt>
    <dgm:pt modelId="{730FF943-21C0-4CAF-A8AC-C772AAF8F1D9}" type="pres">
      <dgm:prSet presAssocID="{DCA20015-0E57-4967-8246-E561AE4785E3}" presName="textRect" presStyleLbl="revTx" presStyleIdx="0" presStyleCnt="4">
        <dgm:presLayoutVars>
          <dgm:chMax val="1"/>
          <dgm:chPref val="1"/>
        </dgm:presLayoutVars>
      </dgm:prSet>
      <dgm:spPr/>
    </dgm:pt>
    <dgm:pt modelId="{6856DF4E-B10B-4608-8EC4-074D17FB74A5}" type="pres">
      <dgm:prSet presAssocID="{AE91198C-A2C5-45BB-98DD-73ABB3D1361F}" presName="sibTrans" presStyleCnt="0"/>
      <dgm:spPr/>
    </dgm:pt>
    <dgm:pt modelId="{DC5726B0-1365-4681-BB97-DEE4DD106618}" type="pres">
      <dgm:prSet presAssocID="{392B46D2-C16E-4B59-AD6A-40961DDF0E83}" presName="compNode" presStyleCnt="0"/>
      <dgm:spPr/>
    </dgm:pt>
    <dgm:pt modelId="{DA2BFF9D-D7E2-4B6E-9146-9262641288D4}" type="pres">
      <dgm:prSet presAssocID="{392B46D2-C16E-4B59-AD6A-40961DDF0E8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Japanese Dolls"/>
        </a:ext>
      </dgm:extLst>
    </dgm:pt>
    <dgm:pt modelId="{48A84D47-8F49-45CC-B3FB-F928E4AC22C0}" type="pres">
      <dgm:prSet presAssocID="{392B46D2-C16E-4B59-AD6A-40961DDF0E83}" presName="spaceRect" presStyleCnt="0"/>
      <dgm:spPr/>
    </dgm:pt>
    <dgm:pt modelId="{B68574B5-AB91-46BE-97C6-4729D835B1F0}" type="pres">
      <dgm:prSet presAssocID="{392B46D2-C16E-4B59-AD6A-40961DDF0E83}" presName="textRect" presStyleLbl="revTx" presStyleIdx="1" presStyleCnt="4">
        <dgm:presLayoutVars>
          <dgm:chMax val="1"/>
          <dgm:chPref val="1"/>
        </dgm:presLayoutVars>
      </dgm:prSet>
      <dgm:spPr/>
    </dgm:pt>
    <dgm:pt modelId="{749945BE-07FF-4935-8FF7-E0C7295F3A3A}" type="pres">
      <dgm:prSet presAssocID="{50FABC07-51FC-43FD-85E4-E5E702706EC5}" presName="sibTrans" presStyleCnt="0"/>
      <dgm:spPr/>
    </dgm:pt>
    <dgm:pt modelId="{EBF25A19-57C5-42FF-A6E1-6985990FC191}" type="pres">
      <dgm:prSet presAssocID="{48F53C88-54EB-4E11-8186-341932D26900}" presName="compNode" presStyleCnt="0"/>
      <dgm:spPr/>
    </dgm:pt>
    <dgm:pt modelId="{B8EB796A-B0EE-495B-8029-5267EB845395}" type="pres">
      <dgm:prSet presAssocID="{48F53C88-54EB-4E11-8186-341932D2690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ame controller"/>
        </a:ext>
      </dgm:extLst>
    </dgm:pt>
    <dgm:pt modelId="{E8BD4892-1B21-4DBF-A117-17BAEA50739D}" type="pres">
      <dgm:prSet presAssocID="{48F53C88-54EB-4E11-8186-341932D26900}" presName="spaceRect" presStyleCnt="0"/>
      <dgm:spPr/>
    </dgm:pt>
    <dgm:pt modelId="{F904876C-40BD-4CB2-81D3-1EC14A6DD99C}" type="pres">
      <dgm:prSet presAssocID="{48F53C88-54EB-4E11-8186-341932D26900}" presName="textRect" presStyleLbl="revTx" presStyleIdx="2" presStyleCnt="4" custScaleX="135964" custScaleY="116158">
        <dgm:presLayoutVars>
          <dgm:chMax val="1"/>
          <dgm:chPref val="1"/>
        </dgm:presLayoutVars>
      </dgm:prSet>
      <dgm:spPr/>
    </dgm:pt>
    <dgm:pt modelId="{1B8F9B54-8577-4B4D-B2FD-A3B73ADBB1D7}" type="pres">
      <dgm:prSet presAssocID="{04CFEBC7-C03B-4DCA-A6B4-23DA3C52F07A}" presName="sibTrans" presStyleCnt="0"/>
      <dgm:spPr/>
    </dgm:pt>
    <dgm:pt modelId="{C00F67CF-0345-4E9C-BF40-02AC2979172E}" type="pres">
      <dgm:prSet presAssocID="{772E63FA-E69C-4DBF-8170-C7C945FDBCEF}" presName="compNode" presStyleCnt="0"/>
      <dgm:spPr/>
    </dgm:pt>
    <dgm:pt modelId="{95F740E6-5465-4311-ACB8-360658783477}" type="pres">
      <dgm:prSet presAssocID="{772E63FA-E69C-4DBF-8170-C7C945FDBCE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Kiosk"/>
        </a:ext>
      </dgm:extLst>
    </dgm:pt>
    <dgm:pt modelId="{248F7CE8-D649-4D0C-8B6D-C408A4DC3ABE}" type="pres">
      <dgm:prSet presAssocID="{772E63FA-E69C-4DBF-8170-C7C945FDBCEF}" presName="spaceRect" presStyleCnt="0"/>
      <dgm:spPr/>
    </dgm:pt>
    <dgm:pt modelId="{F65AEB1E-C9A5-45C4-9B49-224A6AFB6187}" type="pres">
      <dgm:prSet presAssocID="{772E63FA-E69C-4DBF-8170-C7C945FDBCEF}" presName="textRect" presStyleLbl="revTx" presStyleIdx="3" presStyleCnt="4">
        <dgm:presLayoutVars>
          <dgm:chMax val="1"/>
          <dgm:chPref val="1"/>
        </dgm:presLayoutVars>
      </dgm:prSet>
      <dgm:spPr/>
    </dgm:pt>
  </dgm:ptLst>
  <dgm:cxnLst>
    <dgm:cxn modelId="{FF095C0C-532C-7549-BA75-1BE1CBC116BD}" type="presOf" srcId="{48F53C88-54EB-4E11-8186-341932D26900}" destId="{F904876C-40BD-4CB2-81D3-1EC14A6DD99C}" srcOrd="0" destOrd="0" presId="urn:microsoft.com/office/officeart/2018/2/layout/IconLabelList"/>
    <dgm:cxn modelId="{06CBA244-CBF1-724D-9F79-FC23B3B76F10}" type="presOf" srcId="{392B46D2-C16E-4B59-AD6A-40961DDF0E83}" destId="{B68574B5-AB91-46BE-97C6-4729D835B1F0}" srcOrd="0" destOrd="0" presId="urn:microsoft.com/office/officeart/2018/2/layout/IconLabelList"/>
    <dgm:cxn modelId="{A862F363-B893-4D38-8E0E-7F4B780A01EE}" srcId="{AA2221FF-7F04-4555-A5E6-A28EA782E784}" destId="{DCA20015-0E57-4967-8246-E561AE4785E3}" srcOrd="0" destOrd="0" parTransId="{597FAFF2-EF18-4796-BD89-2683063594AD}" sibTransId="{AE91198C-A2C5-45BB-98DD-73ABB3D1361F}"/>
    <dgm:cxn modelId="{8C18B38B-272B-47BD-ABF7-2E2C1991FE3A}" srcId="{AA2221FF-7F04-4555-A5E6-A28EA782E784}" destId="{48F53C88-54EB-4E11-8186-341932D26900}" srcOrd="2" destOrd="0" parTransId="{8B6114DB-D28C-491C-9580-CB0559481C63}" sibTransId="{04CFEBC7-C03B-4DCA-A6B4-23DA3C52F07A}"/>
    <dgm:cxn modelId="{831A7EB9-AD2E-42E0-A053-F61A42AF5CB1}" type="presOf" srcId="{AA2221FF-7F04-4555-A5E6-A28EA782E784}" destId="{6C5CCAF9-98F2-4E72-8B9A-8CC5A000C64F}" srcOrd="0" destOrd="0" presId="urn:microsoft.com/office/officeart/2018/2/layout/IconLabelList"/>
    <dgm:cxn modelId="{57F3B6B9-1669-41ED-934C-9F7CA1C025BB}" srcId="{AA2221FF-7F04-4555-A5E6-A28EA782E784}" destId="{392B46D2-C16E-4B59-AD6A-40961DDF0E83}" srcOrd="1" destOrd="0" parTransId="{6FAB2435-FA83-4B29-8109-99857049BF2E}" sibTransId="{50FABC07-51FC-43FD-85E4-E5E702706EC5}"/>
    <dgm:cxn modelId="{F4F840E2-E7D5-4458-9AA0-037C4A8FCB6A}" srcId="{AA2221FF-7F04-4555-A5E6-A28EA782E784}" destId="{772E63FA-E69C-4DBF-8170-C7C945FDBCEF}" srcOrd="3" destOrd="0" parTransId="{BFD3125C-297E-414E-B3BA-7312E67EB430}" sibTransId="{5F6E0F52-B6AA-43BF-8A85-9A6DCBF8B9DD}"/>
    <dgm:cxn modelId="{7329E7E5-5643-2541-93EF-51475559134C}" type="presOf" srcId="{DCA20015-0E57-4967-8246-E561AE4785E3}" destId="{730FF943-21C0-4CAF-A8AC-C772AAF8F1D9}" srcOrd="0" destOrd="0" presId="urn:microsoft.com/office/officeart/2018/2/layout/IconLabelList"/>
    <dgm:cxn modelId="{563F6FFB-0BB1-C34F-A31D-3CCD1550C334}" type="presOf" srcId="{772E63FA-E69C-4DBF-8170-C7C945FDBCEF}" destId="{F65AEB1E-C9A5-45C4-9B49-224A6AFB6187}" srcOrd="0" destOrd="0" presId="urn:microsoft.com/office/officeart/2018/2/layout/IconLabelList"/>
    <dgm:cxn modelId="{7899A5A0-186E-E348-8D00-D7F49EA4BF8E}" type="presParOf" srcId="{6C5CCAF9-98F2-4E72-8B9A-8CC5A000C64F}" destId="{FF6D09FC-6ED4-45CD-B39E-9CF705E7E2C7}" srcOrd="0" destOrd="0" presId="urn:microsoft.com/office/officeart/2018/2/layout/IconLabelList"/>
    <dgm:cxn modelId="{0793AB9A-C009-1C41-9210-CEBE19F8E2E9}" type="presParOf" srcId="{FF6D09FC-6ED4-45CD-B39E-9CF705E7E2C7}" destId="{9F74A779-836E-44BF-A1A9-DBF8DD17360F}" srcOrd="0" destOrd="0" presId="urn:microsoft.com/office/officeart/2018/2/layout/IconLabelList"/>
    <dgm:cxn modelId="{0468F232-8BB6-F343-90F3-9C52D1816889}" type="presParOf" srcId="{FF6D09FC-6ED4-45CD-B39E-9CF705E7E2C7}" destId="{5BAE8303-F65E-4817-81B4-83696315BBCE}" srcOrd="1" destOrd="0" presId="urn:microsoft.com/office/officeart/2018/2/layout/IconLabelList"/>
    <dgm:cxn modelId="{6A721C64-4E48-7146-87DD-E8AD822C7134}" type="presParOf" srcId="{FF6D09FC-6ED4-45CD-B39E-9CF705E7E2C7}" destId="{730FF943-21C0-4CAF-A8AC-C772AAF8F1D9}" srcOrd="2" destOrd="0" presId="urn:microsoft.com/office/officeart/2018/2/layout/IconLabelList"/>
    <dgm:cxn modelId="{DAB75F50-4AFB-2D42-92DE-2C57EA040644}" type="presParOf" srcId="{6C5CCAF9-98F2-4E72-8B9A-8CC5A000C64F}" destId="{6856DF4E-B10B-4608-8EC4-074D17FB74A5}" srcOrd="1" destOrd="0" presId="urn:microsoft.com/office/officeart/2018/2/layout/IconLabelList"/>
    <dgm:cxn modelId="{9ABB3824-2C19-1545-AFEE-D4D9C07BA596}" type="presParOf" srcId="{6C5CCAF9-98F2-4E72-8B9A-8CC5A000C64F}" destId="{DC5726B0-1365-4681-BB97-DEE4DD106618}" srcOrd="2" destOrd="0" presId="urn:microsoft.com/office/officeart/2018/2/layout/IconLabelList"/>
    <dgm:cxn modelId="{63BED15B-44B7-2E48-9E80-3339CE168C3A}" type="presParOf" srcId="{DC5726B0-1365-4681-BB97-DEE4DD106618}" destId="{DA2BFF9D-D7E2-4B6E-9146-9262641288D4}" srcOrd="0" destOrd="0" presId="urn:microsoft.com/office/officeart/2018/2/layout/IconLabelList"/>
    <dgm:cxn modelId="{6D86BAD1-D22E-6842-A296-78C7613301C4}" type="presParOf" srcId="{DC5726B0-1365-4681-BB97-DEE4DD106618}" destId="{48A84D47-8F49-45CC-B3FB-F928E4AC22C0}" srcOrd="1" destOrd="0" presId="urn:microsoft.com/office/officeart/2018/2/layout/IconLabelList"/>
    <dgm:cxn modelId="{A1E0BF22-6E83-6440-8270-E031659881C2}" type="presParOf" srcId="{DC5726B0-1365-4681-BB97-DEE4DD106618}" destId="{B68574B5-AB91-46BE-97C6-4729D835B1F0}" srcOrd="2" destOrd="0" presId="urn:microsoft.com/office/officeart/2018/2/layout/IconLabelList"/>
    <dgm:cxn modelId="{3052EACF-B09A-D641-BAD8-84124FF61AE9}" type="presParOf" srcId="{6C5CCAF9-98F2-4E72-8B9A-8CC5A000C64F}" destId="{749945BE-07FF-4935-8FF7-E0C7295F3A3A}" srcOrd="3" destOrd="0" presId="urn:microsoft.com/office/officeart/2018/2/layout/IconLabelList"/>
    <dgm:cxn modelId="{78138427-36A1-9F41-A347-C7D22A449080}" type="presParOf" srcId="{6C5CCAF9-98F2-4E72-8B9A-8CC5A000C64F}" destId="{EBF25A19-57C5-42FF-A6E1-6985990FC191}" srcOrd="4" destOrd="0" presId="urn:microsoft.com/office/officeart/2018/2/layout/IconLabelList"/>
    <dgm:cxn modelId="{8F5A5D2A-0EFF-C746-BA85-554647463CE4}" type="presParOf" srcId="{EBF25A19-57C5-42FF-A6E1-6985990FC191}" destId="{B8EB796A-B0EE-495B-8029-5267EB845395}" srcOrd="0" destOrd="0" presId="urn:microsoft.com/office/officeart/2018/2/layout/IconLabelList"/>
    <dgm:cxn modelId="{219F4536-19E6-BC4C-BEC5-AD9986C3D4D6}" type="presParOf" srcId="{EBF25A19-57C5-42FF-A6E1-6985990FC191}" destId="{E8BD4892-1B21-4DBF-A117-17BAEA50739D}" srcOrd="1" destOrd="0" presId="urn:microsoft.com/office/officeart/2018/2/layout/IconLabelList"/>
    <dgm:cxn modelId="{0D3801E4-BCBD-9941-AFA6-2D7613A42BAC}" type="presParOf" srcId="{EBF25A19-57C5-42FF-A6E1-6985990FC191}" destId="{F904876C-40BD-4CB2-81D3-1EC14A6DD99C}" srcOrd="2" destOrd="0" presId="urn:microsoft.com/office/officeart/2018/2/layout/IconLabelList"/>
    <dgm:cxn modelId="{037B62A1-FEDC-6F48-9660-D7CDD3EBA6C7}" type="presParOf" srcId="{6C5CCAF9-98F2-4E72-8B9A-8CC5A000C64F}" destId="{1B8F9B54-8577-4B4D-B2FD-A3B73ADBB1D7}" srcOrd="5" destOrd="0" presId="urn:microsoft.com/office/officeart/2018/2/layout/IconLabelList"/>
    <dgm:cxn modelId="{4CD15117-2214-4B43-8C03-1DCDD7B66A1F}" type="presParOf" srcId="{6C5CCAF9-98F2-4E72-8B9A-8CC5A000C64F}" destId="{C00F67CF-0345-4E9C-BF40-02AC2979172E}" srcOrd="6" destOrd="0" presId="urn:microsoft.com/office/officeart/2018/2/layout/IconLabelList"/>
    <dgm:cxn modelId="{C8EA0777-FD96-E145-B1A9-C9057700C01C}" type="presParOf" srcId="{C00F67CF-0345-4E9C-BF40-02AC2979172E}" destId="{95F740E6-5465-4311-ACB8-360658783477}" srcOrd="0" destOrd="0" presId="urn:microsoft.com/office/officeart/2018/2/layout/IconLabelList"/>
    <dgm:cxn modelId="{B3A36EE6-3336-FE40-A39B-F68FB9232982}" type="presParOf" srcId="{C00F67CF-0345-4E9C-BF40-02AC2979172E}" destId="{248F7CE8-D649-4D0C-8B6D-C408A4DC3ABE}" srcOrd="1" destOrd="0" presId="urn:microsoft.com/office/officeart/2018/2/layout/IconLabelList"/>
    <dgm:cxn modelId="{C55EB863-C7ED-424C-BAA4-DC78BC76C7F7}" type="presParOf" srcId="{C00F67CF-0345-4E9C-BF40-02AC2979172E}" destId="{F65AEB1E-C9A5-45C4-9B49-224A6AFB618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B93D402-7F58-9243-8E8B-7BCAF2DD3D59}" type="doc">
      <dgm:prSet loTypeId="urn:microsoft.com/office/officeart/2018/5/layout/CenteredIconLabelDescriptionList" loCatId="icon" qsTypeId="urn:microsoft.com/office/officeart/2005/8/quickstyle/simple2" qsCatId="simple" csTypeId="urn:microsoft.com/office/officeart/2005/8/colors/colorful2" csCatId="colorful" phldr="1"/>
      <dgm:spPr/>
      <dgm:t>
        <a:bodyPr/>
        <a:lstStyle/>
        <a:p>
          <a:endParaRPr lang="en-US"/>
        </a:p>
      </dgm:t>
    </dgm:pt>
    <dgm:pt modelId="{8D56BDC5-6834-A540-8C55-4863A7613EAE}">
      <dgm:prSet phldrT="[Text]"/>
      <dgm:spPr/>
      <dgm:t>
        <a:bodyPr/>
        <a:lstStyle/>
        <a:p>
          <a:pPr>
            <a:lnSpc>
              <a:spcPct val="100000"/>
            </a:lnSpc>
            <a:defRPr b="1"/>
          </a:pPr>
          <a:r>
            <a:rPr lang="en-US"/>
            <a:t>Good years</a:t>
          </a:r>
        </a:p>
      </dgm:t>
    </dgm:pt>
    <dgm:pt modelId="{15ECC654-BD5F-E944-BE72-6FD3AC2DC761}" type="parTrans" cxnId="{D2F584E0-396A-5B41-A5FF-5357C2FC13EF}">
      <dgm:prSet/>
      <dgm:spPr/>
      <dgm:t>
        <a:bodyPr/>
        <a:lstStyle/>
        <a:p>
          <a:endParaRPr lang="en-US"/>
        </a:p>
      </dgm:t>
    </dgm:pt>
    <dgm:pt modelId="{6F837EF5-339F-6643-8DDD-A77623EF6123}" type="sibTrans" cxnId="{D2F584E0-396A-5B41-A5FF-5357C2FC13EF}">
      <dgm:prSet/>
      <dgm:spPr/>
      <dgm:t>
        <a:bodyPr/>
        <a:lstStyle/>
        <a:p>
          <a:endParaRPr lang="en-US"/>
        </a:p>
      </dgm:t>
    </dgm:pt>
    <dgm:pt modelId="{6A6710CE-B5A6-6545-90B9-DB1766C6DF29}">
      <dgm:prSet phldrT="[Text]"/>
      <dgm:spPr/>
      <dgm:t>
        <a:bodyPr/>
        <a:lstStyle/>
        <a:p>
          <a:pPr>
            <a:lnSpc>
              <a:spcPct val="100000"/>
            </a:lnSpc>
          </a:pPr>
          <a:r>
            <a:rPr lang="en-US" dirty="0"/>
            <a:t>The year 2009 started off pretty  bad for the company.</a:t>
          </a:r>
        </a:p>
      </dgm:t>
    </dgm:pt>
    <dgm:pt modelId="{3F712D0F-B999-AA43-B73F-AE31C8730C2E}" type="parTrans" cxnId="{16837537-5CE9-EC49-94D8-B99117E92D1A}">
      <dgm:prSet/>
      <dgm:spPr/>
      <dgm:t>
        <a:bodyPr/>
        <a:lstStyle/>
        <a:p>
          <a:endParaRPr lang="en-US"/>
        </a:p>
      </dgm:t>
    </dgm:pt>
    <dgm:pt modelId="{CDE19DD9-1A8E-5542-978B-5DEAFF322BF2}" type="sibTrans" cxnId="{16837537-5CE9-EC49-94D8-B99117E92D1A}">
      <dgm:prSet/>
      <dgm:spPr/>
      <dgm:t>
        <a:bodyPr/>
        <a:lstStyle/>
        <a:p>
          <a:endParaRPr lang="en-US"/>
        </a:p>
      </dgm:t>
    </dgm:pt>
    <dgm:pt modelId="{341F9671-6356-4643-B7BA-4467EE78BA43}">
      <dgm:prSet phldrT="[Text]"/>
      <dgm:spPr/>
      <dgm:t>
        <a:bodyPr/>
        <a:lstStyle/>
        <a:p>
          <a:pPr>
            <a:lnSpc>
              <a:spcPct val="100000"/>
            </a:lnSpc>
          </a:pPr>
          <a:r>
            <a:rPr lang="en-US" dirty="0"/>
            <a:t>Here’s where we need to dive in and found out what happened after a five year streak.</a:t>
          </a:r>
        </a:p>
      </dgm:t>
    </dgm:pt>
    <dgm:pt modelId="{5CB14DB1-00D6-A14B-B684-92BC980108E3}" type="parTrans" cxnId="{2F83E73C-BB97-394E-877D-0D1BC6203950}">
      <dgm:prSet/>
      <dgm:spPr/>
      <dgm:t>
        <a:bodyPr/>
        <a:lstStyle/>
        <a:p>
          <a:endParaRPr lang="en-US"/>
        </a:p>
      </dgm:t>
    </dgm:pt>
    <dgm:pt modelId="{1EB308BE-EF8C-084F-AB25-4F0B8D69F730}" type="sibTrans" cxnId="{2F83E73C-BB97-394E-877D-0D1BC6203950}">
      <dgm:prSet/>
      <dgm:spPr/>
      <dgm:t>
        <a:bodyPr/>
        <a:lstStyle/>
        <a:p>
          <a:endParaRPr lang="en-US"/>
        </a:p>
      </dgm:t>
    </dgm:pt>
    <dgm:pt modelId="{54DA35E5-82B1-F143-B5C2-DC7B3E780FCC}">
      <dgm:prSet phldrT="[Text]"/>
      <dgm:spPr/>
      <dgm:t>
        <a:bodyPr/>
        <a:lstStyle/>
        <a:p>
          <a:pPr>
            <a:lnSpc>
              <a:spcPct val="100000"/>
            </a:lnSpc>
            <a:defRPr b="1"/>
          </a:pPr>
          <a:r>
            <a:rPr lang="en-US"/>
            <a:t>revive</a:t>
          </a:r>
        </a:p>
      </dgm:t>
    </dgm:pt>
    <dgm:pt modelId="{2F4D8051-86B0-5542-B79B-C3AAEB1B2920}" type="parTrans" cxnId="{4CADFBED-4734-B244-BB86-940E4C1CE9E2}">
      <dgm:prSet/>
      <dgm:spPr/>
      <dgm:t>
        <a:bodyPr/>
        <a:lstStyle/>
        <a:p>
          <a:endParaRPr lang="en-US"/>
        </a:p>
      </dgm:t>
    </dgm:pt>
    <dgm:pt modelId="{1872CD66-C9DB-C945-804B-6EFAE3E55CC9}" type="sibTrans" cxnId="{4CADFBED-4734-B244-BB86-940E4C1CE9E2}">
      <dgm:prSet/>
      <dgm:spPr/>
      <dgm:t>
        <a:bodyPr/>
        <a:lstStyle/>
        <a:p>
          <a:endParaRPr lang="en-US"/>
        </a:p>
      </dgm:t>
    </dgm:pt>
    <dgm:pt modelId="{6DC38A90-18DC-B042-8110-B79982F64205}">
      <dgm:prSet phldrT="[Text]"/>
      <dgm:spPr/>
      <dgm:t>
        <a:bodyPr/>
        <a:lstStyle/>
        <a:p>
          <a:pPr>
            <a:lnSpc>
              <a:spcPct val="100000"/>
            </a:lnSpc>
          </a:pPr>
          <a:r>
            <a:rPr lang="en-US" dirty="0"/>
            <a:t>Even though the company  had such a decline in the past, this time was a bit different </a:t>
          </a:r>
        </a:p>
      </dgm:t>
    </dgm:pt>
    <dgm:pt modelId="{4B489F17-7BEF-EC47-933F-B537862EEBB5}" type="parTrans" cxnId="{63AB2CF6-D84C-D24C-B9D5-40E26F604174}">
      <dgm:prSet/>
      <dgm:spPr/>
      <dgm:t>
        <a:bodyPr/>
        <a:lstStyle/>
        <a:p>
          <a:endParaRPr lang="en-US"/>
        </a:p>
      </dgm:t>
    </dgm:pt>
    <dgm:pt modelId="{DF535A08-42CE-FE49-8874-B4C68B382A1A}" type="sibTrans" cxnId="{63AB2CF6-D84C-D24C-B9D5-40E26F604174}">
      <dgm:prSet/>
      <dgm:spPr/>
      <dgm:t>
        <a:bodyPr/>
        <a:lstStyle/>
        <a:p>
          <a:endParaRPr lang="en-US"/>
        </a:p>
      </dgm:t>
    </dgm:pt>
    <dgm:pt modelId="{EE2B817B-9149-504D-8C5F-35B1D35526A0}">
      <dgm:prSet phldrT="[Text]"/>
      <dgm:spPr/>
      <dgm:t>
        <a:bodyPr/>
        <a:lstStyle/>
        <a:p>
          <a:pPr>
            <a:lnSpc>
              <a:spcPct val="100000"/>
            </a:lnSpc>
            <a:defRPr b="1"/>
          </a:pPr>
          <a:r>
            <a:rPr lang="en-US"/>
            <a:t>reasons</a:t>
          </a:r>
        </a:p>
      </dgm:t>
    </dgm:pt>
    <dgm:pt modelId="{AD66555E-7248-8242-AFEC-71CD80DE4D69}" type="parTrans" cxnId="{4AFE9A71-8D5E-C44B-A462-8EEE07A259FB}">
      <dgm:prSet/>
      <dgm:spPr/>
      <dgm:t>
        <a:bodyPr/>
        <a:lstStyle/>
        <a:p>
          <a:endParaRPr lang="en-US"/>
        </a:p>
      </dgm:t>
    </dgm:pt>
    <dgm:pt modelId="{9A9048BD-CB02-6241-9F77-49D8AC33A2B6}" type="sibTrans" cxnId="{4AFE9A71-8D5E-C44B-A462-8EEE07A259FB}">
      <dgm:prSet/>
      <dgm:spPr/>
      <dgm:t>
        <a:bodyPr/>
        <a:lstStyle/>
        <a:p>
          <a:endParaRPr lang="en-US"/>
        </a:p>
      </dgm:t>
    </dgm:pt>
    <dgm:pt modelId="{8BC5B005-6839-CB47-8F82-D4CE9EE63AFE}">
      <dgm:prSet phldrT="[Text]"/>
      <dgm:spPr/>
      <dgm:t>
        <a:bodyPr/>
        <a:lstStyle/>
        <a:p>
          <a:pPr>
            <a:lnSpc>
              <a:spcPct val="100000"/>
            </a:lnSpc>
          </a:pPr>
          <a:r>
            <a:rPr lang="en-US" dirty="0"/>
            <a:t>The competition was getting strong and new games were been introduced </a:t>
          </a:r>
        </a:p>
      </dgm:t>
    </dgm:pt>
    <dgm:pt modelId="{EA84D02A-FA70-8D4D-A4B1-9A01D38B67F0}" type="parTrans" cxnId="{72E1F15D-FAE7-9B4E-A825-9F7325AF6B92}">
      <dgm:prSet/>
      <dgm:spPr/>
      <dgm:t>
        <a:bodyPr/>
        <a:lstStyle/>
        <a:p>
          <a:endParaRPr lang="en-US"/>
        </a:p>
      </dgm:t>
    </dgm:pt>
    <dgm:pt modelId="{3E6C9051-C76F-2D4E-B6E1-2A162B441A80}" type="sibTrans" cxnId="{72E1F15D-FAE7-9B4E-A825-9F7325AF6B92}">
      <dgm:prSet/>
      <dgm:spPr/>
      <dgm:t>
        <a:bodyPr/>
        <a:lstStyle/>
        <a:p>
          <a:endParaRPr lang="en-US"/>
        </a:p>
      </dgm:t>
    </dgm:pt>
    <dgm:pt modelId="{63A7FECF-95F1-C342-B452-ECFA2A170DD6}">
      <dgm:prSet phldrT="[Text]"/>
      <dgm:spPr/>
      <dgm:t>
        <a:bodyPr/>
        <a:lstStyle/>
        <a:p>
          <a:pPr>
            <a:lnSpc>
              <a:spcPct val="100000"/>
            </a:lnSpc>
          </a:pPr>
          <a:r>
            <a:rPr lang="en-US" dirty="0"/>
            <a:t>Could it be the cost of shipping to each city for different game type?</a:t>
          </a:r>
        </a:p>
      </dgm:t>
    </dgm:pt>
    <dgm:pt modelId="{D34423C2-0412-1440-94CE-05B6676DFCF6}" type="parTrans" cxnId="{A0F15CE3-2A8F-6941-8ECB-ADBC482FF2F6}">
      <dgm:prSet/>
      <dgm:spPr/>
      <dgm:t>
        <a:bodyPr/>
        <a:lstStyle/>
        <a:p>
          <a:endParaRPr lang="en-US"/>
        </a:p>
      </dgm:t>
    </dgm:pt>
    <dgm:pt modelId="{FF939056-F7C1-DE4A-A4D9-743A899456F6}" type="sibTrans" cxnId="{A0F15CE3-2A8F-6941-8ECB-ADBC482FF2F6}">
      <dgm:prSet/>
      <dgm:spPr/>
      <dgm:t>
        <a:bodyPr/>
        <a:lstStyle/>
        <a:p>
          <a:endParaRPr lang="en-US"/>
        </a:p>
      </dgm:t>
    </dgm:pt>
    <dgm:pt modelId="{500D5370-AE89-E14B-96CF-3491EAA2A4FE}">
      <dgm:prSet phldrT="[Text]"/>
      <dgm:spPr/>
      <dgm:t>
        <a:bodyPr/>
        <a:lstStyle/>
        <a:p>
          <a:pPr>
            <a:lnSpc>
              <a:spcPct val="100000"/>
            </a:lnSpc>
          </a:pPr>
          <a:r>
            <a:rPr lang="en-US" dirty="0"/>
            <a:t>Suddenly sales started dropping in all regions.!</a:t>
          </a:r>
        </a:p>
      </dgm:t>
    </dgm:pt>
    <dgm:pt modelId="{BA7B9C00-E570-F341-91DA-F0A9F1C9A1A1}" type="parTrans" cxnId="{7E2205C3-664E-4249-A4A6-1C723150E2EF}">
      <dgm:prSet/>
      <dgm:spPr/>
      <dgm:t>
        <a:bodyPr/>
        <a:lstStyle/>
        <a:p>
          <a:endParaRPr lang="en-US"/>
        </a:p>
      </dgm:t>
    </dgm:pt>
    <dgm:pt modelId="{6F84B898-1292-4A4F-963B-DB93E8238CAE}" type="sibTrans" cxnId="{7E2205C3-664E-4249-A4A6-1C723150E2EF}">
      <dgm:prSet/>
      <dgm:spPr/>
      <dgm:t>
        <a:bodyPr/>
        <a:lstStyle/>
        <a:p>
          <a:endParaRPr lang="en-US"/>
        </a:p>
      </dgm:t>
    </dgm:pt>
    <dgm:pt modelId="{83E169C4-53BC-B344-8E09-157C76087968}">
      <dgm:prSet phldrT="[Text]"/>
      <dgm:spPr/>
      <dgm:t>
        <a:bodyPr/>
        <a:lstStyle/>
        <a:p>
          <a:pPr>
            <a:lnSpc>
              <a:spcPct val="100000"/>
            </a:lnSpc>
          </a:pPr>
          <a:r>
            <a:rPr lang="en-US" dirty="0"/>
            <a:t>Lets say it wasn’t a good year for </a:t>
          </a:r>
          <a:r>
            <a:rPr lang="en-US" dirty="0" err="1"/>
            <a:t>GameCo</a:t>
          </a:r>
          <a:r>
            <a:rPr lang="en-US" dirty="0"/>
            <a:t> for obvious reasons</a:t>
          </a:r>
        </a:p>
      </dgm:t>
    </dgm:pt>
    <dgm:pt modelId="{5ACE445D-108A-A24B-A564-65EC93A629E7}" type="parTrans" cxnId="{4BB5B181-F53A-5A4C-B9F0-0B11F7DC9436}">
      <dgm:prSet/>
      <dgm:spPr/>
      <dgm:t>
        <a:bodyPr/>
        <a:lstStyle/>
        <a:p>
          <a:endParaRPr lang="en-US"/>
        </a:p>
      </dgm:t>
    </dgm:pt>
    <dgm:pt modelId="{6E6DB08E-0F06-1142-B60E-2B42F021D467}" type="sibTrans" cxnId="{4BB5B181-F53A-5A4C-B9F0-0B11F7DC9436}">
      <dgm:prSet/>
      <dgm:spPr/>
      <dgm:t>
        <a:bodyPr/>
        <a:lstStyle/>
        <a:p>
          <a:endParaRPr lang="en-US"/>
        </a:p>
      </dgm:t>
    </dgm:pt>
    <dgm:pt modelId="{9675AFFF-4875-E14F-99D8-54E17399AE24}">
      <dgm:prSet/>
      <dgm:spPr/>
      <dgm:t>
        <a:bodyPr/>
        <a:lstStyle/>
        <a:p>
          <a:pPr>
            <a:lnSpc>
              <a:spcPct val="100000"/>
            </a:lnSpc>
          </a:pPr>
          <a:r>
            <a:rPr lang="en-US" b="0" i="0" u="none"/>
            <a:t>The graph shows average sales peaked in 1989 at 2.66 units</a:t>
          </a:r>
          <a:endParaRPr lang="en-US"/>
        </a:p>
      </dgm:t>
    </dgm:pt>
    <dgm:pt modelId="{07D694CE-20AA-0C45-B88B-9473299666DE}" type="parTrans" cxnId="{F59E0351-D711-D34A-B043-012024CD676B}">
      <dgm:prSet/>
      <dgm:spPr/>
      <dgm:t>
        <a:bodyPr/>
        <a:lstStyle/>
        <a:p>
          <a:endParaRPr lang="en-US"/>
        </a:p>
      </dgm:t>
    </dgm:pt>
    <dgm:pt modelId="{391AE57F-8405-E649-9EEC-7F7D7A96D3C3}" type="sibTrans" cxnId="{F59E0351-D711-D34A-B043-012024CD676B}">
      <dgm:prSet/>
      <dgm:spPr/>
      <dgm:t>
        <a:bodyPr/>
        <a:lstStyle/>
        <a:p>
          <a:endParaRPr lang="en-US"/>
        </a:p>
      </dgm:t>
    </dgm:pt>
    <dgm:pt modelId="{D8FB6317-8889-B34B-BE84-75DE48DF6A2D}">
      <dgm:prSet/>
      <dgm:spPr/>
      <dgm:t>
        <a:bodyPr/>
        <a:lstStyle/>
        <a:p>
          <a:pPr>
            <a:lnSpc>
              <a:spcPct val="100000"/>
            </a:lnSpc>
          </a:pPr>
          <a:r>
            <a:rPr lang="en-US" b="0" i="0" u="none"/>
            <a:t>From 2.66 units in 1989, average sales fell sharply to 0.31 units by 1991</a:t>
          </a:r>
          <a:endParaRPr lang="en-US"/>
        </a:p>
      </dgm:t>
    </dgm:pt>
    <dgm:pt modelId="{3AE7A586-EF6A-DC44-96C3-CE7CB46B249B}" type="parTrans" cxnId="{A0C59B5A-BF95-7340-9E4B-CD611C363D7A}">
      <dgm:prSet/>
      <dgm:spPr/>
      <dgm:t>
        <a:bodyPr/>
        <a:lstStyle/>
        <a:p>
          <a:endParaRPr lang="en-US"/>
        </a:p>
      </dgm:t>
    </dgm:pt>
    <dgm:pt modelId="{7EFC3C16-01E4-B043-B230-F60C66D0FB05}" type="sibTrans" cxnId="{A0C59B5A-BF95-7340-9E4B-CD611C363D7A}">
      <dgm:prSet/>
      <dgm:spPr/>
      <dgm:t>
        <a:bodyPr/>
        <a:lstStyle/>
        <a:p>
          <a:endParaRPr lang="en-US"/>
        </a:p>
      </dgm:t>
    </dgm:pt>
    <dgm:pt modelId="{E21B40C3-1476-B342-AD31-0784E74BBAF1}">
      <dgm:prSet/>
      <dgm:spPr/>
      <dgm:t>
        <a:bodyPr/>
        <a:lstStyle/>
        <a:p>
          <a:pPr>
            <a:lnSpc>
              <a:spcPct val="100000"/>
            </a:lnSpc>
          </a:pPr>
          <a:r>
            <a:rPr lang="en-US" b="0" i="0" u="none" dirty="0"/>
            <a:t>After 1992 average sales have failed to reach over 0.50 units</a:t>
          </a:r>
          <a:endParaRPr lang="en-US" dirty="0"/>
        </a:p>
      </dgm:t>
    </dgm:pt>
    <dgm:pt modelId="{3B4CAD4A-21EA-0947-BBF6-208E1BEB4159}" type="parTrans" cxnId="{06A88AE3-04E0-CB4B-A9B7-1CAF82BC3208}">
      <dgm:prSet/>
      <dgm:spPr/>
      <dgm:t>
        <a:bodyPr/>
        <a:lstStyle/>
        <a:p>
          <a:endParaRPr lang="en-US"/>
        </a:p>
      </dgm:t>
    </dgm:pt>
    <dgm:pt modelId="{A06E76FE-CAFF-134C-90D6-551A9BD92071}" type="sibTrans" cxnId="{06A88AE3-04E0-CB4B-A9B7-1CAF82BC3208}">
      <dgm:prSet/>
      <dgm:spPr/>
      <dgm:t>
        <a:bodyPr/>
        <a:lstStyle/>
        <a:p>
          <a:endParaRPr lang="en-US"/>
        </a:p>
      </dgm:t>
    </dgm:pt>
    <dgm:pt modelId="{9161C8A1-C9FE-7E4C-BB6E-242C7D636FBC}">
      <dgm:prSet phldrT="[Text]"/>
      <dgm:spPr/>
      <dgm:t>
        <a:bodyPr/>
        <a:lstStyle/>
        <a:p>
          <a:pPr>
            <a:lnSpc>
              <a:spcPct val="100000"/>
            </a:lnSpc>
          </a:pPr>
          <a:r>
            <a:rPr lang="en-US" dirty="0"/>
            <a:t>Preferences in demographic in game genres across locations?</a:t>
          </a:r>
        </a:p>
      </dgm:t>
    </dgm:pt>
    <dgm:pt modelId="{D923936A-758C-BB4F-BBBD-D78B09F31572}" type="parTrans" cxnId="{5AF17C65-2133-CC4F-BC04-3442C211B2C2}">
      <dgm:prSet/>
      <dgm:spPr/>
      <dgm:t>
        <a:bodyPr/>
        <a:lstStyle/>
        <a:p>
          <a:endParaRPr lang="en-US"/>
        </a:p>
      </dgm:t>
    </dgm:pt>
    <dgm:pt modelId="{B30E4631-9CC4-4741-A609-0997A6924AD0}" type="sibTrans" cxnId="{5AF17C65-2133-CC4F-BC04-3442C211B2C2}">
      <dgm:prSet/>
      <dgm:spPr/>
      <dgm:t>
        <a:bodyPr/>
        <a:lstStyle/>
        <a:p>
          <a:endParaRPr lang="en-US"/>
        </a:p>
      </dgm:t>
    </dgm:pt>
    <dgm:pt modelId="{6EFC338B-71E9-1F40-A516-E320832D7A11}">
      <dgm:prSet phldrT="[Text]"/>
      <dgm:spPr/>
      <dgm:t>
        <a:bodyPr/>
        <a:lstStyle/>
        <a:p>
          <a:pPr>
            <a:lnSpc>
              <a:spcPct val="100000"/>
            </a:lnSpc>
          </a:pPr>
          <a:r>
            <a:rPr lang="en-US" dirty="0"/>
            <a:t>Consumer preference?</a:t>
          </a:r>
        </a:p>
      </dgm:t>
    </dgm:pt>
    <dgm:pt modelId="{33D49761-3A6D-8A40-8174-8F2025B96101}" type="parTrans" cxnId="{0FDFB4A9-E9A0-EC40-88C4-392AD3E9E5AE}">
      <dgm:prSet/>
      <dgm:spPr/>
      <dgm:t>
        <a:bodyPr/>
        <a:lstStyle/>
        <a:p>
          <a:endParaRPr lang="en-US"/>
        </a:p>
      </dgm:t>
    </dgm:pt>
    <dgm:pt modelId="{4AF12DD7-A0C8-D94A-858F-DF82BD15EC59}" type="sibTrans" cxnId="{0FDFB4A9-E9A0-EC40-88C4-392AD3E9E5AE}">
      <dgm:prSet/>
      <dgm:spPr/>
      <dgm:t>
        <a:bodyPr/>
        <a:lstStyle/>
        <a:p>
          <a:endParaRPr lang="en-US"/>
        </a:p>
      </dgm:t>
    </dgm:pt>
    <dgm:pt modelId="{BE6095EA-74A1-6743-ACE7-60C8F44CD9C6}">
      <dgm:prSet phldrT="[Text]"/>
      <dgm:spPr/>
      <dgm:t>
        <a:bodyPr/>
        <a:lstStyle/>
        <a:p>
          <a:pPr>
            <a:lnSpc>
              <a:spcPct val="100000"/>
            </a:lnSpc>
          </a:pPr>
          <a:r>
            <a:rPr lang="en-US" dirty="0"/>
            <a:t>Pricing?</a:t>
          </a:r>
        </a:p>
      </dgm:t>
    </dgm:pt>
    <dgm:pt modelId="{50358291-98B0-CB42-8AF0-6DD2D7BFDFFF}" type="parTrans" cxnId="{893C8E96-CF46-A540-8859-D1DD1C515037}">
      <dgm:prSet/>
      <dgm:spPr/>
      <dgm:t>
        <a:bodyPr/>
        <a:lstStyle/>
        <a:p>
          <a:endParaRPr lang="en-US"/>
        </a:p>
      </dgm:t>
    </dgm:pt>
    <dgm:pt modelId="{DA0A0335-F830-AA48-87C8-6714967AFE59}" type="sibTrans" cxnId="{893C8E96-CF46-A540-8859-D1DD1C515037}">
      <dgm:prSet/>
      <dgm:spPr/>
      <dgm:t>
        <a:bodyPr/>
        <a:lstStyle/>
        <a:p>
          <a:endParaRPr lang="en-US"/>
        </a:p>
      </dgm:t>
    </dgm:pt>
    <dgm:pt modelId="{3DBA0A93-836D-4741-921B-ED41C5F75325}">
      <dgm:prSet phldrT="[Text]"/>
      <dgm:spPr/>
      <dgm:t>
        <a:bodyPr/>
        <a:lstStyle/>
        <a:p>
          <a:pPr>
            <a:lnSpc>
              <a:spcPct val="100000"/>
            </a:lnSpc>
          </a:pPr>
          <a:r>
            <a:rPr lang="en-US" dirty="0"/>
            <a:t>Or bad marketing?</a:t>
          </a:r>
        </a:p>
      </dgm:t>
    </dgm:pt>
    <dgm:pt modelId="{28190610-564D-7544-A598-9EE32A5E36CD}" type="parTrans" cxnId="{D47C2CA4-1FCD-814A-912B-1C6D83AA9CC3}">
      <dgm:prSet/>
      <dgm:spPr/>
      <dgm:t>
        <a:bodyPr/>
        <a:lstStyle/>
        <a:p>
          <a:endParaRPr lang="en-US"/>
        </a:p>
      </dgm:t>
    </dgm:pt>
    <dgm:pt modelId="{E8EBEE52-9D3C-1B40-A520-E69CF57EE2A2}" type="sibTrans" cxnId="{D47C2CA4-1FCD-814A-912B-1C6D83AA9CC3}">
      <dgm:prSet/>
      <dgm:spPr/>
      <dgm:t>
        <a:bodyPr/>
        <a:lstStyle/>
        <a:p>
          <a:endParaRPr lang="en-US"/>
        </a:p>
      </dgm:t>
    </dgm:pt>
    <dgm:pt modelId="{B6BC707E-2B8B-A542-B6EC-97030C6AC2AE}">
      <dgm:prSet phldrT="[Text]"/>
      <dgm:spPr/>
      <dgm:t>
        <a:bodyPr/>
        <a:lstStyle/>
        <a:p>
          <a:pPr>
            <a:lnSpc>
              <a:spcPct val="100000"/>
            </a:lnSpc>
          </a:pPr>
          <a:endParaRPr lang="en-US" dirty="0"/>
        </a:p>
      </dgm:t>
    </dgm:pt>
    <dgm:pt modelId="{4EC31B17-521C-D440-ADCD-B75AC450E673}" type="parTrans" cxnId="{BE360E2A-69FA-0F41-B209-6189605D0A7A}">
      <dgm:prSet/>
      <dgm:spPr/>
      <dgm:t>
        <a:bodyPr/>
        <a:lstStyle/>
        <a:p>
          <a:endParaRPr lang="en-US"/>
        </a:p>
      </dgm:t>
    </dgm:pt>
    <dgm:pt modelId="{A4EEECF0-3199-BB47-984D-9B81CB8824EB}" type="sibTrans" cxnId="{BE360E2A-69FA-0F41-B209-6189605D0A7A}">
      <dgm:prSet/>
      <dgm:spPr/>
      <dgm:t>
        <a:bodyPr/>
        <a:lstStyle/>
        <a:p>
          <a:endParaRPr lang="en-US"/>
        </a:p>
      </dgm:t>
    </dgm:pt>
    <dgm:pt modelId="{7B796EBB-87AA-48AF-BF69-17AFB4832114}" type="pres">
      <dgm:prSet presAssocID="{4B93D402-7F58-9243-8E8B-7BCAF2DD3D59}" presName="root" presStyleCnt="0">
        <dgm:presLayoutVars>
          <dgm:dir/>
          <dgm:resizeHandles val="exact"/>
        </dgm:presLayoutVars>
      </dgm:prSet>
      <dgm:spPr/>
    </dgm:pt>
    <dgm:pt modelId="{08B29B32-C45E-4E60-B335-35EBE9547841}" type="pres">
      <dgm:prSet presAssocID="{8D56BDC5-6834-A540-8C55-4863A7613EAE}" presName="compNode" presStyleCnt="0"/>
      <dgm:spPr/>
    </dgm:pt>
    <dgm:pt modelId="{F235855D-E37B-4385-8FC6-FA366511455D}" type="pres">
      <dgm:prSet presAssocID="{8D56BDC5-6834-A540-8C55-4863A7613E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reworks"/>
        </a:ext>
      </dgm:extLst>
    </dgm:pt>
    <dgm:pt modelId="{AB126CE8-434E-4E86-87BF-018C3755DA94}" type="pres">
      <dgm:prSet presAssocID="{8D56BDC5-6834-A540-8C55-4863A7613EAE}" presName="iconSpace" presStyleCnt="0"/>
      <dgm:spPr/>
    </dgm:pt>
    <dgm:pt modelId="{6D3E862C-DB37-4DCD-835B-AE71C5E4178F}" type="pres">
      <dgm:prSet presAssocID="{8D56BDC5-6834-A540-8C55-4863A7613EAE}" presName="parTx" presStyleLbl="revTx" presStyleIdx="0" presStyleCnt="6">
        <dgm:presLayoutVars>
          <dgm:chMax val="0"/>
          <dgm:chPref val="0"/>
        </dgm:presLayoutVars>
      </dgm:prSet>
      <dgm:spPr/>
    </dgm:pt>
    <dgm:pt modelId="{E5032A80-F32E-4411-9963-85B00745CBB9}" type="pres">
      <dgm:prSet presAssocID="{8D56BDC5-6834-A540-8C55-4863A7613EAE}" presName="txSpace" presStyleCnt="0"/>
      <dgm:spPr/>
    </dgm:pt>
    <dgm:pt modelId="{FA2AE995-5C72-4F00-9A79-E68AB4E1C19D}" type="pres">
      <dgm:prSet presAssocID="{8D56BDC5-6834-A540-8C55-4863A7613EAE}" presName="desTx" presStyleLbl="revTx" presStyleIdx="1" presStyleCnt="6">
        <dgm:presLayoutVars/>
      </dgm:prSet>
      <dgm:spPr/>
    </dgm:pt>
    <dgm:pt modelId="{B33CE661-3294-4653-850A-139F2F5A977F}" type="pres">
      <dgm:prSet presAssocID="{6F837EF5-339F-6643-8DDD-A77623EF6123}" presName="sibTrans" presStyleCnt="0"/>
      <dgm:spPr/>
    </dgm:pt>
    <dgm:pt modelId="{FC7B3AC5-BDB5-4012-B397-C1ECF66D5956}" type="pres">
      <dgm:prSet presAssocID="{54DA35E5-82B1-F143-B5C2-DC7B3E780FCC}" presName="compNode" presStyleCnt="0"/>
      <dgm:spPr/>
    </dgm:pt>
    <dgm:pt modelId="{B81D24FF-6E83-4E53-A972-A851DA539538}" type="pres">
      <dgm:prSet presAssocID="{54DA35E5-82B1-F143-B5C2-DC7B3E780FC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ar Graph with Downward Trend"/>
        </a:ext>
      </dgm:extLst>
    </dgm:pt>
    <dgm:pt modelId="{7A02F670-EEBA-4F9F-920B-13D88D034828}" type="pres">
      <dgm:prSet presAssocID="{54DA35E5-82B1-F143-B5C2-DC7B3E780FCC}" presName="iconSpace" presStyleCnt="0"/>
      <dgm:spPr/>
    </dgm:pt>
    <dgm:pt modelId="{F9CB0ECC-D029-45C7-B6DA-F9455818E46D}" type="pres">
      <dgm:prSet presAssocID="{54DA35E5-82B1-F143-B5C2-DC7B3E780FCC}" presName="parTx" presStyleLbl="revTx" presStyleIdx="2" presStyleCnt="6">
        <dgm:presLayoutVars>
          <dgm:chMax val="0"/>
          <dgm:chPref val="0"/>
        </dgm:presLayoutVars>
      </dgm:prSet>
      <dgm:spPr/>
    </dgm:pt>
    <dgm:pt modelId="{CAC8E928-00E5-4EA7-B31A-D1F9FE84605F}" type="pres">
      <dgm:prSet presAssocID="{54DA35E5-82B1-F143-B5C2-DC7B3E780FCC}" presName="txSpace" presStyleCnt="0"/>
      <dgm:spPr/>
    </dgm:pt>
    <dgm:pt modelId="{B9E7224D-9703-405F-B260-0913EC9C14B8}" type="pres">
      <dgm:prSet presAssocID="{54DA35E5-82B1-F143-B5C2-DC7B3E780FCC}" presName="desTx" presStyleLbl="revTx" presStyleIdx="3" presStyleCnt="6">
        <dgm:presLayoutVars/>
      </dgm:prSet>
      <dgm:spPr/>
    </dgm:pt>
    <dgm:pt modelId="{D05A111F-0E3C-4582-8880-6522B0D422B0}" type="pres">
      <dgm:prSet presAssocID="{1872CD66-C9DB-C945-804B-6EFAE3E55CC9}" presName="sibTrans" presStyleCnt="0"/>
      <dgm:spPr/>
    </dgm:pt>
    <dgm:pt modelId="{B2C71F04-CC90-4702-804B-B632C6810174}" type="pres">
      <dgm:prSet presAssocID="{EE2B817B-9149-504D-8C5F-35B1D35526A0}" presName="compNode" presStyleCnt="0"/>
      <dgm:spPr/>
    </dgm:pt>
    <dgm:pt modelId="{EC360AA8-4F6B-4345-8935-82482B4CDDFD}" type="pres">
      <dgm:prSet presAssocID="{EE2B817B-9149-504D-8C5F-35B1D35526A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rker"/>
        </a:ext>
      </dgm:extLst>
    </dgm:pt>
    <dgm:pt modelId="{FAE2A5E5-33E3-47B7-8151-0E2C1AD436FB}" type="pres">
      <dgm:prSet presAssocID="{EE2B817B-9149-504D-8C5F-35B1D35526A0}" presName="iconSpace" presStyleCnt="0"/>
      <dgm:spPr/>
    </dgm:pt>
    <dgm:pt modelId="{BE4AEC5F-562C-49C7-BDD4-25FDD0D4F165}" type="pres">
      <dgm:prSet presAssocID="{EE2B817B-9149-504D-8C5F-35B1D35526A0}" presName="parTx" presStyleLbl="revTx" presStyleIdx="4" presStyleCnt="6">
        <dgm:presLayoutVars>
          <dgm:chMax val="0"/>
          <dgm:chPref val="0"/>
        </dgm:presLayoutVars>
      </dgm:prSet>
      <dgm:spPr/>
    </dgm:pt>
    <dgm:pt modelId="{475B4BE2-BF73-4CFB-98CF-21934083176A}" type="pres">
      <dgm:prSet presAssocID="{EE2B817B-9149-504D-8C5F-35B1D35526A0}" presName="txSpace" presStyleCnt="0"/>
      <dgm:spPr/>
    </dgm:pt>
    <dgm:pt modelId="{02C9BFF4-3060-4C59-9358-80700EB02880}" type="pres">
      <dgm:prSet presAssocID="{EE2B817B-9149-504D-8C5F-35B1D35526A0}" presName="desTx" presStyleLbl="revTx" presStyleIdx="5" presStyleCnt="6">
        <dgm:presLayoutVars/>
      </dgm:prSet>
      <dgm:spPr/>
    </dgm:pt>
  </dgm:ptLst>
  <dgm:cxnLst>
    <dgm:cxn modelId="{8CA1170A-7C7B-B945-80FF-06B082430937}" type="presOf" srcId="{3DBA0A93-836D-4741-921B-ED41C5F75325}" destId="{02C9BFF4-3060-4C59-9358-80700EB02880}" srcOrd="0" destOrd="5" presId="urn:microsoft.com/office/officeart/2018/5/layout/CenteredIconLabelDescriptionList"/>
    <dgm:cxn modelId="{D09A9F21-91B4-0341-99FC-AD67F9DC0BD4}" type="presOf" srcId="{9675AFFF-4875-E14F-99D8-54E17399AE24}" destId="{B9E7224D-9703-405F-B260-0913EC9C14B8}" srcOrd="0" destOrd="1" presId="urn:microsoft.com/office/officeart/2018/5/layout/CenteredIconLabelDescriptionList"/>
    <dgm:cxn modelId="{AC3A4326-A956-8D48-9C6D-622E89F0E639}" type="presOf" srcId="{8D56BDC5-6834-A540-8C55-4863A7613EAE}" destId="{6D3E862C-DB37-4DCD-835B-AE71C5E4178F}" srcOrd="0" destOrd="0" presId="urn:microsoft.com/office/officeart/2018/5/layout/CenteredIconLabelDescriptionList"/>
    <dgm:cxn modelId="{A7529229-7522-834C-8F36-19656D49BD31}" type="presOf" srcId="{B6BC707E-2B8B-A542-B6EC-97030C6AC2AE}" destId="{02C9BFF4-3060-4C59-9358-80700EB02880}" srcOrd="0" destOrd="6" presId="urn:microsoft.com/office/officeart/2018/5/layout/CenteredIconLabelDescriptionList"/>
    <dgm:cxn modelId="{BE360E2A-69FA-0F41-B209-6189605D0A7A}" srcId="{EE2B817B-9149-504D-8C5F-35B1D35526A0}" destId="{B6BC707E-2B8B-A542-B6EC-97030C6AC2AE}" srcOrd="6" destOrd="0" parTransId="{4EC31B17-521C-D440-ADCD-B75AC450E673}" sibTransId="{A4EEECF0-3199-BB47-984D-9B81CB8824EB}"/>
    <dgm:cxn modelId="{16837537-5CE9-EC49-94D8-B99117E92D1A}" srcId="{8D56BDC5-6834-A540-8C55-4863A7613EAE}" destId="{6A6710CE-B5A6-6545-90B9-DB1766C6DF29}" srcOrd="0" destOrd="0" parTransId="{3F712D0F-B999-AA43-B73F-AE31C8730C2E}" sibTransId="{CDE19DD9-1A8E-5542-978B-5DEAFF322BF2}"/>
    <dgm:cxn modelId="{2F83E73C-BB97-394E-877D-0D1BC6203950}" srcId="{8D56BDC5-6834-A540-8C55-4863A7613EAE}" destId="{341F9671-6356-4643-B7BA-4467EE78BA43}" srcOrd="3" destOrd="0" parTransId="{5CB14DB1-00D6-A14B-B684-92BC980108E3}" sibTransId="{1EB308BE-EF8C-084F-AB25-4F0B8D69F730}"/>
    <dgm:cxn modelId="{F0C6BE45-ADD8-A84C-8BBE-41CF148D81EE}" type="presOf" srcId="{EE2B817B-9149-504D-8C5F-35B1D35526A0}" destId="{BE4AEC5F-562C-49C7-BDD4-25FDD0D4F165}" srcOrd="0" destOrd="0" presId="urn:microsoft.com/office/officeart/2018/5/layout/CenteredIconLabelDescriptionList"/>
    <dgm:cxn modelId="{F59E0351-D711-D34A-B043-012024CD676B}" srcId="{54DA35E5-82B1-F143-B5C2-DC7B3E780FCC}" destId="{9675AFFF-4875-E14F-99D8-54E17399AE24}" srcOrd="1" destOrd="0" parTransId="{07D694CE-20AA-0C45-B88B-9473299666DE}" sibTransId="{391AE57F-8405-E649-9EEC-7F7D7A96D3C3}"/>
    <dgm:cxn modelId="{A0C59B5A-BF95-7340-9E4B-CD611C363D7A}" srcId="{54DA35E5-82B1-F143-B5C2-DC7B3E780FCC}" destId="{D8FB6317-8889-B34B-BE84-75DE48DF6A2D}" srcOrd="2" destOrd="0" parTransId="{3AE7A586-EF6A-DC44-96C3-CE7CB46B249B}" sibTransId="{7EFC3C16-01E4-B043-B230-F60C66D0FB05}"/>
    <dgm:cxn modelId="{72E1F15D-FAE7-9B4E-A825-9F7325AF6B92}" srcId="{EE2B817B-9149-504D-8C5F-35B1D35526A0}" destId="{8BC5B005-6839-CB47-8F82-D4CE9EE63AFE}" srcOrd="0" destOrd="0" parTransId="{EA84D02A-FA70-8D4D-A4B1-9A01D38B67F0}" sibTransId="{3E6C9051-C76F-2D4E-B6E1-2A162B441A80}"/>
    <dgm:cxn modelId="{C73D3065-05D4-794C-93B1-5986FE3721B8}" type="presOf" srcId="{63A7FECF-95F1-C342-B452-ECFA2A170DD6}" destId="{02C9BFF4-3060-4C59-9358-80700EB02880}" srcOrd="0" destOrd="1" presId="urn:microsoft.com/office/officeart/2018/5/layout/CenteredIconLabelDescriptionList"/>
    <dgm:cxn modelId="{5AF17C65-2133-CC4F-BC04-3442C211B2C2}" srcId="{EE2B817B-9149-504D-8C5F-35B1D35526A0}" destId="{9161C8A1-C9FE-7E4C-BB6E-242C7D636FBC}" srcOrd="2" destOrd="0" parTransId="{D923936A-758C-BB4F-BBBD-D78B09F31572}" sibTransId="{B30E4631-9CC4-4741-A609-0997A6924AD0}"/>
    <dgm:cxn modelId="{EA4F6969-F9C9-0547-A3F1-3FF4BAF15DDB}" type="presOf" srcId="{6EFC338B-71E9-1F40-A516-E320832D7A11}" destId="{02C9BFF4-3060-4C59-9358-80700EB02880}" srcOrd="0" destOrd="3" presId="urn:microsoft.com/office/officeart/2018/5/layout/CenteredIconLabelDescriptionList"/>
    <dgm:cxn modelId="{43AB6471-7226-4340-88EE-F0D99B6A9FA3}" type="presOf" srcId="{54DA35E5-82B1-F143-B5C2-DC7B3E780FCC}" destId="{F9CB0ECC-D029-45C7-B6DA-F9455818E46D}" srcOrd="0" destOrd="0" presId="urn:microsoft.com/office/officeart/2018/5/layout/CenteredIconLabelDescriptionList"/>
    <dgm:cxn modelId="{4AFE9A71-8D5E-C44B-A462-8EEE07A259FB}" srcId="{4B93D402-7F58-9243-8E8B-7BCAF2DD3D59}" destId="{EE2B817B-9149-504D-8C5F-35B1D35526A0}" srcOrd="2" destOrd="0" parTransId="{AD66555E-7248-8242-AFEC-71CD80DE4D69}" sibTransId="{9A9048BD-CB02-6241-9F77-49D8AC33A2B6}"/>
    <dgm:cxn modelId="{4BB5B181-F53A-5A4C-B9F0-0B11F7DC9436}" srcId="{8D56BDC5-6834-A540-8C55-4863A7613EAE}" destId="{83E169C4-53BC-B344-8E09-157C76087968}" srcOrd="2" destOrd="0" parTransId="{5ACE445D-108A-A24B-A564-65EC93A629E7}" sibTransId="{6E6DB08E-0F06-1142-B60E-2B42F021D467}"/>
    <dgm:cxn modelId="{DEE59985-B451-494D-B077-D906614AE9D6}" type="presOf" srcId="{6DC38A90-18DC-B042-8110-B79982F64205}" destId="{B9E7224D-9703-405F-B260-0913EC9C14B8}" srcOrd="0" destOrd="0" presId="urn:microsoft.com/office/officeart/2018/5/layout/CenteredIconLabelDescriptionList"/>
    <dgm:cxn modelId="{AC9F498B-9AD7-1C43-8F0A-AF28DB5EC72F}" type="presOf" srcId="{D8FB6317-8889-B34B-BE84-75DE48DF6A2D}" destId="{B9E7224D-9703-405F-B260-0913EC9C14B8}" srcOrd="0" destOrd="2" presId="urn:microsoft.com/office/officeart/2018/5/layout/CenteredIconLabelDescriptionList"/>
    <dgm:cxn modelId="{38ADDA8B-E5EC-1A4D-8AF8-EA478D4DD37B}" type="presOf" srcId="{83E169C4-53BC-B344-8E09-157C76087968}" destId="{FA2AE995-5C72-4F00-9A79-E68AB4E1C19D}" srcOrd="0" destOrd="2" presId="urn:microsoft.com/office/officeart/2018/5/layout/CenteredIconLabelDescriptionList"/>
    <dgm:cxn modelId="{893C8E96-CF46-A540-8859-D1DD1C515037}" srcId="{EE2B817B-9149-504D-8C5F-35B1D35526A0}" destId="{BE6095EA-74A1-6743-ACE7-60C8F44CD9C6}" srcOrd="4" destOrd="0" parTransId="{50358291-98B0-CB42-8AF0-6DD2D7BFDFFF}" sibTransId="{DA0A0335-F830-AA48-87C8-6714967AFE59}"/>
    <dgm:cxn modelId="{D47C2CA4-1FCD-814A-912B-1C6D83AA9CC3}" srcId="{EE2B817B-9149-504D-8C5F-35B1D35526A0}" destId="{3DBA0A93-836D-4741-921B-ED41C5F75325}" srcOrd="5" destOrd="0" parTransId="{28190610-564D-7544-A598-9EE32A5E36CD}" sibTransId="{E8EBEE52-9D3C-1B40-A520-E69CF57EE2A2}"/>
    <dgm:cxn modelId="{0FDFB4A9-E9A0-EC40-88C4-392AD3E9E5AE}" srcId="{EE2B817B-9149-504D-8C5F-35B1D35526A0}" destId="{6EFC338B-71E9-1F40-A516-E320832D7A11}" srcOrd="3" destOrd="0" parTransId="{33D49761-3A6D-8A40-8174-8F2025B96101}" sibTransId="{4AF12DD7-A0C8-D94A-858F-DF82BD15EC59}"/>
    <dgm:cxn modelId="{B1A48AB3-25D5-CA4D-B990-9C509682EA2A}" type="presOf" srcId="{6A6710CE-B5A6-6545-90B9-DB1766C6DF29}" destId="{FA2AE995-5C72-4F00-9A79-E68AB4E1C19D}" srcOrd="0" destOrd="0" presId="urn:microsoft.com/office/officeart/2018/5/layout/CenteredIconLabelDescriptionList"/>
    <dgm:cxn modelId="{E0767EB4-6776-C14E-B8DB-E28132C585DE}" type="presOf" srcId="{8BC5B005-6839-CB47-8F82-D4CE9EE63AFE}" destId="{02C9BFF4-3060-4C59-9358-80700EB02880}" srcOrd="0" destOrd="0" presId="urn:microsoft.com/office/officeart/2018/5/layout/CenteredIconLabelDescriptionList"/>
    <dgm:cxn modelId="{7E2205C3-664E-4249-A4A6-1C723150E2EF}" srcId="{8D56BDC5-6834-A540-8C55-4863A7613EAE}" destId="{500D5370-AE89-E14B-96CF-3491EAA2A4FE}" srcOrd="1" destOrd="0" parTransId="{BA7B9C00-E570-F341-91DA-F0A9F1C9A1A1}" sibTransId="{6F84B898-1292-4A4F-963B-DB93E8238CAE}"/>
    <dgm:cxn modelId="{A6752ACB-55EE-414D-B564-63D138474B01}" type="presOf" srcId="{BE6095EA-74A1-6743-ACE7-60C8F44CD9C6}" destId="{02C9BFF4-3060-4C59-9358-80700EB02880}" srcOrd="0" destOrd="4" presId="urn:microsoft.com/office/officeart/2018/5/layout/CenteredIconLabelDescriptionList"/>
    <dgm:cxn modelId="{E5466FD3-8E9F-DB48-9B4F-D69E8BD89316}" type="presOf" srcId="{500D5370-AE89-E14B-96CF-3491EAA2A4FE}" destId="{FA2AE995-5C72-4F00-9A79-E68AB4E1C19D}" srcOrd="0" destOrd="1" presId="urn:microsoft.com/office/officeart/2018/5/layout/CenteredIconLabelDescriptionList"/>
    <dgm:cxn modelId="{9A4336DB-82C7-5943-AA9A-8FE9B2854737}" type="presOf" srcId="{4B93D402-7F58-9243-8E8B-7BCAF2DD3D59}" destId="{7B796EBB-87AA-48AF-BF69-17AFB4832114}" srcOrd="0" destOrd="0" presId="urn:microsoft.com/office/officeart/2018/5/layout/CenteredIconLabelDescriptionList"/>
    <dgm:cxn modelId="{D2F584E0-396A-5B41-A5FF-5357C2FC13EF}" srcId="{4B93D402-7F58-9243-8E8B-7BCAF2DD3D59}" destId="{8D56BDC5-6834-A540-8C55-4863A7613EAE}" srcOrd="0" destOrd="0" parTransId="{15ECC654-BD5F-E944-BE72-6FD3AC2DC761}" sibTransId="{6F837EF5-339F-6643-8DDD-A77623EF6123}"/>
    <dgm:cxn modelId="{A0F15CE3-2A8F-6941-8ECB-ADBC482FF2F6}" srcId="{EE2B817B-9149-504D-8C5F-35B1D35526A0}" destId="{63A7FECF-95F1-C342-B452-ECFA2A170DD6}" srcOrd="1" destOrd="0" parTransId="{D34423C2-0412-1440-94CE-05B6676DFCF6}" sibTransId="{FF939056-F7C1-DE4A-A4D9-743A899456F6}"/>
    <dgm:cxn modelId="{06A88AE3-04E0-CB4B-A9B7-1CAF82BC3208}" srcId="{54DA35E5-82B1-F143-B5C2-DC7B3E780FCC}" destId="{E21B40C3-1476-B342-AD31-0784E74BBAF1}" srcOrd="3" destOrd="0" parTransId="{3B4CAD4A-21EA-0947-BBF6-208E1BEB4159}" sibTransId="{A06E76FE-CAFF-134C-90D6-551A9BD92071}"/>
    <dgm:cxn modelId="{FC2230E7-A358-014E-BDE9-330B17C99727}" type="presOf" srcId="{E21B40C3-1476-B342-AD31-0784E74BBAF1}" destId="{B9E7224D-9703-405F-B260-0913EC9C14B8}" srcOrd="0" destOrd="3" presId="urn:microsoft.com/office/officeart/2018/5/layout/CenteredIconLabelDescriptionList"/>
    <dgm:cxn modelId="{3C6993EC-B811-614D-AE79-EBEFF75F34D9}" type="presOf" srcId="{341F9671-6356-4643-B7BA-4467EE78BA43}" destId="{FA2AE995-5C72-4F00-9A79-E68AB4E1C19D}" srcOrd="0" destOrd="3" presId="urn:microsoft.com/office/officeart/2018/5/layout/CenteredIconLabelDescriptionList"/>
    <dgm:cxn modelId="{4CADFBED-4734-B244-BB86-940E4C1CE9E2}" srcId="{4B93D402-7F58-9243-8E8B-7BCAF2DD3D59}" destId="{54DA35E5-82B1-F143-B5C2-DC7B3E780FCC}" srcOrd="1" destOrd="0" parTransId="{2F4D8051-86B0-5542-B79B-C3AAEB1B2920}" sibTransId="{1872CD66-C9DB-C945-804B-6EFAE3E55CC9}"/>
    <dgm:cxn modelId="{63AB2CF6-D84C-D24C-B9D5-40E26F604174}" srcId="{54DA35E5-82B1-F143-B5C2-DC7B3E780FCC}" destId="{6DC38A90-18DC-B042-8110-B79982F64205}" srcOrd="0" destOrd="0" parTransId="{4B489F17-7BEF-EC47-933F-B537862EEBB5}" sibTransId="{DF535A08-42CE-FE49-8874-B4C68B382A1A}"/>
    <dgm:cxn modelId="{0D31DDFB-7CE1-6C4B-ABE7-0ABA3E5A248D}" type="presOf" srcId="{9161C8A1-C9FE-7E4C-BB6E-242C7D636FBC}" destId="{02C9BFF4-3060-4C59-9358-80700EB02880}" srcOrd="0" destOrd="2" presId="urn:microsoft.com/office/officeart/2018/5/layout/CenteredIconLabelDescriptionList"/>
    <dgm:cxn modelId="{3AB3CD2A-FF86-414E-B6D0-26DF649141C9}" type="presParOf" srcId="{7B796EBB-87AA-48AF-BF69-17AFB4832114}" destId="{08B29B32-C45E-4E60-B335-35EBE9547841}" srcOrd="0" destOrd="0" presId="urn:microsoft.com/office/officeart/2018/5/layout/CenteredIconLabelDescriptionList"/>
    <dgm:cxn modelId="{40CF2BF0-ACEA-174B-B9BD-2BA6FCC14465}" type="presParOf" srcId="{08B29B32-C45E-4E60-B335-35EBE9547841}" destId="{F235855D-E37B-4385-8FC6-FA366511455D}" srcOrd="0" destOrd="0" presId="urn:microsoft.com/office/officeart/2018/5/layout/CenteredIconLabelDescriptionList"/>
    <dgm:cxn modelId="{6E237732-3AC8-A84E-A918-69C9E5E456D4}" type="presParOf" srcId="{08B29B32-C45E-4E60-B335-35EBE9547841}" destId="{AB126CE8-434E-4E86-87BF-018C3755DA94}" srcOrd="1" destOrd="0" presId="urn:microsoft.com/office/officeart/2018/5/layout/CenteredIconLabelDescriptionList"/>
    <dgm:cxn modelId="{F097162D-83BA-E744-A862-5443DBB76BB8}" type="presParOf" srcId="{08B29B32-C45E-4E60-B335-35EBE9547841}" destId="{6D3E862C-DB37-4DCD-835B-AE71C5E4178F}" srcOrd="2" destOrd="0" presId="urn:microsoft.com/office/officeart/2018/5/layout/CenteredIconLabelDescriptionList"/>
    <dgm:cxn modelId="{41FC250B-22B9-0F44-8117-10522F1A2A5B}" type="presParOf" srcId="{08B29B32-C45E-4E60-B335-35EBE9547841}" destId="{E5032A80-F32E-4411-9963-85B00745CBB9}" srcOrd="3" destOrd="0" presId="urn:microsoft.com/office/officeart/2018/5/layout/CenteredIconLabelDescriptionList"/>
    <dgm:cxn modelId="{2BDEC445-EB7E-0043-8DC1-052FDCCD6A68}" type="presParOf" srcId="{08B29B32-C45E-4E60-B335-35EBE9547841}" destId="{FA2AE995-5C72-4F00-9A79-E68AB4E1C19D}" srcOrd="4" destOrd="0" presId="urn:microsoft.com/office/officeart/2018/5/layout/CenteredIconLabelDescriptionList"/>
    <dgm:cxn modelId="{A0B39754-F711-074E-BF6B-02AF53F2B5E7}" type="presParOf" srcId="{7B796EBB-87AA-48AF-BF69-17AFB4832114}" destId="{B33CE661-3294-4653-850A-139F2F5A977F}" srcOrd="1" destOrd="0" presId="urn:microsoft.com/office/officeart/2018/5/layout/CenteredIconLabelDescriptionList"/>
    <dgm:cxn modelId="{B6B71CE7-FFD4-F04C-AC23-8DC7D89FD7DE}" type="presParOf" srcId="{7B796EBB-87AA-48AF-BF69-17AFB4832114}" destId="{FC7B3AC5-BDB5-4012-B397-C1ECF66D5956}" srcOrd="2" destOrd="0" presId="urn:microsoft.com/office/officeart/2018/5/layout/CenteredIconLabelDescriptionList"/>
    <dgm:cxn modelId="{9CE722C3-E957-0441-8223-EB4D25EB6E56}" type="presParOf" srcId="{FC7B3AC5-BDB5-4012-B397-C1ECF66D5956}" destId="{B81D24FF-6E83-4E53-A972-A851DA539538}" srcOrd="0" destOrd="0" presId="urn:microsoft.com/office/officeart/2018/5/layout/CenteredIconLabelDescriptionList"/>
    <dgm:cxn modelId="{38B452DE-A67A-F94B-90BB-029536636F19}" type="presParOf" srcId="{FC7B3AC5-BDB5-4012-B397-C1ECF66D5956}" destId="{7A02F670-EEBA-4F9F-920B-13D88D034828}" srcOrd="1" destOrd="0" presId="urn:microsoft.com/office/officeart/2018/5/layout/CenteredIconLabelDescriptionList"/>
    <dgm:cxn modelId="{D6F35375-70B5-5A45-A42D-80F2FB4AC31E}" type="presParOf" srcId="{FC7B3AC5-BDB5-4012-B397-C1ECF66D5956}" destId="{F9CB0ECC-D029-45C7-B6DA-F9455818E46D}" srcOrd="2" destOrd="0" presId="urn:microsoft.com/office/officeart/2018/5/layout/CenteredIconLabelDescriptionList"/>
    <dgm:cxn modelId="{EA240021-7864-124C-8B7F-330C21C1FE45}" type="presParOf" srcId="{FC7B3AC5-BDB5-4012-B397-C1ECF66D5956}" destId="{CAC8E928-00E5-4EA7-B31A-D1F9FE84605F}" srcOrd="3" destOrd="0" presId="urn:microsoft.com/office/officeart/2018/5/layout/CenteredIconLabelDescriptionList"/>
    <dgm:cxn modelId="{C2C0488A-15B3-3046-B78C-E63810859E36}" type="presParOf" srcId="{FC7B3AC5-BDB5-4012-B397-C1ECF66D5956}" destId="{B9E7224D-9703-405F-B260-0913EC9C14B8}" srcOrd="4" destOrd="0" presId="urn:microsoft.com/office/officeart/2018/5/layout/CenteredIconLabelDescriptionList"/>
    <dgm:cxn modelId="{F8E23B63-1902-0B46-A0F7-D34C16498BAD}" type="presParOf" srcId="{7B796EBB-87AA-48AF-BF69-17AFB4832114}" destId="{D05A111F-0E3C-4582-8880-6522B0D422B0}" srcOrd="3" destOrd="0" presId="urn:microsoft.com/office/officeart/2018/5/layout/CenteredIconLabelDescriptionList"/>
    <dgm:cxn modelId="{99095759-2816-9940-9602-98DEAFA34CCF}" type="presParOf" srcId="{7B796EBB-87AA-48AF-BF69-17AFB4832114}" destId="{B2C71F04-CC90-4702-804B-B632C6810174}" srcOrd="4" destOrd="0" presId="urn:microsoft.com/office/officeart/2018/5/layout/CenteredIconLabelDescriptionList"/>
    <dgm:cxn modelId="{1ABC86B9-42F5-3445-8DEB-768E947C2522}" type="presParOf" srcId="{B2C71F04-CC90-4702-804B-B632C6810174}" destId="{EC360AA8-4F6B-4345-8935-82482B4CDDFD}" srcOrd="0" destOrd="0" presId="urn:microsoft.com/office/officeart/2018/5/layout/CenteredIconLabelDescriptionList"/>
    <dgm:cxn modelId="{0FE8E6A2-5929-9A46-B645-82CA29FD01AD}" type="presParOf" srcId="{B2C71F04-CC90-4702-804B-B632C6810174}" destId="{FAE2A5E5-33E3-47B7-8151-0E2C1AD436FB}" srcOrd="1" destOrd="0" presId="urn:microsoft.com/office/officeart/2018/5/layout/CenteredIconLabelDescriptionList"/>
    <dgm:cxn modelId="{68125312-3159-8C48-A0D5-5BE38417430C}" type="presParOf" srcId="{B2C71F04-CC90-4702-804B-B632C6810174}" destId="{BE4AEC5F-562C-49C7-BDD4-25FDD0D4F165}" srcOrd="2" destOrd="0" presId="urn:microsoft.com/office/officeart/2018/5/layout/CenteredIconLabelDescriptionList"/>
    <dgm:cxn modelId="{C671F023-F6CF-9742-8D12-B141C80C6D4D}" type="presParOf" srcId="{B2C71F04-CC90-4702-804B-B632C6810174}" destId="{475B4BE2-BF73-4CFB-98CF-21934083176A}" srcOrd="3" destOrd="0" presId="urn:microsoft.com/office/officeart/2018/5/layout/CenteredIconLabelDescriptionList"/>
    <dgm:cxn modelId="{AF77D769-EA0D-AE48-92DF-E88D792911F8}" type="presParOf" srcId="{B2C71F04-CC90-4702-804B-B632C6810174}" destId="{02C9BFF4-3060-4C59-9358-80700EB02880}"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54D8C8C-D852-884C-92E4-AF7403CDA1F1}" type="doc">
      <dgm:prSet loTypeId="urn:microsoft.com/office/officeart/2016/7/layout/LinearBlockProcessNumbered" loCatId="process" qsTypeId="urn:microsoft.com/office/officeart/2005/8/quickstyle/simple1" qsCatId="simple" csTypeId="urn:microsoft.com/office/officeart/2005/8/colors/accent1_2" csCatId="accent1" phldr="1"/>
      <dgm:spPr/>
      <dgm:t>
        <a:bodyPr/>
        <a:lstStyle/>
        <a:p>
          <a:endParaRPr lang="en-US"/>
        </a:p>
      </dgm:t>
    </dgm:pt>
    <dgm:pt modelId="{90F912B9-698E-3C40-A9B0-485620D9327C}">
      <dgm:prSet/>
      <dgm:spPr/>
      <dgm:t>
        <a:bodyPr/>
        <a:lstStyle/>
        <a:p>
          <a:r>
            <a:rPr lang="en-US" u="none" strike="noStrike" dirty="0">
              <a:effectLst/>
            </a:rPr>
            <a:t>I can see a shift in the sales behavior between regions, but that depends on the type of new game that comes out and if it is popular.</a:t>
          </a:r>
          <a:endParaRPr lang="en-US" b="0" i="0" u="none" strike="noStrike" dirty="0">
            <a:effectLst/>
            <a:latin typeface="Calibri" panose="020F0502020204030204" pitchFamily="34" charset="0"/>
          </a:endParaRPr>
        </a:p>
      </dgm:t>
    </dgm:pt>
    <dgm:pt modelId="{9CB78C91-E2CF-A642-930D-B01A0DE26A58}" type="parTrans" cxnId="{11EED5F0-4108-D645-86F1-AD024490ABF1}">
      <dgm:prSet/>
      <dgm:spPr/>
      <dgm:t>
        <a:bodyPr/>
        <a:lstStyle/>
        <a:p>
          <a:endParaRPr lang="en-US"/>
        </a:p>
      </dgm:t>
    </dgm:pt>
    <dgm:pt modelId="{437965BE-AE8B-6A4D-94DB-C4E8394B3ADB}" type="sibTrans" cxnId="{11EED5F0-4108-D645-86F1-AD024490ABF1}">
      <dgm:prSet phldrT="01"/>
      <dgm:spPr/>
      <dgm:t>
        <a:bodyPr/>
        <a:lstStyle/>
        <a:p>
          <a:r>
            <a:rPr lang="en-US"/>
            <a:t>01</a:t>
          </a:r>
        </a:p>
      </dgm:t>
    </dgm:pt>
    <dgm:pt modelId="{6EB017C4-4C5C-C442-A590-970545A46329}">
      <dgm:prSet/>
      <dgm:spPr/>
      <dgm:t>
        <a:bodyPr/>
        <a:lstStyle/>
        <a:p>
          <a:r>
            <a:rPr lang="en-US" u="none" strike="noStrike" dirty="0">
              <a:effectLst/>
            </a:rPr>
            <a:t>Things that challenge my expectations are that EU sales have been steadily increasing through the decades, Why Japan took a huge decline after 1995, and why did North American sales begin to decline after 1990 and then spike back up in 1997</a:t>
          </a:r>
          <a:endParaRPr lang="en-US" b="0" i="0" u="none" strike="noStrike" dirty="0">
            <a:effectLst/>
            <a:latin typeface="Calibri" panose="020F0502020204030204" pitchFamily="34" charset="0"/>
          </a:endParaRPr>
        </a:p>
      </dgm:t>
    </dgm:pt>
    <dgm:pt modelId="{7FBCD888-9882-9945-B614-2C22ED5C9904}" type="parTrans" cxnId="{FA1B69F7-AC5A-5048-A66C-02AAF846AFBB}">
      <dgm:prSet/>
      <dgm:spPr/>
      <dgm:t>
        <a:bodyPr/>
        <a:lstStyle/>
        <a:p>
          <a:endParaRPr lang="en-US"/>
        </a:p>
      </dgm:t>
    </dgm:pt>
    <dgm:pt modelId="{DF331C8E-E3B3-D44C-A9C5-FE4B3335D1D5}" type="sibTrans" cxnId="{FA1B69F7-AC5A-5048-A66C-02AAF846AFBB}">
      <dgm:prSet phldrT="03"/>
      <dgm:spPr/>
      <dgm:t>
        <a:bodyPr/>
        <a:lstStyle/>
        <a:p>
          <a:r>
            <a:rPr lang="en-US"/>
            <a:t>03</a:t>
          </a:r>
        </a:p>
      </dgm:t>
    </dgm:pt>
    <dgm:pt modelId="{963E86EC-9541-A24C-872A-00F21BC87DFF}">
      <dgm:prSet/>
      <dgm:spPr/>
      <dgm:t>
        <a:bodyPr/>
        <a:lstStyle/>
        <a:p>
          <a:r>
            <a:rPr lang="en-US" u="none" strike="noStrike" dirty="0">
              <a:effectLst/>
            </a:rPr>
            <a:t>Throughout the years the sales in games between regions have not been consistent and I expect it to keep not being consistent. Everything will depend on the type of game its popular, what regions have and allow access to it and some games can only be played on certain consoles.</a:t>
          </a:r>
          <a:endParaRPr lang="en-US" b="0" i="0" u="none" strike="noStrike" dirty="0">
            <a:effectLst/>
            <a:latin typeface="Calibri" panose="020F0502020204030204" pitchFamily="34" charset="0"/>
          </a:endParaRPr>
        </a:p>
      </dgm:t>
    </dgm:pt>
    <dgm:pt modelId="{3FA19A9B-0807-044B-A477-774AE128090E}" type="parTrans" cxnId="{635F75AE-B78F-4248-95E1-8D4E0DC210F3}">
      <dgm:prSet/>
      <dgm:spPr/>
      <dgm:t>
        <a:bodyPr/>
        <a:lstStyle/>
        <a:p>
          <a:endParaRPr lang="en-US"/>
        </a:p>
      </dgm:t>
    </dgm:pt>
    <dgm:pt modelId="{888C521D-5C10-4244-8E83-9E2CA221198E}" type="sibTrans" cxnId="{635F75AE-B78F-4248-95E1-8D4E0DC210F3}">
      <dgm:prSet phldrT="02"/>
      <dgm:spPr/>
      <dgm:t>
        <a:bodyPr/>
        <a:lstStyle/>
        <a:p>
          <a:r>
            <a:rPr lang="en-US"/>
            <a:t>02</a:t>
          </a:r>
        </a:p>
      </dgm:t>
    </dgm:pt>
    <dgm:pt modelId="{944E255A-87D2-164A-AB90-4F696E295B2A}" type="pres">
      <dgm:prSet presAssocID="{154D8C8C-D852-884C-92E4-AF7403CDA1F1}" presName="Name0" presStyleCnt="0">
        <dgm:presLayoutVars>
          <dgm:animLvl val="lvl"/>
          <dgm:resizeHandles val="exact"/>
        </dgm:presLayoutVars>
      </dgm:prSet>
      <dgm:spPr/>
    </dgm:pt>
    <dgm:pt modelId="{39456553-6FD1-BF40-84F5-3A8395CEA8B3}" type="pres">
      <dgm:prSet presAssocID="{90F912B9-698E-3C40-A9B0-485620D9327C}" presName="compositeNode" presStyleCnt="0">
        <dgm:presLayoutVars>
          <dgm:bulletEnabled val="1"/>
        </dgm:presLayoutVars>
      </dgm:prSet>
      <dgm:spPr/>
    </dgm:pt>
    <dgm:pt modelId="{FC5A6DF9-8457-5E43-8A12-B31C6F164EAF}" type="pres">
      <dgm:prSet presAssocID="{90F912B9-698E-3C40-A9B0-485620D9327C}" presName="bgRect" presStyleLbl="alignNode1" presStyleIdx="0" presStyleCnt="3" custScaleY="191866"/>
      <dgm:spPr/>
    </dgm:pt>
    <dgm:pt modelId="{E64979B2-1C6F-654D-A439-5BCA97D2EBE4}" type="pres">
      <dgm:prSet presAssocID="{437965BE-AE8B-6A4D-94DB-C4E8394B3ADB}" presName="sibTransNodeRect" presStyleLbl="alignNode1" presStyleIdx="0" presStyleCnt="3">
        <dgm:presLayoutVars>
          <dgm:chMax val="0"/>
          <dgm:bulletEnabled val="1"/>
        </dgm:presLayoutVars>
      </dgm:prSet>
      <dgm:spPr/>
    </dgm:pt>
    <dgm:pt modelId="{A15D8353-8EFA-2743-A626-48626390DE21}" type="pres">
      <dgm:prSet presAssocID="{90F912B9-698E-3C40-A9B0-485620D9327C}" presName="nodeRect" presStyleLbl="alignNode1" presStyleIdx="0" presStyleCnt="3">
        <dgm:presLayoutVars>
          <dgm:bulletEnabled val="1"/>
        </dgm:presLayoutVars>
      </dgm:prSet>
      <dgm:spPr/>
    </dgm:pt>
    <dgm:pt modelId="{1AA3D65F-EAB0-F24B-84B1-CD760D5C51A7}" type="pres">
      <dgm:prSet presAssocID="{437965BE-AE8B-6A4D-94DB-C4E8394B3ADB}" presName="sibTrans" presStyleCnt="0"/>
      <dgm:spPr/>
    </dgm:pt>
    <dgm:pt modelId="{37428EA4-7CC2-CE4F-A81C-F7FF87350C55}" type="pres">
      <dgm:prSet presAssocID="{963E86EC-9541-A24C-872A-00F21BC87DFF}" presName="compositeNode" presStyleCnt="0">
        <dgm:presLayoutVars>
          <dgm:bulletEnabled val="1"/>
        </dgm:presLayoutVars>
      </dgm:prSet>
      <dgm:spPr/>
    </dgm:pt>
    <dgm:pt modelId="{51BD5344-481F-5A41-B61D-55FA7D173CA9}" type="pres">
      <dgm:prSet presAssocID="{963E86EC-9541-A24C-872A-00F21BC87DFF}" presName="bgRect" presStyleLbl="alignNode1" presStyleIdx="1" presStyleCnt="3" custScaleY="242420" custLinFactNeighborX="-3911" custLinFactNeighborY="8710"/>
      <dgm:spPr/>
    </dgm:pt>
    <dgm:pt modelId="{1069E657-1628-5C43-B950-BC61AD3C5E91}" type="pres">
      <dgm:prSet presAssocID="{888C521D-5C10-4244-8E83-9E2CA221198E}" presName="sibTransNodeRect" presStyleLbl="alignNode1" presStyleIdx="1" presStyleCnt="3">
        <dgm:presLayoutVars>
          <dgm:chMax val="0"/>
          <dgm:bulletEnabled val="1"/>
        </dgm:presLayoutVars>
      </dgm:prSet>
      <dgm:spPr/>
    </dgm:pt>
    <dgm:pt modelId="{BD083DAF-DB4C-DA48-8334-48E7107DCEA8}" type="pres">
      <dgm:prSet presAssocID="{963E86EC-9541-A24C-872A-00F21BC87DFF}" presName="nodeRect" presStyleLbl="alignNode1" presStyleIdx="1" presStyleCnt="3">
        <dgm:presLayoutVars>
          <dgm:bulletEnabled val="1"/>
        </dgm:presLayoutVars>
      </dgm:prSet>
      <dgm:spPr/>
    </dgm:pt>
    <dgm:pt modelId="{D6238DDB-B9B5-5549-8FC7-BB5F7B332E00}" type="pres">
      <dgm:prSet presAssocID="{888C521D-5C10-4244-8E83-9E2CA221198E}" presName="sibTrans" presStyleCnt="0"/>
      <dgm:spPr/>
    </dgm:pt>
    <dgm:pt modelId="{5213EC05-9500-F147-A6BD-8EFB5C4C1DF6}" type="pres">
      <dgm:prSet presAssocID="{6EB017C4-4C5C-C442-A590-970545A46329}" presName="compositeNode" presStyleCnt="0">
        <dgm:presLayoutVars>
          <dgm:bulletEnabled val="1"/>
        </dgm:presLayoutVars>
      </dgm:prSet>
      <dgm:spPr/>
    </dgm:pt>
    <dgm:pt modelId="{D072E961-A892-EF4A-AA8C-DD957AD0298D}" type="pres">
      <dgm:prSet presAssocID="{6EB017C4-4C5C-C442-A590-970545A46329}" presName="bgRect" presStyleLbl="alignNode1" presStyleIdx="2" presStyleCnt="3" custScaleY="224562" custLinFactNeighborX="-3754" custLinFactNeighborY="-11329"/>
      <dgm:spPr/>
    </dgm:pt>
    <dgm:pt modelId="{4325D1A8-FABE-5549-BF33-30C8AB760B0C}" type="pres">
      <dgm:prSet presAssocID="{DF331C8E-E3B3-D44C-A9C5-FE4B3335D1D5}" presName="sibTransNodeRect" presStyleLbl="alignNode1" presStyleIdx="2" presStyleCnt="3">
        <dgm:presLayoutVars>
          <dgm:chMax val="0"/>
          <dgm:bulletEnabled val="1"/>
        </dgm:presLayoutVars>
      </dgm:prSet>
      <dgm:spPr/>
    </dgm:pt>
    <dgm:pt modelId="{D314D886-7E3E-674D-BC8C-6437A64DC6E9}" type="pres">
      <dgm:prSet presAssocID="{6EB017C4-4C5C-C442-A590-970545A46329}" presName="nodeRect" presStyleLbl="alignNode1" presStyleIdx="2" presStyleCnt="3">
        <dgm:presLayoutVars>
          <dgm:bulletEnabled val="1"/>
        </dgm:presLayoutVars>
      </dgm:prSet>
      <dgm:spPr/>
    </dgm:pt>
  </dgm:ptLst>
  <dgm:cxnLst>
    <dgm:cxn modelId="{45D24306-DB66-4B4F-8ED8-82B6D2094F00}" type="presOf" srcId="{90F912B9-698E-3C40-A9B0-485620D9327C}" destId="{FC5A6DF9-8457-5E43-8A12-B31C6F164EAF}" srcOrd="0" destOrd="0" presId="urn:microsoft.com/office/officeart/2016/7/layout/LinearBlockProcessNumbered"/>
    <dgm:cxn modelId="{6D2D1E23-5ABC-1B41-93F9-71D53C11DBC3}" type="presOf" srcId="{154D8C8C-D852-884C-92E4-AF7403CDA1F1}" destId="{944E255A-87D2-164A-AB90-4F696E295B2A}" srcOrd="0" destOrd="0" presId="urn:microsoft.com/office/officeart/2016/7/layout/LinearBlockProcessNumbered"/>
    <dgm:cxn modelId="{BF82DC23-A9E0-DC4E-AFB1-0898F209F39D}" type="presOf" srcId="{888C521D-5C10-4244-8E83-9E2CA221198E}" destId="{1069E657-1628-5C43-B950-BC61AD3C5E91}" srcOrd="0" destOrd="0" presId="urn:microsoft.com/office/officeart/2016/7/layout/LinearBlockProcessNumbered"/>
    <dgm:cxn modelId="{2B3F9439-2DA0-7B43-931A-3B749EA96F83}" type="presOf" srcId="{DF331C8E-E3B3-D44C-A9C5-FE4B3335D1D5}" destId="{4325D1A8-FABE-5549-BF33-30C8AB760B0C}" srcOrd="0" destOrd="0" presId="urn:microsoft.com/office/officeart/2016/7/layout/LinearBlockProcessNumbered"/>
    <dgm:cxn modelId="{89DFB147-3EE6-D648-99CF-A8E6F260972A}" type="presOf" srcId="{963E86EC-9541-A24C-872A-00F21BC87DFF}" destId="{51BD5344-481F-5A41-B61D-55FA7D173CA9}" srcOrd="0" destOrd="0" presId="urn:microsoft.com/office/officeart/2016/7/layout/LinearBlockProcessNumbered"/>
    <dgm:cxn modelId="{7E378D64-3CBE-3C41-A99C-CF251EF65433}" type="presOf" srcId="{437965BE-AE8B-6A4D-94DB-C4E8394B3ADB}" destId="{E64979B2-1C6F-654D-A439-5BCA97D2EBE4}" srcOrd="0" destOrd="0" presId="urn:microsoft.com/office/officeart/2016/7/layout/LinearBlockProcessNumbered"/>
    <dgm:cxn modelId="{A7B27869-94B7-7C41-B920-A9B55A42CFDB}" type="presOf" srcId="{90F912B9-698E-3C40-A9B0-485620D9327C}" destId="{A15D8353-8EFA-2743-A626-48626390DE21}" srcOrd="1" destOrd="0" presId="urn:microsoft.com/office/officeart/2016/7/layout/LinearBlockProcessNumbered"/>
    <dgm:cxn modelId="{635F75AE-B78F-4248-95E1-8D4E0DC210F3}" srcId="{154D8C8C-D852-884C-92E4-AF7403CDA1F1}" destId="{963E86EC-9541-A24C-872A-00F21BC87DFF}" srcOrd="1" destOrd="0" parTransId="{3FA19A9B-0807-044B-A477-774AE128090E}" sibTransId="{888C521D-5C10-4244-8E83-9E2CA221198E}"/>
    <dgm:cxn modelId="{060328B6-DBD3-B947-BC74-E5F7F2B16A42}" type="presOf" srcId="{963E86EC-9541-A24C-872A-00F21BC87DFF}" destId="{BD083DAF-DB4C-DA48-8334-48E7107DCEA8}" srcOrd="1" destOrd="0" presId="urn:microsoft.com/office/officeart/2016/7/layout/LinearBlockProcessNumbered"/>
    <dgm:cxn modelId="{B9B4EFB6-2623-E140-849F-12ED9DE4A2D2}" type="presOf" srcId="{6EB017C4-4C5C-C442-A590-970545A46329}" destId="{D072E961-A892-EF4A-AA8C-DD957AD0298D}" srcOrd="0" destOrd="0" presId="urn:microsoft.com/office/officeart/2016/7/layout/LinearBlockProcessNumbered"/>
    <dgm:cxn modelId="{DDA3ADEE-E019-7740-981B-B723D10A38CD}" type="presOf" srcId="{6EB017C4-4C5C-C442-A590-970545A46329}" destId="{D314D886-7E3E-674D-BC8C-6437A64DC6E9}" srcOrd="1" destOrd="0" presId="urn:microsoft.com/office/officeart/2016/7/layout/LinearBlockProcessNumbered"/>
    <dgm:cxn modelId="{11EED5F0-4108-D645-86F1-AD024490ABF1}" srcId="{154D8C8C-D852-884C-92E4-AF7403CDA1F1}" destId="{90F912B9-698E-3C40-A9B0-485620D9327C}" srcOrd="0" destOrd="0" parTransId="{9CB78C91-E2CF-A642-930D-B01A0DE26A58}" sibTransId="{437965BE-AE8B-6A4D-94DB-C4E8394B3ADB}"/>
    <dgm:cxn modelId="{FA1B69F7-AC5A-5048-A66C-02AAF846AFBB}" srcId="{154D8C8C-D852-884C-92E4-AF7403CDA1F1}" destId="{6EB017C4-4C5C-C442-A590-970545A46329}" srcOrd="2" destOrd="0" parTransId="{7FBCD888-9882-9945-B614-2C22ED5C9904}" sibTransId="{DF331C8E-E3B3-D44C-A9C5-FE4B3335D1D5}"/>
    <dgm:cxn modelId="{B6DED00F-FBF1-3546-A1FD-64893BD391AA}" type="presParOf" srcId="{944E255A-87D2-164A-AB90-4F696E295B2A}" destId="{39456553-6FD1-BF40-84F5-3A8395CEA8B3}" srcOrd="0" destOrd="0" presId="urn:microsoft.com/office/officeart/2016/7/layout/LinearBlockProcessNumbered"/>
    <dgm:cxn modelId="{7A3C129A-335F-3546-8AEA-5B72EF239160}" type="presParOf" srcId="{39456553-6FD1-BF40-84F5-3A8395CEA8B3}" destId="{FC5A6DF9-8457-5E43-8A12-B31C6F164EAF}" srcOrd="0" destOrd="0" presId="urn:microsoft.com/office/officeart/2016/7/layout/LinearBlockProcessNumbered"/>
    <dgm:cxn modelId="{13B553C6-48DF-FB47-886A-5B2B597BA03B}" type="presParOf" srcId="{39456553-6FD1-BF40-84F5-3A8395CEA8B3}" destId="{E64979B2-1C6F-654D-A439-5BCA97D2EBE4}" srcOrd="1" destOrd="0" presId="urn:microsoft.com/office/officeart/2016/7/layout/LinearBlockProcessNumbered"/>
    <dgm:cxn modelId="{BB544A33-D2F6-8045-BD69-C6E6DA514D0E}" type="presParOf" srcId="{39456553-6FD1-BF40-84F5-3A8395CEA8B3}" destId="{A15D8353-8EFA-2743-A626-48626390DE21}" srcOrd="2" destOrd="0" presId="urn:microsoft.com/office/officeart/2016/7/layout/LinearBlockProcessNumbered"/>
    <dgm:cxn modelId="{80BF5078-5C72-DF45-A752-3EDDF0E71E18}" type="presParOf" srcId="{944E255A-87D2-164A-AB90-4F696E295B2A}" destId="{1AA3D65F-EAB0-F24B-84B1-CD760D5C51A7}" srcOrd="1" destOrd="0" presId="urn:microsoft.com/office/officeart/2016/7/layout/LinearBlockProcessNumbered"/>
    <dgm:cxn modelId="{9005AFA0-07F6-8542-A314-DE59BB3B8925}" type="presParOf" srcId="{944E255A-87D2-164A-AB90-4F696E295B2A}" destId="{37428EA4-7CC2-CE4F-A81C-F7FF87350C55}" srcOrd="2" destOrd="0" presId="urn:microsoft.com/office/officeart/2016/7/layout/LinearBlockProcessNumbered"/>
    <dgm:cxn modelId="{6263D26A-829C-3B46-9E5F-9A7F4136A287}" type="presParOf" srcId="{37428EA4-7CC2-CE4F-A81C-F7FF87350C55}" destId="{51BD5344-481F-5A41-B61D-55FA7D173CA9}" srcOrd="0" destOrd="0" presId="urn:microsoft.com/office/officeart/2016/7/layout/LinearBlockProcessNumbered"/>
    <dgm:cxn modelId="{EC268AFC-3F60-4741-AB9A-A5DCCFE69F90}" type="presParOf" srcId="{37428EA4-7CC2-CE4F-A81C-F7FF87350C55}" destId="{1069E657-1628-5C43-B950-BC61AD3C5E91}" srcOrd="1" destOrd="0" presId="urn:microsoft.com/office/officeart/2016/7/layout/LinearBlockProcessNumbered"/>
    <dgm:cxn modelId="{7694DABE-02DF-664D-B19F-884EFB2A6378}" type="presParOf" srcId="{37428EA4-7CC2-CE4F-A81C-F7FF87350C55}" destId="{BD083DAF-DB4C-DA48-8334-48E7107DCEA8}" srcOrd="2" destOrd="0" presId="urn:microsoft.com/office/officeart/2016/7/layout/LinearBlockProcessNumbered"/>
    <dgm:cxn modelId="{D4260A94-7529-2943-8D13-94325638AC47}" type="presParOf" srcId="{944E255A-87D2-164A-AB90-4F696E295B2A}" destId="{D6238DDB-B9B5-5549-8FC7-BB5F7B332E00}" srcOrd="3" destOrd="0" presId="urn:microsoft.com/office/officeart/2016/7/layout/LinearBlockProcessNumbered"/>
    <dgm:cxn modelId="{0E35954C-49C6-8E48-8C6F-E289EBB3ABFD}" type="presParOf" srcId="{944E255A-87D2-164A-AB90-4F696E295B2A}" destId="{5213EC05-9500-F147-A6BD-8EFB5C4C1DF6}" srcOrd="4" destOrd="0" presId="urn:microsoft.com/office/officeart/2016/7/layout/LinearBlockProcessNumbered"/>
    <dgm:cxn modelId="{C4E2FA19-A680-424C-8431-A6A6ED8F0408}" type="presParOf" srcId="{5213EC05-9500-F147-A6BD-8EFB5C4C1DF6}" destId="{D072E961-A892-EF4A-AA8C-DD957AD0298D}" srcOrd="0" destOrd="0" presId="urn:microsoft.com/office/officeart/2016/7/layout/LinearBlockProcessNumbered"/>
    <dgm:cxn modelId="{66E786CC-64DC-8D45-A693-B58A1F5799F7}" type="presParOf" srcId="{5213EC05-9500-F147-A6BD-8EFB5C4C1DF6}" destId="{4325D1A8-FABE-5549-BF33-30C8AB760B0C}" srcOrd="1" destOrd="0" presId="urn:microsoft.com/office/officeart/2016/7/layout/LinearBlockProcessNumbered"/>
    <dgm:cxn modelId="{FF229C29-9C9D-B04E-A6AE-09FD7183B345}" type="presParOf" srcId="{5213EC05-9500-F147-A6BD-8EFB5C4C1DF6}" destId="{D314D886-7E3E-674D-BC8C-6437A64DC6E9}"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2874D7-4448-614C-A2E5-0213B39AE7DE}">
      <dsp:nvSpPr>
        <dsp:cNvPr id="0" name=""/>
        <dsp:cNvSpPr/>
      </dsp:nvSpPr>
      <dsp:spPr>
        <a:xfrm>
          <a:off x="549535" y="0"/>
          <a:ext cx="3623309" cy="5129356"/>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AE7D0368-D57A-3740-AEDF-0C0D45154E4C}">
      <dsp:nvSpPr>
        <dsp:cNvPr id="0" name=""/>
        <dsp:cNvSpPr/>
      </dsp:nvSpPr>
      <dsp:spPr>
        <a:xfrm>
          <a:off x="4281544" y="0"/>
          <a:ext cx="6148647" cy="51293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0" rIns="142240" bIns="142240" numCol="1" spcCol="1270" anchor="ctr" anchorCtr="0">
          <a:noAutofit/>
        </a:bodyPr>
        <a:lstStyle/>
        <a:p>
          <a:pPr marL="0" lvl="0" indent="0" algn="l" defTabSz="889000">
            <a:lnSpc>
              <a:spcPct val="90000"/>
            </a:lnSpc>
            <a:spcBef>
              <a:spcPct val="0"/>
            </a:spcBef>
            <a:spcAft>
              <a:spcPct val="35000"/>
            </a:spcAft>
            <a:buNone/>
          </a:pPr>
          <a:endParaRPr lang="en-US" sz="2000" kern="1200" dirty="0"/>
        </a:p>
      </dsp:txBody>
      <dsp:txXfrm>
        <a:off x="4281544" y="0"/>
        <a:ext cx="6148647" cy="51293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4A779-836E-44BF-A1A9-DBF8DD17360F}">
      <dsp:nvSpPr>
        <dsp:cNvPr id="0" name=""/>
        <dsp:cNvSpPr/>
      </dsp:nvSpPr>
      <dsp:spPr>
        <a:xfrm>
          <a:off x="408409" y="217249"/>
          <a:ext cx="651796" cy="6517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30FF943-21C0-4CAF-A8AC-C772AAF8F1D9}">
      <dsp:nvSpPr>
        <dsp:cNvPr id="0" name=""/>
        <dsp:cNvSpPr/>
      </dsp:nvSpPr>
      <dsp:spPr>
        <a:xfrm>
          <a:off x="10089" y="1135736"/>
          <a:ext cx="1448437" cy="85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As seen in the chart above, the year 2016 was GOOD a year in total years thanks to both the American and European marketing sustaining them</a:t>
          </a:r>
        </a:p>
      </dsp:txBody>
      <dsp:txXfrm>
        <a:off x="10089" y="1135736"/>
        <a:ext cx="1448437" cy="858878"/>
      </dsp:txXfrm>
    </dsp:sp>
    <dsp:sp modelId="{DA2BFF9D-D7E2-4B6E-9146-9262641288D4}">
      <dsp:nvSpPr>
        <dsp:cNvPr id="0" name=""/>
        <dsp:cNvSpPr/>
      </dsp:nvSpPr>
      <dsp:spPr>
        <a:xfrm>
          <a:off x="2110324" y="217249"/>
          <a:ext cx="651796" cy="6517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8574B5-AB91-46BE-97C6-4729D835B1F0}">
      <dsp:nvSpPr>
        <dsp:cNvPr id="0" name=""/>
        <dsp:cNvSpPr/>
      </dsp:nvSpPr>
      <dsp:spPr>
        <a:xfrm>
          <a:off x="1712003" y="1135736"/>
          <a:ext cx="1448437" cy="85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Japanese market on the other hand needs to be looked  into to be able to keep up for the upcoming years</a:t>
          </a:r>
        </a:p>
      </dsp:txBody>
      <dsp:txXfrm>
        <a:off x="1712003" y="1135736"/>
        <a:ext cx="1448437" cy="858878"/>
      </dsp:txXfrm>
    </dsp:sp>
    <dsp:sp modelId="{B8EB796A-B0EE-495B-8029-5267EB845395}">
      <dsp:nvSpPr>
        <dsp:cNvPr id="0" name=""/>
        <dsp:cNvSpPr/>
      </dsp:nvSpPr>
      <dsp:spPr>
        <a:xfrm>
          <a:off x="4072696" y="182555"/>
          <a:ext cx="651796" cy="6517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04876C-40BD-4CB2-81D3-1EC14A6DD99C}">
      <dsp:nvSpPr>
        <dsp:cNvPr id="0" name=""/>
        <dsp:cNvSpPr/>
      </dsp:nvSpPr>
      <dsp:spPr>
        <a:xfrm>
          <a:off x="3413917" y="1031652"/>
          <a:ext cx="1969353" cy="9976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I wasn’t really expecting the DECLINE of video games after 2016 moreover covid hit and we were focused to stay at home which made me guess people will be spending time playing games but hey clearly did the opposite</a:t>
          </a:r>
        </a:p>
      </dsp:txBody>
      <dsp:txXfrm>
        <a:off x="3413917" y="1031652"/>
        <a:ext cx="1969353" cy="997655"/>
      </dsp:txXfrm>
    </dsp:sp>
    <dsp:sp modelId="{95F740E6-5465-4311-ACB8-360658783477}">
      <dsp:nvSpPr>
        <dsp:cNvPr id="0" name=""/>
        <dsp:cNvSpPr/>
      </dsp:nvSpPr>
      <dsp:spPr>
        <a:xfrm>
          <a:off x="2370782" y="2391418"/>
          <a:ext cx="651796" cy="6517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5AEB1E-C9A5-45C4-9B49-224A6AFB6187}">
      <dsp:nvSpPr>
        <dsp:cNvPr id="0" name=""/>
        <dsp:cNvSpPr/>
      </dsp:nvSpPr>
      <dsp:spPr>
        <a:xfrm>
          <a:off x="1972461" y="3309904"/>
          <a:ext cx="1448437" cy="858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a:t>Other sales also needs attention and investment like the Japanese market cause games are evolving</a:t>
          </a:r>
        </a:p>
      </dsp:txBody>
      <dsp:txXfrm>
        <a:off x="1972461" y="3309904"/>
        <a:ext cx="1448437" cy="858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35855D-E37B-4385-8FC6-FA366511455D}">
      <dsp:nvSpPr>
        <dsp:cNvPr id="0" name=""/>
        <dsp:cNvSpPr/>
      </dsp:nvSpPr>
      <dsp:spPr>
        <a:xfrm>
          <a:off x="812437" y="151923"/>
          <a:ext cx="863576" cy="8118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6D3E862C-DB37-4DCD-835B-AE71C5E4178F}">
      <dsp:nvSpPr>
        <dsp:cNvPr id="0" name=""/>
        <dsp:cNvSpPr/>
      </dsp:nvSpPr>
      <dsp:spPr>
        <a:xfrm>
          <a:off x="10544" y="1165781"/>
          <a:ext cx="2467361" cy="34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Good years</a:t>
          </a:r>
        </a:p>
      </dsp:txBody>
      <dsp:txXfrm>
        <a:off x="10544" y="1165781"/>
        <a:ext cx="2467361" cy="347955"/>
      </dsp:txXfrm>
    </dsp:sp>
    <dsp:sp modelId="{FA2AE995-5C72-4F00-9A79-E68AB4E1C19D}">
      <dsp:nvSpPr>
        <dsp:cNvPr id="0" name=""/>
        <dsp:cNvSpPr/>
      </dsp:nvSpPr>
      <dsp:spPr>
        <a:xfrm>
          <a:off x="10544" y="1607673"/>
          <a:ext cx="2467361" cy="3241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The year 2009 started off pretty  bad for the company.</a:t>
          </a:r>
        </a:p>
        <a:p>
          <a:pPr marL="0" lvl="0" indent="0" algn="ctr" defTabSz="755650">
            <a:lnSpc>
              <a:spcPct val="100000"/>
            </a:lnSpc>
            <a:spcBef>
              <a:spcPct val="0"/>
            </a:spcBef>
            <a:spcAft>
              <a:spcPct val="35000"/>
            </a:spcAft>
            <a:buNone/>
          </a:pPr>
          <a:r>
            <a:rPr lang="en-US" sz="1700" kern="1200" dirty="0"/>
            <a:t>Suddenly sales started dropping in all regions.!</a:t>
          </a:r>
        </a:p>
        <a:p>
          <a:pPr marL="0" lvl="0" indent="0" algn="ctr" defTabSz="755650">
            <a:lnSpc>
              <a:spcPct val="100000"/>
            </a:lnSpc>
            <a:spcBef>
              <a:spcPct val="0"/>
            </a:spcBef>
            <a:spcAft>
              <a:spcPct val="35000"/>
            </a:spcAft>
            <a:buNone/>
          </a:pPr>
          <a:r>
            <a:rPr lang="en-US" sz="1700" kern="1200" dirty="0"/>
            <a:t>Lets say it wasn’t a good year for </a:t>
          </a:r>
          <a:r>
            <a:rPr lang="en-US" sz="1700" kern="1200" dirty="0" err="1"/>
            <a:t>GameCo</a:t>
          </a:r>
          <a:r>
            <a:rPr lang="en-US" sz="1700" kern="1200" dirty="0"/>
            <a:t> for obvious reasons</a:t>
          </a:r>
        </a:p>
        <a:p>
          <a:pPr marL="0" lvl="0" indent="0" algn="ctr" defTabSz="755650">
            <a:lnSpc>
              <a:spcPct val="100000"/>
            </a:lnSpc>
            <a:spcBef>
              <a:spcPct val="0"/>
            </a:spcBef>
            <a:spcAft>
              <a:spcPct val="35000"/>
            </a:spcAft>
            <a:buNone/>
          </a:pPr>
          <a:r>
            <a:rPr lang="en-US" sz="1700" kern="1200" dirty="0"/>
            <a:t>Here’s where we need to dive in and found out what happened after a five year streak.</a:t>
          </a:r>
        </a:p>
      </dsp:txBody>
      <dsp:txXfrm>
        <a:off x="10544" y="1607673"/>
        <a:ext cx="2467361" cy="3241028"/>
      </dsp:txXfrm>
    </dsp:sp>
    <dsp:sp modelId="{B81D24FF-6E83-4E53-A972-A851DA539538}">
      <dsp:nvSpPr>
        <dsp:cNvPr id="0" name=""/>
        <dsp:cNvSpPr/>
      </dsp:nvSpPr>
      <dsp:spPr>
        <a:xfrm>
          <a:off x="3711586" y="151923"/>
          <a:ext cx="863576" cy="8118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F9CB0ECC-D029-45C7-B6DA-F9455818E46D}">
      <dsp:nvSpPr>
        <dsp:cNvPr id="0" name=""/>
        <dsp:cNvSpPr/>
      </dsp:nvSpPr>
      <dsp:spPr>
        <a:xfrm>
          <a:off x="2909694" y="1165781"/>
          <a:ext cx="2467361" cy="34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revive</a:t>
          </a:r>
        </a:p>
      </dsp:txBody>
      <dsp:txXfrm>
        <a:off x="2909694" y="1165781"/>
        <a:ext cx="2467361" cy="347955"/>
      </dsp:txXfrm>
    </dsp:sp>
    <dsp:sp modelId="{B9E7224D-9703-405F-B260-0913EC9C14B8}">
      <dsp:nvSpPr>
        <dsp:cNvPr id="0" name=""/>
        <dsp:cNvSpPr/>
      </dsp:nvSpPr>
      <dsp:spPr>
        <a:xfrm>
          <a:off x="2909694" y="1607673"/>
          <a:ext cx="2467361" cy="3241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Even though the company  had such a decline in the past, this time was a bit different </a:t>
          </a:r>
        </a:p>
        <a:p>
          <a:pPr marL="0" lvl="0" indent="0" algn="ctr" defTabSz="755650">
            <a:lnSpc>
              <a:spcPct val="100000"/>
            </a:lnSpc>
            <a:spcBef>
              <a:spcPct val="0"/>
            </a:spcBef>
            <a:spcAft>
              <a:spcPct val="35000"/>
            </a:spcAft>
            <a:buNone/>
          </a:pPr>
          <a:r>
            <a:rPr lang="en-US" sz="1700" b="0" i="0" u="none" kern="1200"/>
            <a:t>The graph shows average sales peaked in 1989 at 2.66 units</a:t>
          </a:r>
          <a:endParaRPr lang="en-US" sz="1700" kern="1200"/>
        </a:p>
        <a:p>
          <a:pPr marL="0" lvl="0" indent="0" algn="ctr" defTabSz="755650">
            <a:lnSpc>
              <a:spcPct val="100000"/>
            </a:lnSpc>
            <a:spcBef>
              <a:spcPct val="0"/>
            </a:spcBef>
            <a:spcAft>
              <a:spcPct val="35000"/>
            </a:spcAft>
            <a:buNone/>
          </a:pPr>
          <a:r>
            <a:rPr lang="en-US" sz="1700" b="0" i="0" u="none" kern="1200"/>
            <a:t>From 2.66 units in 1989, average sales fell sharply to 0.31 units by 1991</a:t>
          </a:r>
          <a:endParaRPr lang="en-US" sz="1700" kern="1200"/>
        </a:p>
        <a:p>
          <a:pPr marL="0" lvl="0" indent="0" algn="ctr" defTabSz="755650">
            <a:lnSpc>
              <a:spcPct val="100000"/>
            </a:lnSpc>
            <a:spcBef>
              <a:spcPct val="0"/>
            </a:spcBef>
            <a:spcAft>
              <a:spcPct val="35000"/>
            </a:spcAft>
            <a:buNone/>
          </a:pPr>
          <a:r>
            <a:rPr lang="en-US" sz="1700" b="0" i="0" u="none" kern="1200" dirty="0"/>
            <a:t>After 1992 average sales have failed to reach over 0.50 units</a:t>
          </a:r>
          <a:endParaRPr lang="en-US" sz="1700" kern="1200" dirty="0"/>
        </a:p>
      </dsp:txBody>
      <dsp:txXfrm>
        <a:off x="2909694" y="1607673"/>
        <a:ext cx="2467361" cy="3241028"/>
      </dsp:txXfrm>
    </dsp:sp>
    <dsp:sp modelId="{EC360AA8-4F6B-4345-8935-82482B4CDDFD}">
      <dsp:nvSpPr>
        <dsp:cNvPr id="0" name=""/>
        <dsp:cNvSpPr/>
      </dsp:nvSpPr>
      <dsp:spPr>
        <a:xfrm>
          <a:off x="6610736" y="151923"/>
          <a:ext cx="863576" cy="8118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sp>
    <dsp:sp modelId="{BE4AEC5F-562C-49C7-BDD4-25FDD0D4F165}">
      <dsp:nvSpPr>
        <dsp:cNvPr id="0" name=""/>
        <dsp:cNvSpPr/>
      </dsp:nvSpPr>
      <dsp:spPr>
        <a:xfrm>
          <a:off x="5808843" y="1165781"/>
          <a:ext cx="2467361" cy="347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kern="1200"/>
            <a:t>reasons</a:t>
          </a:r>
        </a:p>
      </dsp:txBody>
      <dsp:txXfrm>
        <a:off x="5808843" y="1165781"/>
        <a:ext cx="2467361" cy="347955"/>
      </dsp:txXfrm>
    </dsp:sp>
    <dsp:sp modelId="{02C9BFF4-3060-4C59-9358-80700EB02880}">
      <dsp:nvSpPr>
        <dsp:cNvPr id="0" name=""/>
        <dsp:cNvSpPr/>
      </dsp:nvSpPr>
      <dsp:spPr>
        <a:xfrm>
          <a:off x="5808843" y="1607673"/>
          <a:ext cx="2467361" cy="32410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The competition was getting strong and new games were been introduced </a:t>
          </a:r>
        </a:p>
        <a:p>
          <a:pPr marL="0" lvl="0" indent="0" algn="ctr" defTabSz="755650">
            <a:lnSpc>
              <a:spcPct val="100000"/>
            </a:lnSpc>
            <a:spcBef>
              <a:spcPct val="0"/>
            </a:spcBef>
            <a:spcAft>
              <a:spcPct val="35000"/>
            </a:spcAft>
            <a:buNone/>
          </a:pPr>
          <a:r>
            <a:rPr lang="en-US" sz="1700" kern="1200" dirty="0"/>
            <a:t>Could it be the cost of shipping to each city for different game type?</a:t>
          </a:r>
        </a:p>
        <a:p>
          <a:pPr marL="0" lvl="0" indent="0" algn="ctr" defTabSz="755650">
            <a:lnSpc>
              <a:spcPct val="100000"/>
            </a:lnSpc>
            <a:spcBef>
              <a:spcPct val="0"/>
            </a:spcBef>
            <a:spcAft>
              <a:spcPct val="35000"/>
            </a:spcAft>
            <a:buNone/>
          </a:pPr>
          <a:r>
            <a:rPr lang="en-US" sz="1700" kern="1200" dirty="0"/>
            <a:t>Preferences in demographic in game genres across locations?</a:t>
          </a:r>
        </a:p>
        <a:p>
          <a:pPr marL="0" lvl="0" indent="0" algn="ctr" defTabSz="755650">
            <a:lnSpc>
              <a:spcPct val="100000"/>
            </a:lnSpc>
            <a:spcBef>
              <a:spcPct val="0"/>
            </a:spcBef>
            <a:spcAft>
              <a:spcPct val="35000"/>
            </a:spcAft>
            <a:buNone/>
          </a:pPr>
          <a:r>
            <a:rPr lang="en-US" sz="1700" kern="1200" dirty="0"/>
            <a:t>Consumer preference?</a:t>
          </a:r>
        </a:p>
        <a:p>
          <a:pPr marL="0" lvl="0" indent="0" algn="ctr" defTabSz="755650">
            <a:lnSpc>
              <a:spcPct val="100000"/>
            </a:lnSpc>
            <a:spcBef>
              <a:spcPct val="0"/>
            </a:spcBef>
            <a:spcAft>
              <a:spcPct val="35000"/>
            </a:spcAft>
            <a:buNone/>
          </a:pPr>
          <a:r>
            <a:rPr lang="en-US" sz="1700" kern="1200" dirty="0"/>
            <a:t>Pricing?</a:t>
          </a:r>
        </a:p>
        <a:p>
          <a:pPr marL="0" lvl="0" indent="0" algn="ctr" defTabSz="755650">
            <a:lnSpc>
              <a:spcPct val="100000"/>
            </a:lnSpc>
            <a:spcBef>
              <a:spcPct val="0"/>
            </a:spcBef>
            <a:spcAft>
              <a:spcPct val="35000"/>
            </a:spcAft>
            <a:buNone/>
          </a:pPr>
          <a:r>
            <a:rPr lang="en-US" sz="1700" kern="1200" dirty="0"/>
            <a:t>Or bad marketing?</a:t>
          </a:r>
        </a:p>
        <a:p>
          <a:pPr marL="0" lvl="0" indent="0" algn="ctr" defTabSz="755650">
            <a:lnSpc>
              <a:spcPct val="100000"/>
            </a:lnSpc>
            <a:spcBef>
              <a:spcPct val="0"/>
            </a:spcBef>
            <a:spcAft>
              <a:spcPct val="35000"/>
            </a:spcAft>
            <a:buNone/>
          </a:pPr>
          <a:endParaRPr lang="en-US" sz="1700" kern="1200" dirty="0"/>
        </a:p>
      </dsp:txBody>
      <dsp:txXfrm>
        <a:off x="5808843" y="1607673"/>
        <a:ext cx="2467361" cy="324102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5A6DF9-8457-5E43-8A12-B31C6F164EAF}">
      <dsp:nvSpPr>
        <dsp:cNvPr id="0" name=""/>
        <dsp:cNvSpPr/>
      </dsp:nvSpPr>
      <dsp:spPr>
        <a:xfrm>
          <a:off x="388" y="4"/>
          <a:ext cx="1571651" cy="361855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244" tIns="0" rIns="155244" bIns="330200" numCol="1" spcCol="1270" anchor="t" anchorCtr="0">
          <a:noAutofit/>
        </a:bodyPr>
        <a:lstStyle/>
        <a:p>
          <a:pPr marL="0" lvl="0" indent="0" algn="l" defTabSz="488950">
            <a:lnSpc>
              <a:spcPct val="90000"/>
            </a:lnSpc>
            <a:spcBef>
              <a:spcPct val="0"/>
            </a:spcBef>
            <a:spcAft>
              <a:spcPct val="35000"/>
            </a:spcAft>
            <a:buNone/>
          </a:pPr>
          <a:r>
            <a:rPr lang="en-US" sz="1100" u="none" strike="noStrike" kern="1200" dirty="0">
              <a:effectLst/>
            </a:rPr>
            <a:t>I can see a shift in the sales behavior between regions, but that depends on the type of new game that comes out and if it is popular.</a:t>
          </a:r>
          <a:endParaRPr lang="en-US" sz="1100" b="0" i="0" u="none" strike="noStrike" kern="1200" dirty="0">
            <a:effectLst/>
            <a:latin typeface="Calibri" panose="020F0502020204030204" pitchFamily="34" charset="0"/>
          </a:endParaRPr>
        </a:p>
      </dsp:txBody>
      <dsp:txXfrm>
        <a:off x="388" y="1447427"/>
        <a:ext cx="1571651" cy="2171134"/>
      </dsp:txXfrm>
    </dsp:sp>
    <dsp:sp modelId="{E64979B2-1C6F-654D-A439-5BCA97D2EBE4}">
      <dsp:nvSpPr>
        <dsp:cNvPr id="0" name=""/>
        <dsp:cNvSpPr/>
      </dsp:nvSpPr>
      <dsp:spPr>
        <a:xfrm>
          <a:off x="388" y="866292"/>
          <a:ext cx="1571651" cy="75439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5244" tIns="165100" rIns="155244" bIns="165100" numCol="1" spcCol="1270" anchor="ctr" anchorCtr="0">
          <a:noAutofit/>
        </a:bodyPr>
        <a:lstStyle/>
        <a:p>
          <a:pPr marL="0" lvl="0" indent="0" algn="l" defTabSz="1333500">
            <a:lnSpc>
              <a:spcPct val="90000"/>
            </a:lnSpc>
            <a:spcBef>
              <a:spcPct val="0"/>
            </a:spcBef>
            <a:spcAft>
              <a:spcPct val="35000"/>
            </a:spcAft>
            <a:buNone/>
          </a:pPr>
          <a:r>
            <a:rPr lang="en-US" sz="3000" kern="1200"/>
            <a:t>01</a:t>
          </a:r>
        </a:p>
      </dsp:txBody>
      <dsp:txXfrm>
        <a:off x="388" y="866292"/>
        <a:ext cx="1571651" cy="754392"/>
      </dsp:txXfrm>
    </dsp:sp>
    <dsp:sp modelId="{51BD5344-481F-5A41-B61D-55FA7D173CA9}">
      <dsp:nvSpPr>
        <dsp:cNvPr id="0" name=""/>
        <dsp:cNvSpPr/>
      </dsp:nvSpPr>
      <dsp:spPr>
        <a:xfrm>
          <a:off x="1636304" y="8"/>
          <a:ext cx="1571651" cy="4571997"/>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244" tIns="0" rIns="155244" bIns="330200" numCol="1" spcCol="1270" anchor="t" anchorCtr="0">
          <a:noAutofit/>
        </a:bodyPr>
        <a:lstStyle/>
        <a:p>
          <a:pPr marL="0" lvl="0" indent="0" algn="l" defTabSz="488950">
            <a:lnSpc>
              <a:spcPct val="90000"/>
            </a:lnSpc>
            <a:spcBef>
              <a:spcPct val="0"/>
            </a:spcBef>
            <a:spcAft>
              <a:spcPct val="35000"/>
            </a:spcAft>
            <a:buNone/>
          </a:pPr>
          <a:r>
            <a:rPr lang="en-US" sz="1100" u="none" strike="noStrike" kern="1200" dirty="0">
              <a:effectLst/>
            </a:rPr>
            <a:t>Throughout the years the sales in games between regions have not been consistent and I expect it to keep not being consistent. Everything will depend on the type of game its popular, what regions have and allow access to it and some games can only be played on certain consoles.</a:t>
          </a:r>
          <a:endParaRPr lang="en-US" sz="1100" b="0" i="0" u="none" strike="noStrike" kern="1200" dirty="0">
            <a:effectLst/>
            <a:latin typeface="Calibri" panose="020F0502020204030204" pitchFamily="34" charset="0"/>
          </a:endParaRPr>
        </a:p>
      </dsp:txBody>
      <dsp:txXfrm>
        <a:off x="1636304" y="1828807"/>
        <a:ext cx="1571651" cy="2743198"/>
      </dsp:txXfrm>
    </dsp:sp>
    <dsp:sp modelId="{1069E657-1628-5C43-B950-BC61AD3C5E91}">
      <dsp:nvSpPr>
        <dsp:cNvPr id="0" name=""/>
        <dsp:cNvSpPr/>
      </dsp:nvSpPr>
      <dsp:spPr>
        <a:xfrm>
          <a:off x="1697771" y="1343012"/>
          <a:ext cx="1571651" cy="75439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5244" tIns="165100" rIns="155244" bIns="165100" numCol="1" spcCol="1270" anchor="ctr" anchorCtr="0">
          <a:noAutofit/>
        </a:bodyPr>
        <a:lstStyle/>
        <a:p>
          <a:pPr marL="0" lvl="0" indent="0" algn="l" defTabSz="1333500">
            <a:lnSpc>
              <a:spcPct val="90000"/>
            </a:lnSpc>
            <a:spcBef>
              <a:spcPct val="0"/>
            </a:spcBef>
            <a:spcAft>
              <a:spcPct val="35000"/>
            </a:spcAft>
            <a:buNone/>
          </a:pPr>
          <a:r>
            <a:rPr lang="en-US" sz="3000" kern="1200"/>
            <a:t>02</a:t>
          </a:r>
        </a:p>
      </dsp:txBody>
      <dsp:txXfrm>
        <a:off x="1697771" y="1343012"/>
        <a:ext cx="1571651" cy="754392"/>
      </dsp:txXfrm>
    </dsp:sp>
    <dsp:sp modelId="{D072E961-A892-EF4A-AA8C-DD957AD0298D}">
      <dsp:nvSpPr>
        <dsp:cNvPr id="0" name=""/>
        <dsp:cNvSpPr/>
      </dsp:nvSpPr>
      <dsp:spPr>
        <a:xfrm>
          <a:off x="3336155" y="0"/>
          <a:ext cx="1571651" cy="4235198"/>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5244" tIns="0" rIns="155244" bIns="330200" numCol="1" spcCol="1270" anchor="t" anchorCtr="0">
          <a:noAutofit/>
        </a:bodyPr>
        <a:lstStyle/>
        <a:p>
          <a:pPr marL="0" lvl="0" indent="0" algn="l" defTabSz="488950">
            <a:lnSpc>
              <a:spcPct val="90000"/>
            </a:lnSpc>
            <a:spcBef>
              <a:spcPct val="0"/>
            </a:spcBef>
            <a:spcAft>
              <a:spcPct val="35000"/>
            </a:spcAft>
            <a:buNone/>
          </a:pPr>
          <a:r>
            <a:rPr lang="en-US" sz="1100" u="none" strike="noStrike" kern="1200" dirty="0">
              <a:effectLst/>
            </a:rPr>
            <a:t>Things that challenge my expectations are that EU sales have been steadily increasing through the decades, Why Japan took a huge decline after 1995, and why did North American sales begin to decline after 1990 and then spike back up in 1997</a:t>
          </a:r>
          <a:endParaRPr lang="en-US" sz="1100" b="0" i="0" u="none" strike="noStrike" kern="1200" dirty="0">
            <a:effectLst/>
            <a:latin typeface="Calibri" panose="020F0502020204030204" pitchFamily="34" charset="0"/>
          </a:endParaRPr>
        </a:p>
      </dsp:txBody>
      <dsp:txXfrm>
        <a:off x="3336155" y="1694079"/>
        <a:ext cx="1571651" cy="2541119"/>
      </dsp:txXfrm>
    </dsp:sp>
    <dsp:sp modelId="{4325D1A8-FABE-5549-BF33-30C8AB760B0C}">
      <dsp:nvSpPr>
        <dsp:cNvPr id="0" name=""/>
        <dsp:cNvSpPr/>
      </dsp:nvSpPr>
      <dsp:spPr>
        <a:xfrm>
          <a:off x="3395155" y="1174612"/>
          <a:ext cx="1571651" cy="754392"/>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155244" tIns="165100" rIns="155244" bIns="165100" numCol="1" spcCol="1270" anchor="ctr" anchorCtr="0">
          <a:noAutofit/>
        </a:bodyPr>
        <a:lstStyle/>
        <a:p>
          <a:pPr marL="0" lvl="0" indent="0" algn="l" defTabSz="1333500">
            <a:lnSpc>
              <a:spcPct val="90000"/>
            </a:lnSpc>
            <a:spcBef>
              <a:spcPct val="0"/>
            </a:spcBef>
            <a:spcAft>
              <a:spcPct val="35000"/>
            </a:spcAft>
            <a:buNone/>
          </a:pPr>
          <a:r>
            <a:rPr lang="en-US" sz="3000" kern="1200"/>
            <a:t>03</a:t>
          </a:r>
        </a:p>
      </dsp:txBody>
      <dsp:txXfrm>
        <a:off x="3395155" y="1174612"/>
        <a:ext cx="1571651" cy="754392"/>
      </dsp:txXfrm>
    </dsp:sp>
  </dsp:spTree>
</dsp:drawing>
</file>

<file path=ppt/diagrams/layout1.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t>12/8/24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2189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144277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848400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DAF61AA-5A98-4049-A93E-477E5505141A}" type="datetimeFigureOut">
              <a:rPr lang="en-US" smtClean="0"/>
              <a:pPr/>
              <a:t>12/8/24</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820408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DAF61AA-5A98-4049-A93E-477E5505141A}" type="datetimeFigureOut">
              <a:rPr lang="en-US" smtClean="0"/>
              <a:t>12/8/24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77602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DAF61AA-5A98-4049-A93E-477E5505141A}" type="datetimeFigureOut">
              <a:rPr lang="en-US" smtClean="0"/>
              <a:pPr/>
              <a:t>12/8/24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5155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DAF61AA-5A98-4049-A93E-477E5505141A}" type="datetimeFigureOut">
              <a:rPr lang="en-US" smtClean="0"/>
              <a:pPr/>
              <a:t>12/8/24</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165211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DAF61AA-5A98-4049-A93E-477E5505141A}" type="datetimeFigureOut">
              <a:rPr lang="en-US" smtClean="0"/>
              <a:t>12/8/24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789189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AF61AA-5A98-4049-A93E-477E5505141A}" type="datetimeFigureOut">
              <a:rPr lang="en-US" smtClean="0"/>
              <a:t>12/8/24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847348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pPr/>
              <a:t>12/8/24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pPr/>
              <a:t>‹#›</a:t>
            </a:fld>
            <a:endParaRPr lang="en-US"/>
          </a:p>
        </p:txBody>
      </p:sp>
    </p:spTree>
    <p:extLst>
      <p:ext uri="{BB962C8B-B14F-4D97-AF65-F5344CB8AC3E}">
        <p14:creationId xmlns:p14="http://schemas.microsoft.com/office/powerpoint/2010/main" val="3567416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DAF61AA-5A98-4049-A93E-477E5505141A}" type="datetimeFigureOut">
              <a:rPr lang="en-US" smtClean="0"/>
              <a:t>12/8/24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4373307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AF61AA-5A98-4049-A93E-477E5505141A}" type="datetimeFigureOut">
              <a:rPr lang="en-US" smtClean="0"/>
              <a:pPr/>
              <a:t>12/8/24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764459817"/>
      </p:ext>
    </p:extLst>
  </p:cSld>
  <p:clrMap bg1="lt1" tx1="dk1" bg2="lt2" tx2="dk2" accent1="accent1" accent2="accent2" accent3="accent3" accent4="accent4" accent5="accent5" accent6="accent6" hlink="hlink" folHlink="folHlink"/>
  <p:sldLayoutIdLst>
    <p:sldLayoutId id="2147484262" r:id="rId1"/>
    <p:sldLayoutId id="2147484263" r:id="rId2"/>
    <p:sldLayoutId id="2147484264" r:id="rId3"/>
    <p:sldLayoutId id="2147484265" r:id="rId4"/>
    <p:sldLayoutId id="2147484266" r:id="rId5"/>
    <p:sldLayoutId id="2147484267" r:id="rId6"/>
    <p:sldLayoutId id="2147484268" r:id="rId7"/>
    <p:sldLayoutId id="2147484269" r:id="rId8"/>
    <p:sldLayoutId id="2147484270" r:id="rId9"/>
    <p:sldLayoutId id="2147484271" r:id="rId10"/>
    <p:sldLayoutId id="21474842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opensource.com/life/16/4/gaming-news-april-15" TargetMode="External"/><Relationship Id="rId2" Type="http://schemas.openxmlformats.org/officeDocument/2006/relationships/image" Target="../media/image1.png"/><Relationship Id="rId1" Type="http://schemas.openxmlformats.org/officeDocument/2006/relationships/slideLayout" Target="../slideLayouts/slideLayout3.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hyperlink" Target="https://game.xiaomi.com/gamePost/62393450"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nintendoblast.com.br/2016/09/top10-n64-melhores-jogos.html" TargetMode="External"/><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olo 1"/>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sz="4400" kern="1200">
                <a:solidFill>
                  <a:schemeClr val="tx1"/>
                </a:solidFill>
                <a:latin typeface="+mj-lt"/>
                <a:ea typeface="+mj-ea"/>
                <a:cs typeface="+mj-cs"/>
              </a:rPr>
              <a:t>Analysis for GameCo</a:t>
            </a:r>
          </a:p>
        </p:txBody>
      </p:sp>
      <p:sp>
        <p:nvSpPr>
          <p:cNvPr id="3" name="Sottotitolo 2"/>
          <p:cNvSpPr>
            <a:spLocks noGrp="1"/>
          </p:cNvSpPr>
          <p:nvPr>
            <p:ph type="body" idx="1"/>
          </p:nvPr>
        </p:nvSpPr>
        <p:spPr>
          <a:xfrm>
            <a:off x="996287" y="4121253"/>
            <a:ext cx="3125337" cy="1136843"/>
          </a:xfrm>
        </p:spPr>
        <p:txBody>
          <a:bodyPr vert="horz" lIns="91440" tIns="45720" rIns="91440" bIns="45720" rtlCol="0">
            <a:normAutofit/>
          </a:bodyPr>
          <a:lstStyle/>
          <a:p>
            <a:pPr algn="ctr"/>
            <a:r>
              <a:rPr lang="en-US" sz="1800" kern="1200">
                <a:solidFill>
                  <a:schemeClr val="tx1"/>
                </a:solidFill>
                <a:latin typeface="+mn-lt"/>
                <a:ea typeface="+mn-ea"/>
                <a:cs typeface="+mn-cs"/>
              </a:rPr>
              <a:t>GameCo‘s analysis from 1980-2020</a:t>
            </a:r>
          </a:p>
          <a:p>
            <a:pPr algn="ctr"/>
            <a:endParaRPr lang="en-US" sz="1800" kern="1200">
              <a:solidFill>
                <a:schemeClr val="tx1"/>
              </a:solidFill>
              <a:latin typeface="+mn-lt"/>
              <a:ea typeface="+mn-ea"/>
              <a:cs typeface="+mn-cs"/>
            </a:endParaRPr>
          </a:p>
          <a:p>
            <a:pPr algn="ctr"/>
            <a:endParaRPr lang="en-US" sz="1800" kern="1200">
              <a:solidFill>
                <a:schemeClr val="tx1"/>
              </a:solidFill>
              <a:latin typeface="+mn-lt"/>
              <a:ea typeface="+mn-ea"/>
              <a:cs typeface="+mn-cs"/>
            </a:endParaRPr>
          </a:p>
        </p:txBody>
      </p:sp>
      <p:pic>
        <p:nvPicPr>
          <p:cNvPr id="7" name="Picture 6" descr="A video game console and game controller&#10;&#10;Description automatically generated">
            <a:extLst>
              <a:ext uri="{FF2B5EF4-FFF2-40B4-BE49-F238E27FC236}">
                <a16:creationId xmlns:a16="http://schemas.microsoft.com/office/drawing/2014/main" id="{80FD385F-B93F-E078-09B1-E75EDD26F18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030" r="28220" b="2"/>
          <a:stretch/>
        </p:blipFill>
        <p:spPr>
          <a:xfrm>
            <a:off x="5914741" y="578738"/>
            <a:ext cx="5670668" cy="5670549"/>
          </a:xfrm>
          <a:prstGeom prst="rect">
            <a:avLst/>
          </a:prstGeom>
        </p:spPr>
      </p:pic>
      <p:sp>
        <p:nvSpPr>
          <p:cNvPr id="4" name="TextBox 3">
            <a:extLst>
              <a:ext uri="{FF2B5EF4-FFF2-40B4-BE49-F238E27FC236}">
                <a16:creationId xmlns:a16="http://schemas.microsoft.com/office/drawing/2014/main" id="{7E779C7C-E069-3711-3114-79CA7DD5F3EB}"/>
              </a:ext>
            </a:extLst>
          </p:cNvPr>
          <p:cNvSpPr txBox="1"/>
          <p:nvPr/>
        </p:nvSpPr>
        <p:spPr>
          <a:xfrm>
            <a:off x="9278367" y="6049232"/>
            <a:ext cx="2307042"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opensource.com/life/16/4/gaming-news-april-15">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962583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32DC-8198-A63C-7F41-143541574CE4}"/>
              </a:ext>
            </a:extLst>
          </p:cNvPr>
          <p:cNvSpPr>
            <a:spLocks noGrp="1"/>
          </p:cNvSpPr>
          <p:nvPr>
            <p:ph type="title"/>
          </p:nvPr>
        </p:nvSpPr>
        <p:spPr>
          <a:xfrm>
            <a:off x="96982" y="1"/>
            <a:ext cx="11256818" cy="1302326"/>
          </a:xfrm>
        </p:spPr>
        <p:txBody>
          <a:bodyPr>
            <a:normAutofit/>
          </a:bodyPr>
          <a:lstStyle/>
          <a:p>
            <a:r>
              <a:rPr lang="en-US" sz="2400" dirty="0"/>
              <a:t>Let’s narrow it down to from 2016 and see how we can make things better for the next coming years</a:t>
            </a:r>
          </a:p>
        </p:txBody>
      </p:sp>
      <p:graphicFrame>
        <p:nvGraphicFramePr>
          <p:cNvPr id="7" name="Content Placeholder 3">
            <a:extLst>
              <a:ext uri="{FF2B5EF4-FFF2-40B4-BE49-F238E27FC236}">
                <a16:creationId xmlns:a16="http://schemas.microsoft.com/office/drawing/2014/main" id="{AD6825D2-F870-D030-FE44-7DF06BBEC3E2}"/>
              </a:ext>
            </a:extLst>
          </p:cNvPr>
          <p:cNvGraphicFramePr>
            <a:graphicFrameLocks noGrp="1"/>
          </p:cNvGraphicFramePr>
          <p:nvPr>
            <p:ph idx="1"/>
            <p:extLst>
              <p:ext uri="{D42A27DB-BD31-4B8C-83A1-F6EECF244321}">
                <p14:modId xmlns:p14="http://schemas.microsoft.com/office/powerpoint/2010/main" val="2942651424"/>
              </p:ext>
            </p:extLst>
          </p:nvPr>
        </p:nvGraphicFramePr>
        <p:xfrm>
          <a:off x="353291" y="1687080"/>
          <a:ext cx="11256818" cy="517091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2849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CF8D474A-8A6F-B64D-D56B-EEFE9D6ACDE9}"/>
              </a:ext>
            </a:extLst>
          </p:cNvPr>
          <p:cNvSpPr>
            <a:spLocks noGrp="1"/>
          </p:cNvSpPr>
          <p:nvPr>
            <p:ph type="title"/>
          </p:nvPr>
        </p:nvSpPr>
        <p:spPr>
          <a:xfrm>
            <a:off x="838200" y="365125"/>
            <a:ext cx="5393361" cy="1325563"/>
          </a:xfrm>
        </p:spPr>
        <p:txBody>
          <a:bodyPr>
            <a:normAutofit/>
          </a:bodyPr>
          <a:lstStyle/>
          <a:p>
            <a:r>
              <a:rPr lang="en-US" dirty="0"/>
              <a:t>Close up in 2016</a:t>
            </a:r>
          </a:p>
        </p:txBody>
      </p:sp>
      <p:pic>
        <p:nvPicPr>
          <p:cNvPr id="6" name="Picture 5">
            <a:extLst>
              <a:ext uri="{FF2B5EF4-FFF2-40B4-BE49-F238E27FC236}">
                <a16:creationId xmlns:a16="http://schemas.microsoft.com/office/drawing/2014/main" id="{B231A18E-2CA7-BC3B-9158-E3EFD8DBC094}"/>
              </a:ext>
            </a:extLst>
          </p:cNvPr>
          <p:cNvPicPr>
            <a:picLocks noChangeAspect="1"/>
          </p:cNvPicPr>
          <p:nvPr/>
        </p:nvPicPr>
        <p:blipFill>
          <a:blip r:embed="rId2"/>
          <a:srcRect l="26551" r="6697"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7" name="Content Placeholder 2">
            <a:extLst>
              <a:ext uri="{FF2B5EF4-FFF2-40B4-BE49-F238E27FC236}">
                <a16:creationId xmlns:a16="http://schemas.microsoft.com/office/drawing/2014/main" id="{FE98CA8F-6F3C-FE2F-4732-B5373FA0B52B}"/>
              </a:ext>
            </a:extLst>
          </p:cNvPr>
          <p:cNvGraphicFramePr>
            <a:graphicFrameLocks noGrp="1"/>
          </p:cNvGraphicFramePr>
          <p:nvPr>
            <p:ph idx="1"/>
            <p:extLst>
              <p:ext uri="{D42A27DB-BD31-4B8C-83A1-F6EECF244321}">
                <p14:modId xmlns:p14="http://schemas.microsoft.com/office/powerpoint/2010/main" val="2095648919"/>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6031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3720E-A201-A5B9-9034-FDFD7F9EBE43}"/>
              </a:ext>
            </a:extLst>
          </p:cNvPr>
          <p:cNvSpPr>
            <a:spLocks noGrp="1"/>
          </p:cNvSpPr>
          <p:nvPr>
            <p:ph type="title"/>
          </p:nvPr>
        </p:nvSpPr>
        <p:spPr/>
        <p:txBody>
          <a:bodyPr/>
          <a:lstStyle/>
          <a:p>
            <a:r>
              <a:rPr lang="en-US" dirty="0"/>
              <a:t>The Downfall</a:t>
            </a:r>
            <a:br>
              <a:rPr lang="en-US" dirty="0"/>
            </a:br>
            <a:endParaRPr lang="en-US" dirty="0"/>
          </a:p>
        </p:txBody>
      </p:sp>
      <p:sp>
        <p:nvSpPr>
          <p:cNvPr id="4" name="Down Arrow 3">
            <a:extLst>
              <a:ext uri="{FF2B5EF4-FFF2-40B4-BE49-F238E27FC236}">
                <a16:creationId xmlns:a16="http://schemas.microsoft.com/office/drawing/2014/main" id="{11F92EAA-2056-4791-4C36-B58594DE6D81}"/>
              </a:ext>
            </a:extLst>
          </p:cNvPr>
          <p:cNvSpPr/>
          <p:nvPr/>
        </p:nvSpPr>
        <p:spPr>
          <a:xfrm>
            <a:off x="117763" y="1493116"/>
            <a:ext cx="2860964" cy="5364884"/>
          </a:xfrm>
          <a:prstGeom prst="downArrow">
            <a:avLst>
              <a:gd name="adj1" fmla="val 50000"/>
              <a:gd name="adj2" fmla="val 451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dirty="0"/>
          </a:p>
        </p:txBody>
      </p:sp>
      <p:graphicFrame>
        <p:nvGraphicFramePr>
          <p:cNvPr id="10" name="Content Placeholder 5">
            <a:extLst>
              <a:ext uri="{FF2B5EF4-FFF2-40B4-BE49-F238E27FC236}">
                <a16:creationId xmlns:a16="http://schemas.microsoft.com/office/drawing/2014/main" id="{45FF28FD-AEDD-9A1F-F926-23E683E8A98F}"/>
              </a:ext>
            </a:extLst>
          </p:cNvPr>
          <p:cNvGraphicFramePr>
            <a:graphicFrameLocks noGrp="1"/>
          </p:cNvGraphicFramePr>
          <p:nvPr>
            <p:ph idx="1"/>
            <p:extLst>
              <p:ext uri="{D42A27DB-BD31-4B8C-83A1-F6EECF244321}">
                <p14:modId xmlns:p14="http://schemas.microsoft.com/office/powerpoint/2010/main" val="2303096745"/>
              </p:ext>
            </p:extLst>
          </p:nvPr>
        </p:nvGraphicFramePr>
        <p:xfrm>
          <a:off x="3067050" y="925513"/>
          <a:ext cx="8286750" cy="50006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60931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lorful charts and graphs">
            <a:extLst>
              <a:ext uri="{FF2B5EF4-FFF2-40B4-BE49-F238E27FC236}">
                <a16:creationId xmlns:a16="http://schemas.microsoft.com/office/drawing/2014/main" id="{14840531-5F6B-766D-E63D-464DD731A216}"/>
              </a:ext>
            </a:extLst>
          </p:cNvPr>
          <p:cNvPicPr>
            <a:picLocks noChangeAspect="1"/>
          </p:cNvPicPr>
          <p:nvPr/>
        </p:nvPicPr>
        <p:blipFill>
          <a:blip r:embed="rId2"/>
          <a:srcRect l="22419" r="18316" b="-1"/>
          <a:stretch/>
        </p:blipFill>
        <p:spPr>
          <a:xfrm>
            <a:off x="6103027" y="10"/>
            <a:ext cx="6088971" cy="6857990"/>
          </a:xfrm>
          <a:prstGeom prst="rect">
            <a:avLst/>
          </a:prstGeom>
        </p:spPr>
      </p:pic>
      <p:sp useBgFill="1">
        <p:nvSpPr>
          <p:cNvPr id="11" name="Rectangle 10">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49071D-846F-6798-EB9B-B23BAE34651B}"/>
              </a:ext>
            </a:extLst>
          </p:cNvPr>
          <p:cNvSpPr>
            <a:spLocks noGrp="1"/>
          </p:cNvSpPr>
          <p:nvPr>
            <p:ph type="title"/>
          </p:nvPr>
        </p:nvSpPr>
        <p:spPr>
          <a:xfrm>
            <a:off x="761801" y="328512"/>
            <a:ext cx="4778387" cy="1628970"/>
          </a:xfrm>
        </p:spPr>
        <p:txBody>
          <a:bodyPr anchor="ctr">
            <a:normAutofit/>
          </a:bodyPr>
          <a:lstStyle/>
          <a:p>
            <a:r>
              <a:rPr lang="en-US" sz="4000" dirty="0"/>
              <a:t>The break down</a:t>
            </a:r>
            <a:br>
              <a:rPr lang="en-US" sz="4000" dirty="0"/>
            </a:br>
            <a:endParaRPr lang="en-US" sz="4000" dirty="0"/>
          </a:p>
        </p:txBody>
      </p:sp>
      <p:sp>
        <p:nvSpPr>
          <p:cNvPr id="3" name="Content Placeholder 2">
            <a:extLst>
              <a:ext uri="{FF2B5EF4-FFF2-40B4-BE49-F238E27FC236}">
                <a16:creationId xmlns:a16="http://schemas.microsoft.com/office/drawing/2014/main" id="{30B3FDA6-B091-86B7-E9C7-772609D09456}"/>
              </a:ext>
            </a:extLst>
          </p:cNvPr>
          <p:cNvSpPr>
            <a:spLocks noGrp="1"/>
          </p:cNvSpPr>
          <p:nvPr>
            <p:ph idx="1"/>
          </p:nvPr>
        </p:nvSpPr>
        <p:spPr>
          <a:xfrm>
            <a:off x="761801" y="2884929"/>
            <a:ext cx="4659756" cy="3374137"/>
          </a:xfrm>
        </p:spPr>
        <p:txBody>
          <a:bodyPr anchor="ctr">
            <a:normAutofit lnSpcReduction="10000"/>
          </a:bodyPr>
          <a:lstStyle/>
          <a:p>
            <a:r>
              <a:rPr lang="en-US" sz="1900" b="0" i="0" u="none" strike="noStrike" dirty="0">
                <a:effectLst/>
                <a:latin typeface="Calibri" panose="020F0502020204030204" pitchFamily="34" charset="0"/>
              </a:rPr>
              <a:t>While the North American </a:t>
            </a:r>
            <a:r>
              <a:rPr lang="en-US" sz="1900" dirty="0">
                <a:latin typeface="Calibri" panose="020F0502020204030204" pitchFamily="34" charset="0"/>
              </a:rPr>
              <a:t>had its best period in sales </a:t>
            </a:r>
            <a:r>
              <a:rPr lang="en-US" sz="1900" b="0" i="0" u="none" strike="noStrike" dirty="0">
                <a:effectLst/>
                <a:latin typeface="Calibri" panose="020F0502020204030204" pitchFamily="34" charset="0"/>
              </a:rPr>
              <a:t>, it shows declination sales in the last decade.  The Europe market Demonstrates consistent sales growth, indicating a receptive market with great upside. The Japan Market, experiences a sales slump, hitting an all-time low. This can be a unique opportunity for them to go back to the drawing board and figure out what is the disconnect. Identifying and addressing the root cause of this decline could unlock a significant market share increase.</a:t>
            </a:r>
            <a:endParaRPr lang="en-US" sz="1900" b="0" i="0" u="none" strike="noStrike" dirty="0">
              <a:effectLst/>
              <a:latin typeface="Arial" panose="020B0604020202020204" pitchFamily="34" charset="0"/>
            </a:endParaRPr>
          </a:p>
          <a:p>
            <a:endParaRPr lang="en-US" sz="1900" dirty="0"/>
          </a:p>
        </p:txBody>
      </p:sp>
    </p:spTree>
    <p:extLst>
      <p:ext uri="{BB962C8B-B14F-4D97-AF65-F5344CB8AC3E}">
        <p14:creationId xmlns:p14="http://schemas.microsoft.com/office/powerpoint/2010/main" val="635506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Game controller">
            <a:extLst>
              <a:ext uri="{FF2B5EF4-FFF2-40B4-BE49-F238E27FC236}">
                <a16:creationId xmlns:a16="http://schemas.microsoft.com/office/drawing/2014/main" id="{9A8626F8-D4B4-D06F-A336-E79D7A784CA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5811" r="11594"/>
          <a:stretch/>
        </p:blipFill>
        <p:spPr>
          <a:xfrm>
            <a:off x="6103027" y="10"/>
            <a:ext cx="6088971" cy="6857990"/>
          </a:xfrm>
          <a:prstGeom prst="rect">
            <a:avLst/>
          </a:prstGeom>
        </p:spPr>
      </p:pic>
      <p:sp useBgFill="1">
        <p:nvSpPr>
          <p:cNvPr id="25" name="Rectangle 24">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27">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5F350F-F300-7D20-1DA6-8EEC01AC4644}"/>
              </a:ext>
            </a:extLst>
          </p:cNvPr>
          <p:cNvSpPr>
            <a:spLocks noGrp="1"/>
          </p:cNvSpPr>
          <p:nvPr>
            <p:ph type="title"/>
          </p:nvPr>
        </p:nvSpPr>
        <p:spPr>
          <a:xfrm>
            <a:off x="761801" y="328512"/>
            <a:ext cx="4778387" cy="1628970"/>
          </a:xfrm>
        </p:spPr>
        <p:txBody>
          <a:bodyPr anchor="ctr">
            <a:normAutofit fontScale="90000"/>
          </a:bodyPr>
          <a:lstStyle/>
          <a:p>
            <a:r>
              <a:rPr lang="en-US" sz="4000" dirty="0"/>
              <a:t>Conclusions</a:t>
            </a:r>
            <a:br>
              <a:rPr lang="en-US" sz="4000" dirty="0"/>
            </a:br>
            <a:br>
              <a:rPr lang="en-US" sz="4000" dirty="0"/>
            </a:br>
            <a:endParaRPr lang="en-US" sz="4000" dirty="0"/>
          </a:p>
        </p:txBody>
      </p:sp>
      <p:graphicFrame>
        <p:nvGraphicFramePr>
          <p:cNvPr id="6" name="Diagram 5">
            <a:extLst>
              <a:ext uri="{FF2B5EF4-FFF2-40B4-BE49-F238E27FC236}">
                <a16:creationId xmlns:a16="http://schemas.microsoft.com/office/drawing/2014/main" id="{9B917FD0-CAC5-8268-EF2B-808091BB07BD}"/>
              </a:ext>
            </a:extLst>
          </p:cNvPr>
          <p:cNvGraphicFramePr/>
          <p:nvPr>
            <p:extLst>
              <p:ext uri="{D42A27DB-BD31-4B8C-83A1-F6EECF244321}">
                <p14:modId xmlns:p14="http://schemas.microsoft.com/office/powerpoint/2010/main" val="1593141403"/>
              </p:ext>
            </p:extLst>
          </p:nvPr>
        </p:nvGraphicFramePr>
        <p:xfrm>
          <a:off x="761800" y="2285995"/>
          <a:ext cx="4967195" cy="4572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4591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0" name="Rectangle 419">
            <a:extLst>
              <a:ext uri="{FF2B5EF4-FFF2-40B4-BE49-F238E27FC236}">
                <a16:creationId xmlns:a16="http://schemas.microsoft.com/office/drawing/2014/main" id="{AA866F0E-F54B-4BF5-8A88-7D97BD45F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Freeform: Shape 346">
            <a:extLst>
              <a:ext uri="{FF2B5EF4-FFF2-40B4-BE49-F238E27FC236}">
                <a16:creationId xmlns:a16="http://schemas.microsoft.com/office/drawing/2014/main" id="{8229EC50-E910-4AE2-9EEA-604A81EF6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6941221 w 12192000"/>
              <a:gd name="connsiteY0" fmla="*/ 2015186 h 6858000"/>
              <a:gd name="connsiteX1" fmla="*/ 6907857 w 12192000"/>
              <a:gd name="connsiteY1" fmla="*/ 2033351 h 6858000"/>
              <a:gd name="connsiteX2" fmla="*/ 7093700 w 12192000"/>
              <a:gd name="connsiteY2" fmla="*/ 2101457 h 6858000"/>
              <a:gd name="connsiteX3" fmla="*/ 6803079 w 12192000"/>
              <a:gd name="connsiteY3" fmla="*/ 2065612 h 6858000"/>
              <a:gd name="connsiteX4" fmla="*/ 6798115 w 12192000"/>
              <a:gd name="connsiteY4" fmla="*/ 2088772 h 6858000"/>
              <a:gd name="connsiteX5" fmla="*/ 7128167 w 12192000"/>
              <a:gd name="connsiteY5" fmla="*/ 2176455 h 6858000"/>
              <a:gd name="connsiteX6" fmla="*/ 7098663 w 12192000"/>
              <a:gd name="connsiteY6" fmla="*/ 2189968 h 6858000"/>
              <a:gd name="connsiteX7" fmla="*/ 6923298 w 12192000"/>
              <a:gd name="connsiteY7" fmla="*/ 2156052 h 6858000"/>
              <a:gd name="connsiteX8" fmla="*/ 6888004 w 12192000"/>
              <a:gd name="connsiteY8" fmla="*/ 2164875 h 6858000"/>
              <a:gd name="connsiteX9" fmla="*/ 6905375 w 12192000"/>
              <a:gd name="connsiteY9" fmla="*/ 2205958 h 6858000"/>
              <a:gd name="connsiteX10" fmla="*/ 6981477 w 12192000"/>
              <a:gd name="connsiteY10" fmla="*/ 2221951 h 6858000"/>
              <a:gd name="connsiteX11" fmla="*/ 7100043 w 12192000"/>
              <a:gd name="connsiteY11" fmla="*/ 2318459 h 6858000"/>
              <a:gd name="connsiteX12" fmla="*/ 6920540 w 12192000"/>
              <a:gd name="connsiteY12" fmla="*/ 2306877 h 6858000"/>
              <a:gd name="connsiteX13" fmla="*/ 6888831 w 12192000"/>
              <a:gd name="connsiteY13" fmla="*/ 2330314 h 6858000"/>
              <a:gd name="connsiteX14" fmla="*/ 6876698 w 12192000"/>
              <a:gd name="connsiteY14" fmla="*/ 2360645 h 6858000"/>
              <a:gd name="connsiteX15" fmla="*/ 6807214 w 12192000"/>
              <a:gd name="connsiteY15" fmla="*/ 2385736 h 6858000"/>
              <a:gd name="connsiteX16" fmla="*/ 6916405 w 12192000"/>
              <a:gd name="connsiteY16" fmla="*/ 2413862 h 6858000"/>
              <a:gd name="connsiteX17" fmla="*/ 6799770 w 12192000"/>
              <a:gd name="connsiteY17" fmla="*/ 2413862 h 6858000"/>
              <a:gd name="connsiteX18" fmla="*/ 6665762 w 12192000"/>
              <a:gd name="connsiteY18" fmla="*/ 2394561 h 6858000"/>
              <a:gd name="connsiteX19" fmla="*/ 6522933 w 12192000"/>
              <a:gd name="connsiteY19" fmla="*/ 2400626 h 6858000"/>
              <a:gd name="connsiteX20" fmla="*/ 6237275 w 12192000"/>
              <a:gd name="connsiteY20" fmla="*/ 2365057 h 6858000"/>
              <a:gd name="connsiteX21" fmla="*/ 6101338 w 12192000"/>
              <a:gd name="connsiteY21" fmla="*/ 2367538 h 6858000"/>
              <a:gd name="connsiteX22" fmla="*/ 6857121 w 12192000"/>
              <a:gd name="connsiteY22" fmla="*/ 2606875 h 6858000"/>
              <a:gd name="connsiteX23" fmla="*/ 6818519 w 12192000"/>
              <a:gd name="connsiteY23" fmla="*/ 2659539 h 6858000"/>
              <a:gd name="connsiteX24" fmla="*/ 6976790 w 12192000"/>
              <a:gd name="connsiteY24" fmla="*/ 2716892 h 6858000"/>
              <a:gd name="connsiteX25" fmla="*/ 7015669 w 12192000"/>
              <a:gd name="connsiteY25" fmla="*/ 2773693 h 6858000"/>
              <a:gd name="connsiteX26" fmla="*/ 6966864 w 12192000"/>
              <a:gd name="connsiteY26" fmla="*/ 2768730 h 6858000"/>
              <a:gd name="connsiteX27" fmla="*/ 6924953 w 12192000"/>
              <a:gd name="connsiteY27" fmla="*/ 2779483 h 6858000"/>
              <a:gd name="connsiteX28" fmla="*/ 6942323 w 12192000"/>
              <a:gd name="connsiteY28" fmla="*/ 2851726 h 6858000"/>
              <a:gd name="connsiteX29" fmla="*/ 7165943 w 12192000"/>
              <a:gd name="connsiteY29" fmla="*/ 2944924 h 6858000"/>
              <a:gd name="connsiteX30" fmla="*/ 7186071 w 12192000"/>
              <a:gd name="connsiteY30" fmla="*/ 2975254 h 6858000"/>
              <a:gd name="connsiteX31" fmla="*/ 7159325 w 12192000"/>
              <a:gd name="connsiteY31" fmla="*/ 2996762 h 6858000"/>
              <a:gd name="connsiteX32" fmla="*/ 7087082 w 12192000"/>
              <a:gd name="connsiteY32" fmla="*/ 3007790 h 6858000"/>
              <a:gd name="connsiteX33" fmla="*/ 7188276 w 12192000"/>
              <a:gd name="connsiteY33" fmla="*/ 3111191 h 6858000"/>
              <a:gd name="connsiteX34" fmla="*/ 7225225 w 12192000"/>
              <a:gd name="connsiteY34" fmla="*/ 3139866 h 6858000"/>
              <a:gd name="connsiteX35" fmla="*/ 7288368 w 12192000"/>
              <a:gd name="connsiteY35" fmla="*/ 3184260 h 6858000"/>
              <a:gd name="connsiteX36" fmla="*/ 7289471 w 12192000"/>
              <a:gd name="connsiteY36" fmla="*/ 3197771 h 6858000"/>
              <a:gd name="connsiteX37" fmla="*/ 7203442 w 12192000"/>
              <a:gd name="connsiteY37" fmla="*/ 3245472 h 6858000"/>
              <a:gd name="connsiteX38" fmla="*/ 7048205 w 12192000"/>
              <a:gd name="connsiteY38" fmla="*/ 3232512 h 6858000"/>
              <a:gd name="connsiteX39" fmla="*/ 7277614 w 12192000"/>
              <a:gd name="connsiteY39" fmla="*/ 3303652 h 6858000"/>
              <a:gd name="connsiteX40" fmla="*/ 6535066 w 12192000"/>
              <a:gd name="connsiteY40" fmla="*/ 3134077 h 6858000"/>
              <a:gd name="connsiteX41" fmla="*/ 6582492 w 12192000"/>
              <a:gd name="connsiteY41" fmla="*/ 3178469 h 6858000"/>
              <a:gd name="connsiteX42" fmla="*/ 6842233 w 12192000"/>
              <a:gd name="connsiteY42" fmla="*/ 3295379 h 6858000"/>
              <a:gd name="connsiteX43" fmla="*/ 6915853 w 12192000"/>
              <a:gd name="connsiteY43" fmla="*/ 3368725 h 6858000"/>
              <a:gd name="connsiteX44" fmla="*/ 6993058 w 12192000"/>
              <a:gd name="connsiteY44" fmla="*/ 3409257 h 6858000"/>
              <a:gd name="connsiteX45" fmla="*/ 7101421 w 12192000"/>
              <a:gd name="connsiteY45" fmla="*/ 3408430 h 6858000"/>
              <a:gd name="connsiteX46" fmla="*/ 7178350 w 12192000"/>
              <a:gd name="connsiteY46" fmla="*/ 3470746 h 6858000"/>
              <a:gd name="connsiteX47" fmla="*/ 7098112 w 12192000"/>
              <a:gd name="connsiteY47" fmla="*/ 3483982 h 6858000"/>
              <a:gd name="connsiteX48" fmla="*/ 7004088 w 12192000"/>
              <a:gd name="connsiteY48" fmla="*/ 3473780 h 6858000"/>
              <a:gd name="connsiteX49" fmla="*/ 6801147 w 12192000"/>
              <a:gd name="connsiteY49" fmla="*/ 3477087 h 6858000"/>
              <a:gd name="connsiteX50" fmla="*/ 6684788 w 12192000"/>
              <a:gd name="connsiteY50" fmla="*/ 3489220 h 6858000"/>
              <a:gd name="connsiteX51" fmla="*/ 6417328 w 12192000"/>
              <a:gd name="connsiteY51" fmla="*/ 3468539 h 6858000"/>
              <a:gd name="connsiteX52" fmla="*/ 6433045 w 12192000"/>
              <a:gd name="connsiteY52" fmla="*/ 3521481 h 6858000"/>
              <a:gd name="connsiteX53" fmla="*/ 6423117 w 12192000"/>
              <a:gd name="connsiteY53" fmla="*/ 3567527 h 6858000"/>
              <a:gd name="connsiteX54" fmla="*/ 6419258 w 12192000"/>
              <a:gd name="connsiteY54" fmla="*/ 3667620 h 6858000"/>
              <a:gd name="connsiteX55" fmla="*/ 6421740 w 12192000"/>
              <a:gd name="connsiteY55" fmla="*/ 3683888 h 6858000"/>
              <a:gd name="connsiteX56" fmla="*/ 6361906 w 12192000"/>
              <a:gd name="connsiteY56" fmla="*/ 3694366 h 6858000"/>
              <a:gd name="connsiteX57" fmla="*/ 6718429 w 12192000"/>
              <a:gd name="connsiteY57" fmla="*/ 3902544 h 6858000"/>
              <a:gd name="connsiteX58" fmla="*/ 6480195 w 12192000"/>
              <a:gd name="connsiteY58" fmla="*/ 3849603 h 6858000"/>
              <a:gd name="connsiteX59" fmla="*/ 6447934 w 12192000"/>
              <a:gd name="connsiteY59" fmla="*/ 3937011 h 6858000"/>
              <a:gd name="connsiteX60" fmla="*/ 6559882 w 12192000"/>
              <a:gd name="connsiteY60" fmla="*/ 4014767 h 6858000"/>
              <a:gd name="connsiteX61" fmla="*/ 6601241 w 12192000"/>
              <a:gd name="connsiteY61" fmla="*/ 4168626 h 6858000"/>
              <a:gd name="connsiteX62" fmla="*/ 6581113 w 12192000"/>
              <a:gd name="connsiteY62" fmla="*/ 4309250 h 6858000"/>
              <a:gd name="connsiteX63" fmla="*/ 6533136 w 12192000"/>
              <a:gd name="connsiteY63" fmla="*/ 4353918 h 6858000"/>
              <a:gd name="connsiteX64" fmla="*/ 6463651 w 12192000"/>
              <a:gd name="connsiteY64" fmla="*/ 4434156 h 6858000"/>
              <a:gd name="connsiteX65" fmla="*/ 6420637 w 12192000"/>
              <a:gd name="connsiteY65" fmla="*/ 4483787 h 6858000"/>
              <a:gd name="connsiteX66" fmla="*/ 6271190 w 12192000"/>
              <a:gd name="connsiteY66" fmla="*/ 4464487 h 6858000"/>
              <a:gd name="connsiteX67" fmla="*/ 6470545 w 12192000"/>
              <a:gd name="connsiteY67" fmla="*/ 4590498 h 6858000"/>
              <a:gd name="connsiteX68" fmla="*/ 6308965 w 12192000"/>
              <a:gd name="connsiteY68" fmla="*/ 4574780 h 6858000"/>
              <a:gd name="connsiteX69" fmla="*/ 6256301 w 12192000"/>
              <a:gd name="connsiteY69" fmla="*/ 4583603 h 6858000"/>
              <a:gd name="connsiteX70" fmla="*/ 6286354 w 12192000"/>
              <a:gd name="connsiteY70" fmla="*/ 4624412 h 6858000"/>
              <a:gd name="connsiteX71" fmla="*/ 6404920 w 12192000"/>
              <a:gd name="connsiteY71" fmla="*/ 4693621 h 6858000"/>
              <a:gd name="connsiteX72" fmla="*/ 6649220 w 12192000"/>
              <a:gd name="connsiteY72" fmla="*/ 4881120 h 6858000"/>
              <a:gd name="connsiteX73" fmla="*/ 6412640 w 12192000"/>
              <a:gd name="connsiteY73" fmla="*/ 4795092 h 6858000"/>
              <a:gd name="connsiteX74" fmla="*/ 6661902 w 12192000"/>
              <a:gd name="connsiteY74" fmla="*/ 4987828 h 6858000"/>
              <a:gd name="connsiteX75" fmla="*/ 6717325 w 12192000"/>
              <a:gd name="connsiteY75" fmla="*/ 5051798 h 6858000"/>
              <a:gd name="connsiteX76" fmla="*/ 6829272 w 12192000"/>
              <a:gd name="connsiteY76" fmla="*/ 5210619 h 6858000"/>
              <a:gd name="connsiteX77" fmla="*/ 6823757 w 12192000"/>
              <a:gd name="connsiteY77" fmla="*/ 5228542 h 6858000"/>
              <a:gd name="connsiteX78" fmla="*/ 6694439 w 12192000"/>
              <a:gd name="connsiteY78" fmla="*/ 5202899 h 6858000"/>
              <a:gd name="connsiteX79" fmla="*/ 6862085 w 12192000"/>
              <a:gd name="connsiteY79" fmla="*/ 5336355 h 6858000"/>
              <a:gd name="connsiteX80" fmla="*/ 7035246 w 12192000"/>
              <a:gd name="connsiteY80" fmla="*/ 5438926 h 6858000"/>
              <a:gd name="connsiteX81" fmla="*/ 6912268 w 12192000"/>
              <a:gd name="connsiteY81" fmla="*/ 5423210 h 6858000"/>
              <a:gd name="connsiteX82" fmla="*/ 6743244 w 12192000"/>
              <a:gd name="connsiteY82" fmla="*/ 5364479 h 6858000"/>
              <a:gd name="connsiteX83" fmla="*/ 6684513 w 12192000"/>
              <a:gd name="connsiteY83" fmla="*/ 5386538 h 6858000"/>
              <a:gd name="connsiteX84" fmla="*/ 6844713 w 12192000"/>
              <a:gd name="connsiteY84" fmla="*/ 5483595 h 6858000"/>
              <a:gd name="connsiteX85" fmla="*/ 6936533 w 12192000"/>
              <a:gd name="connsiteY85" fmla="*/ 5528541 h 6858000"/>
              <a:gd name="connsiteX86" fmla="*/ 6973204 w 12192000"/>
              <a:gd name="connsiteY86" fmla="*/ 5563007 h 6858000"/>
              <a:gd name="connsiteX87" fmla="*/ 7077983 w 12192000"/>
              <a:gd name="connsiteY87" fmla="*/ 5685983 h 6858000"/>
              <a:gd name="connsiteX88" fmla="*/ 7385702 w 12192000"/>
              <a:gd name="connsiteY88" fmla="*/ 5820265 h 6858000"/>
              <a:gd name="connsiteX89" fmla="*/ 7673565 w 12192000"/>
              <a:gd name="connsiteY89" fmla="*/ 5987085 h 6858000"/>
              <a:gd name="connsiteX90" fmla="*/ 7898289 w 12192000"/>
              <a:gd name="connsiteY90" fmla="*/ 6091035 h 6858000"/>
              <a:gd name="connsiteX91" fmla="*/ 8466299 w 12192000"/>
              <a:gd name="connsiteY91" fmla="*/ 6224765 h 6858000"/>
              <a:gd name="connsiteX92" fmla="*/ 10620599 w 12192000"/>
              <a:gd name="connsiteY92" fmla="*/ 5317605 h 6858000"/>
              <a:gd name="connsiteX93" fmla="*/ 10647894 w 12192000"/>
              <a:gd name="connsiteY93" fmla="*/ 5290581 h 6858000"/>
              <a:gd name="connsiteX94" fmla="*/ 10752398 w 12192000"/>
              <a:gd name="connsiteY94" fmla="*/ 5188838 h 6858000"/>
              <a:gd name="connsiteX95" fmla="*/ 10841186 w 12192000"/>
              <a:gd name="connsiteY95" fmla="*/ 5097293 h 6858000"/>
              <a:gd name="connsiteX96" fmla="*/ 10794861 w 12192000"/>
              <a:gd name="connsiteY96" fmla="*/ 5066412 h 6858000"/>
              <a:gd name="connsiteX97" fmla="*/ 10857454 w 12192000"/>
              <a:gd name="connsiteY97" fmla="*/ 4979004 h 6858000"/>
              <a:gd name="connsiteX98" fmla="*/ 11056532 w 12192000"/>
              <a:gd name="connsiteY98" fmla="*/ 4709613 h 6858000"/>
              <a:gd name="connsiteX99" fmla="*/ 11143939 w 12192000"/>
              <a:gd name="connsiteY99" fmla="*/ 4650332 h 6858000"/>
              <a:gd name="connsiteX100" fmla="*/ 11250372 w 12192000"/>
              <a:gd name="connsiteY100" fmla="*/ 4501160 h 6858000"/>
              <a:gd name="connsiteX101" fmla="*/ 11265538 w 12192000"/>
              <a:gd name="connsiteY101" fmla="*/ 4466694 h 6858000"/>
              <a:gd name="connsiteX102" fmla="*/ 11243755 w 12192000"/>
              <a:gd name="connsiteY102" fmla="*/ 4422850 h 6858000"/>
              <a:gd name="connsiteX103" fmla="*/ 11227486 w 12192000"/>
              <a:gd name="connsiteY103" fmla="*/ 4378734 h 6858000"/>
              <a:gd name="connsiteX104" fmla="*/ 11248718 w 12192000"/>
              <a:gd name="connsiteY104" fmla="*/ 4365774 h 6858000"/>
              <a:gd name="connsiteX105" fmla="*/ 11385204 w 12192000"/>
              <a:gd name="connsiteY105" fmla="*/ 4343440 h 6858000"/>
              <a:gd name="connsiteX106" fmla="*/ 11306070 w 12192000"/>
              <a:gd name="connsiteY106" fmla="*/ 4259618 h 6858000"/>
              <a:gd name="connsiteX107" fmla="*/ 11166550 w 12192000"/>
              <a:gd name="connsiteY107" fmla="*/ 4134711 h 6858000"/>
              <a:gd name="connsiteX108" fmla="*/ 11103130 w 12192000"/>
              <a:gd name="connsiteY108" fmla="*/ 4045924 h 6858000"/>
              <a:gd name="connsiteX109" fmla="*/ 11095686 w 12192000"/>
              <a:gd name="connsiteY109" fmla="*/ 3966514 h 6858000"/>
              <a:gd name="connsiteX110" fmla="*/ 10971054 w 12192000"/>
              <a:gd name="connsiteY110" fmla="*/ 3919640 h 6858000"/>
              <a:gd name="connsiteX111" fmla="*/ 11088241 w 12192000"/>
              <a:gd name="connsiteY111" fmla="*/ 3751718 h 6858000"/>
              <a:gd name="connsiteX112" fmla="*/ 11100098 w 12192000"/>
              <a:gd name="connsiteY112" fmla="*/ 3716977 h 6858000"/>
              <a:gd name="connsiteX113" fmla="*/ 11029786 w 12192000"/>
              <a:gd name="connsiteY113" fmla="*/ 3592621 h 6858000"/>
              <a:gd name="connsiteX114" fmla="*/ 11018206 w 12192000"/>
              <a:gd name="connsiteY114" fmla="*/ 3572767 h 6858000"/>
              <a:gd name="connsiteX115" fmla="*/ 10992287 w 12192000"/>
              <a:gd name="connsiteY115" fmla="*/ 3533061 h 6858000"/>
              <a:gd name="connsiteX116" fmla="*/ 10917838 w 12192000"/>
              <a:gd name="connsiteY116" fmla="*/ 3523410 h 6858000"/>
              <a:gd name="connsiteX117" fmla="*/ 10956441 w 12192000"/>
              <a:gd name="connsiteY117" fmla="*/ 3495287 h 6858000"/>
              <a:gd name="connsiteX118" fmla="*/ 11031442 w 12192000"/>
              <a:gd name="connsiteY118" fmla="*/ 3400159 h 6858000"/>
              <a:gd name="connsiteX119" fmla="*/ 10981533 w 12192000"/>
              <a:gd name="connsiteY119" fmla="*/ 3309166 h 6858000"/>
              <a:gd name="connsiteX120" fmla="*/ 10978225 w 12192000"/>
              <a:gd name="connsiteY120" fmla="*/ 3258982 h 6858000"/>
              <a:gd name="connsiteX121" fmla="*/ 11062322 w 12192000"/>
              <a:gd name="connsiteY121" fmla="*/ 3194737 h 6858000"/>
              <a:gd name="connsiteX122" fmla="*/ 11125742 w 12192000"/>
              <a:gd name="connsiteY122" fmla="*/ 3169370 h 6858000"/>
              <a:gd name="connsiteX123" fmla="*/ 11154968 w 12192000"/>
              <a:gd name="connsiteY123" fmla="*/ 3132974 h 6858000"/>
              <a:gd name="connsiteX124" fmla="*/ 11120502 w 12192000"/>
              <a:gd name="connsiteY124" fmla="*/ 3102642 h 6858000"/>
              <a:gd name="connsiteX125" fmla="*/ 10967470 w 12192000"/>
              <a:gd name="connsiteY125" fmla="*/ 3030401 h 6858000"/>
              <a:gd name="connsiteX126" fmla="*/ 11049914 w 12192000"/>
              <a:gd name="connsiteY126" fmla="*/ 2970015 h 6858000"/>
              <a:gd name="connsiteX127" fmla="*/ 10618944 w 12192000"/>
              <a:gd name="connsiteY127" fmla="*/ 2685183 h 6858000"/>
              <a:gd name="connsiteX128" fmla="*/ 10566830 w 12192000"/>
              <a:gd name="connsiteY128" fmla="*/ 2641617 h 6858000"/>
              <a:gd name="connsiteX129" fmla="*/ 10290271 w 12192000"/>
              <a:gd name="connsiteY129" fmla="*/ 2536011 h 6858000"/>
              <a:gd name="connsiteX130" fmla="*/ 10005715 w 12192000"/>
              <a:gd name="connsiteY130" fmla="*/ 2461288 h 6858000"/>
              <a:gd name="connsiteX131" fmla="*/ 10203414 w 12192000"/>
              <a:gd name="connsiteY131" fmla="*/ 2303568 h 6858000"/>
              <a:gd name="connsiteX132" fmla="*/ 9901487 w 12192000"/>
              <a:gd name="connsiteY132" fmla="*/ 2266895 h 6858000"/>
              <a:gd name="connsiteX133" fmla="*/ 9871984 w 12192000"/>
              <a:gd name="connsiteY133" fmla="*/ 2267999 h 6858000"/>
              <a:gd name="connsiteX134" fmla="*/ 9279158 w 12192000"/>
              <a:gd name="connsiteY134" fmla="*/ 2243734 h 6858000"/>
              <a:gd name="connsiteX135" fmla="*/ 8429350 w 12192000"/>
              <a:gd name="connsiteY135" fmla="*/ 2163219 h 6858000"/>
              <a:gd name="connsiteX136" fmla="*/ 7725955 w 12192000"/>
              <a:gd name="connsiteY136" fmla="*/ 2114967 h 6858000"/>
              <a:gd name="connsiteX137" fmla="*/ 6977065 w 12192000"/>
              <a:gd name="connsiteY137" fmla="*/ 2021218 h 6858000"/>
              <a:gd name="connsiteX138" fmla="*/ 6941221 w 12192000"/>
              <a:gd name="connsiteY138" fmla="*/ 201518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6941221" y="2015186"/>
                </a:moveTo>
                <a:cubicBezTo>
                  <a:pt x="6929158" y="2014876"/>
                  <a:pt x="6917508" y="2018599"/>
                  <a:pt x="6907857" y="2033351"/>
                </a:cubicBezTo>
                <a:cubicBezTo>
                  <a:pt x="6959143" y="2072228"/>
                  <a:pt x="7024491" y="2057614"/>
                  <a:pt x="7093700" y="2101457"/>
                </a:cubicBezTo>
                <a:cubicBezTo>
                  <a:pt x="6981202" y="2087669"/>
                  <a:pt x="6892139" y="2076639"/>
                  <a:pt x="6803079" y="2065612"/>
                </a:cubicBezTo>
                <a:cubicBezTo>
                  <a:pt x="6801424" y="2073332"/>
                  <a:pt x="6799770" y="2081052"/>
                  <a:pt x="6798115" y="2088772"/>
                </a:cubicBezTo>
                <a:cubicBezTo>
                  <a:pt x="6911993" y="2105040"/>
                  <a:pt x="7017322" y="2146951"/>
                  <a:pt x="7128167" y="2176455"/>
                </a:cubicBezTo>
                <a:cubicBezTo>
                  <a:pt x="7117964" y="2194655"/>
                  <a:pt x="7107764" y="2191070"/>
                  <a:pt x="7098663" y="2189968"/>
                </a:cubicBezTo>
                <a:cubicBezTo>
                  <a:pt x="7039381" y="2182798"/>
                  <a:pt x="6980099" y="2175629"/>
                  <a:pt x="6923298" y="2156052"/>
                </a:cubicBezTo>
                <a:cubicBezTo>
                  <a:pt x="6910614" y="2151639"/>
                  <a:pt x="6895172" y="2151639"/>
                  <a:pt x="6888004" y="2164875"/>
                </a:cubicBezTo>
                <a:cubicBezTo>
                  <a:pt x="6877801" y="2183625"/>
                  <a:pt x="6892414" y="2195758"/>
                  <a:pt x="6905375" y="2205958"/>
                </a:cubicBezTo>
                <a:cubicBezTo>
                  <a:pt x="6927985" y="2223606"/>
                  <a:pt x="6955282" y="2218643"/>
                  <a:pt x="6981477" y="2221951"/>
                </a:cubicBezTo>
                <a:cubicBezTo>
                  <a:pt x="7051237" y="2230499"/>
                  <a:pt x="7084601" y="2257245"/>
                  <a:pt x="7100043" y="2318459"/>
                </a:cubicBezTo>
                <a:cubicBezTo>
                  <a:pt x="7038829" y="2293642"/>
                  <a:pt x="6979822" y="2324249"/>
                  <a:pt x="6920540" y="2306877"/>
                </a:cubicBezTo>
                <a:cubicBezTo>
                  <a:pt x="6905099" y="2302466"/>
                  <a:pt x="6880559" y="2309083"/>
                  <a:pt x="6888831" y="2330314"/>
                </a:cubicBezTo>
                <a:cubicBezTo>
                  <a:pt x="6896552" y="2350168"/>
                  <a:pt x="6922195" y="2364505"/>
                  <a:pt x="6876698" y="2360645"/>
                </a:cubicBezTo>
                <a:cubicBezTo>
                  <a:pt x="6844163" y="2357887"/>
                  <a:pt x="6780468" y="2380223"/>
                  <a:pt x="6807214" y="2385736"/>
                </a:cubicBezTo>
                <a:cubicBezTo>
                  <a:pt x="6840853" y="2392631"/>
                  <a:pt x="6873666" y="2402557"/>
                  <a:pt x="6916405" y="2413862"/>
                </a:cubicBezTo>
                <a:cubicBezTo>
                  <a:pt x="6869254" y="2432335"/>
                  <a:pt x="6835338" y="2428475"/>
                  <a:pt x="6799770" y="2413862"/>
                </a:cubicBezTo>
                <a:cubicBezTo>
                  <a:pt x="6756756" y="2396214"/>
                  <a:pt x="6700781" y="2374708"/>
                  <a:pt x="6665762" y="2394561"/>
                </a:cubicBezTo>
                <a:cubicBezTo>
                  <a:pt x="6613373" y="2424340"/>
                  <a:pt x="6569807" y="2405589"/>
                  <a:pt x="6522933" y="2400626"/>
                </a:cubicBezTo>
                <a:cubicBezTo>
                  <a:pt x="6427531" y="2390424"/>
                  <a:pt x="6332953" y="2373328"/>
                  <a:pt x="6237275" y="2365057"/>
                </a:cubicBezTo>
                <a:cubicBezTo>
                  <a:pt x="6198948" y="2361748"/>
                  <a:pt x="6157588" y="2346032"/>
                  <a:pt x="6101338" y="2367538"/>
                </a:cubicBezTo>
                <a:cubicBezTo>
                  <a:pt x="6356116" y="2477556"/>
                  <a:pt x="6629642" y="2470664"/>
                  <a:pt x="6857121" y="2606875"/>
                </a:cubicBezTo>
                <a:cubicBezTo>
                  <a:pt x="6847471" y="2619834"/>
                  <a:pt x="6798391" y="2656782"/>
                  <a:pt x="6818519" y="2659539"/>
                </a:cubicBezTo>
                <a:cubicBezTo>
                  <a:pt x="6875044" y="2667537"/>
                  <a:pt x="6925227" y="2694558"/>
                  <a:pt x="6976790" y="2716892"/>
                </a:cubicBezTo>
                <a:cubicBezTo>
                  <a:pt x="6999125" y="2726543"/>
                  <a:pt x="7026146" y="2739227"/>
                  <a:pt x="7015669" y="2773693"/>
                </a:cubicBezTo>
                <a:cubicBezTo>
                  <a:pt x="6996642" y="2783343"/>
                  <a:pt x="6982580" y="2769833"/>
                  <a:pt x="6966864" y="2768730"/>
                </a:cubicBezTo>
                <a:cubicBezTo>
                  <a:pt x="6950871" y="2767628"/>
                  <a:pt x="6915025" y="2774796"/>
                  <a:pt x="6924953" y="2779483"/>
                </a:cubicBezTo>
                <a:cubicBezTo>
                  <a:pt x="6970172" y="2800715"/>
                  <a:pt x="6888831" y="2851726"/>
                  <a:pt x="6942323" y="2851726"/>
                </a:cubicBezTo>
                <a:cubicBezTo>
                  <a:pt x="7031937" y="2852001"/>
                  <a:pt x="7079638" y="2942441"/>
                  <a:pt x="7165943" y="2944924"/>
                </a:cubicBezTo>
                <a:cubicBezTo>
                  <a:pt x="7179728" y="2945198"/>
                  <a:pt x="7186346" y="2961191"/>
                  <a:pt x="7186071" y="2975254"/>
                </a:cubicBezTo>
                <a:cubicBezTo>
                  <a:pt x="7186071" y="2992074"/>
                  <a:pt x="7173387" y="2995107"/>
                  <a:pt x="7159325" y="2996762"/>
                </a:cubicBezTo>
                <a:cubicBezTo>
                  <a:pt x="7137817" y="2999242"/>
                  <a:pt x="7115483" y="2975254"/>
                  <a:pt x="7087082" y="3007790"/>
                </a:cubicBezTo>
                <a:cubicBezTo>
                  <a:pt x="7138094" y="3026815"/>
                  <a:pt x="7189103" y="3045842"/>
                  <a:pt x="7188276" y="3111191"/>
                </a:cubicBezTo>
                <a:cubicBezTo>
                  <a:pt x="7188001" y="3128836"/>
                  <a:pt x="7209232" y="3135454"/>
                  <a:pt x="7225225" y="3139866"/>
                </a:cubicBezTo>
                <a:cubicBezTo>
                  <a:pt x="7251696" y="3147036"/>
                  <a:pt x="7274028" y="3159720"/>
                  <a:pt x="7288368" y="3184260"/>
                </a:cubicBezTo>
                <a:cubicBezTo>
                  <a:pt x="7288092" y="3188948"/>
                  <a:pt x="7287816" y="3193910"/>
                  <a:pt x="7289471" y="3197771"/>
                </a:cubicBezTo>
                <a:cubicBezTo>
                  <a:pt x="7284784" y="3257053"/>
                  <a:pt x="7246181" y="3255398"/>
                  <a:pt x="7203442" y="3245472"/>
                </a:cubicBezTo>
                <a:cubicBezTo>
                  <a:pt x="7152432" y="3233340"/>
                  <a:pt x="7101973" y="3211281"/>
                  <a:pt x="7048205" y="3232512"/>
                </a:cubicBezTo>
                <a:cubicBezTo>
                  <a:pt x="7124032" y="3260913"/>
                  <a:pt x="7206475" y="3263118"/>
                  <a:pt x="7277614" y="3303652"/>
                </a:cubicBezTo>
                <a:cubicBezTo>
                  <a:pt x="7017322" y="3311097"/>
                  <a:pt x="6787361" y="3183155"/>
                  <a:pt x="6535066" y="3134077"/>
                </a:cubicBezTo>
                <a:cubicBezTo>
                  <a:pt x="6543614" y="3166887"/>
                  <a:pt x="6564017" y="3173505"/>
                  <a:pt x="6582492" y="3178469"/>
                </a:cubicBezTo>
                <a:cubicBezTo>
                  <a:pt x="6675690" y="3203286"/>
                  <a:pt x="6757305" y="3252642"/>
                  <a:pt x="6842233" y="3295379"/>
                </a:cubicBezTo>
                <a:cubicBezTo>
                  <a:pt x="6877249" y="3313026"/>
                  <a:pt x="6902618" y="3330674"/>
                  <a:pt x="6915853" y="3368725"/>
                </a:cubicBezTo>
                <a:cubicBezTo>
                  <a:pt x="6927710" y="3403192"/>
                  <a:pt x="6950596" y="3419185"/>
                  <a:pt x="6993058" y="3409257"/>
                </a:cubicBezTo>
                <a:cubicBezTo>
                  <a:pt x="7027524" y="3400985"/>
                  <a:pt x="7065299" y="3405397"/>
                  <a:pt x="7101421" y="3408430"/>
                </a:cubicBezTo>
                <a:cubicBezTo>
                  <a:pt x="7143057" y="3411739"/>
                  <a:pt x="7189655" y="3450618"/>
                  <a:pt x="7178350" y="3470746"/>
                </a:cubicBezTo>
                <a:cubicBezTo>
                  <a:pt x="7159050" y="3504937"/>
                  <a:pt x="7126789" y="3487842"/>
                  <a:pt x="7098112" y="3483982"/>
                </a:cubicBezTo>
                <a:cubicBezTo>
                  <a:pt x="7065575" y="3479295"/>
                  <a:pt x="7005191" y="3469643"/>
                  <a:pt x="7004088" y="3473780"/>
                </a:cubicBezTo>
                <a:cubicBezTo>
                  <a:pt x="6982854" y="3559532"/>
                  <a:pt x="6833408" y="3484809"/>
                  <a:pt x="6801147" y="3477087"/>
                </a:cubicBezTo>
                <a:cubicBezTo>
                  <a:pt x="6760891" y="3467437"/>
                  <a:pt x="6723115" y="3485085"/>
                  <a:pt x="6684788" y="3489220"/>
                </a:cubicBezTo>
                <a:cubicBezTo>
                  <a:pt x="6650597" y="3493080"/>
                  <a:pt x="6457309" y="3504937"/>
                  <a:pt x="6417328" y="3468539"/>
                </a:cubicBezTo>
                <a:cubicBezTo>
                  <a:pt x="6411813" y="3496940"/>
                  <a:pt x="6423393" y="3508521"/>
                  <a:pt x="6433045" y="3521481"/>
                </a:cubicBezTo>
                <a:cubicBezTo>
                  <a:pt x="6446556" y="3539954"/>
                  <a:pt x="6448762" y="3552914"/>
                  <a:pt x="6423117" y="3567527"/>
                </a:cubicBezTo>
                <a:cubicBezTo>
                  <a:pt x="6350049" y="3609441"/>
                  <a:pt x="6351153" y="3610818"/>
                  <a:pt x="6419258" y="3667620"/>
                </a:cubicBezTo>
                <a:cubicBezTo>
                  <a:pt x="6422568" y="3670100"/>
                  <a:pt x="6421188" y="3678373"/>
                  <a:pt x="6421740" y="3683888"/>
                </a:cubicBezTo>
                <a:cubicBezTo>
                  <a:pt x="6403817" y="3692711"/>
                  <a:pt x="6382861" y="3670652"/>
                  <a:pt x="6361906" y="3694366"/>
                </a:cubicBezTo>
                <a:cubicBezTo>
                  <a:pt x="6453173" y="3798591"/>
                  <a:pt x="6592418" y="3824234"/>
                  <a:pt x="6718429" y="3902544"/>
                </a:cubicBezTo>
                <a:cubicBezTo>
                  <a:pt x="6616407" y="3928462"/>
                  <a:pt x="6555194" y="3838022"/>
                  <a:pt x="6480195" y="3849603"/>
                </a:cubicBezTo>
                <a:cubicBezTo>
                  <a:pt x="6442696" y="3878004"/>
                  <a:pt x="6554091" y="3923499"/>
                  <a:pt x="6447934" y="3937011"/>
                </a:cubicBezTo>
                <a:cubicBezTo>
                  <a:pt x="6493983" y="3961826"/>
                  <a:pt x="6528173" y="3986089"/>
                  <a:pt x="6559882" y="4014767"/>
                </a:cubicBezTo>
                <a:cubicBezTo>
                  <a:pt x="6616407" y="4066053"/>
                  <a:pt x="6627437" y="4099693"/>
                  <a:pt x="6601241" y="4168626"/>
                </a:cubicBezTo>
                <a:cubicBezTo>
                  <a:pt x="6584145" y="4213846"/>
                  <a:pt x="6559054" y="4255483"/>
                  <a:pt x="6581113" y="4309250"/>
                </a:cubicBezTo>
                <a:cubicBezTo>
                  <a:pt x="6596553" y="4346198"/>
                  <a:pt x="6590487" y="4370461"/>
                  <a:pt x="6533136" y="4353918"/>
                </a:cubicBezTo>
                <a:cubicBezTo>
                  <a:pt x="6471372" y="4336270"/>
                  <a:pt x="6448211" y="4369358"/>
                  <a:pt x="6463651" y="4434156"/>
                </a:cubicBezTo>
                <a:cubicBezTo>
                  <a:pt x="6473577" y="4475792"/>
                  <a:pt x="6463099" y="4488475"/>
                  <a:pt x="6420637" y="4483787"/>
                </a:cubicBezTo>
                <a:cubicBezTo>
                  <a:pt x="6373762" y="4478549"/>
                  <a:pt x="6329093" y="4451251"/>
                  <a:pt x="6271190" y="4464487"/>
                </a:cubicBezTo>
                <a:cubicBezTo>
                  <a:pt x="6317512" y="4540039"/>
                  <a:pt x="6416501" y="4518531"/>
                  <a:pt x="6470545" y="4590498"/>
                </a:cubicBezTo>
                <a:cubicBezTo>
                  <a:pt x="6406023" y="4590772"/>
                  <a:pt x="6356666" y="4590498"/>
                  <a:pt x="6308965" y="4574780"/>
                </a:cubicBezTo>
                <a:cubicBezTo>
                  <a:pt x="6289111" y="4568437"/>
                  <a:pt x="6267328" y="4561822"/>
                  <a:pt x="6256301" y="4583603"/>
                </a:cubicBezTo>
                <a:cubicBezTo>
                  <a:pt x="6243340" y="4609798"/>
                  <a:pt x="6270086" y="4619724"/>
                  <a:pt x="6286354" y="4624412"/>
                </a:cubicBezTo>
                <a:cubicBezTo>
                  <a:pt x="6332128" y="4637647"/>
                  <a:pt x="6367144" y="4669081"/>
                  <a:pt x="6404920" y="4693621"/>
                </a:cubicBezTo>
                <a:cubicBezTo>
                  <a:pt x="6487915" y="4747390"/>
                  <a:pt x="6578908" y="4792334"/>
                  <a:pt x="6649220" y="4881120"/>
                </a:cubicBezTo>
                <a:cubicBezTo>
                  <a:pt x="6560709" y="4858509"/>
                  <a:pt x="6494809" y="4805845"/>
                  <a:pt x="6412640" y="4795092"/>
                </a:cubicBezTo>
                <a:cubicBezTo>
                  <a:pt x="6483779" y="4875881"/>
                  <a:pt x="6575322" y="4929098"/>
                  <a:pt x="6661902" y="4987828"/>
                </a:cubicBezTo>
                <a:cubicBezTo>
                  <a:pt x="6686719" y="5004373"/>
                  <a:pt x="6711811" y="5015678"/>
                  <a:pt x="6717325" y="5051798"/>
                </a:cubicBezTo>
                <a:cubicBezTo>
                  <a:pt x="6728079" y="5121834"/>
                  <a:pt x="6760340" y="5179738"/>
                  <a:pt x="6829272" y="5210619"/>
                </a:cubicBezTo>
                <a:cubicBezTo>
                  <a:pt x="6829824" y="5210897"/>
                  <a:pt x="6825965" y="5221375"/>
                  <a:pt x="6823757" y="5228542"/>
                </a:cubicBezTo>
                <a:cubicBezTo>
                  <a:pt x="6781571" y="5230749"/>
                  <a:pt x="6748207" y="5189388"/>
                  <a:pt x="6694439" y="5202899"/>
                </a:cubicBezTo>
                <a:cubicBezTo>
                  <a:pt x="6746002" y="5259148"/>
                  <a:pt x="6789016" y="5309609"/>
                  <a:pt x="6862085" y="5336355"/>
                </a:cubicBezTo>
                <a:cubicBezTo>
                  <a:pt x="6920540" y="5357586"/>
                  <a:pt x="6992783" y="5369994"/>
                  <a:pt x="7035246" y="5438926"/>
                </a:cubicBezTo>
                <a:cubicBezTo>
                  <a:pt x="6985889" y="5452439"/>
                  <a:pt x="6949216" y="5435343"/>
                  <a:pt x="6912268" y="5423210"/>
                </a:cubicBezTo>
                <a:cubicBezTo>
                  <a:pt x="6855743" y="5404461"/>
                  <a:pt x="6799770" y="5383230"/>
                  <a:pt x="6743244" y="5364479"/>
                </a:cubicBezTo>
                <a:cubicBezTo>
                  <a:pt x="6721737" y="5357310"/>
                  <a:pt x="6698299" y="5352346"/>
                  <a:pt x="6684513" y="5386538"/>
                </a:cubicBezTo>
                <a:cubicBezTo>
                  <a:pt x="6756480" y="5393708"/>
                  <a:pt x="6799494" y="5440031"/>
                  <a:pt x="6844713" y="5483595"/>
                </a:cubicBezTo>
                <a:cubicBezTo>
                  <a:pt x="6870082" y="5508135"/>
                  <a:pt x="6890762" y="5540948"/>
                  <a:pt x="6936533" y="5528541"/>
                </a:cubicBezTo>
                <a:cubicBezTo>
                  <a:pt x="6960522" y="5521923"/>
                  <a:pt x="6975687" y="5540396"/>
                  <a:pt x="6973204" y="5563007"/>
                </a:cubicBezTo>
                <a:cubicBezTo>
                  <a:pt x="6964106" y="5642695"/>
                  <a:pt x="7020080" y="5670543"/>
                  <a:pt x="7077983" y="5685983"/>
                </a:cubicBezTo>
                <a:cubicBezTo>
                  <a:pt x="7187726" y="5714935"/>
                  <a:pt x="7278993" y="5783041"/>
                  <a:pt x="7385702" y="5820265"/>
                </a:cubicBezTo>
                <a:cubicBezTo>
                  <a:pt x="7489378" y="5856387"/>
                  <a:pt x="7569615" y="5942139"/>
                  <a:pt x="7673565" y="5987085"/>
                </a:cubicBezTo>
                <a:cubicBezTo>
                  <a:pt x="7748843" y="6019621"/>
                  <a:pt x="7820807" y="6061533"/>
                  <a:pt x="7898289" y="6091035"/>
                </a:cubicBezTo>
                <a:cubicBezTo>
                  <a:pt x="8081651" y="6160795"/>
                  <a:pt x="8268598" y="6216770"/>
                  <a:pt x="8466299" y="6224765"/>
                </a:cubicBezTo>
                <a:cubicBezTo>
                  <a:pt x="8629532" y="6231107"/>
                  <a:pt x="10045419" y="6225043"/>
                  <a:pt x="10620599" y="5317605"/>
                </a:cubicBezTo>
                <a:cubicBezTo>
                  <a:pt x="10631626" y="5313192"/>
                  <a:pt x="10644035" y="5301612"/>
                  <a:pt x="10647894" y="5290581"/>
                </a:cubicBezTo>
                <a:cubicBezTo>
                  <a:pt x="10666370" y="5239020"/>
                  <a:pt x="10711590" y="5216686"/>
                  <a:pt x="10752398" y="5188838"/>
                </a:cubicBezTo>
                <a:cubicBezTo>
                  <a:pt x="10788244" y="5164297"/>
                  <a:pt x="10826296" y="5138654"/>
                  <a:pt x="10841186" y="5097293"/>
                </a:cubicBezTo>
                <a:cubicBezTo>
                  <a:pt x="10860762" y="5042147"/>
                  <a:pt x="10805064" y="5087367"/>
                  <a:pt x="10794861" y="5066412"/>
                </a:cubicBezTo>
                <a:cubicBezTo>
                  <a:pt x="10816092" y="5037737"/>
                  <a:pt x="10848906" y="5011540"/>
                  <a:pt x="10857454" y="4979004"/>
                </a:cubicBezTo>
                <a:cubicBezTo>
                  <a:pt x="10888610" y="4861543"/>
                  <a:pt x="10955890" y="4776065"/>
                  <a:pt x="11056532" y="4709613"/>
                </a:cubicBezTo>
                <a:cubicBezTo>
                  <a:pt x="11085484" y="4690588"/>
                  <a:pt x="11104509" y="4655845"/>
                  <a:pt x="11143939" y="4650332"/>
                </a:cubicBezTo>
                <a:cubicBezTo>
                  <a:pt x="11231622" y="4638199"/>
                  <a:pt x="11204048" y="4543346"/>
                  <a:pt x="11250372" y="4501160"/>
                </a:cubicBezTo>
                <a:cubicBezTo>
                  <a:pt x="11259196" y="4493162"/>
                  <a:pt x="11267190" y="4477447"/>
                  <a:pt x="11265538" y="4466694"/>
                </a:cubicBezTo>
                <a:cubicBezTo>
                  <a:pt x="11263056" y="4451251"/>
                  <a:pt x="11252578" y="4436638"/>
                  <a:pt x="11243755" y="4422850"/>
                </a:cubicBezTo>
                <a:cubicBezTo>
                  <a:pt x="11234654" y="4409065"/>
                  <a:pt x="11220870" y="4396932"/>
                  <a:pt x="11227486" y="4378734"/>
                </a:cubicBezTo>
                <a:cubicBezTo>
                  <a:pt x="11230242" y="4371289"/>
                  <a:pt x="11228314" y="4345371"/>
                  <a:pt x="11248718" y="4365774"/>
                </a:cubicBezTo>
                <a:cubicBezTo>
                  <a:pt x="11304692" y="4421748"/>
                  <a:pt x="11337228" y="4368809"/>
                  <a:pt x="11385204" y="4343440"/>
                </a:cubicBezTo>
                <a:cubicBezTo>
                  <a:pt x="11346603" y="4317245"/>
                  <a:pt x="11311861" y="4298772"/>
                  <a:pt x="11306070" y="4259618"/>
                </a:cubicBezTo>
                <a:cubicBezTo>
                  <a:pt x="11294214" y="4178828"/>
                  <a:pt x="11243480" y="4141880"/>
                  <a:pt x="11166550" y="4134711"/>
                </a:cubicBezTo>
                <a:cubicBezTo>
                  <a:pt x="11194949" y="4056679"/>
                  <a:pt x="11194949" y="4056679"/>
                  <a:pt x="11103130" y="4045924"/>
                </a:cubicBezTo>
                <a:cubicBezTo>
                  <a:pt x="11138425" y="3996293"/>
                  <a:pt x="11138425" y="3983609"/>
                  <a:pt x="11095686" y="3966514"/>
                </a:cubicBezTo>
                <a:cubicBezTo>
                  <a:pt x="11054602" y="3950245"/>
                  <a:pt x="11009106" y="3944730"/>
                  <a:pt x="10971054" y="3919640"/>
                </a:cubicBezTo>
                <a:cubicBezTo>
                  <a:pt x="11006073" y="3856221"/>
                  <a:pt x="11015998" y="3782600"/>
                  <a:pt x="11088241" y="3751718"/>
                </a:cubicBezTo>
                <a:cubicBezTo>
                  <a:pt x="11099546" y="3747030"/>
                  <a:pt x="11107266" y="3728004"/>
                  <a:pt x="11100098" y="3716977"/>
                </a:cubicBezTo>
                <a:cubicBezTo>
                  <a:pt x="11073904" y="3676995"/>
                  <a:pt x="11111404" y="3601168"/>
                  <a:pt x="11029786" y="3592621"/>
                </a:cubicBezTo>
                <a:cubicBezTo>
                  <a:pt x="11019583" y="3591793"/>
                  <a:pt x="11010208" y="3583520"/>
                  <a:pt x="11018206" y="3572767"/>
                </a:cubicBezTo>
                <a:cubicBezTo>
                  <a:pt x="11045779" y="3535268"/>
                  <a:pt x="11012415" y="3537749"/>
                  <a:pt x="10992287" y="3533061"/>
                </a:cubicBezTo>
                <a:cubicBezTo>
                  <a:pt x="10968022" y="3527271"/>
                  <a:pt x="10940448" y="3543816"/>
                  <a:pt x="10917838" y="3523410"/>
                </a:cubicBezTo>
                <a:cubicBezTo>
                  <a:pt x="10923078" y="3501903"/>
                  <a:pt x="10942654" y="3502179"/>
                  <a:pt x="10956441" y="3495287"/>
                </a:cubicBezTo>
                <a:cubicBezTo>
                  <a:pt x="10996698" y="3475433"/>
                  <a:pt x="11029511" y="3451721"/>
                  <a:pt x="11031442" y="3400159"/>
                </a:cubicBezTo>
                <a:cubicBezTo>
                  <a:pt x="11032818" y="3358523"/>
                  <a:pt x="11037230" y="3321850"/>
                  <a:pt x="10981533" y="3309166"/>
                </a:cubicBezTo>
                <a:cubicBezTo>
                  <a:pt x="10958372" y="3303927"/>
                  <a:pt x="10964990" y="3273873"/>
                  <a:pt x="10978225" y="3258982"/>
                </a:cubicBezTo>
                <a:cubicBezTo>
                  <a:pt x="11001938" y="3232512"/>
                  <a:pt x="11021514" y="3197219"/>
                  <a:pt x="11062322" y="3194737"/>
                </a:cubicBezTo>
                <a:cubicBezTo>
                  <a:pt x="11087138" y="3193084"/>
                  <a:pt x="11106164" y="3182053"/>
                  <a:pt x="11125742" y="3169370"/>
                </a:cubicBezTo>
                <a:cubicBezTo>
                  <a:pt x="11139802" y="3160269"/>
                  <a:pt x="11156622" y="3152550"/>
                  <a:pt x="11154968" y="3132974"/>
                </a:cubicBezTo>
                <a:cubicBezTo>
                  <a:pt x="11153315" y="3114223"/>
                  <a:pt x="11137046" y="3106503"/>
                  <a:pt x="11120502" y="3102642"/>
                </a:cubicBezTo>
                <a:cubicBezTo>
                  <a:pt x="11065355" y="3090235"/>
                  <a:pt x="11013518" y="3072037"/>
                  <a:pt x="10967470" y="3030401"/>
                </a:cubicBezTo>
                <a:cubicBezTo>
                  <a:pt x="10998076" y="3008342"/>
                  <a:pt x="11027304" y="2992350"/>
                  <a:pt x="11049914" y="2970015"/>
                </a:cubicBezTo>
                <a:cubicBezTo>
                  <a:pt x="11104509" y="2915972"/>
                  <a:pt x="10642106" y="2745845"/>
                  <a:pt x="10618944" y="2685183"/>
                </a:cubicBezTo>
                <a:cubicBezTo>
                  <a:pt x="10611775" y="2666432"/>
                  <a:pt x="10587235" y="2647132"/>
                  <a:pt x="10566830" y="2641617"/>
                </a:cubicBezTo>
                <a:cubicBezTo>
                  <a:pt x="10471151" y="2615699"/>
                  <a:pt x="10388156" y="2557518"/>
                  <a:pt x="10290271" y="2536011"/>
                </a:cubicBezTo>
                <a:cubicBezTo>
                  <a:pt x="10197900" y="2515607"/>
                  <a:pt x="10106908" y="2488309"/>
                  <a:pt x="10005715" y="2461288"/>
                </a:cubicBezTo>
                <a:cubicBezTo>
                  <a:pt x="10067754" y="2393457"/>
                  <a:pt x="10177772" y="2401454"/>
                  <a:pt x="10203414" y="2303568"/>
                </a:cubicBezTo>
                <a:cubicBezTo>
                  <a:pt x="10103324" y="2278201"/>
                  <a:pt x="9997996" y="2307154"/>
                  <a:pt x="9901487" y="2266895"/>
                </a:cubicBezTo>
                <a:cubicBezTo>
                  <a:pt x="9893216" y="2263312"/>
                  <a:pt x="9881910" y="2266895"/>
                  <a:pt x="9871984" y="2267999"/>
                </a:cubicBezTo>
                <a:cubicBezTo>
                  <a:pt x="9673181" y="2289506"/>
                  <a:pt x="9475204" y="2270758"/>
                  <a:pt x="9279158" y="2243734"/>
                </a:cubicBezTo>
                <a:cubicBezTo>
                  <a:pt x="8996808" y="2205133"/>
                  <a:pt x="8713354" y="2180592"/>
                  <a:pt x="8429350" y="2163219"/>
                </a:cubicBezTo>
                <a:cubicBezTo>
                  <a:pt x="8194701" y="2148882"/>
                  <a:pt x="7959502" y="2142541"/>
                  <a:pt x="7725955" y="2114967"/>
                </a:cubicBezTo>
                <a:cubicBezTo>
                  <a:pt x="7476142" y="2085464"/>
                  <a:pt x="7226605" y="2052100"/>
                  <a:pt x="6977065" y="2021218"/>
                </a:cubicBezTo>
                <a:cubicBezTo>
                  <a:pt x="6965761" y="2019839"/>
                  <a:pt x="6953283" y="2015496"/>
                  <a:pt x="6941221" y="201518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D3B4666-AE89-13F5-78AF-8576D1D75060}"/>
              </a:ext>
            </a:extLst>
          </p:cNvPr>
          <p:cNvSpPr>
            <a:spLocks noGrp="1"/>
          </p:cNvSpPr>
          <p:nvPr>
            <p:ph type="title"/>
          </p:nvPr>
        </p:nvSpPr>
        <p:spPr>
          <a:xfrm>
            <a:off x="838200" y="365125"/>
            <a:ext cx="10515600" cy="1325563"/>
          </a:xfrm>
        </p:spPr>
        <p:txBody>
          <a:bodyPr>
            <a:normAutofit/>
          </a:bodyPr>
          <a:lstStyle/>
          <a:p>
            <a:r>
              <a:rPr lang="en-US"/>
              <a:t>Recommendations</a:t>
            </a:r>
          </a:p>
        </p:txBody>
      </p:sp>
      <p:sp>
        <p:nvSpPr>
          <p:cNvPr id="422" name="Content Placeholder 2">
            <a:extLst>
              <a:ext uri="{FF2B5EF4-FFF2-40B4-BE49-F238E27FC236}">
                <a16:creationId xmlns:a16="http://schemas.microsoft.com/office/drawing/2014/main" id="{BD209571-74B9-6668-E146-A29DDBC7FCC0}"/>
              </a:ext>
            </a:extLst>
          </p:cNvPr>
          <p:cNvSpPr>
            <a:spLocks noGrp="1"/>
          </p:cNvSpPr>
          <p:nvPr>
            <p:ph idx="1"/>
          </p:nvPr>
        </p:nvSpPr>
        <p:spPr>
          <a:xfrm>
            <a:off x="838201" y="2013625"/>
            <a:ext cx="5105399" cy="4163337"/>
          </a:xfrm>
        </p:spPr>
        <p:txBody>
          <a:bodyPr>
            <a:normAutofit/>
          </a:bodyPr>
          <a:lstStyle/>
          <a:p>
            <a:r>
              <a:rPr lang="en-US" sz="1300" u="none" strike="noStrike">
                <a:effectLst/>
              </a:rPr>
              <a:t>Reassessing the Japan marketing, conducting a deep analysis on why there is a decline throughout the last several years, maybe its religion maybe its games not being available in that region, maybe its cost. There could also be a genre of games that are just more popular in Japan than North America and Europe. </a:t>
            </a:r>
            <a:endParaRPr lang="en-US" sz="1300" b="0" i="0" u="none" strike="noStrike">
              <a:effectLst/>
              <a:latin typeface="Calibri" panose="020F0502020204030204" pitchFamily="34" charset="0"/>
            </a:endParaRPr>
          </a:p>
          <a:p>
            <a:r>
              <a:rPr lang="en-US" sz="1300" u="none" strike="noStrike">
                <a:effectLst/>
              </a:rPr>
              <a:t>Identify what is working in Europe through market research. Start pumping more funds into marketing campaigns to penetrate the Europe market that may not have been established yet.</a:t>
            </a:r>
            <a:endParaRPr lang="en-US" sz="1300" b="0" i="0" u="none" strike="noStrike">
              <a:effectLst/>
              <a:latin typeface="Calibri" panose="020F0502020204030204" pitchFamily="34" charset="0"/>
            </a:endParaRPr>
          </a:p>
          <a:p>
            <a:r>
              <a:rPr lang="en-US" sz="1300" u="none" strike="noStrike">
                <a:effectLst/>
              </a:rPr>
              <a:t>Figuring out what areas in North America are being underserved to cause sales to decline. Through market research we can determine where the disconnect is and decide whether to pump more funds into to marketing campaigns or determine to put more somewhere else to make up for decline. </a:t>
            </a:r>
            <a:endParaRPr lang="en-US" sz="1300" b="0" i="0" u="none" strike="noStrike">
              <a:effectLst/>
              <a:latin typeface="Calibri" panose="020F0502020204030204" pitchFamily="34" charset="0"/>
            </a:endParaRPr>
          </a:p>
          <a:p>
            <a:r>
              <a:rPr lang="en-US" sz="1300" u="none" strike="noStrike">
                <a:effectLst/>
              </a:rPr>
              <a:t>Also determining cost of games based on geographic location. Games maybe to costly throughout certain regions</a:t>
            </a:r>
            <a:endParaRPr lang="en-US" sz="1300" b="0" i="0" u="none" strike="noStrike">
              <a:effectLst/>
              <a:latin typeface="Calibri" panose="020F0502020204030204" pitchFamily="34" charset="0"/>
            </a:endParaRPr>
          </a:p>
          <a:p>
            <a:r>
              <a:rPr lang="en-US" sz="1300" u="none" strike="noStrike">
                <a:effectLst/>
              </a:rPr>
              <a:t>Distributing more funds into Japan's marketing campaigns</a:t>
            </a:r>
            <a:endParaRPr lang="en-US" sz="1300" b="0" i="0" u="none" strike="noStrike">
              <a:effectLst/>
              <a:latin typeface="Calibri" panose="020F0502020204030204" pitchFamily="34" charset="0"/>
            </a:endParaRPr>
          </a:p>
          <a:p>
            <a:endParaRPr lang="en-US" sz="1300"/>
          </a:p>
        </p:txBody>
      </p:sp>
      <p:pic>
        <p:nvPicPr>
          <p:cNvPr id="7" name="Graphic 6" descr="A cartoon of a group of people&#10;&#10;Description automatically generated">
            <a:extLst>
              <a:ext uri="{FF2B5EF4-FFF2-40B4-BE49-F238E27FC236}">
                <a16:creationId xmlns:a16="http://schemas.microsoft.com/office/drawing/2014/main" id="{F0D6FDCB-7F0A-8AAB-3299-EE81D9F3A1A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p:blipFill>
        <p:spPr>
          <a:xfrm>
            <a:off x="7455346" y="2766817"/>
            <a:ext cx="2751667" cy="2751667"/>
          </a:xfrm>
          <a:prstGeom prst="rect">
            <a:avLst/>
          </a:prstGeom>
        </p:spPr>
      </p:pic>
    </p:spTree>
    <p:extLst>
      <p:ext uri="{BB962C8B-B14F-4D97-AF65-F5344CB8AC3E}">
        <p14:creationId xmlns:p14="http://schemas.microsoft.com/office/powerpoint/2010/main" val="30598127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ollection of video game covers&#10;&#10;Description automatically generated">
            <a:extLst>
              <a:ext uri="{FF2B5EF4-FFF2-40B4-BE49-F238E27FC236}">
                <a16:creationId xmlns:a16="http://schemas.microsoft.com/office/drawing/2014/main" id="{8249C2BA-24CC-3D09-A154-EB98943F4257}"/>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7955" b="9093"/>
          <a:stretch/>
        </p:blipFill>
        <p:spPr>
          <a:xfrm>
            <a:off x="1" y="10"/>
            <a:ext cx="9669642" cy="6857990"/>
          </a:xfrm>
          <a:prstGeom prst="rect">
            <a:avLst/>
          </a:prstGeom>
        </p:spPr>
      </p:pic>
      <p:sp>
        <p:nvSpPr>
          <p:cNvPr id="74" name="Rectangle 7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13268D6-AEE7-86FE-BAAD-2E8FB8105422}"/>
              </a:ext>
            </a:extLst>
          </p:cNvPr>
          <p:cNvSpPr>
            <a:spLocks noGrp="1"/>
          </p:cNvSpPr>
          <p:nvPr>
            <p:ph type="title"/>
          </p:nvPr>
        </p:nvSpPr>
        <p:spPr>
          <a:xfrm>
            <a:off x="7531610" y="365125"/>
            <a:ext cx="3822189" cy="1899912"/>
          </a:xfrm>
        </p:spPr>
        <p:txBody>
          <a:bodyPr>
            <a:normAutofit/>
          </a:bodyPr>
          <a:lstStyle/>
          <a:p>
            <a:r>
              <a:rPr lang="en-US" sz="4000"/>
              <a:t>To the executives of GameCo</a:t>
            </a:r>
            <a:br>
              <a:rPr lang="en-US" sz="4000"/>
            </a:br>
            <a:endParaRPr lang="en-US" sz="4000"/>
          </a:p>
        </p:txBody>
      </p:sp>
      <p:sp>
        <p:nvSpPr>
          <p:cNvPr id="68" name="Content Placeholder 15">
            <a:extLst>
              <a:ext uri="{FF2B5EF4-FFF2-40B4-BE49-F238E27FC236}">
                <a16:creationId xmlns:a16="http://schemas.microsoft.com/office/drawing/2014/main" id="{BA05D782-8DCD-3922-8EFA-730A8F35A42E}"/>
              </a:ext>
            </a:extLst>
          </p:cNvPr>
          <p:cNvSpPr>
            <a:spLocks noGrp="1"/>
          </p:cNvSpPr>
          <p:nvPr>
            <p:ph idx="1"/>
          </p:nvPr>
        </p:nvSpPr>
        <p:spPr>
          <a:xfrm>
            <a:off x="7531610" y="2434201"/>
            <a:ext cx="3822189" cy="3742762"/>
          </a:xfrm>
        </p:spPr>
        <p:txBody>
          <a:bodyPr>
            <a:normAutofit/>
          </a:bodyPr>
          <a:lstStyle/>
          <a:p>
            <a:pPr>
              <a:buClr>
                <a:srgbClr val="0D7DFC"/>
              </a:buClr>
            </a:pPr>
            <a:r>
              <a:rPr lang="en-US" sz="1400"/>
              <a:t>Video games has been existing for 4 decades now and GameCo has been one of the leading companies in the gaming industry and has been performing quite good over the years and let´s see how they’ve been keeping up in the industry and on their opponents..! </a:t>
            </a:r>
          </a:p>
          <a:p>
            <a:pPr>
              <a:buClr>
                <a:srgbClr val="0D7DFC"/>
              </a:buClr>
            </a:pPr>
            <a:r>
              <a:rPr lang="en-US" sz="1400"/>
              <a:t>Is GameCo still one of the best in the game?</a:t>
            </a:r>
          </a:p>
          <a:p>
            <a:pPr>
              <a:buClr>
                <a:srgbClr val="0D7DFC"/>
              </a:buClr>
            </a:pPr>
            <a:r>
              <a:rPr lang="en-US" sz="1400"/>
              <a:t>How are they keeping up with the new games and prices due to high inflation?</a:t>
            </a:r>
          </a:p>
          <a:p>
            <a:pPr>
              <a:buClr>
                <a:srgbClr val="0D7DFC"/>
              </a:buClr>
            </a:pPr>
            <a:r>
              <a:rPr lang="en-US" sz="1400"/>
              <a:t>How is the performance going to be at the up coming Olympics and how is it going to shape up the future f the company</a:t>
            </a:r>
          </a:p>
          <a:p>
            <a:pPr>
              <a:buClr>
                <a:srgbClr val="0D7DFC"/>
              </a:buClr>
            </a:pPr>
            <a:r>
              <a:rPr lang="en-US" sz="1400"/>
              <a:t>Let’s find out in the next pages </a:t>
            </a:r>
          </a:p>
          <a:p>
            <a:pPr marL="0" indent="0">
              <a:buNone/>
            </a:pPr>
            <a:endParaRPr lang="en-US" sz="1400"/>
          </a:p>
        </p:txBody>
      </p:sp>
      <p:sp>
        <p:nvSpPr>
          <p:cNvPr id="6" name="TextBox 5">
            <a:extLst>
              <a:ext uri="{FF2B5EF4-FFF2-40B4-BE49-F238E27FC236}">
                <a16:creationId xmlns:a16="http://schemas.microsoft.com/office/drawing/2014/main" id="{9568727C-5F78-185A-9082-9958CFCF0B45}"/>
              </a:ext>
            </a:extLst>
          </p:cNvPr>
          <p:cNvSpPr txBox="1"/>
          <p:nvPr/>
        </p:nvSpPr>
        <p:spPr>
          <a:xfrm>
            <a:off x="7237567" y="6657945"/>
            <a:ext cx="2432076" cy="200055"/>
          </a:xfrm>
          <a:prstGeom prst="rect">
            <a:avLst/>
          </a:prstGeom>
          <a:solidFill>
            <a:srgbClr val="000000"/>
          </a:solidFill>
        </p:spPr>
        <p:txBody>
          <a:bodyPr wrap="none" rtlCol="0">
            <a:spAutoFit/>
          </a:bodyPr>
          <a:lstStyle/>
          <a:p>
            <a:pPr algn="r">
              <a:spcAft>
                <a:spcPts val="600"/>
              </a:spcAft>
            </a:pPr>
            <a:r>
              <a:rPr lang="en-US" sz="700">
                <a:solidFill>
                  <a:srgbClr val="FFFFFF"/>
                </a:solidFill>
                <a:hlinkClick r:id="rId3" tooltip="https://www.nintendoblast.com.br/2016/09/top10-n64-melhores-jogos.html">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endParaRPr lang="en-US" sz="700">
              <a:solidFill>
                <a:srgbClr val="FFFFFF"/>
              </a:solidFill>
            </a:endParaRPr>
          </a:p>
        </p:txBody>
      </p:sp>
    </p:spTree>
    <p:extLst>
      <p:ext uri="{BB962C8B-B14F-4D97-AF65-F5344CB8AC3E}">
        <p14:creationId xmlns:p14="http://schemas.microsoft.com/office/powerpoint/2010/main" val="363214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3" name="Title 52">
            <a:extLst>
              <a:ext uri="{FF2B5EF4-FFF2-40B4-BE49-F238E27FC236}">
                <a16:creationId xmlns:a16="http://schemas.microsoft.com/office/drawing/2014/main" id="{56E9A00A-C985-D9FA-0F27-D44EC0BD5F39}"/>
              </a:ext>
            </a:extLst>
          </p:cNvPr>
          <p:cNvSpPr>
            <a:spLocks noGrp="1"/>
          </p:cNvSpPr>
          <p:nvPr>
            <p:ph type="title"/>
          </p:nvPr>
        </p:nvSpPr>
        <p:spPr>
          <a:xfrm>
            <a:off x="-2645744" y="-284745"/>
            <a:ext cx="9792707" cy="621627"/>
          </a:xfrm>
        </p:spPr>
        <p:txBody>
          <a:bodyPr anchor="b">
            <a:normAutofit/>
          </a:bodyPr>
          <a:lstStyle/>
          <a:p>
            <a:pPr algn="ctr"/>
            <a:r>
              <a:rPr lang="en-US" sz="2000" dirty="0"/>
              <a:t>Historical trend from 1980-2020</a:t>
            </a:r>
          </a:p>
        </p:txBody>
      </p:sp>
      <p:graphicFrame>
        <p:nvGraphicFramePr>
          <p:cNvPr id="56" name="Content Placeholder 55">
            <a:extLst>
              <a:ext uri="{FF2B5EF4-FFF2-40B4-BE49-F238E27FC236}">
                <a16:creationId xmlns:a16="http://schemas.microsoft.com/office/drawing/2014/main" id="{D7EBF67F-7C42-A9ED-BD0E-4EA5B1084556}"/>
              </a:ext>
            </a:extLst>
          </p:cNvPr>
          <p:cNvGraphicFramePr>
            <a:graphicFrameLocks noGrp="1"/>
          </p:cNvGraphicFramePr>
          <p:nvPr>
            <p:ph idx="1"/>
            <p:extLst>
              <p:ext uri="{D42A27DB-BD31-4B8C-83A1-F6EECF244321}">
                <p14:modId xmlns:p14="http://schemas.microsoft.com/office/powerpoint/2010/main" val="3142559011"/>
              </p:ext>
            </p:extLst>
          </p:nvPr>
        </p:nvGraphicFramePr>
        <p:xfrm>
          <a:off x="0" y="844212"/>
          <a:ext cx="12155520" cy="622160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32213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9A61F-5A95-AAA0-16E4-61E5CCBE3A97}"/>
              </a:ext>
            </a:extLst>
          </p:cNvPr>
          <p:cNvSpPr>
            <a:spLocks noGrp="1"/>
          </p:cNvSpPr>
          <p:nvPr>
            <p:ph type="title"/>
          </p:nvPr>
        </p:nvSpPr>
        <p:spPr>
          <a:xfrm>
            <a:off x="242455" y="69705"/>
            <a:ext cx="10515600" cy="590839"/>
          </a:xfrm>
        </p:spPr>
        <p:txBody>
          <a:bodyPr>
            <a:normAutofit/>
          </a:bodyPr>
          <a:lstStyle/>
          <a:p>
            <a:r>
              <a:rPr lang="en-US" sz="2000" dirty="0"/>
              <a:t>Sales in percentages from all regions</a:t>
            </a:r>
          </a:p>
        </p:txBody>
      </p:sp>
      <p:graphicFrame>
        <p:nvGraphicFramePr>
          <p:cNvPr id="4" name="Content Placeholder 10">
            <a:extLst>
              <a:ext uri="{FF2B5EF4-FFF2-40B4-BE49-F238E27FC236}">
                <a16:creationId xmlns:a16="http://schemas.microsoft.com/office/drawing/2014/main" id="{5A277C46-F754-26BF-3582-12A98FAA6402}"/>
              </a:ext>
            </a:extLst>
          </p:cNvPr>
          <p:cNvGraphicFramePr>
            <a:graphicFrameLocks noGrp="1"/>
          </p:cNvGraphicFramePr>
          <p:nvPr>
            <p:ph idx="1"/>
            <p:extLst>
              <p:ext uri="{D42A27DB-BD31-4B8C-83A1-F6EECF244321}">
                <p14:modId xmlns:p14="http://schemas.microsoft.com/office/powerpoint/2010/main" val="8406778"/>
              </p:ext>
            </p:extLst>
          </p:nvPr>
        </p:nvGraphicFramePr>
        <p:xfrm>
          <a:off x="242454" y="1482436"/>
          <a:ext cx="11949545" cy="50658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69543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BF8D9-9B40-77C6-B012-9D8DBBE0690A}"/>
              </a:ext>
            </a:extLst>
          </p:cNvPr>
          <p:cNvSpPr>
            <a:spLocks noGrp="1"/>
          </p:cNvSpPr>
          <p:nvPr>
            <p:ph type="title"/>
          </p:nvPr>
        </p:nvSpPr>
        <p:spPr>
          <a:xfrm>
            <a:off x="748145" y="6072765"/>
            <a:ext cx="10654145" cy="660544"/>
          </a:xfrm>
        </p:spPr>
        <p:txBody>
          <a:bodyPr>
            <a:normAutofit/>
          </a:bodyPr>
          <a:lstStyle/>
          <a:p>
            <a:r>
              <a:rPr lang="en-US" sz="1600" dirty="0"/>
              <a:t>This graphic above represents the platforms in sales from the year 1980-2020 highlighting the ones with most sales </a:t>
            </a:r>
          </a:p>
        </p:txBody>
      </p:sp>
      <p:graphicFrame>
        <p:nvGraphicFramePr>
          <p:cNvPr id="4" name="Content Placeholder 3">
            <a:extLst>
              <a:ext uri="{FF2B5EF4-FFF2-40B4-BE49-F238E27FC236}">
                <a16:creationId xmlns:a16="http://schemas.microsoft.com/office/drawing/2014/main" id="{B5A70F03-2FD2-A097-D685-3DD7E61780E2}"/>
              </a:ext>
            </a:extLst>
          </p:cNvPr>
          <p:cNvGraphicFramePr>
            <a:graphicFrameLocks noGrp="1"/>
          </p:cNvGraphicFramePr>
          <p:nvPr>
            <p:ph idx="1"/>
            <p:extLst>
              <p:ext uri="{D42A27DB-BD31-4B8C-83A1-F6EECF244321}">
                <p14:modId xmlns:p14="http://schemas.microsoft.com/office/powerpoint/2010/main" val="2965014496"/>
              </p:ext>
            </p:extLst>
          </p:nvPr>
        </p:nvGraphicFramePr>
        <p:xfrm>
          <a:off x="297874" y="265473"/>
          <a:ext cx="11727872" cy="51932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09035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99DB30-8D05-28D2-9835-7ECB2D177542}"/>
              </a:ext>
            </a:extLst>
          </p:cNvPr>
          <p:cNvSpPr>
            <a:spLocks noGrp="1"/>
          </p:cNvSpPr>
          <p:nvPr>
            <p:ph type="title"/>
          </p:nvPr>
        </p:nvSpPr>
        <p:spPr>
          <a:xfrm>
            <a:off x="115760" y="5084619"/>
            <a:ext cx="7947585" cy="1773382"/>
          </a:xfrm>
        </p:spPr>
        <p:txBody>
          <a:bodyPr>
            <a:normAutofit/>
          </a:bodyPr>
          <a:lstStyle/>
          <a:p>
            <a:r>
              <a:rPr lang="en-US" sz="1275" dirty="0"/>
              <a:t>from the chart </a:t>
            </a:r>
            <a:r>
              <a:rPr lang="en-US" sz="1275" dirty="0" err="1"/>
              <a:t>above,seems</a:t>
            </a:r>
            <a:r>
              <a:rPr lang="en-US" sz="1275" dirty="0"/>
              <a:t> like strategic </a:t>
            </a:r>
            <a:r>
              <a:rPr lang="en-US" sz="1275" dirty="0" err="1"/>
              <a:t>games,adventure</a:t>
            </a:r>
            <a:r>
              <a:rPr lang="en-US" sz="1275" dirty="0"/>
              <a:t> games and puzzle games </a:t>
            </a:r>
            <a:r>
              <a:rPr lang="en-US" sz="1600" dirty="0"/>
              <a:t>DECREASING</a:t>
            </a:r>
            <a:r>
              <a:rPr lang="en-US" sz="1275" dirty="0"/>
              <a:t> in sales  in all region with the exception of North America </a:t>
            </a:r>
            <a:r>
              <a:rPr lang="en-US" sz="1600" dirty="0"/>
              <a:t>INCREASING</a:t>
            </a:r>
            <a:r>
              <a:rPr lang="en-US" sz="1275" dirty="0"/>
              <a:t> in sales..! From far left of the chart </a:t>
            </a:r>
            <a:r>
              <a:rPr lang="en-US" sz="1275" dirty="0" err="1"/>
              <a:t>above,starting</a:t>
            </a:r>
            <a:r>
              <a:rPr lang="en-US" sz="1275" dirty="0"/>
              <a:t> from far left we have North America followed by Europe, </a:t>
            </a:r>
            <a:r>
              <a:rPr lang="en-US" sz="1275" dirty="0" err="1"/>
              <a:t>Japan,Other</a:t>
            </a:r>
            <a:r>
              <a:rPr lang="en-US" sz="1275" dirty="0"/>
              <a:t> and the last is Global Sales</a:t>
            </a:r>
            <a:br>
              <a:rPr lang="en-US" sz="1275" dirty="0"/>
            </a:br>
            <a:br>
              <a:rPr lang="en-US" sz="1275" dirty="0"/>
            </a:br>
            <a:endParaRPr lang="en-US" sz="1275" dirty="0"/>
          </a:p>
        </p:txBody>
      </p:sp>
      <p:graphicFrame>
        <p:nvGraphicFramePr>
          <p:cNvPr id="4" name="Content Placeholder 3">
            <a:extLst>
              <a:ext uri="{FF2B5EF4-FFF2-40B4-BE49-F238E27FC236}">
                <a16:creationId xmlns:a16="http://schemas.microsoft.com/office/drawing/2014/main" id="{A68417D3-9C1D-CD88-0CA1-1EAED4A13939}"/>
              </a:ext>
            </a:extLst>
          </p:cNvPr>
          <p:cNvGraphicFramePr>
            <a:graphicFrameLocks noGrp="1"/>
          </p:cNvGraphicFramePr>
          <p:nvPr>
            <p:ph idx="1"/>
            <p:extLst>
              <p:ext uri="{D42A27DB-BD31-4B8C-83A1-F6EECF244321}">
                <p14:modId xmlns:p14="http://schemas.microsoft.com/office/powerpoint/2010/main" val="504900544"/>
              </p:ext>
            </p:extLst>
          </p:nvPr>
        </p:nvGraphicFramePr>
        <p:xfrm>
          <a:off x="218209" y="110836"/>
          <a:ext cx="11755581" cy="46551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19357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D1109-F87A-3878-84A4-DC2E456132E9}"/>
              </a:ext>
            </a:extLst>
          </p:cNvPr>
          <p:cNvSpPr>
            <a:spLocks noGrp="1"/>
          </p:cNvSpPr>
          <p:nvPr>
            <p:ph type="title"/>
          </p:nvPr>
        </p:nvSpPr>
        <p:spPr>
          <a:xfrm>
            <a:off x="131619" y="-313748"/>
            <a:ext cx="10515600" cy="1325563"/>
          </a:xfrm>
        </p:spPr>
        <p:txBody>
          <a:bodyPr>
            <a:normAutofit/>
          </a:bodyPr>
          <a:lstStyle/>
          <a:p>
            <a:r>
              <a:rPr lang="en-US" sz="2000" dirty="0"/>
              <a:t>Taking a look at the major three regions of the company from a percentage perspective ,it’s clear to see how it was thriving  plus the other region and years  has been eliminated due to lack of info or data</a:t>
            </a:r>
          </a:p>
        </p:txBody>
      </p:sp>
      <p:graphicFrame>
        <p:nvGraphicFramePr>
          <p:cNvPr id="4" name="Content Placeholder 3">
            <a:extLst>
              <a:ext uri="{FF2B5EF4-FFF2-40B4-BE49-F238E27FC236}">
                <a16:creationId xmlns:a16="http://schemas.microsoft.com/office/drawing/2014/main" id="{10ADC67C-5E4C-79BC-D2EB-1ACFE866BE23}"/>
              </a:ext>
            </a:extLst>
          </p:cNvPr>
          <p:cNvGraphicFramePr>
            <a:graphicFrameLocks noGrp="1"/>
          </p:cNvGraphicFramePr>
          <p:nvPr>
            <p:ph idx="1"/>
            <p:extLst>
              <p:ext uri="{D42A27DB-BD31-4B8C-83A1-F6EECF244321}">
                <p14:modId xmlns:p14="http://schemas.microsoft.com/office/powerpoint/2010/main" val="1129870309"/>
              </p:ext>
            </p:extLst>
          </p:nvPr>
        </p:nvGraphicFramePr>
        <p:xfrm>
          <a:off x="131619" y="1773382"/>
          <a:ext cx="11222181" cy="440358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4957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BFEFD-CD97-D7BC-0AF0-CCBEA3871AEF}"/>
              </a:ext>
            </a:extLst>
          </p:cNvPr>
          <p:cNvSpPr>
            <a:spLocks noGrp="1"/>
          </p:cNvSpPr>
          <p:nvPr>
            <p:ph type="title"/>
          </p:nvPr>
        </p:nvSpPr>
        <p:spPr/>
        <p:txBody>
          <a:bodyPr/>
          <a:lstStyle/>
          <a:p>
            <a:r>
              <a:rPr lang="en-US" dirty="0"/>
              <a:t>The Global chart</a:t>
            </a:r>
            <a:br>
              <a:rPr lang="en-US" dirty="0"/>
            </a:br>
            <a:endParaRPr lang="en-US" dirty="0"/>
          </a:p>
        </p:txBody>
      </p:sp>
      <p:graphicFrame>
        <p:nvGraphicFramePr>
          <p:cNvPr id="4" name="Content Placeholder 9">
            <a:extLst>
              <a:ext uri="{FF2B5EF4-FFF2-40B4-BE49-F238E27FC236}">
                <a16:creationId xmlns:a16="http://schemas.microsoft.com/office/drawing/2014/main" id="{541F50B4-81FE-9E65-FD4D-4F01BEA43DB5}"/>
              </a:ext>
            </a:extLst>
          </p:cNvPr>
          <p:cNvGraphicFramePr>
            <a:graphicFrameLocks noGrp="1"/>
          </p:cNvGraphicFramePr>
          <p:nvPr>
            <p:ph idx="1"/>
            <p:extLst>
              <p:ext uri="{D42A27DB-BD31-4B8C-83A1-F6EECF244321}">
                <p14:modId xmlns:p14="http://schemas.microsoft.com/office/powerpoint/2010/main" val="1750482826"/>
              </p:ext>
            </p:extLst>
          </p:nvPr>
        </p:nvGraphicFramePr>
        <p:xfrm>
          <a:off x="-477983" y="1027906"/>
          <a:ext cx="10979727" cy="5129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7">
            <a:extLst>
              <a:ext uri="{FF2B5EF4-FFF2-40B4-BE49-F238E27FC236}">
                <a16:creationId xmlns:a16="http://schemas.microsoft.com/office/drawing/2014/main" id="{E28ACDAF-5AD9-91FA-5EE6-047F8656A45D}"/>
              </a:ext>
            </a:extLst>
          </p:cNvPr>
          <p:cNvSpPr/>
          <p:nvPr/>
        </p:nvSpPr>
        <p:spPr>
          <a:xfrm>
            <a:off x="4031670" y="2122580"/>
            <a:ext cx="6747165" cy="7104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All the charts above shows the historical trend highlighting growth</a:t>
            </a:r>
          </a:p>
          <a:p>
            <a:pPr algn="ctr"/>
            <a:endParaRPr lang="en-US" dirty="0"/>
          </a:p>
        </p:txBody>
      </p:sp>
      <p:sp>
        <p:nvSpPr>
          <p:cNvPr id="10" name="Rectangle 9">
            <a:extLst>
              <a:ext uri="{FF2B5EF4-FFF2-40B4-BE49-F238E27FC236}">
                <a16:creationId xmlns:a16="http://schemas.microsoft.com/office/drawing/2014/main" id="{ED24B0C3-7B50-4070-3B78-2799B9247D25}"/>
              </a:ext>
            </a:extLst>
          </p:cNvPr>
          <p:cNvSpPr/>
          <p:nvPr/>
        </p:nvSpPr>
        <p:spPr>
          <a:xfrm>
            <a:off x="5444833" y="596014"/>
            <a:ext cx="6756755" cy="13369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From the charts above, we can clearly see sales in all regions started pretty WELL with the exception of North America and Europe dropping in sales after just three years but on the other hand, Japan and other parts of the world has kept a study growth in sales which I find quite interesting </a:t>
            </a:r>
          </a:p>
        </p:txBody>
      </p:sp>
      <p:sp>
        <p:nvSpPr>
          <p:cNvPr id="12" name="Rectangle 11">
            <a:extLst>
              <a:ext uri="{FF2B5EF4-FFF2-40B4-BE49-F238E27FC236}">
                <a16:creationId xmlns:a16="http://schemas.microsoft.com/office/drawing/2014/main" id="{FEC03C10-4CF1-4220-37DD-7B611E3F8E79}"/>
              </a:ext>
            </a:extLst>
          </p:cNvPr>
          <p:cNvSpPr/>
          <p:nvPr/>
        </p:nvSpPr>
        <p:spPr>
          <a:xfrm>
            <a:off x="5671301" y="2960889"/>
            <a:ext cx="6303818" cy="11604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We can also see the company that did PERFORM  well in all regions when it comes to sales especially from the year 2003 making it the best years of the company  till 2008</a:t>
            </a:r>
          </a:p>
        </p:txBody>
      </p:sp>
      <p:sp>
        <p:nvSpPr>
          <p:cNvPr id="13" name="Rectangle 12">
            <a:extLst>
              <a:ext uri="{FF2B5EF4-FFF2-40B4-BE49-F238E27FC236}">
                <a16:creationId xmlns:a16="http://schemas.microsoft.com/office/drawing/2014/main" id="{ED8C30E9-5C80-DFB2-7CB9-9F0819451E48}"/>
              </a:ext>
            </a:extLst>
          </p:cNvPr>
          <p:cNvSpPr/>
          <p:nvPr/>
        </p:nvSpPr>
        <p:spPr>
          <a:xfrm>
            <a:off x="4156362" y="4291733"/>
            <a:ext cx="6137565" cy="85755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For 5 years straight, the </a:t>
            </a:r>
            <a:r>
              <a:rPr lang="en-US" dirty="0" err="1"/>
              <a:t>gameco</a:t>
            </a:r>
            <a:r>
              <a:rPr lang="en-US" dirty="0"/>
              <a:t> had a GOOD margin in PROFIT which can be invested in other sectors lacking growth</a:t>
            </a:r>
          </a:p>
        </p:txBody>
      </p:sp>
      <p:sp>
        <p:nvSpPr>
          <p:cNvPr id="14" name="Rectangle 13">
            <a:extLst>
              <a:ext uri="{FF2B5EF4-FFF2-40B4-BE49-F238E27FC236}">
                <a16:creationId xmlns:a16="http://schemas.microsoft.com/office/drawing/2014/main" id="{5B8101F4-B6C7-5021-CBAA-E921309C1E85}"/>
              </a:ext>
            </a:extLst>
          </p:cNvPr>
          <p:cNvSpPr/>
          <p:nvPr/>
        </p:nvSpPr>
        <p:spPr>
          <a:xfrm>
            <a:off x="4890655" y="5446849"/>
            <a:ext cx="7301345" cy="5400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i´m</a:t>
            </a:r>
            <a:r>
              <a:rPr lang="en-US" dirty="0"/>
              <a:t> quite surprise shooting is not the highest in North America due to the high rate in gun violence and how easy it is to own a gun</a:t>
            </a:r>
          </a:p>
        </p:txBody>
      </p:sp>
    </p:spTree>
    <p:extLst>
      <p:ext uri="{BB962C8B-B14F-4D97-AF65-F5344CB8AC3E}">
        <p14:creationId xmlns:p14="http://schemas.microsoft.com/office/powerpoint/2010/main" val="400230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3F317-985F-9102-D8A7-643CAA165A3C}"/>
              </a:ext>
            </a:extLst>
          </p:cNvPr>
          <p:cNvSpPr>
            <a:spLocks noGrp="1"/>
          </p:cNvSpPr>
          <p:nvPr>
            <p:ph type="title"/>
          </p:nvPr>
        </p:nvSpPr>
        <p:spPr>
          <a:xfrm>
            <a:off x="0" y="0"/>
            <a:ext cx="10515600" cy="1325563"/>
          </a:xfrm>
        </p:spPr>
        <p:txBody>
          <a:bodyPr/>
          <a:lstStyle/>
          <a:p>
            <a:r>
              <a:rPr lang="en-US" sz="4000" dirty="0"/>
              <a:t>Current situation</a:t>
            </a:r>
            <a:br>
              <a:rPr lang="en-US" dirty="0"/>
            </a:br>
            <a:endParaRPr lang="en-US" dirty="0"/>
          </a:p>
        </p:txBody>
      </p:sp>
      <p:graphicFrame>
        <p:nvGraphicFramePr>
          <p:cNvPr id="4" name="Content Placeholder 3">
            <a:extLst>
              <a:ext uri="{FF2B5EF4-FFF2-40B4-BE49-F238E27FC236}">
                <a16:creationId xmlns:a16="http://schemas.microsoft.com/office/drawing/2014/main" id="{3CCA01AB-748A-A833-CE85-9606AE017B71}"/>
              </a:ext>
            </a:extLst>
          </p:cNvPr>
          <p:cNvGraphicFramePr>
            <a:graphicFrameLocks noGrp="1"/>
          </p:cNvGraphicFramePr>
          <p:nvPr>
            <p:ph idx="1"/>
            <p:extLst>
              <p:ext uri="{D42A27DB-BD31-4B8C-83A1-F6EECF244321}">
                <p14:modId xmlns:p14="http://schemas.microsoft.com/office/powerpoint/2010/main" val="3682424575"/>
              </p:ext>
            </p:extLst>
          </p:nvPr>
        </p:nvGraphicFramePr>
        <p:xfrm>
          <a:off x="633844" y="879258"/>
          <a:ext cx="10515600"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6">
            <a:extLst>
              <a:ext uri="{FF2B5EF4-FFF2-40B4-BE49-F238E27FC236}">
                <a16:creationId xmlns:a16="http://schemas.microsoft.com/office/drawing/2014/main" id="{A94D1E92-9B73-879E-9580-555B80DADDF4}"/>
              </a:ext>
            </a:extLst>
          </p:cNvPr>
          <p:cNvSpPr/>
          <p:nvPr/>
        </p:nvSpPr>
        <p:spPr>
          <a:xfrm>
            <a:off x="204354" y="6117287"/>
            <a:ext cx="10106891" cy="6096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After 5 years of GOOD margin in </a:t>
            </a:r>
            <a:r>
              <a:rPr lang="en-US" sz="1400" dirty="0" err="1">
                <a:solidFill>
                  <a:schemeClr val="tx1"/>
                </a:solidFill>
              </a:rPr>
              <a:t>profit,we</a:t>
            </a:r>
            <a:r>
              <a:rPr lang="en-US" sz="1400" dirty="0">
                <a:solidFill>
                  <a:schemeClr val="tx1"/>
                </a:solidFill>
              </a:rPr>
              <a:t> can see a MASSIVE DECLINE  in sales from 2009 which might be due to lack of investment to betters sales </a:t>
            </a:r>
          </a:p>
        </p:txBody>
      </p:sp>
    </p:spTree>
    <p:extLst>
      <p:ext uri="{BB962C8B-B14F-4D97-AF65-F5344CB8AC3E}">
        <p14:creationId xmlns:p14="http://schemas.microsoft.com/office/powerpoint/2010/main" val="29006243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2417</TotalTime>
  <Words>1153</Words>
  <Application>Microsoft Macintosh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Calibri</vt:lpstr>
      <vt:lpstr>Office Theme</vt:lpstr>
      <vt:lpstr>Analysis for GameCo</vt:lpstr>
      <vt:lpstr>To the executives of GameCo </vt:lpstr>
      <vt:lpstr>Historical trend from 1980-2020</vt:lpstr>
      <vt:lpstr>Sales in percentages from all regions</vt:lpstr>
      <vt:lpstr>This graphic above represents the platforms in sales from the year 1980-2020 highlighting the ones with most sales </vt:lpstr>
      <vt:lpstr>from the chart above,seems like strategic games,adventure games and puzzle games DECREASING in sales  in all region with the exception of North America INCREASING in sales..! From far left of the chart above,starting from far left we have North America followed by Europe, Japan,Other and the last is Global Sales  </vt:lpstr>
      <vt:lpstr>Taking a look at the major three regions of the company from a percentage perspective ,it’s clear to see how it was thriving  plus the other region and years  has been eliminated due to lack of info or data</vt:lpstr>
      <vt:lpstr>The Global chart </vt:lpstr>
      <vt:lpstr>Current situation </vt:lpstr>
      <vt:lpstr>Let’s narrow it down to from 2016 and see how we can make things better for the next coming years</vt:lpstr>
      <vt:lpstr>Close up in 2016</vt:lpstr>
      <vt:lpstr>The Downfall </vt:lpstr>
      <vt:lpstr>The break down </vt:lpstr>
      <vt:lpstr>Conclusions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Yaw Assensoh Opoku</cp:lastModifiedBy>
  <cp:revision>6</cp:revision>
  <dcterms:created xsi:type="dcterms:W3CDTF">2024-12-04T08:22:29Z</dcterms:created>
  <dcterms:modified xsi:type="dcterms:W3CDTF">2024-12-10T06:25:48Z</dcterms:modified>
</cp:coreProperties>
</file>