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anva Sans Bold" charset="1" panose="020B0803030501040103"/>
      <p:regular r:id="rId15"/>
    </p:embeddedFont>
    <p:embeddedFont>
      <p:font typeface="Canva Sans Bold Italics" charset="1" panose="020B0803030501040103"/>
      <p:regular r:id="rId16"/>
    </p:embeddedFont>
    <p:embeddedFont>
      <p:font typeface="Canva Sans" charset="1" panose="020B05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869378"/>
            <a:ext cx="16078540" cy="3440167"/>
          </a:xfrm>
          <a:prstGeom prst="rect">
            <a:avLst/>
          </a:prstGeom>
        </p:spPr>
        <p:txBody>
          <a:bodyPr anchor="t" rtlCol="false" tIns="0" lIns="0" bIns="0" rIns="0">
            <a:spAutoFit/>
          </a:bodyPr>
          <a:lstStyle/>
          <a:p>
            <a:pPr algn="ctr">
              <a:lnSpc>
                <a:spcPts val="13841"/>
              </a:lnSpc>
            </a:pPr>
            <a:r>
              <a:rPr lang="en-US" sz="9887">
                <a:solidFill>
                  <a:srgbClr val="004AAD"/>
                </a:solidFill>
                <a:latin typeface="Canva Sans Bold"/>
                <a:ea typeface="Canva Sans Bold"/>
                <a:cs typeface="Canva Sans Bold"/>
                <a:sym typeface="Canva Sans Bold"/>
              </a:rPr>
              <a:t>Machine Failure Analysis: Exploratory Data Analysis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81729" y="5143500"/>
            <a:ext cx="5526870" cy="3736147"/>
          </a:xfrm>
          <a:custGeom>
            <a:avLst/>
            <a:gdLst/>
            <a:ahLst/>
            <a:cxnLst/>
            <a:rect r="r" b="b" t="t" l="l"/>
            <a:pathLst>
              <a:path h="3736147" w="5526870">
                <a:moveTo>
                  <a:pt x="0" y="0"/>
                </a:moveTo>
                <a:lnTo>
                  <a:pt x="5526870" y="0"/>
                </a:lnTo>
                <a:lnTo>
                  <a:pt x="5526870" y="3736147"/>
                </a:lnTo>
                <a:lnTo>
                  <a:pt x="0" y="3736147"/>
                </a:lnTo>
                <a:lnTo>
                  <a:pt x="0" y="0"/>
                </a:lnTo>
                <a:close/>
              </a:path>
            </a:pathLst>
          </a:custGeom>
          <a:blipFill>
            <a:blip r:embed="rId2"/>
            <a:stretch>
              <a:fillRect l="-145336" t="0" r="0" b="-104145"/>
            </a:stretch>
          </a:blipFill>
        </p:spPr>
      </p:sp>
      <p:sp>
        <p:nvSpPr>
          <p:cNvPr name="TextBox 3" id="3"/>
          <p:cNvSpPr txBox="true"/>
          <p:nvPr/>
        </p:nvSpPr>
        <p:spPr>
          <a:xfrm rot="0">
            <a:off x="1028700" y="885825"/>
            <a:ext cx="16230600" cy="1293905"/>
          </a:xfrm>
          <a:prstGeom prst="rect">
            <a:avLst/>
          </a:prstGeom>
        </p:spPr>
        <p:txBody>
          <a:bodyPr anchor="t" rtlCol="false" tIns="0" lIns="0" bIns="0" rIns="0">
            <a:spAutoFit/>
          </a:bodyPr>
          <a:lstStyle/>
          <a:p>
            <a:pPr algn="ctr">
              <a:lnSpc>
                <a:spcPts val="10582"/>
              </a:lnSpc>
            </a:pPr>
            <a:r>
              <a:rPr lang="en-US" sz="7558" u="sng">
                <a:solidFill>
                  <a:srgbClr val="004AAD"/>
                </a:solidFill>
                <a:latin typeface="Canva Sans Bold Italics"/>
                <a:ea typeface="Canva Sans Bold Italics"/>
                <a:cs typeface="Canva Sans Bold Italics"/>
                <a:sym typeface="Canva Sans Bold Italics"/>
              </a:rPr>
              <a:t>Problem Statment</a:t>
            </a:r>
          </a:p>
        </p:txBody>
      </p:sp>
      <p:sp>
        <p:nvSpPr>
          <p:cNvPr name="TextBox 4" id="4"/>
          <p:cNvSpPr txBox="true"/>
          <p:nvPr/>
        </p:nvSpPr>
        <p:spPr>
          <a:xfrm rot="0">
            <a:off x="1586472" y="2842577"/>
            <a:ext cx="15298753" cy="26479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000000"/>
                </a:solidFill>
                <a:latin typeface="Canva Sans Bold"/>
                <a:ea typeface="Canva Sans Bold"/>
                <a:cs typeface="Canva Sans Bold"/>
                <a:sym typeface="Canva Sans Bold"/>
              </a:rPr>
              <a:t>The aim of this study is to develop and compare machine learning models for predicting machine failures in an industrial setting using the AI4I 2020 Predictive Maintenance (Machine Failures) Dataset. The goal is to identify the most effective model for predictive maintenance strategies.</a:t>
            </a:r>
          </a:p>
          <a:p>
            <a:pPr algn="just">
              <a:lnSpc>
                <a:spcPts val="4200"/>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85825"/>
            <a:ext cx="16230600" cy="1293905"/>
          </a:xfrm>
          <a:prstGeom prst="rect">
            <a:avLst/>
          </a:prstGeom>
        </p:spPr>
        <p:txBody>
          <a:bodyPr anchor="t" rtlCol="false" tIns="0" lIns="0" bIns="0" rIns="0">
            <a:spAutoFit/>
          </a:bodyPr>
          <a:lstStyle/>
          <a:p>
            <a:pPr algn="ctr">
              <a:lnSpc>
                <a:spcPts val="10582"/>
              </a:lnSpc>
            </a:pPr>
            <a:r>
              <a:rPr lang="en-US" sz="7558" u="sng">
                <a:solidFill>
                  <a:srgbClr val="004AAD"/>
                </a:solidFill>
                <a:latin typeface="Canva Sans Bold Italics"/>
                <a:ea typeface="Canva Sans Bold Italics"/>
                <a:cs typeface="Canva Sans Bold Italics"/>
                <a:sym typeface="Canva Sans Bold Italics"/>
              </a:rPr>
              <a:t>Data Overview</a:t>
            </a:r>
          </a:p>
        </p:txBody>
      </p:sp>
      <p:sp>
        <p:nvSpPr>
          <p:cNvPr name="TextBox 3" id="3"/>
          <p:cNvSpPr txBox="true"/>
          <p:nvPr/>
        </p:nvSpPr>
        <p:spPr>
          <a:xfrm rot="0">
            <a:off x="1540222" y="2804477"/>
            <a:ext cx="15207555" cy="4582795"/>
          </a:xfrm>
          <a:prstGeom prst="rect">
            <a:avLst/>
          </a:prstGeom>
        </p:spPr>
        <p:txBody>
          <a:bodyPr anchor="t" rtlCol="false" tIns="0" lIns="0" bIns="0" rIns="0">
            <a:spAutoFit/>
          </a:bodyPr>
          <a:lstStyle/>
          <a:p>
            <a:pPr algn="l" marL="1122679" indent="-561340" lvl="1">
              <a:lnSpc>
                <a:spcPts val="7279"/>
              </a:lnSpc>
              <a:buFont typeface="Arial"/>
              <a:buChar char="•"/>
            </a:pPr>
            <a:r>
              <a:rPr lang="en-US" sz="5199">
                <a:solidFill>
                  <a:srgbClr val="8C52FF"/>
                </a:solidFill>
                <a:latin typeface="Canva Sans Bold"/>
                <a:ea typeface="Canva Sans Bold"/>
                <a:cs typeface="Canva Sans Bold"/>
                <a:sym typeface="Canva Sans Bold"/>
              </a:rPr>
              <a:t>Source:</a:t>
            </a:r>
            <a:r>
              <a:rPr lang="en-US" sz="5199">
                <a:solidFill>
                  <a:srgbClr val="000000"/>
                </a:solidFill>
                <a:latin typeface="Canva Sans"/>
                <a:ea typeface="Canva Sans"/>
                <a:cs typeface="Canva Sans"/>
                <a:sym typeface="Canva Sans"/>
              </a:rPr>
              <a:t> Kaggle (Playgroun</a:t>
            </a:r>
            <a:r>
              <a:rPr lang="en-US" sz="5199">
                <a:solidFill>
                  <a:srgbClr val="000000"/>
                </a:solidFill>
                <a:latin typeface="Canva Sans"/>
                <a:ea typeface="Canva Sans"/>
                <a:cs typeface="Canva Sans"/>
                <a:sym typeface="Canva Sans"/>
              </a:rPr>
              <a:t>d Series)</a:t>
            </a:r>
          </a:p>
          <a:p>
            <a:pPr algn="l" marL="1122679" indent="-561340" lvl="1">
              <a:lnSpc>
                <a:spcPts val="7279"/>
              </a:lnSpc>
              <a:buFont typeface="Arial"/>
              <a:buChar char="•"/>
            </a:pPr>
            <a:r>
              <a:rPr lang="en-US" sz="5199">
                <a:solidFill>
                  <a:srgbClr val="8C52FF"/>
                </a:solidFill>
                <a:latin typeface="Canva Sans Bold"/>
                <a:ea typeface="Canva Sans Bold"/>
                <a:cs typeface="Canva Sans Bold"/>
                <a:sym typeface="Canva Sans Bold"/>
              </a:rPr>
              <a:t>Training Data:</a:t>
            </a:r>
            <a:r>
              <a:rPr lang="en-US" sz="5199">
                <a:solidFill>
                  <a:srgbClr val="000000"/>
                </a:solidFill>
                <a:latin typeface="Canva Sans"/>
                <a:ea typeface="Canva Sans"/>
                <a:cs typeface="Canva Sans"/>
                <a:sym typeface="Canva Sans"/>
              </a:rPr>
              <a:t> 136,429 records, 14 features</a:t>
            </a:r>
          </a:p>
          <a:p>
            <a:pPr algn="l" marL="1122679" indent="-561340" lvl="1">
              <a:lnSpc>
                <a:spcPts val="7279"/>
              </a:lnSpc>
              <a:buFont typeface="Arial"/>
              <a:buChar char="•"/>
            </a:pPr>
            <a:r>
              <a:rPr lang="en-US" sz="5199">
                <a:solidFill>
                  <a:srgbClr val="8C52FF"/>
                </a:solidFill>
                <a:latin typeface="Canva Sans Bold"/>
                <a:ea typeface="Canva Sans Bold"/>
                <a:cs typeface="Canva Sans Bold"/>
                <a:sym typeface="Canva Sans Bold"/>
              </a:rPr>
              <a:t>Testing Data:</a:t>
            </a:r>
            <a:r>
              <a:rPr lang="en-US" sz="5199">
                <a:solidFill>
                  <a:srgbClr val="000000"/>
                </a:solidFill>
                <a:latin typeface="Canva Sans"/>
                <a:ea typeface="Canva Sans"/>
                <a:cs typeface="Canva Sans"/>
                <a:sym typeface="Canva Sans"/>
              </a:rPr>
              <a:t> 90,954 records, 13 features</a:t>
            </a:r>
          </a:p>
          <a:p>
            <a:pPr algn="l" marL="1122679" indent="-561340" lvl="1">
              <a:lnSpc>
                <a:spcPts val="7279"/>
              </a:lnSpc>
              <a:buFont typeface="Arial"/>
              <a:buChar char="•"/>
            </a:pPr>
            <a:r>
              <a:rPr lang="en-US" sz="5199">
                <a:solidFill>
                  <a:srgbClr val="8C52FF"/>
                </a:solidFill>
                <a:latin typeface="Canva Sans Bold"/>
                <a:ea typeface="Canva Sans Bold"/>
                <a:cs typeface="Canva Sans Bold"/>
                <a:sym typeface="Canva Sans Bold"/>
              </a:rPr>
              <a:t>Data Types:</a:t>
            </a:r>
            <a:r>
              <a:rPr lang="en-US" sz="5199">
                <a:solidFill>
                  <a:srgbClr val="000000"/>
                </a:solidFill>
                <a:latin typeface="Canva Sans"/>
                <a:ea typeface="Canva Sans"/>
                <a:cs typeface="Canva Sans"/>
                <a:sym typeface="Canva Sans"/>
              </a:rPr>
              <a:t> Categorical, Numerical, Floating</a:t>
            </a:r>
          </a:p>
          <a:p>
            <a:pPr algn="l">
              <a:lnSpc>
                <a:spcPts val="7279"/>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85825"/>
            <a:ext cx="16230600" cy="1293905"/>
          </a:xfrm>
          <a:prstGeom prst="rect">
            <a:avLst/>
          </a:prstGeom>
        </p:spPr>
        <p:txBody>
          <a:bodyPr anchor="t" rtlCol="false" tIns="0" lIns="0" bIns="0" rIns="0">
            <a:spAutoFit/>
          </a:bodyPr>
          <a:lstStyle/>
          <a:p>
            <a:pPr algn="ctr">
              <a:lnSpc>
                <a:spcPts val="10582"/>
              </a:lnSpc>
            </a:pPr>
            <a:r>
              <a:rPr lang="en-US" sz="7558" u="sng">
                <a:solidFill>
                  <a:srgbClr val="004AAD"/>
                </a:solidFill>
                <a:latin typeface="Canva Sans Bold Italics"/>
                <a:ea typeface="Canva Sans Bold Italics"/>
                <a:cs typeface="Canva Sans Bold Italics"/>
                <a:sym typeface="Canva Sans Bold Italics"/>
              </a:rPr>
              <a:t>Key Dataset Features</a:t>
            </a:r>
          </a:p>
        </p:txBody>
      </p:sp>
      <p:sp>
        <p:nvSpPr>
          <p:cNvPr name="TextBox 3" id="3"/>
          <p:cNvSpPr txBox="true"/>
          <p:nvPr/>
        </p:nvSpPr>
        <p:spPr>
          <a:xfrm rot="0">
            <a:off x="1156129" y="2186589"/>
            <a:ext cx="16534358" cy="7354570"/>
          </a:xfrm>
          <a:prstGeom prst="rect">
            <a:avLst/>
          </a:prstGeom>
        </p:spPr>
        <p:txBody>
          <a:bodyPr anchor="t" rtlCol="false" tIns="0" lIns="0" bIns="0" rIns="0">
            <a:spAutoFit/>
          </a:bodyPr>
          <a:lstStyle/>
          <a:p>
            <a:pPr algn="l" marL="1122679" indent="-561340" lvl="1">
              <a:lnSpc>
                <a:spcPts val="7279"/>
              </a:lnSpc>
              <a:buFont typeface="Arial"/>
              <a:buChar char="•"/>
            </a:pPr>
            <a:r>
              <a:rPr lang="en-US" sz="5199">
                <a:solidFill>
                  <a:srgbClr val="8C52FF"/>
                </a:solidFill>
                <a:latin typeface="Canva Sans"/>
                <a:ea typeface="Canva Sans"/>
                <a:cs typeface="Canva Sans"/>
                <a:sym typeface="Canva Sans"/>
              </a:rPr>
              <a:t>Air temperature</a:t>
            </a:r>
          </a:p>
          <a:p>
            <a:pPr algn="l" marL="1122679" indent="-561340" lvl="1">
              <a:lnSpc>
                <a:spcPts val="7279"/>
              </a:lnSpc>
              <a:buFont typeface="Arial"/>
              <a:buChar char="•"/>
            </a:pPr>
            <a:r>
              <a:rPr lang="en-US" sz="5199">
                <a:solidFill>
                  <a:srgbClr val="8C52FF"/>
                </a:solidFill>
                <a:latin typeface="Canva Sans"/>
                <a:ea typeface="Canva Sans"/>
                <a:cs typeface="Canva Sans"/>
                <a:sym typeface="Canva Sans"/>
              </a:rPr>
              <a:t>Process temperature</a:t>
            </a:r>
          </a:p>
          <a:p>
            <a:pPr algn="l" marL="1122679" indent="-561340" lvl="1">
              <a:lnSpc>
                <a:spcPts val="7279"/>
              </a:lnSpc>
              <a:buFont typeface="Arial"/>
              <a:buChar char="•"/>
            </a:pPr>
            <a:r>
              <a:rPr lang="en-US" sz="5199">
                <a:solidFill>
                  <a:srgbClr val="8C52FF"/>
                </a:solidFill>
                <a:latin typeface="Canva Sans"/>
                <a:ea typeface="Canva Sans"/>
                <a:cs typeface="Canva Sans"/>
                <a:sym typeface="Canva Sans"/>
              </a:rPr>
              <a:t>Rotational speed</a:t>
            </a:r>
          </a:p>
          <a:p>
            <a:pPr algn="l" marL="1122679" indent="-561340" lvl="1">
              <a:lnSpc>
                <a:spcPts val="7279"/>
              </a:lnSpc>
              <a:buFont typeface="Arial"/>
              <a:buChar char="•"/>
            </a:pPr>
            <a:r>
              <a:rPr lang="en-US" sz="5199">
                <a:solidFill>
                  <a:srgbClr val="8C52FF"/>
                </a:solidFill>
                <a:latin typeface="Canva Sans"/>
                <a:ea typeface="Canva Sans"/>
                <a:cs typeface="Canva Sans"/>
                <a:sym typeface="Canva Sans"/>
              </a:rPr>
              <a:t>Torque</a:t>
            </a:r>
          </a:p>
          <a:p>
            <a:pPr algn="l" marL="1122679" indent="-561340" lvl="1">
              <a:lnSpc>
                <a:spcPts val="7279"/>
              </a:lnSpc>
              <a:buFont typeface="Arial"/>
              <a:buChar char="•"/>
            </a:pPr>
            <a:r>
              <a:rPr lang="en-US" sz="5199">
                <a:solidFill>
                  <a:srgbClr val="8C52FF"/>
                </a:solidFill>
                <a:latin typeface="Canva Sans"/>
                <a:ea typeface="Canva Sans"/>
                <a:cs typeface="Canva Sans"/>
                <a:sym typeface="Canva Sans"/>
              </a:rPr>
              <a:t>Tool wear</a:t>
            </a:r>
          </a:p>
          <a:p>
            <a:pPr algn="l" marL="1122679" indent="-561340" lvl="1">
              <a:lnSpc>
                <a:spcPts val="7279"/>
              </a:lnSpc>
              <a:buFont typeface="Arial"/>
              <a:buChar char="•"/>
            </a:pPr>
            <a:r>
              <a:rPr lang="en-US" sz="5199">
                <a:solidFill>
                  <a:srgbClr val="8C52FF"/>
                </a:solidFill>
                <a:latin typeface="Canva Sans"/>
                <a:ea typeface="Canva Sans"/>
                <a:cs typeface="Canva Sans"/>
                <a:sym typeface="Canva Sans"/>
              </a:rPr>
              <a:t>Machine failure (target variable)</a:t>
            </a:r>
          </a:p>
          <a:p>
            <a:pPr algn="l" marL="1122679" indent="-561340" lvl="1">
              <a:lnSpc>
                <a:spcPts val="7279"/>
              </a:lnSpc>
              <a:buFont typeface="Arial"/>
              <a:buChar char="•"/>
            </a:pPr>
            <a:r>
              <a:rPr lang="en-US" sz="5199">
                <a:solidFill>
                  <a:srgbClr val="8C52FF"/>
                </a:solidFill>
                <a:latin typeface="Canva Sans"/>
                <a:ea typeface="Canva Sans"/>
                <a:cs typeface="Canva Sans"/>
                <a:sym typeface="Canva Sans"/>
              </a:rPr>
              <a:t>Specific failure types (TWF, HDF, PWF, OSF, RNF)</a:t>
            </a:r>
          </a:p>
          <a:p>
            <a:pPr algn="l">
              <a:lnSpc>
                <a:spcPts val="72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46130" y="2335419"/>
            <a:ext cx="8186575" cy="6128497"/>
          </a:xfrm>
          <a:custGeom>
            <a:avLst/>
            <a:gdLst/>
            <a:ahLst/>
            <a:cxnLst/>
            <a:rect r="r" b="b" t="t" l="l"/>
            <a:pathLst>
              <a:path h="6128497" w="8186575">
                <a:moveTo>
                  <a:pt x="0" y="0"/>
                </a:moveTo>
                <a:lnTo>
                  <a:pt x="8186574" y="0"/>
                </a:lnTo>
                <a:lnTo>
                  <a:pt x="8186574" y="6128498"/>
                </a:lnTo>
                <a:lnTo>
                  <a:pt x="0" y="6128498"/>
                </a:lnTo>
                <a:lnTo>
                  <a:pt x="0" y="0"/>
                </a:lnTo>
                <a:close/>
              </a:path>
            </a:pathLst>
          </a:custGeom>
          <a:blipFill>
            <a:blip r:embed="rId2"/>
            <a:stretch>
              <a:fillRect l="0" t="0" r="0" b="0"/>
            </a:stretch>
          </a:blipFill>
        </p:spPr>
      </p:sp>
      <p:sp>
        <p:nvSpPr>
          <p:cNvPr name="TextBox 3" id="3"/>
          <p:cNvSpPr txBox="true"/>
          <p:nvPr/>
        </p:nvSpPr>
        <p:spPr>
          <a:xfrm rot="0">
            <a:off x="1028700" y="552450"/>
            <a:ext cx="16230600" cy="1293905"/>
          </a:xfrm>
          <a:prstGeom prst="rect">
            <a:avLst/>
          </a:prstGeom>
        </p:spPr>
        <p:txBody>
          <a:bodyPr anchor="t" rtlCol="false" tIns="0" lIns="0" bIns="0" rIns="0">
            <a:spAutoFit/>
          </a:bodyPr>
          <a:lstStyle/>
          <a:p>
            <a:pPr algn="ctr">
              <a:lnSpc>
                <a:spcPts val="10582"/>
              </a:lnSpc>
            </a:pPr>
            <a:r>
              <a:rPr lang="en-US" sz="7558" u="sng">
                <a:solidFill>
                  <a:srgbClr val="004AAD"/>
                </a:solidFill>
                <a:latin typeface="Canva Sans Bold"/>
                <a:ea typeface="Canva Sans Bold"/>
                <a:cs typeface="Canva Sans Bold"/>
                <a:sym typeface="Canva Sans Bold"/>
              </a:rPr>
              <a:t>Exploratory Data Analysis</a:t>
            </a:r>
          </a:p>
        </p:txBody>
      </p:sp>
      <p:sp>
        <p:nvSpPr>
          <p:cNvPr name="TextBox 4" id="4"/>
          <p:cNvSpPr txBox="true"/>
          <p:nvPr/>
        </p:nvSpPr>
        <p:spPr>
          <a:xfrm rot="0">
            <a:off x="734787" y="3177929"/>
            <a:ext cx="8211343" cy="6374129"/>
          </a:xfrm>
          <a:prstGeom prst="rect">
            <a:avLst/>
          </a:prstGeom>
        </p:spPr>
        <p:txBody>
          <a:bodyPr anchor="t" rtlCol="false" tIns="0" lIns="0" bIns="0" rIns="0">
            <a:spAutoFit/>
          </a:bodyPr>
          <a:lstStyle/>
          <a:p>
            <a:pPr algn="l" marL="712480" indent="-356240" lvl="1">
              <a:lnSpc>
                <a:spcPts val="4620"/>
              </a:lnSpc>
              <a:buFont typeface="Arial"/>
              <a:buChar char="•"/>
            </a:pPr>
            <a:r>
              <a:rPr lang="en-US" sz="3300">
                <a:solidFill>
                  <a:srgbClr val="000000"/>
                </a:solidFill>
                <a:latin typeface="Canva Sans"/>
                <a:ea typeface="Canva Sans"/>
                <a:cs typeface="Canva Sans"/>
                <a:sym typeface="Canva Sans"/>
              </a:rPr>
              <a:t>Air temperature: Fluctuates around 300K</a:t>
            </a:r>
          </a:p>
          <a:p>
            <a:pPr algn="l">
              <a:lnSpc>
                <a:spcPts val="4620"/>
              </a:lnSpc>
            </a:pPr>
          </a:p>
          <a:p>
            <a:pPr algn="l" marL="712480" indent="-356240" lvl="1">
              <a:lnSpc>
                <a:spcPts val="4620"/>
              </a:lnSpc>
              <a:buFont typeface="Arial"/>
              <a:buChar char="•"/>
            </a:pPr>
            <a:r>
              <a:rPr lang="en-US" sz="3300">
                <a:solidFill>
                  <a:srgbClr val="000000"/>
                </a:solidFill>
                <a:latin typeface="Canva Sans"/>
                <a:ea typeface="Canva Sans"/>
                <a:cs typeface="Canva Sans"/>
                <a:sym typeface="Canva Sans"/>
              </a:rPr>
              <a:t>Process temperature: Shows upward trend over time</a:t>
            </a:r>
          </a:p>
          <a:p>
            <a:pPr algn="l">
              <a:lnSpc>
                <a:spcPts val="4620"/>
              </a:lnSpc>
            </a:pPr>
          </a:p>
          <a:p>
            <a:pPr algn="l" marL="712480" indent="-356240" lvl="1">
              <a:lnSpc>
                <a:spcPts val="4620"/>
              </a:lnSpc>
              <a:buFont typeface="Arial"/>
              <a:buChar char="•"/>
            </a:pPr>
            <a:r>
              <a:rPr lang="en-US" sz="3300">
                <a:solidFill>
                  <a:srgbClr val="000000"/>
                </a:solidFill>
                <a:latin typeface="Canva Sans"/>
                <a:ea typeface="Canva Sans"/>
                <a:cs typeface="Canva Sans"/>
                <a:sym typeface="Canva Sans"/>
              </a:rPr>
              <a:t>Rotational speed: Two prominent peaks (1750 rpm and 2500 rpm)</a:t>
            </a:r>
          </a:p>
          <a:p>
            <a:pPr algn="l">
              <a:lnSpc>
                <a:spcPts val="4620"/>
              </a:lnSpc>
            </a:pPr>
          </a:p>
          <a:p>
            <a:pPr algn="l" marL="712480" indent="-356240" lvl="1">
              <a:lnSpc>
                <a:spcPts val="4620"/>
              </a:lnSpc>
              <a:buFont typeface="Arial"/>
              <a:buChar char="•"/>
            </a:pPr>
            <a:r>
              <a:rPr lang="en-US" sz="3300">
                <a:solidFill>
                  <a:srgbClr val="000000"/>
                </a:solidFill>
                <a:latin typeface="Canva Sans"/>
                <a:ea typeface="Canva Sans"/>
                <a:cs typeface="Canva Sans"/>
                <a:sym typeface="Canva Sans"/>
              </a:rPr>
              <a:t>Torque: Fluctuates around 30 Nm</a:t>
            </a:r>
          </a:p>
          <a:p>
            <a:pPr algn="l">
              <a:lnSpc>
                <a:spcPts val="46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37425" y="1931738"/>
            <a:ext cx="12817409" cy="4949740"/>
          </a:xfrm>
          <a:custGeom>
            <a:avLst/>
            <a:gdLst/>
            <a:ahLst/>
            <a:cxnLst/>
            <a:rect r="r" b="b" t="t" l="l"/>
            <a:pathLst>
              <a:path h="4949740" w="12817409">
                <a:moveTo>
                  <a:pt x="0" y="0"/>
                </a:moveTo>
                <a:lnTo>
                  <a:pt x="12817409" y="0"/>
                </a:lnTo>
                <a:lnTo>
                  <a:pt x="12817409" y="4949739"/>
                </a:lnTo>
                <a:lnTo>
                  <a:pt x="0" y="4949739"/>
                </a:lnTo>
                <a:lnTo>
                  <a:pt x="0" y="0"/>
                </a:lnTo>
                <a:close/>
              </a:path>
            </a:pathLst>
          </a:custGeom>
          <a:blipFill>
            <a:blip r:embed="rId2"/>
            <a:stretch>
              <a:fillRect l="0" t="0" r="0" b="0"/>
            </a:stretch>
          </a:blipFill>
        </p:spPr>
      </p:sp>
      <p:sp>
        <p:nvSpPr>
          <p:cNvPr name="TextBox 3" id="3"/>
          <p:cNvSpPr txBox="true"/>
          <p:nvPr/>
        </p:nvSpPr>
        <p:spPr>
          <a:xfrm rot="0">
            <a:off x="1028700" y="323850"/>
            <a:ext cx="16230600" cy="1293905"/>
          </a:xfrm>
          <a:prstGeom prst="rect">
            <a:avLst/>
          </a:prstGeom>
        </p:spPr>
        <p:txBody>
          <a:bodyPr anchor="t" rtlCol="false" tIns="0" lIns="0" bIns="0" rIns="0">
            <a:spAutoFit/>
          </a:bodyPr>
          <a:lstStyle/>
          <a:p>
            <a:pPr algn="ctr">
              <a:lnSpc>
                <a:spcPts val="10582"/>
              </a:lnSpc>
            </a:pPr>
            <a:r>
              <a:rPr lang="en-US" sz="7558" u="sng">
                <a:solidFill>
                  <a:srgbClr val="004AAD"/>
                </a:solidFill>
                <a:latin typeface="Canva Sans Bold"/>
                <a:ea typeface="Canva Sans Bold"/>
                <a:cs typeface="Canva Sans Bold"/>
                <a:sym typeface="Canva Sans Bold"/>
              </a:rPr>
              <a:t>Bivariate Analysis</a:t>
            </a:r>
          </a:p>
        </p:txBody>
      </p:sp>
      <p:sp>
        <p:nvSpPr>
          <p:cNvPr name="TextBox 4" id="4"/>
          <p:cNvSpPr txBox="true"/>
          <p:nvPr/>
        </p:nvSpPr>
        <p:spPr>
          <a:xfrm rot="0">
            <a:off x="1258372" y="7376436"/>
            <a:ext cx="16344098" cy="2306954"/>
          </a:xfrm>
          <a:prstGeom prst="rect">
            <a:avLst/>
          </a:prstGeom>
        </p:spPr>
        <p:txBody>
          <a:bodyPr anchor="t" rtlCol="false" tIns="0" lIns="0" bIns="0" rIns="0">
            <a:spAutoFit/>
          </a:bodyPr>
          <a:lstStyle/>
          <a:p>
            <a:pPr algn="l" marL="712480" indent="-356240" lvl="1">
              <a:lnSpc>
                <a:spcPts val="4620"/>
              </a:lnSpc>
              <a:buFont typeface="Arial"/>
              <a:buChar char="•"/>
            </a:pPr>
            <a:r>
              <a:rPr lang="en-US" sz="3300">
                <a:solidFill>
                  <a:srgbClr val="000000"/>
                </a:solidFill>
                <a:latin typeface="Canva Sans"/>
                <a:ea typeface="Canva Sans"/>
                <a:cs typeface="Canva Sans"/>
                <a:sym typeface="Canva Sans"/>
              </a:rPr>
              <a:t>Torque and tool wear show signs of overstrain</a:t>
            </a:r>
          </a:p>
          <a:p>
            <a:pPr algn="l" marL="712480" indent="-356240" lvl="1">
              <a:lnSpc>
                <a:spcPts val="4620"/>
              </a:lnSpc>
              <a:buFont typeface="Arial"/>
              <a:buChar char="•"/>
            </a:pPr>
            <a:r>
              <a:rPr lang="en-US" sz="3300">
                <a:solidFill>
                  <a:srgbClr val="000000"/>
                </a:solidFill>
                <a:latin typeface="Canva Sans"/>
                <a:ea typeface="Canva Sans"/>
                <a:cs typeface="Canva Sans"/>
                <a:sym typeface="Canva Sans"/>
              </a:rPr>
              <a:t>Overstrain associated with low variance and lower rotational speeds</a:t>
            </a:r>
          </a:p>
          <a:p>
            <a:pPr algn="l" marL="712480" indent="-356240" lvl="1">
              <a:lnSpc>
                <a:spcPts val="4620"/>
              </a:lnSpc>
              <a:buFont typeface="Arial"/>
              <a:buChar char="•"/>
            </a:pPr>
            <a:r>
              <a:rPr lang="en-US" sz="3300">
                <a:solidFill>
                  <a:srgbClr val="000000"/>
                </a:solidFill>
                <a:latin typeface="Canva Sans"/>
                <a:ea typeface="Canva Sans"/>
                <a:cs typeface="Canva Sans"/>
                <a:sym typeface="Canva Sans"/>
              </a:rPr>
              <a:t>High torque at lower speeds indicates potential issues</a:t>
            </a:r>
          </a:p>
          <a:p>
            <a:pPr algn="l">
              <a:lnSpc>
                <a:spcPts val="462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583496" y="2055473"/>
            <a:ext cx="8355937" cy="7627917"/>
          </a:xfrm>
          <a:custGeom>
            <a:avLst/>
            <a:gdLst/>
            <a:ahLst/>
            <a:cxnLst/>
            <a:rect r="r" b="b" t="t" l="l"/>
            <a:pathLst>
              <a:path h="7627917" w="8355937">
                <a:moveTo>
                  <a:pt x="0" y="0"/>
                </a:moveTo>
                <a:lnTo>
                  <a:pt x="8355937" y="0"/>
                </a:lnTo>
                <a:lnTo>
                  <a:pt x="8355937" y="7627916"/>
                </a:lnTo>
                <a:lnTo>
                  <a:pt x="0" y="7627916"/>
                </a:lnTo>
                <a:lnTo>
                  <a:pt x="0" y="0"/>
                </a:lnTo>
                <a:close/>
              </a:path>
            </a:pathLst>
          </a:custGeom>
          <a:blipFill>
            <a:blip r:embed="rId2"/>
            <a:stretch>
              <a:fillRect l="0" t="0" r="0" b="0"/>
            </a:stretch>
          </a:blipFill>
        </p:spPr>
      </p:sp>
      <p:sp>
        <p:nvSpPr>
          <p:cNvPr name="TextBox 3" id="3"/>
          <p:cNvSpPr txBox="true"/>
          <p:nvPr/>
        </p:nvSpPr>
        <p:spPr>
          <a:xfrm rot="0">
            <a:off x="711406" y="310310"/>
            <a:ext cx="16865189" cy="1293905"/>
          </a:xfrm>
          <a:prstGeom prst="rect">
            <a:avLst/>
          </a:prstGeom>
        </p:spPr>
        <p:txBody>
          <a:bodyPr anchor="t" rtlCol="false" tIns="0" lIns="0" bIns="0" rIns="0">
            <a:spAutoFit/>
          </a:bodyPr>
          <a:lstStyle/>
          <a:p>
            <a:pPr algn="ctr">
              <a:lnSpc>
                <a:spcPts val="10582"/>
              </a:lnSpc>
            </a:pPr>
            <a:r>
              <a:rPr lang="en-US" sz="7558" u="sng">
                <a:solidFill>
                  <a:srgbClr val="004AAD"/>
                </a:solidFill>
                <a:latin typeface="Canva Sans Bold"/>
                <a:ea typeface="Canva Sans Bold"/>
                <a:cs typeface="Canva Sans Bold"/>
                <a:sym typeface="Canva Sans Bold"/>
              </a:rPr>
              <a:t>Multivariate Analysis - Correlations</a:t>
            </a:r>
          </a:p>
        </p:txBody>
      </p:sp>
      <p:sp>
        <p:nvSpPr>
          <p:cNvPr name="TextBox 4" id="4"/>
          <p:cNvSpPr txBox="true"/>
          <p:nvPr/>
        </p:nvSpPr>
        <p:spPr>
          <a:xfrm rot="0">
            <a:off x="1028700" y="2583621"/>
            <a:ext cx="7554796" cy="7536179"/>
          </a:xfrm>
          <a:prstGeom prst="rect">
            <a:avLst/>
          </a:prstGeom>
        </p:spPr>
        <p:txBody>
          <a:bodyPr anchor="t" rtlCol="false" tIns="0" lIns="0" bIns="0" rIns="0">
            <a:spAutoFit/>
          </a:bodyPr>
          <a:lstStyle/>
          <a:p>
            <a:pPr algn="l" marL="712480" indent="-356240" lvl="1">
              <a:lnSpc>
                <a:spcPts val="4620"/>
              </a:lnSpc>
              <a:buFont typeface="Arial"/>
              <a:buChar char="•"/>
            </a:pPr>
            <a:r>
              <a:rPr lang="en-US" sz="3300">
                <a:solidFill>
                  <a:srgbClr val="000000"/>
                </a:solidFill>
                <a:latin typeface="Canva Sans Bold"/>
                <a:ea typeface="Canva Sans Bold"/>
                <a:cs typeface="Canva Sans Bold"/>
                <a:sym typeface="Canva Sans Bold"/>
              </a:rPr>
              <a:t>Strong positive correlations:</a:t>
            </a:r>
            <a:r>
              <a:rPr lang="en-US" sz="3300">
                <a:solidFill>
                  <a:srgbClr val="000000"/>
                </a:solidFill>
                <a:latin typeface="Canva Sans"/>
                <a:ea typeface="Canva Sans"/>
                <a:cs typeface="Canva Sans"/>
                <a:sym typeface="Canva Sans"/>
              </a:rPr>
              <a:t> Machine failure with HDF, OSF, PWF</a:t>
            </a:r>
          </a:p>
          <a:p>
            <a:pPr algn="l" marL="712480" indent="-356240" lvl="1">
              <a:lnSpc>
                <a:spcPts val="4620"/>
              </a:lnSpc>
              <a:buFont typeface="Arial"/>
              <a:buChar char="•"/>
            </a:pPr>
            <a:r>
              <a:rPr lang="en-US" sz="3300">
                <a:solidFill>
                  <a:srgbClr val="000000"/>
                </a:solidFill>
                <a:latin typeface="Canva Sans Bold"/>
                <a:ea typeface="Canva Sans Bold"/>
                <a:cs typeface="Canva Sans Bold"/>
                <a:sym typeface="Canva Sans Bold"/>
              </a:rPr>
              <a:t>Moderate positive correlation:</a:t>
            </a:r>
            <a:r>
              <a:rPr lang="en-US" sz="3300">
                <a:solidFill>
                  <a:srgbClr val="000000"/>
                </a:solidFill>
                <a:latin typeface="Canva Sans"/>
                <a:ea typeface="Canva Sans"/>
                <a:cs typeface="Canva Sans"/>
                <a:sym typeface="Canva Sans"/>
              </a:rPr>
              <a:t> Machine failure with TWF</a:t>
            </a:r>
          </a:p>
          <a:p>
            <a:pPr algn="l" marL="712480" indent="-356240" lvl="1">
              <a:lnSpc>
                <a:spcPts val="4620"/>
              </a:lnSpc>
              <a:buFont typeface="Arial"/>
              <a:buChar char="•"/>
            </a:pPr>
            <a:r>
              <a:rPr lang="en-US" sz="3300">
                <a:solidFill>
                  <a:srgbClr val="000000"/>
                </a:solidFill>
                <a:latin typeface="Canva Sans Bold"/>
                <a:ea typeface="Canva Sans Bold"/>
                <a:cs typeface="Canva Sans Bold"/>
                <a:sym typeface="Canva Sans Bold"/>
              </a:rPr>
              <a:t>Weak positive correlations:</a:t>
            </a:r>
            <a:r>
              <a:rPr lang="en-US" sz="3300">
                <a:solidFill>
                  <a:srgbClr val="000000"/>
                </a:solidFill>
                <a:latin typeface="Canva Sans"/>
                <a:ea typeface="Canva Sans"/>
                <a:cs typeface="Canva Sans"/>
                <a:sym typeface="Canva Sans"/>
              </a:rPr>
              <a:t> Machine failure with Torque, Air temperature, Tool wear, Process temperature</a:t>
            </a:r>
          </a:p>
          <a:p>
            <a:pPr algn="l" marL="712480" indent="-356240" lvl="1">
              <a:lnSpc>
                <a:spcPts val="4620"/>
              </a:lnSpc>
              <a:buFont typeface="Arial"/>
              <a:buChar char="•"/>
            </a:pPr>
            <a:r>
              <a:rPr lang="en-US" sz="3300">
                <a:solidFill>
                  <a:srgbClr val="000000"/>
                </a:solidFill>
                <a:latin typeface="Canva Sans Bold"/>
                <a:ea typeface="Canva Sans Bold"/>
                <a:cs typeface="Canva Sans Bold"/>
                <a:sym typeface="Canva Sans Bold"/>
              </a:rPr>
              <a:t>Weak negative correlation:</a:t>
            </a:r>
            <a:r>
              <a:rPr lang="en-US" sz="3300">
                <a:solidFill>
                  <a:srgbClr val="000000"/>
                </a:solidFill>
                <a:latin typeface="Canva Sans"/>
                <a:ea typeface="Canva Sans"/>
                <a:cs typeface="Canva Sans"/>
                <a:sym typeface="Canva Sans"/>
              </a:rPr>
              <a:t> Machine failure with Rotational speed</a:t>
            </a:r>
          </a:p>
          <a:p>
            <a:pPr algn="l">
              <a:lnSpc>
                <a:spcPts val="462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10932" y="2345806"/>
            <a:ext cx="8765662" cy="5094397"/>
          </a:xfrm>
          <a:custGeom>
            <a:avLst/>
            <a:gdLst/>
            <a:ahLst/>
            <a:cxnLst/>
            <a:rect r="r" b="b" t="t" l="l"/>
            <a:pathLst>
              <a:path h="5094397" w="8765662">
                <a:moveTo>
                  <a:pt x="0" y="0"/>
                </a:moveTo>
                <a:lnTo>
                  <a:pt x="8765662" y="0"/>
                </a:lnTo>
                <a:lnTo>
                  <a:pt x="8765662" y="5094397"/>
                </a:lnTo>
                <a:lnTo>
                  <a:pt x="0" y="5094397"/>
                </a:lnTo>
                <a:lnTo>
                  <a:pt x="0" y="0"/>
                </a:lnTo>
                <a:close/>
              </a:path>
            </a:pathLst>
          </a:custGeom>
          <a:blipFill>
            <a:blip r:embed="rId2"/>
            <a:stretch>
              <a:fillRect l="0" t="0" r="0" b="0"/>
            </a:stretch>
          </a:blipFill>
        </p:spPr>
      </p:sp>
      <p:sp>
        <p:nvSpPr>
          <p:cNvPr name="TextBox 3" id="3"/>
          <p:cNvSpPr txBox="true"/>
          <p:nvPr/>
        </p:nvSpPr>
        <p:spPr>
          <a:xfrm rot="0">
            <a:off x="711406" y="310310"/>
            <a:ext cx="16865189" cy="1293905"/>
          </a:xfrm>
          <a:prstGeom prst="rect">
            <a:avLst/>
          </a:prstGeom>
        </p:spPr>
        <p:txBody>
          <a:bodyPr anchor="t" rtlCol="false" tIns="0" lIns="0" bIns="0" rIns="0">
            <a:spAutoFit/>
          </a:bodyPr>
          <a:lstStyle/>
          <a:p>
            <a:pPr algn="ctr">
              <a:lnSpc>
                <a:spcPts val="10582"/>
              </a:lnSpc>
            </a:pPr>
            <a:r>
              <a:rPr lang="en-US" sz="7558" u="sng">
                <a:solidFill>
                  <a:srgbClr val="004AAD"/>
                </a:solidFill>
                <a:latin typeface="Canva Sans Bold"/>
                <a:ea typeface="Canva Sans Bold"/>
                <a:cs typeface="Canva Sans Bold"/>
                <a:sym typeface="Canva Sans Bold"/>
              </a:rPr>
              <a:t>Failure Type Distribution</a:t>
            </a:r>
          </a:p>
        </p:txBody>
      </p:sp>
      <p:sp>
        <p:nvSpPr>
          <p:cNvPr name="TextBox 4" id="4"/>
          <p:cNvSpPr txBox="true"/>
          <p:nvPr/>
        </p:nvSpPr>
        <p:spPr>
          <a:xfrm rot="0">
            <a:off x="1162298" y="4730708"/>
            <a:ext cx="13435270" cy="4781495"/>
          </a:xfrm>
          <a:prstGeom prst="rect">
            <a:avLst/>
          </a:prstGeom>
        </p:spPr>
        <p:txBody>
          <a:bodyPr anchor="t" rtlCol="false" tIns="0" lIns="0" bIns="0" rIns="0">
            <a:spAutoFit/>
          </a:bodyPr>
          <a:lstStyle/>
          <a:p>
            <a:pPr algn="just" marL="648166" indent="-324083" lvl="1">
              <a:lnSpc>
                <a:spcPts val="4203"/>
              </a:lnSpc>
              <a:buFont typeface="Arial"/>
              <a:buChar char="•"/>
            </a:pPr>
            <a:r>
              <a:rPr lang="en-US" sz="3002">
                <a:solidFill>
                  <a:srgbClr val="000000"/>
                </a:solidFill>
                <a:latin typeface="Canva Sans"/>
                <a:ea typeface="Canva Sans"/>
                <a:cs typeface="Canva Sans"/>
                <a:sym typeface="Canva Sans"/>
              </a:rPr>
              <a:t>There are a total of </a:t>
            </a:r>
            <a:r>
              <a:rPr lang="en-US" sz="3002">
                <a:solidFill>
                  <a:srgbClr val="000000"/>
                </a:solidFill>
                <a:latin typeface="Canva Sans Bold Italics"/>
                <a:ea typeface="Canva Sans Bold Italics"/>
                <a:cs typeface="Canva Sans Bold Italics"/>
                <a:sym typeface="Canva Sans Bold Italics"/>
              </a:rPr>
              <a:t>208 tool wear failures.</a:t>
            </a:r>
          </a:p>
          <a:p>
            <a:pPr algn="just">
              <a:lnSpc>
                <a:spcPts val="4203"/>
              </a:lnSpc>
            </a:pPr>
          </a:p>
          <a:p>
            <a:pPr algn="just" marL="648166" indent="-324083" lvl="1">
              <a:lnSpc>
                <a:spcPts val="4203"/>
              </a:lnSpc>
              <a:buFont typeface="Arial"/>
              <a:buChar char="•"/>
            </a:pPr>
            <a:r>
              <a:rPr lang="en-US" sz="3002">
                <a:solidFill>
                  <a:srgbClr val="000000"/>
                </a:solidFill>
                <a:latin typeface="Canva Sans"/>
                <a:ea typeface="Canva Sans"/>
                <a:cs typeface="Canva Sans"/>
                <a:sym typeface="Canva Sans"/>
              </a:rPr>
              <a:t>There are a total of </a:t>
            </a:r>
            <a:r>
              <a:rPr lang="en-US" sz="3002">
                <a:solidFill>
                  <a:srgbClr val="000000"/>
                </a:solidFill>
                <a:latin typeface="Canva Sans Bold Italics"/>
                <a:ea typeface="Canva Sans Bold Italics"/>
                <a:cs typeface="Canva Sans Bold Italics"/>
                <a:sym typeface="Canva Sans Bold Italics"/>
              </a:rPr>
              <a:t>701 heat dissipation failures.</a:t>
            </a:r>
          </a:p>
          <a:p>
            <a:pPr algn="just">
              <a:lnSpc>
                <a:spcPts val="4203"/>
              </a:lnSpc>
            </a:pPr>
          </a:p>
          <a:p>
            <a:pPr algn="just" marL="648166" indent="-324083" lvl="1">
              <a:lnSpc>
                <a:spcPts val="4203"/>
              </a:lnSpc>
              <a:buFont typeface="Arial"/>
              <a:buChar char="•"/>
            </a:pPr>
            <a:r>
              <a:rPr lang="en-US" sz="3002">
                <a:solidFill>
                  <a:srgbClr val="000000"/>
                </a:solidFill>
                <a:latin typeface="Canva Sans"/>
                <a:ea typeface="Canva Sans"/>
                <a:cs typeface="Canva Sans"/>
                <a:sym typeface="Canva Sans"/>
              </a:rPr>
              <a:t>There are a total of </a:t>
            </a:r>
            <a:r>
              <a:rPr lang="en-US" sz="3002">
                <a:solidFill>
                  <a:srgbClr val="000000"/>
                </a:solidFill>
                <a:latin typeface="Canva Sans Bold Italics"/>
                <a:ea typeface="Canva Sans Bold Italics"/>
                <a:cs typeface="Canva Sans Bold Italics"/>
                <a:sym typeface="Canva Sans Bold Italics"/>
              </a:rPr>
              <a:t>320 power failures.</a:t>
            </a:r>
          </a:p>
          <a:p>
            <a:pPr algn="just">
              <a:lnSpc>
                <a:spcPts val="4203"/>
              </a:lnSpc>
            </a:pPr>
          </a:p>
          <a:p>
            <a:pPr algn="just" marL="648166" indent="-324083" lvl="1">
              <a:lnSpc>
                <a:spcPts val="4203"/>
              </a:lnSpc>
              <a:buFont typeface="Arial"/>
              <a:buChar char="•"/>
            </a:pPr>
            <a:r>
              <a:rPr lang="en-US" sz="3002">
                <a:solidFill>
                  <a:srgbClr val="000000"/>
                </a:solidFill>
                <a:latin typeface="Canva Sans"/>
                <a:ea typeface="Canva Sans"/>
                <a:cs typeface="Canva Sans"/>
                <a:sym typeface="Canva Sans"/>
              </a:rPr>
              <a:t>There are a total of</a:t>
            </a:r>
            <a:r>
              <a:rPr lang="en-US" sz="3002">
                <a:solidFill>
                  <a:srgbClr val="000000"/>
                </a:solidFill>
                <a:latin typeface="Canva Sans Bold Italics"/>
                <a:ea typeface="Canva Sans Bold Italics"/>
                <a:cs typeface="Canva Sans Bold Italics"/>
                <a:sym typeface="Canva Sans Bold Italics"/>
              </a:rPr>
              <a:t> 533 overstrain failures.</a:t>
            </a:r>
          </a:p>
          <a:p>
            <a:pPr algn="just">
              <a:lnSpc>
                <a:spcPts val="4203"/>
              </a:lnSpc>
            </a:pPr>
          </a:p>
          <a:p>
            <a:pPr algn="just" marL="648166" indent="-324083" lvl="1">
              <a:lnSpc>
                <a:spcPts val="4203"/>
              </a:lnSpc>
              <a:buFont typeface="Arial"/>
              <a:buChar char="•"/>
            </a:pPr>
            <a:r>
              <a:rPr lang="en-US" sz="3002">
                <a:solidFill>
                  <a:srgbClr val="000000"/>
                </a:solidFill>
                <a:latin typeface="Canva Sans"/>
                <a:ea typeface="Canva Sans"/>
                <a:cs typeface="Canva Sans"/>
                <a:sym typeface="Canva Sans"/>
              </a:rPr>
              <a:t>There are a total of 3</a:t>
            </a:r>
            <a:r>
              <a:rPr lang="en-US" sz="3002">
                <a:solidFill>
                  <a:srgbClr val="000000"/>
                </a:solidFill>
                <a:latin typeface="Canva Sans Bold Italics"/>
                <a:ea typeface="Canva Sans Bold Italics"/>
                <a:cs typeface="Canva Sans Bold Italics"/>
                <a:sym typeface="Canva Sans Bold Italics"/>
              </a:rPr>
              <a:t>06 random failures.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11406" y="885825"/>
            <a:ext cx="16865189" cy="1293905"/>
          </a:xfrm>
          <a:prstGeom prst="rect">
            <a:avLst/>
          </a:prstGeom>
        </p:spPr>
        <p:txBody>
          <a:bodyPr anchor="t" rtlCol="false" tIns="0" lIns="0" bIns="0" rIns="0">
            <a:spAutoFit/>
          </a:bodyPr>
          <a:lstStyle/>
          <a:p>
            <a:pPr algn="ctr">
              <a:lnSpc>
                <a:spcPts val="10582"/>
              </a:lnSpc>
            </a:pPr>
            <a:r>
              <a:rPr lang="en-US" sz="7558" u="sng">
                <a:solidFill>
                  <a:srgbClr val="004AAD"/>
                </a:solidFill>
                <a:latin typeface="Canva Sans Bold"/>
                <a:ea typeface="Canva Sans Bold"/>
                <a:cs typeface="Canva Sans Bold"/>
                <a:sym typeface="Canva Sans Bold"/>
              </a:rPr>
              <a:t>Conclusion </a:t>
            </a:r>
          </a:p>
        </p:txBody>
      </p:sp>
      <p:sp>
        <p:nvSpPr>
          <p:cNvPr name="TextBox 3" id="3"/>
          <p:cNvSpPr txBox="true"/>
          <p:nvPr/>
        </p:nvSpPr>
        <p:spPr>
          <a:xfrm rot="0">
            <a:off x="1319075" y="3194335"/>
            <a:ext cx="15940225" cy="3181295"/>
          </a:xfrm>
          <a:prstGeom prst="rect">
            <a:avLst/>
          </a:prstGeom>
        </p:spPr>
        <p:txBody>
          <a:bodyPr anchor="t" rtlCol="false" tIns="0" lIns="0" bIns="0" rIns="0">
            <a:spAutoFit/>
          </a:bodyPr>
          <a:lstStyle/>
          <a:p>
            <a:pPr algn="just">
              <a:lnSpc>
                <a:spcPts val="4203"/>
              </a:lnSpc>
            </a:pPr>
            <a:r>
              <a:rPr lang="en-US" sz="3002">
                <a:solidFill>
                  <a:srgbClr val="000000"/>
                </a:solidFill>
                <a:latin typeface="Canva Sans"/>
                <a:ea typeface="Canva Sans"/>
                <a:cs typeface="Canva Sans"/>
                <a:sym typeface="Canva Sans"/>
              </a:rPr>
              <a:t>Our analysis of the dataset reveals critical insights into machine operations and failures. Higher air and process temperatures, as well as increased torque and tool wear, are associated with machine failures across different machine types. Conversely, lower rotational speeds are linked to higher failure rates. These findings highlight key factors influencing machine reliability and can guide targeted maintenance and operational strategies to mitigate failures.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DAGJ4LKo1nU</dc:identifier>
  <dcterms:modified xsi:type="dcterms:W3CDTF">2011-08-01T06:04:30Z</dcterms:modified>
  <cp:revision>1</cp:revision>
  <dc:title>Predictive Model: Data Analysis and Insights</dc:title>
</cp:coreProperties>
</file>