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24A28-02C8-CA8F-C688-8699E7A8EB1F}" v="10" dt="2025-03-05T17:15:46.945"/>
    <p1510:client id="{E7ECC6D3-0276-6DD6-F3E6-25B2303B3967}" v="372" dt="2025-03-05T22:41:18.226"/>
    <p1510:client id="{F929E906-7319-7BD8-D5B3-392597B48C85}" v="3" dt="2025-03-05T22:44:16.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D13DC5-9286-4690-A55F-F5F104000AA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131C335-5E6D-44E0-918C-358C1E56C5EE}">
      <dgm:prSet/>
      <dgm:spPr/>
      <dgm:t>
        <a:bodyPr/>
        <a:lstStyle/>
        <a:p>
          <a:pPr>
            <a:lnSpc>
              <a:spcPct val="100000"/>
            </a:lnSpc>
            <a:defRPr cap="all"/>
          </a:pPr>
          <a:r>
            <a:rPr lang="en-US" b="1" dirty="0"/>
            <a:t>Yaw Nimo-Agyare</a:t>
          </a:r>
          <a:r>
            <a:rPr lang="en-US" b="1" dirty="0">
              <a:latin typeface="Posterama"/>
            </a:rPr>
            <a:t> </a:t>
          </a:r>
          <a:r>
            <a:rPr lang="en-US" dirty="0">
              <a:latin typeface="Posterama"/>
            </a:rPr>
            <a:t>(Data Extraction and Source Arrangements)</a:t>
          </a:r>
          <a:endParaRPr lang="en-US" dirty="0"/>
        </a:p>
      </dgm:t>
    </dgm:pt>
    <dgm:pt modelId="{81457BA0-20B9-44B2-8364-75CA835A0395}" type="parTrans" cxnId="{1BD1AFF8-1653-4A00-82CD-6C8647E16EF2}">
      <dgm:prSet/>
      <dgm:spPr/>
      <dgm:t>
        <a:bodyPr/>
        <a:lstStyle/>
        <a:p>
          <a:endParaRPr lang="en-US"/>
        </a:p>
      </dgm:t>
    </dgm:pt>
    <dgm:pt modelId="{C4FAB0C3-7CCD-4EC9-9F13-084DD3CAD962}" type="sibTrans" cxnId="{1BD1AFF8-1653-4A00-82CD-6C8647E16EF2}">
      <dgm:prSet/>
      <dgm:spPr/>
      <dgm:t>
        <a:bodyPr/>
        <a:lstStyle/>
        <a:p>
          <a:endParaRPr lang="en-US"/>
        </a:p>
      </dgm:t>
    </dgm:pt>
    <dgm:pt modelId="{BD1883C4-2948-4E4D-853B-7C90E4D758F8}">
      <dgm:prSet/>
      <dgm:spPr/>
      <dgm:t>
        <a:bodyPr/>
        <a:lstStyle/>
        <a:p>
          <a:pPr>
            <a:lnSpc>
              <a:spcPct val="100000"/>
            </a:lnSpc>
            <a:defRPr cap="all"/>
          </a:pPr>
          <a:r>
            <a:rPr lang="en-US" b="1" dirty="0"/>
            <a:t>Rajinikanth </a:t>
          </a:r>
          <a:r>
            <a:rPr lang="en-US" b="1"/>
            <a:t>Boini</a:t>
          </a:r>
          <a:r>
            <a:rPr lang="en-US">
              <a:latin typeface="Posterama"/>
            </a:rPr>
            <a:t> (</a:t>
          </a:r>
          <a:r>
            <a:rPr lang="en-US" dirty="0">
              <a:latin typeface="Posterama"/>
            </a:rPr>
            <a:t>Data Processing and Handling)</a:t>
          </a:r>
        </a:p>
      </dgm:t>
    </dgm:pt>
    <dgm:pt modelId="{5CC376EC-545D-49E0-81FA-837B6413E01C}" type="parTrans" cxnId="{C6A3E2DB-6CE3-40D5-BF12-379EF675DF09}">
      <dgm:prSet/>
      <dgm:spPr/>
      <dgm:t>
        <a:bodyPr/>
        <a:lstStyle/>
        <a:p>
          <a:endParaRPr lang="en-US"/>
        </a:p>
      </dgm:t>
    </dgm:pt>
    <dgm:pt modelId="{9897C410-862D-4050-BCF9-8A2563E70F64}" type="sibTrans" cxnId="{C6A3E2DB-6CE3-40D5-BF12-379EF675DF09}">
      <dgm:prSet/>
      <dgm:spPr/>
      <dgm:t>
        <a:bodyPr/>
        <a:lstStyle/>
        <a:p>
          <a:endParaRPr lang="en-US"/>
        </a:p>
      </dgm:t>
    </dgm:pt>
    <dgm:pt modelId="{C43DC6BB-6184-4EA0-9308-1389A274740F}">
      <dgm:prSet/>
      <dgm:spPr/>
      <dgm:t>
        <a:bodyPr/>
        <a:lstStyle/>
        <a:p>
          <a:pPr>
            <a:lnSpc>
              <a:spcPct val="100000"/>
            </a:lnSpc>
            <a:defRPr cap="all"/>
          </a:pPr>
          <a:r>
            <a:rPr lang="en-US" b="1"/>
            <a:t>Rohit Singh</a:t>
          </a:r>
          <a:r>
            <a:rPr lang="en-US">
              <a:latin typeface="Posterama"/>
            </a:rPr>
            <a:t> (Data Visualization and Story Telling)</a:t>
          </a:r>
        </a:p>
      </dgm:t>
    </dgm:pt>
    <dgm:pt modelId="{618227DD-9E9E-436A-A387-0871EB6F4B8F}" type="parTrans" cxnId="{9B40277D-415B-4B65-ABD1-78452C48B8F5}">
      <dgm:prSet/>
      <dgm:spPr/>
      <dgm:t>
        <a:bodyPr/>
        <a:lstStyle/>
        <a:p>
          <a:endParaRPr lang="en-US"/>
        </a:p>
      </dgm:t>
    </dgm:pt>
    <dgm:pt modelId="{2F797608-E3C4-4CB7-B8B7-292E79C73252}" type="sibTrans" cxnId="{9B40277D-415B-4B65-ABD1-78452C48B8F5}">
      <dgm:prSet/>
      <dgm:spPr/>
      <dgm:t>
        <a:bodyPr/>
        <a:lstStyle/>
        <a:p>
          <a:endParaRPr lang="en-US"/>
        </a:p>
      </dgm:t>
    </dgm:pt>
    <dgm:pt modelId="{67C08109-0628-4FD6-8FFB-7290A8491C2D}" type="pres">
      <dgm:prSet presAssocID="{CDD13DC5-9286-4690-A55F-F5F104000AAB}" presName="root" presStyleCnt="0">
        <dgm:presLayoutVars>
          <dgm:dir/>
          <dgm:resizeHandles val="exact"/>
        </dgm:presLayoutVars>
      </dgm:prSet>
      <dgm:spPr/>
    </dgm:pt>
    <dgm:pt modelId="{0C205167-3C87-4167-A6C1-A08D965E2886}" type="pres">
      <dgm:prSet presAssocID="{0131C335-5E6D-44E0-918C-358C1E56C5EE}" presName="compNode" presStyleCnt="0"/>
      <dgm:spPr/>
    </dgm:pt>
    <dgm:pt modelId="{C6B723A7-A6C5-4142-8C3A-949FB0CF35FF}" type="pres">
      <dgm:prSet presAssocID="{0131C335-5E6D-44E0-918C-358C1E56C5EE}" presName="iconBgRect" presStyleLbl="bgShp" presStyleIdx="0" presStyleCnt="3"/>
      <dgm:spPr/>
    </dgm:pt>
    <dgm:pt modelId="{DE3F3A5C-C339-4CC9-BF5E-38C8410E182D}" type="pres">
      <dgm:prSet presAssocID="{0131C335-5E6D-44E0-918C-358C1E56C5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nowflake"/>
        </a:ext>
      </dgm:extLst>
    </dgm:pt>
    <dgm:pt modelId="{3E54F0DB-06D5-4217-9AC5-01B82C925CC8}" type="pres">
      <dgm:prSet presAssocID="{0131C335-5E6D-44E0-918C-358C1E56C5EE}" presName="spaceRect" presStyleCnt="0"/>
      <dgm:spPr/>
    </dgm:pt>
    <dgm:pt modelId="{F6D84B06-6957-4CA8-BB15-D58469873B3D}" type="pres">
      <dgm:prSet presAssocID="{0131C335-5E6D-44E0-918C-358C1E56C5EE}" presName="textRect" presStyleLbl="revTx" presStyleIdx="0" presStyleCnt="3">
        <dgm:presLayoutVars>
          <dgm:chMax val="1"/>
          <dgm:chPref val="1"/>
        </dgm:presLayoutVars>
      </dgm:prSet>
      <dgm:spPr/>
    </dgm:pt>
    <dgm:pt modelId="{B85332CB-4CC6-492A-9944-48E2B371E9D8}" type="pres">
      <dgm:prSet presAssocID="{C4FAB0C3-7CCD-4EC9-9F13-084DD3CAD962}" presName="sibTrans" presStyleCnt="0"/>
      <dgm:spPr/>
    </dgm:pt>
    <dgm:pt modelId="{4542606E-AB2E-4B3A-B347-4A25D02F699D}" type="pres">
      <dgm:prSet presAssocID="{BD1883C4-2948-4E4D-853B-7C90E4D758F8}" presName="compNode" presStyleCnt="0"/>
      <dgm:spPr/>
    </dgm:pt>
    <dgm:pt modelId="{91EDF629-8FD2-4B1D-BC8F-C9B6486C1514}" type="pres">
      <dgm:prSet presAssocID="{BD1883C4-2948-4E4D-853B-7C90E4D758F8}" presName="iconBgRect" presStyleLbl="bgShp" presStyleIdx="1" presStyleCnt="3"/>
      <dgm:spPr/>
    </dgm:pt>
    <dgm:pt modelId="{E33B5871-A623-484C-A52E-331A74160C6C}" type="pres">
      <dgm:prSet presAssocID="{BD1883C4-2948-4E4D-853B-7C90E4D758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2BA9A41-FB9D-4A07-B6B5-8584904B5BE5}" type="pres">
      <dgm:prSet presAssocID="{BD1883C4-2948-4E4D-853B-7C90E4D758F8}" presName="spaceRect" presStyleCnt="0"/>
      <dgm:spPr/>
    </dgm:pt>
    <dgm:pt modelId="{EACD3354-7FA7-4595-A88D-42AEE5252D73}" type="pres">
      <dgm:prSet presAssocID="{BD1883C4-2948-4E4D-853B-7C90E4D758F8}" presName="textRect" presStyleLbl="revTx" presStyleIdx="1" presStyleCnt="3">
        <dgm:presLayoutVars>
          <dgm:chMax val="1"/>
          <dgm:chPref val="1"/>
        </dgm:presLayoutVars>
      </dgm:prSet>
      <dgm:spPr/>
    </dgm:pt>
    <dgm:pt modelId="{6E7E1045-FEB9-44A4-A079-0D81F548D380}" type="pres">
      <dgm:prSet presAssocID="{9897C410-862D-4050-BCF9-8A2563E70F64}" presName="sibTrans" presStyleCnt="0"/>
      <dgm:spPr/>
    </dgm:pt>
    <dgm:pt modelId="{7F394FF9-3184-4703-91DA-F420D235979E}" type="pres">
      <dgm:prSet presAssocID="{C43DC6BB-6184-4EA0-9308-1389A274740F}" presName="compNode" presStyleCnt="0"/>
      <dgm:spPr/>
    </dgm:pt>
    <dgm:pt modelId="{9762926A-9ACD-4634-A6B2-A0356D9A87FB}" type="pres">
      <dgm:prSet presAssocID="{C43DC6BB-6184-4EA0-9308-1389A274740F}" presName="iconBgRect" presStyleLbl="bgShp" presStyleIdx="2" presStyleCnt="3"/>
      <dgm:spPr/>
    </dgm:pt>
    <dgm:pt modelId="{B1C525B8-8016-4D77-887A-B05F778ED01C}" type="pres">
      <dgm:prSet presAssocID="{C43DC6BB-6184-4EA0-9308-1389A274740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um Set"/>
        </a:ext>
      </dgm:extLst>
    </dgm:pt>
    <dgm:pt modelId="{773D360F-4E9A-40D1-B7A7-0B09F16470CD}" type="pres">
      <dgm:prSet presAssocID="{C43DC6BB-6184-4EA0-9308-1389A274740F}" presName="spaceRect" presStyleCnt="0"/>
      <dgm:spPr/>
    </dgm:pt>
    <dgm:pt modelId="{5B66D1C3-4883-44B0-BB97-73F51DEF4D27}" type="pres">
      <dgm:prSet presAssocID="{C43DC6BB-6184-4EA0-9308-1389A274740F}" presName="textRect" presStyleLbl="revTx" presStyleIdx="2" presStyleCnt="3">
        <dgm:presLayoutVars>
          <dgm:chMax val="1"/>
          <dgm:chPref val="1"/>
        </dgm:presLayoutVars>
      </dgm:prSet>
      <dgm:spPr/>
    </dgm:pt>
  </dgm:ptLst>
  <dgm:cxnLst>
    <dgm:cxn modelId="{028E3C4C-D27A-44FF-8E8A-0BE0933377A3}" type="presOf" srcId="{CDD13DC5-9286-4690-A55F-F5F104000AAB}" destId="{67C08109-0628-4FD6-8FFB-7290A8491C2D}" srcOrd="0" destOrd="0" presId="urn:microsoft.com/office/officeart/2018/5/layout/IconCircleLabelList"/>
    <dgm:cxn modelId="{F9F2CC6E-4EE1-4D8F-B441-45F5C517D998}" type="presOf" srcId="{0131C335-5E6D-44E0-918C-358C1E56C5EE}" destId="{F6D84B06-6957-4CA8-BB15-D58469873B3D}" srcOrd="0" destOrd="0" presId="urn:microsoft.com/office/officeart/2018/5/layout/IconCircleLabelList"/>
    <dgm:cxn modelId="{9B40277D-415B-4B65-ABD1-78452C48B8F5}" srcId="{CDD13DC5-9286-4690-A55F-F5F104000AAB}" destId="{C43DC6BB-6184-4EA0-9308-1389A274740F}" srcOrd="2" destOrd="0" parTransId="{618227DD-9E9E-436A-A387-0871EB6F4B8F}" sibTransId="{2F797608-E3C4-4CB7-B8B7-292E79C73252}"/>
    <dgm:cxn modelId="{08183C9D-E256-40D9-ABE4-825F1E6B0F4D}" type="presOf" srcId="{C43DC6BB-6184-4EA0-9308-1389A274740F}" destId="{5B66D1C3-4883-44B0-BB97-73F51DEF4D27}" srcOrd="0" destOrd="0" presId="urn:microsoft.com/office/officeart/2018/5/layout/IconCircleLabelList"/>
    <dgm:cxn modelId="{DF9744B9-B0EF-48D2-9737-D7CF82E67E1A}" type="presOf" srcId="{BD1883C4-2948-4E4D-853B-7C90E4D758F8}" destId="{EACD3354-7FA7-4595-A88D-42AEE5252D73}" srcOrd="0" destOrd="0" presId="urn:microsoft.com/office/officeart/2018/5/layout/IconCircleLabelList"/>
    <dgm:cxn modelId="{C6A3E2DB-6CE3-40D5-BF12-379EF675DF09}" srcId="{CDD13DC5-9286-4690-A55F-F5F104000AAB}" destId="{BD1883C4-2948-4E4D-853B-7C90E4D758F8}" srcOrd="1" destOrd="0" parTransId="{5CC376EC-545D-49E0-81FA-837B6413E01C}" sibTransId="{9897C410-862D-4050-BCF9-8A2563E70F64}"/>
    <dgm:cxn modelId="{1BD1AFF8-1653-4A00-82CD-6C8647E16EF2}" srcId="{CDD13DC5-9286-4690-A55F-F5F104000AAB}" destId="{0131C335-5E6D-44E0-918C-358C1E56C5EE}" srcOrd="0" destOrd="0" parTransId="{81457BA0-20B9-44B2-8364-75CA835A0395}" sibTransId="{C4FAB0C3-7CCD-4EC9-9F13-084DD3CAD962}"/>
    <dgm:cxn modelId="{031946B9-426B-458E-8935-A818487298E8}" type="presParOf" srcId="{67C08109-0628-4FD6-8FFB-7290A8491C2D}" destId="{0C205167-3C87-4167-A6C1-A08D965E2886}" srcOrd="0" destOrd="0" presId="urn:microsoft.com/office/officeart/2018/5/layout/IconCircleLabelList"/>
    <dgm:cxn modelId="{F470C010-54DA-4939-9F1A-A4CB105DDC14}" type="presParOf" srcId="{0C205167-3C87-4167-A6C1-A08D965E2886}" destId="{C6B723A7-A6C5-4142-8C3A-949FB0CF35FF}" srcOrd="0" destOrd="0" presId="urn:microsoft.com/office/officeart/2018/5/layout/IconCircleLabelList"/>
    <dgm:cxn modelId="{4DC003BC-6E9E-4637-BE31-143B68777693}" type="presParOf" srcId="{0C205167-3C87-4167-A6C1-A08D965E2886}" destId="{DE3F3A5C-C339-4CC9-BF5E-38C8410E182D}" srcOrd="1" destOrd="0" presId="urn:microsoft.com/office/officeart/2018/5/layout/IconCircleLabelList"/>
    <dgm:cxn modelId="{C521C527-13B5-4DD3-BFC3-E7014E4020E4}" type="presParOf" srcId="{0C205167-3C87-4167-A6C1-A08D965E2886}" destId="{3E54F0DB-06D5-4217-9AC5-01B82C925CC8}" srcOrd="2" destOrd="0" presId="urn:microsoft.com/office/officeart/2018/5/layout/IconCircleLabelList"/>
    <dgm:cxn modelId="{DEACEAC6-5CA4-4BD5-B0F5-20B2A6675F4B}" type="presParOf" srcId="{0C205167-3C87-4167-A6C1-A08D965E2886}" destId="{F6D84B06-6957-4CA8-BB15-D58469873B3D}" srcOrd="3" destOrd="0" presId="urn:microsoft.com/office/officeart/2018/5/layout/IconCircleLabelList"/>
    <dgm:cxn modelId="{225BC3CB-FF2A-4A97-A398-4FEC611FF7BE}" type="presParOf" srcId="{67C08109-0628-4FD6-8FFB-7290A8491C2D}" destId="{B85332CB-4CC6-492A-9944-48E2B371E9D8}" srcOrd="1" destOrd="0" presId="urn:microsoft.com/office/officeart/2018/5/layout/IconCircleLabelList"/>
    <dgm:cxn modelId="{F89AF2C4-E7EE-4404-ACBB-8590CAB1F9A7}" type="presParOf" srcId="{67C08109-0628-4FD6-8FFB-7290A8491C2D}" destId="{4542606E-AB2E-4B3A-B347-4A25D02F699D}" srcOrd="2" destOrd="0" presId="urn:microsoft.com/office/officeart/2018/5/layout/IconCircleLabelList"/>
    <dgm:cxn modelId="{1B01892C-033D-49D0-8B3A-07B6AD8D8F2C}" type="presParOf" srcId="{4542606E-AB2E-4B3A-B347-4A25D02F699D}" destId="{91EDF629-8FD2-4B1D-BC8F-C9B6486C1514}" srcOrd="0" destOrd="0" presId="urn:microsoft.com/office/officeart/2018/5/layout/IconCircleLabelList"/>
    <dgm:cxn modelId="{8D8ED616-713F-4879-8923-A8A707D89F7E}" type="presParOf" srcId="{4542606E-AB2E-4B3A-B347-4A25D02F699D}" destId="{E33B5871-A623-484C-A52E-331A74160C6C}" srcOrd="1" destOrd="0" presId="urn:microsoft.com/office/officeart/2018/5/layout/IconCircleLabelList"/>
    <dgm:cxn modelId="{205B3AE8-BBED-408B-B587-E44F8AB5DFAB}" type="presParOf" srcId="{4542606E-AB2E-4B3A-B347-4A25D02F699D}" destId="{72BA9A41-FB9D-4A07-B6B5-8584904B5BE5}" srcOrd="2" destOrd="0" presId="urn:microsoft.com/office/officeart/2018/5/layout/IconCircleLabelList"/>
    <dgm:cxn modelId="{5EB2AF1B-AD78-48D1-B4D2-38700A79CB11}" type="presParOf" srcId="{4542606E-AB2E-4B3A-B347-4A25D02F699D}" destId="{EACD3354-7FA7-4595-A88D-42AEE5252D73}" srcOrd="3" destOrd="0" presId="urn:microsoft.com/office/officeart/2018/5/layout/IconCircleLabelList"/>
    <dgm:cxn modelId="{818370EC-CF65-4E9C-A0CA-5CE4C65DB202}" type="presParOf" srcId="{67C08109-0628-4FD6-8FFB-7290A8491C2D}" destId="{6E7E1045-FEB9-44A4-A079-0D81F548D380}" srcOrd="3" destOrd="0" presId="urn:microsoft.com/office/officeart/2018/5/layout/IconCircleLabelList"/>
    <dgm:cxn modelId="{7E59E2AD-5403-40F4-9D5F-4073EEABA661}" type="presParOf" srcId="{67C08109-0628-4FD6-8FFB-7290A8491C2D}" destId="{7F394FF9-3184-4703-91DA-F420D235979E}" srcOrd="4" destOrd="0" presId="urn:microsoft.com/office/officeart/2018/5/layout/IconCircleLabelList"/>
    <dgm:cxn modelId="{E3CC0863-9117-4DF9-AD8F-3884B8E88281}" type="presParOf" srcId="{7F394FF9-3184-4703-91DA-F420D235979E}" destId="{9762926A-9ACD-4634-A6B2-A0356D9A87FB}" srcOrd="0" destOrd="0" presId="urn:microsoft.com/office/officeart/2018/5/layout/IconCircleLabelList"/>
    <dgm:cxn modelId="{912B70B7-5BDB-4CA5-8676-C3C61202D38A}" type="presParOf" srcId="{7F394FF9-3184-4703-91DA-F420D235979E}" destId="{B1C525B8-8016-4D77-887A-B05F778ED01C}" srcOrd="1" destOrd="0" presId="urn:microsoft.com/office/officeart/2018/5/layout/IconCircleLabelList"/>
    <dgm:cxn modelId="{39649CE3-6FA7-47FE-B9CF-7A8B77AA5CAA}" type="presParOf" srcId="{7F394FF9-3184-4703-91DA-F420D235979E}" destId="{773D360F-4E9A-40D1-B7A7-0B09F16470CD}" srcOrd="2" destOrd="0" presId="urn:microsoft.com/office/officeart/2018/5/layout/IconCircleLabelList"/>
    <dgm:cxn modelId="{186E1724-39BF-42B6-9073-B84BC2933685}" type="presParOf" srcId="{7F394FF9-3184-4703-91DA-F420D235979E}" destId="{5B66D1C3-4883-44B0-BB97-73F51DEF4D2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A1D097-8AD5-475E-9C7A-37E52FF936F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A5D7DE3-04FE-4A2C-B786-37AD0B465BF1}">
      <dgm:prSet/>
      <dgm:spPr/>
      <dgm:t>
        <a:bodyPr/>
        <a:lstStyle/>
        <a:p>
          <a:r>
            <a:rPr lang="en-US"/>
            <a:t>• Develop an ETL pipeline that ingests, processes, and analyzes tweets.</a:t>
          </a:r>
        </a:p>
      </dgm:t>
    </dgm:pt>
    <dgm:pt modelId="{1B1CFC72-C22A-481B-8D5C-8674B718D207}" type="parTrans" cxnId="{074F0698-2519-47DD-BD3F-782BF338748D}">
      <dgm:prSet/>
      <dgm:spPr/>
      <dgm:t>
        <a:bodyPr/>
        <a:lstStyle/>
        <a:p>
          <a:endParaRPr lang="en-US"/>
        </a:p>
      </dgm:t>
    </dgm:pt>
    <dgm:pt modelId="{65813B62-9E97-4714-B8B0-26A38E331E6D}" type="sibTrans" cxnId="{074F0698-2519-47DD-BD3F-782BF338748D}">
      <dgm:prSet/>
      <dgm:spPr/>
      <dgm:t>
        <a:bodyPr/>
        <a:lstStyle/>
        <a:p>
          <a:endParaRPr lang="en-US"/>
        </a:p>
      </dgm:t>
    </dgm:pt>
    <dgm:pt modelId="{1E725734-85E8-4EAB-B3AC-685982AA3659}">
      <dgm:prSet/>
      <dgm:spPr/>
      <dgm:t>
        <a:bodyPr/>
        <a:lstStyle/>
        <a:p>
          <a:r>
            <a:rPr lang="en-US"/>
            <a:t>• Store raw and processed data securely using AWS.</a:t>
          </a:r>
        </a:p>
      </dgm:t>
    </dgm:pt>
    <dgm:pt modelId="{C8F72FAD-2D9E-4E68-B8D7-C259C5D3AF61}" type="parTrans" cxnId="{5259E9C3-8403-462B-A193-5C1A025CBE45}">
      <dgm:prSet/>
      <dgm:spPr/>
      <dgm:t>
        <a:bodyPr/>
        <a:lstStyle/>
        <a:p>
          <a:endParaRPr lang="en-US"/>
        </a:p>
      </dgm:t>
    </dgm:pt>
    <dgm:pt modelId="{293B082B-3DAE-45DD-85FC-1328A4394061}" type="sibTrans" cxnId="{5259E9C3-8403-462B-A193-5C1A025CBE45}">
      <dgm:prSet/>
      <dgm:spPr/>
      <dgm:t>
        <a:bodyPr/>
        <a:lstStyle/>
        <a:p>
          <a:endParaRPr lang="en-US"/>
        </a:p>
      </dgm:t>
    </dgm:pt>
    <dgm:pt modelId="{41234FEA-8AE8-4EB0-A725-11FF51363CD1}">
      <dgm:prSet/>
      <dgm:spPr/>
      <dgm:t>
        <a:bodyPr/>
        <a:lstStyle/>
        <a:p>
          <a:r>
            <a:rPr lang="en-US"/>
            <a:t>• Perform sentiment analysis to classify tweets as Positive, Negative, or Neutral.</a:t>
          </a:r>
        </a:p>
      </dgm:t>
    </dgm:pt>
    <dgm:pt modelId="{802F2FCF-6F5C-4E62-BDF3-5594875CC3FC}" type="parTrans" cxnId="{159654E6-7082-4477-8910-66B17BF1E7CA}">
      <dgm:prSet/>
      <dgm:spPr/>
      <dgm:t>
        <a:bodyPr/>
        <a:lstStyle/>
        <a:p>
          <a:endParaRPr lang="en-US"/>
        </a:p>
      </dgm:t>
    </dgm:pt>
    <dgm:pt modelId="{3951A101-8249-4CF5-9A64-415493014828}" type="sibTrans" cxnId="{159654E6-7082-4477-8910-66B17BF1E7CA}">
      <dgm:prSet/>
      <dgm:spPr/>
      <dgm:t>
        <a:bodyPr/>
        <a:lstStyle/>
        <a:p>
          <a:endParaRPr lang="en-US"/>
        </a:p>
      </dgm:t>
    </dgm:pt>
    <dgm:pt modelId="{9F0DC386-7191-4B34-8185-E1A1DF399D8E}">
      <dgm:prSet/>
      <dgm:spPr/>
      <dgm:t>
        <a:bodyPr/>
        <a:lstStyle/>
        <a:p>
          <a:r>
            <a:rPr lang="en-US"/>
            <a:t>• Use data visualization tools to present insights.</a:t>
          </a:r>
        </a:p>
      </dgm:t>
    </dgm:pt>
    <dgm:pt modelId="{C0C30925-8448-41B7-82DD-570A073B25B7}" type="parTrans" cxnId="{E60E6585-1F6E-424D-983A-C9467710E9B0}">
      <dgm:prSet/>
      <dgm:spPr/>
      <dgm:t>
        <a:bodyPr/>
        <a:lstStyle/>
        <a:p>
          <a:endParaRPr lang="en-US"/>
        </a:p>
      </dgm:t>
    </dgm:pt>
    <dgm:pt modelId="{2A551B3F-AECE-49CA-94B3-0F00B686AEB0}" type="sibTrans" cxnId="{E60E6585-1F6E-424D-983A-C9467710E9B0}">
      <dgm:prSet/>
      <dgm:spPr/>
      <dgm:t>
        <a:bodyPr/>
        <a:lstStyle/>
        <a:p>
          <a:endParaRPr lang="en-US"/>
        </a:p>
      </dgm:t>
    </dgm:pt>
    <dgm:pt modelId="{DA0DB890-657D-436C-9C89-B1E836B0DFB1}" type="pres">
      <dgm:prSet presAssocID="{C4A1D097-8AD5-475E-9C7A-37E52FF936F2}" presName="root" presStyleCnt="0">
        <dgm:presLayoutVars>
          <dgm:dir/>
          <dgm:resizeHandles val="exact"/>
        </dgm:presLayoutVars>
      </dgm:prSet>
      <dgm:spPr/>
    </dgm:pt>
    <dgm:pt modelId="{2304F1EA-38E4-4989-8D83-DEB2AAFA604D}" type="pres">
      <dgm:prSet presAssocID="{5A5D7DE3-04FE-4A2C-B786-37AD0B465BF1}" presName="compNode" presStyleCnt="0"/>
      <dgm:spPr/>
    </dgm:pt>
    <dgm:pt modelId="{D45F1440-6FEF-4B04-85E2-1E6E34A30E35}" type="pres">
      <dgm:prSet presAssocID="{5A5D7DE3-04FE-4A2C-B786-37AD0B465BF1}" presName="bgRect" presStyleLbl="bgShp" presStyleIdx="0" presStyleCnt="4"/>
      <dgm:spPr/>
    </dgm:pt>
    <dgm:pt modelId="{E2B5F503-86CF-442D-B2B4-2B5BAC076053}" type="pres">
      <dgm:prSet presAssocID="{5A5D7DE3-04FE-4A2C-B786-37AD0B465BF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4615ECB3-A55F-40AE-850A-0A651FB0403C}" type="pres">
      <dgm:prSet presAssocID="{5A5D7DE3-04FE-4A2C-B786-37AD0B465BF1}" presName="spaceRect" presStyleCnt="0"/>
      <dgm:spPr/>
    </dgm:pt>
    <dgm:pt modelId="{0458F847-5385-4A03-9BAA-1139E75E8015}" type="pres">
      <dgm:prSet presAssocID="{5A5D7DE3-04FE-4A2C-B786-37AD0B465BF1}" presName="parTx" presStyleLbl="revTx" presStyleIdx="0" presStyleCnt="4">
        <dgm:presLayoutVars>
          <dgm:chMax val="0"/>
          <dgm:chPref val="0"/>
        </dgm:presLayoutVars>
      </dgm:prSet>
      <dgm:spPr/>
    </dgm:pt>
    <dgm:pt modelId="{DC822F6A-3ABC-4600-8D6E-5B89DD4B9BCB}" type="pres">
      <dgm:prSet presAssocID="{65813B62-9E97-4714-B8B0-26A38E331E6D}" presName="sibTrans" presStyleCnt="0"/>
      <dgm:spPr/>
    </dgm:pt>
    <dgm:pt modelId="{1EB58061-9824-4F75-A6C7-58BC36591DD4}" type="pres">
      <dgm:prSet presAssocID="{1E725734-85E8-4EAB-B3AC-685982AA3659}" presName="compNode" presStyleCnt="0"/>
      <dgm:spPr/>
    </dgm:pt>
    <dgm:pt modelId="{718F6D3A-93C4-4233-B1A3-F101EC65A887}" type="pres">
      <dgm:prSet presAssocID="{1E725734-85E8-4EAB-B3AC-685982AA3659}" presName="bgRect" presStyleLbl="bgShp" presStyleIdx="1" presStyleCnt="4"/>
      <dgm:spPr/>
    </dgm:pt>
    <dgm:pt modelId="{3F753854-D55A-4062-8606-0963E77C17D6}" type="pres">
      <dgm:prSet presAssocID="{1E725734-85E8-4EAB-B3AC-685982AA365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21D44627-B7B1-4121-BF4B-7E1E8415CAA6}" type="pres">
      <dgm:prSet presAssocID="{1E725734-85E8-4EAB-B3AC-685982AA3659}" presName="spaceRect" presStyleCnt="0"/>
      <dgm:spPr/>
    </dgm:pt>
    <dgm:pt modelId="{405C4A7B-9D1F-4FFD-B989-5ED4E67394F1}" type="pres">
      <dgm:prSet presAssocID="{1E725734-85E8-4EAB-B3AC-685982AA3659}" presName="parTx" presStyleLbl="revTx" presStyleIdx="1" presStyleCnt="4">
        <dgm:presLayoutVars>
          <dgm:chMax val="0"/>
          <dgm:chPref val="0"/>
        </dgm:presLayoutVars>
      </dgm:prSet>
      <dgm:spPr/>
    </dgm:pt>
    <dgm:pt modelId="{384DF0DA-FC21-4BB0-9CD0-DD610D3B3099}" type="pres">
      <dgm:prSet presAssocID="{293B082B-3DAE-45DD-85FC-1328A4394061}" presName="sibTrans" presStyleCnt="0"/>
      <dgm:spPr/>
    </dgm:pt>
    <dgm:pt modelId="{0E7C5F61-D2D2-47DB-8C7E-56D582FCA4F5}" type="pres">
      <dgm:prSet presAssocID="{41234FEA-8AE8-4EB0-A725-11FF51363CD1}" presName="compNode" presStyleCnt="0"/>
      <dgm:spPr/>
    </dgm:pt>
    <dgm:pt modelId="{C169B5D0-2EBC-4786-A12B-CBF74AD6BF39}" type="pres">
      <dgm:prSet presAssocID="{41234FEA-8AE8-4EB0-A725-11FF51363CD1}" presName="bgRect" presStyleLbl="bgShp" presStyleIdx="2" presStyleCnt="4"/>
      <dgm:spPr/>
    </dgm:pt>
    <dgm:pt modelId="{72D119EF-E273-4112-BC6B-8F23EA3CE3EA}" type="pres">
      <dgm:prSet presAssocID="{41234FEA-8AE8-4EB0-A725-11FF51363CD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utral Face with No Fill"/>
        </a:ext>
      </dgm:extLst>
    </dgm:pt>
    <dgm:pt modelId="{C6DCB050-3708-4C24-866B-E6CEE31A1505}" type="pres">
      <dgm:prSet presAssocID="{41234FEA-8AE8-4EB0-A725-11FF51363CD1}" presName="spaceRect" presStyleCnt="0"/>
      <dgm:spPr/>
    </dgm:pt>
    <dgm:pt modelId="{279CC5B0-3B09-4E00-AE11-1B437445F06F}" type="pres">
      <dgm:prSet presAssocID="{41234FEA-8AE8-4EB0-A725-11FF51363CD1}" presName="parTx" presStyleLbl="revTx" presStyleIdx="2" presStyleCnt="4">
        <dgm:presLayoutVars>
          <dgm:chMax val="0"/>
          <dgm:chPref val="0"/>
        </dgm:presLayoutVars>
      </dgm:prSet>
      <dgm:spPr/>
    </dgm:pt>
    <dgm:pt modelId="{ED9FB5AF-0CB0-4563-B3A4-EFBC994391DA}" type="pres">
      <dgm:prSet presAssocID="{3951A101-8249-4CF5-9A64-415493014828}" presName="sibTrans" presStyleCnt="0"/>
      <dgm:spPr/>
    </dgm:pt>
    <dgm:pt modelId="{0129811E-7E4D-45E7-90BC-EF692B20497A}" type="pres">
      <dgm:prSet presAssocID="{9F0DC386-7191-4B34-8185-E1A1DF399D8E}" presName="compNode" presStyleCnt="0"/>
      <dgm:spPr/>
    </dgm:pt>
    <dgm:pt modelId="{D40D7DEC-D483-4110-B804-7BAC09A03E0F}" type="pres">
      <dgm:prSet presAssocID="{9F0DC386-7191-4B34-8185-E1A1DF399D8E}" presName="bgRect" presStyleLbl="bgShp" presStyleIdx="3" presStyleCnt="4"/>
      <dgm:spPr/>
    </dgm:pt>
    <dgm:pt modelId="{54471F01-CFFB-4850-B42C-0171CAA7035E}" type="pres">
      <dgm:prSet presAssocID="{9F0DC386-7191-4B34-8185-E1A1DF399D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79FF7AE8-4C69-490C-A98D-7EBEA8114EA8}" type="pres">
      <dgm:prSet presAssocID="{9F0DC386-7191-4B34-8185-E1A1DF399D8E}" presName="spaceRect" presStyleCnt="0"/>
      <dgm:spPr/>
    </dgm:pt>
    <dgm:pt modelId="{0BFE54D5-7994-457F-B72B-FF528E3F09D9}" type="pres">
      <dgm:prSet presAssocID="{9F0DC386-7191-4B34-8185-E1A1DF399D8E}" presName="parTx" presStyleLbl="revTx" presStyleIdx="3" presStyleCnt="4">
        <dgm:presLayoutVars>
          <dgm:chMax val="0"/>
          <dgm:chPref val="0"/>
        </dgm:presLayoutVars>
      </dgm:prSet>
      <dgm:spPr/>
    </dgm:pt>
  </dgm:ptLst>
  <dgm:cxnLst>
    <dgm:cxn modelId="{2E974B6B-ACAA-42E0-A8D7-905A8E82BF04}" type="presOf" srcId="{5A5D7DE3-04FE-4A2C-B786-37AD0B465BF1}" destId="{0458F847-5385-4A03-9BAA-1139E75E8015}" srcOrd="0" destOrd="0" presId="urn:microsoft.com/office/officeart/2018/2/layout/IconVerticalSolidList"/>
    <dgm:cxn modelId="{63F4BC53-94AF-4416-93C9-123E06F6C7CC}" type="presOf" srcId="{C4A1D097-8AD5-475E-9C7A-37E52FF936F2}" destId="{DA0DB890-657D-436C-9C89-B1E836B0DFB1}" srcOrd="0" destOrd="0" presId="urn:microsoft.com/office/officeart/2018/2/layout/IconVerticalSolidList"/>
    <dgm:cxn modelId="{E60E6585-1F6E-424D-983A-C9467710E9B0}" srcId="{C4A1D097-8AD5-475E-9C7A-37E52FF936F2}" destId="{9F0DC386-7191-4B34-8185-E1A1DF399D8E}" srcOrd="3" destOrd="0" parTransId="{C0C30925-8448-41B7-82DD-570A073B25B7}" sibTransId="{2A551B3F-AECE-49CA-94B3-0F00B686AEB0}"/>
    <dgm:cxn modelId="{074F0698-2519-47DD-BD3F-782BF338748D}" srcId="{C4A1D097-8AD5-475E-9C7A-37E52FF936F2}" destId="{5A5D7DE3-04FE-4A2C-B786-37AD0B465BF1}" srcOrd="0" destOrd="0" parTransId="{1B1CFC72-C22A-481B-8D5C-8674B718D207}" sibTransId="{65813B62-9E97-4714-B8B0-26A38E331E6D}"/>
    <dgm:cxn modelId="{B5AD099D-B73D-4B55-9341-2B008159EBA7}" type="presOf" srcId="{9F0DC386-7191-4B34-8185-E1A1DF399D8E}" destId="{0BFE54D5-7994-457F-B72B-FF528E3F09D9}" srcOrd="0" destOrd="0" presId="urn:microsoft.com/office/officeart/2018/2/layout/IconVerticalSolidList"/>
    <dgm:cxn modelId="{B23A44A9-67B5-4906-8C85-4E4C1B008658}" type="presOf" srcId="{41234FEA-8AE8-4EB0-A725-11FF51363CD1}" destId="{279CC5B0-3B09-4E00-AE11-1B437445F06F}" srcOrd="0" destOrd="0" presId="urn:microsoft.com/office/officeart/2018/2/layout/IconVerticalSolidList"/>
    <dgm:cxn modelId="{5259E9C3-8403-462B-A193-5C1A025CBE45}" srcId="{C4A1D097-8AD5-475E-9C7A-37E52FF936F2}" destId="{1E725734-85E8-4EAB-B3AC-685982AA3659}" srcOrd="1" destOrd="0" parTransId="{C8F72FAD-2D9E-4E68-B8D7-C259C5D3AF61}" sibTransId="{293B082B-3DAE-45DD-85FC-1328A4394061}"/>
    <dgm:cxn modelId="{69A94CE2-070C-4497-B9C7-ECF9F8A45DD6}" type="presOf" srcId="{1E725734-85E8-4EAB-B3AC-685982AA3659}" destId="{405C4A7B-9D1F-4FFD-B989-5ED4E67394F1}" srcOrd="0" destOrd="0" presId="urn:microsoft.com/office/officeart/2018/2/layout/IconVerticalSolidList"/>
    <dgm:cxn modelId="{159654E6-7082-4477-8910-66B17BF1E7CA}" srcId="{C4A1D097-8AD5-475E-9C7A-37E52FF936F2}" destId="{41234FEA-8AE8-4EB0-A725-11FF51363CD1}" srcOrd="2" destOrd="0" parTransId="{802F2FCF-6F5C-4E62-BDF3-5594875CC3FC}" sibTransId="{3951A101-8249-4CF5-9A64-415493014828}"/>
    <dgm:cxn modelId="{D65624A8-8F7B-4678-BB0F-8D2D55504FE6}" type="presParOf" srcId="{DA0DB890-657D-436C-9C89-B1E836B0DFB1}" destId="{2304F1EA-38E4-4989-8D83-DEB2AAFA604D}" srcOrd="0" destOrd="0" presId="urn:microsoft.com/office/officeart/2018/2/layout/IconVerticalSolidList"/>
    <dgm:cxn modelId="{B499EAC9-E3B9-42D1-8FF8-FC87D0C7A941}" type="presParOf" srcId="{2304F1EA-38E4-4989-8D83-DEB2AAFA604D}" destId="{D45F1440-6FEF-4B04-85E2-1E6E34A30E35}" srcOrd="0" destOrd="0" presId="urn:microsoft.com/office/officeart/2018/2/layout/IconVerticalSolidList"/>
    <dgm:cxn modelId="{74566CB2-5FCC-4C5D-BEFC-547397EDCA3B}" type="presParOf" srcId="{2304F1EA-38E4-4989-8D83-DEB2AAFA604D}" destId="{E2B5F503-86CF-442D-B2B4-2B5BAC076053}" srcOrd="1" destOrd="0" presId="urn:microsoft.com/office/officeart/2018/2/layout/IconVerticalSolidList"/>
    <dgm:cxn modelId="{0A44B3C0-F943-4C0D-9E54-5308A4017898}" type="presParOf" srcId="{2304F1EA-38E4-4989-8D83-DEB2AAFA604D}" destId="{4615ECB3-A55F-40AE-850A-0A651FB0403C}" srcOrd="2" destOrd="0" presId="urn:microsoft.com/office/officeart/2018/2/layout/IconVerticalSolidList"/>
    <dgm:cxn modelId="{F0284C88-4268-45B9-9388-92A6DC328B34}" type="presParOf" srcId="{2304F1EA-38E4-4989-8D83-DEB2AAFA604D}" destId="{0458F847-5385-4A03-9BAA-1139E75E8015}" srcOrd="3" destOrd="0" presId="urn:microsoft.com/office/officeart/2018/2/layout/IconVerticalSolidList"/>
    <dgm:cxn modelId="{5C1B7331-34AC-4F52-971A-F24C9AE1CB72}" type="presParOf" srcId="{DA0DB890-657D-436C-9C89-B1E836B0DFB1}" destId="{DC822F6A-3ABC-4600-8D6E-5B89DD4B9BCB}" srcOrd="1" destOrd="0" presId="urn:microsoft.com/office/officeart/2018/2/layout/IconVerticalSolidList"/>
    <dgm:cxn modelId="{A8711B1E-5B7E-4E3C-AA73-228972343235}" type="presParOf" srcId="{DA0DB890-657D-436C-9C89-B1E836B0DFB1}" destId="{1EB58061-9824-4F75-A6C7-58BC36591DD4}" srcOrd="2" destOrd="0" presId="urn:microsoft.com/office/officeart/2018/2/layout/IconVerticalSolidList"/>
    <dgm:cxn modelId="{18CF99BD-7BC4-4080-AC27-765397171D8C}" type="presParOf" srcId="{1EB58061-9824-4F75-A6C7-58BC36591DD4}" destId="{718F6D3A-93C4-4233-B1A3-F101EC65A887}" srcOrd="0" destOrd="0" presId="urn:microsoft.com/office/officeart/2018/2/layout/IconVerticalSolidList"/>
    <dgm:cxn modelId="{F1EC0963-EEBE-4082-8597-DC6E3D9F4BD6}" type="presParOf" srcId="{1EB58061-9824-4F75-A6C7-58BC36591DD4}" destId="{3F753854-D55A-4062-8606-0963E77C17D6}" srcOrd="1" destOrd="0" presId="urn:microsoft.com/office/officeart/2018/2/layout/IconVerticalSolidList"/>
    <dgm:cxn modelId="{18A36DFD-D911-4250-870D-D67A06304B19}" type="presParOf" srcId="{1EB58061-9824-4F75-A6C7-58BC36591DD4}" destId="{21D44627-B7B1-4121-BF4B-7E1E8415CAA6}" srcOrd="2" destOrd="0" presId="urn:microsoft.com/office/officeart/2018/2/layout/IconVerticalSolidList"/>
    <dgm:cxn modelId="{5B4B2470-28E7-400C-AA7B-89288A8ABFE2}" type="presParOf" srcId="{1EB58061-9824-4F75-A6C7-58BC36591DD4}" destId="{405C4A7B-9D1F-4FFD-B989-5ED4E67394F1}" srcOrd="3" destOrd="0" presId="urn:microsoft.com/office/officeart/2018/2/layout/IconVerticalSolidList"/>
    <dgm:cxn modelId="{969EDA41-23F4-4E7F-A62E-C487519E7C8C}" type="presParOf" srcId="{DA0DB890-657D-436C-9C89-B1E836B0DFB1}" destId="{384DF0DA-FC21-4BB0-9CD0-DD610D3B3099}" srcOrd="3" destOrd="0" presId="urn:microsoft.com/office/officeart/2018/2/layout/IconVerticalSolidList"/>
    <dgm:cxn modelId="{816A889F-54E3-4347-B87F-D318139A6E9C}" type="presParOf" srcId="{DA0DB890-657D-436C-9C89-B1E836B0DFB1}" destId="{0E7C5F61-D2D2-47DB-8C7E-56D582FCA4F5}" srcOrd="4" destOrd="0" presId="urn:microsoft.com/office/officeart/2018/2/layout/IconVerticalSolidList"/>
    <dgm:cxn modelId="{0C77816D-B248-47E5-A19B-98DDDF7C5241}" type="presParOf" srcId="{0E7C5F61-D2D2-47DB-8C7E-56D582FCA4F5}" destId="{C169B5D0-2EBC-4786-A12B-CBF74AD6BF39}" srcOrd="0" destOrd="0" presId="urn:microsoft.com/office/officeart/2018/2/layout/IconVerticalSolidList"/>
    <dgm:cxn modelId="{5A06BB28-3B44-499C-94DD-CFD85BBFE7C2}" type="presParOf" srcId="{0E7C5F61-D2D2-47DB-8C7E-56D582FCA4F5}" destId="{72D119EF-E273-4112-BC6B-8F23EA3CE3EA}" srcOrd="1" destOrd="0" presId="urn:microsoft.com/office/officeart/2018/2/layout/IconVerticalSolidList"/>
    <dgm:cxn modelId="{C1EF4033-2ACC-4481-90AF-257ED1B1870C}" type="presParOf" srcId="{0E7C5F61-D2D2-47DB-8C7E-56D582FCA4F5}" destId="{C6DCB050-3708-4C24-866B-E6CEE31A1505}" srcOrd="2" destOrd="0" presId="urn:microsoft.com/office/officeart/2018/2/layout/IconVerticalSolidList"/>
    <dgm:cxn modelId="{D312ABC3-A4C6-4141-910C-5295444A80B0}" type="presParOf" srcId="{0E7C5F61-D2D2-47DB-8C7E-56D582FCA4F5}" destId="{279CC5B0-3B09-4E00-AE11-1B437445F06F}" srcOrd="3" destOrd="0" presId="urn:microsoft.com/office/officeart/2018/2/layout/IconVerticalSolidList"/>
    <dgm:cxn modelId="{29FAF58D-97EE-4953-8954-D955E4A7D19B}" type="presParOf" srcId="{DA0DB890-657D-436C-9C89-B1E836B0DFB1}" destId="{ED9FB5AF-0CB0-4563-B3A4-EFBC994391DA}" srcOrd="5" destOrd="0" presId="urn:microsoft.com/office/officeart/2018/2/layout/IconVerticalSolidList"/>
    <dgm:cxn modelId="{529280FC-089A-4AB9-AF4D-01F8A7C7C939}" type="presParOf" srcId="{DA0DB890-657D-436C-9C89-B1E836B0DFB1}" destId="{0129811E-7E4D-45E7-90BC-EF692B20497A}" srcOrd="6" destOrd="0" presId="urn:microsoft.com/office/officeart/2018/2/layout/IconVerticalSolidList"/>
    <dgm:cxn modelId="{691F485E-75F9-40A1-9544-9B9DBF313994}" type="presParOf" srcId="{0129811E-7E4D-45E7-90BC-EF692B20497A}" destId="{D40D7DEC-D483-4110-B804-7BAC09A03E0F}" srcOrd="0" destOrd="0" presId="urn:microsoft.com/office/officeart/2018/2/layout/IconVerticalSolidList"/>
    <dgm:cxn modelId="{FB5F6587-5C4B-4494-BFD8-34C0BDC9F454}" type="presParOf" srcId="{0129811E-7E4D-45E7-90BC-EF692B20497A}" destId="{54471F01-CFFB-4850-B42C-0171CAA7035E}" srcOrd="1" destOrd="0" presId="urn:microsoft.com/office/officeart/2018/2/layout/IconVerticalSolidList"/>
    <dgm:cxn modelId="{C42A2C5C-A6C7-44D5-9161-DBE37E74EB50}" type="presParOf" srcId="{0129811E-7E4D-45E7-90BC-EF692B20497A}" destId="{79FF7AE8-4C69-490C-A98D-7EBEA8114EA8}" srcOrd="2" destOrd="0" presId="urn:microsoft.com/office/officeart/2018/2/layout/IconVerticalSolidList"/>
    <dgm:cxn modelId="{CE011F41-1FEE-44B4-A306-D93598B68846}" type="presParOf" srcId="{0129811E-7E4D-45E7-90BC-EF692B20497A}" destId="{0BFE54D5-7994-457F-B72B-FF528E3F09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CD17ED5-A54E-4BEA-8EED-B9E15762939A}"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9F5F4B69-A2EA-4872-B866-A0D9F8B7020B}">
      <dgm:prSet/>
      <dgm:spPr/>
      <dgm:t>
        <a:bodyPr/>
        <a:lstStyle/>
        <a:p>
          <a:pPr>
            <a:lnSpc>
              <a:spcPct val="100000"/>
            </a:lnSpc>
          </a:pPr>
          <a:r>
            <a:rPr lang="en-US"/>
            <a:t>• Built an ETL pipeline for sentiment analysis of JetBlue tweets.</a:t>
          </a:r>
        </a:p>
      </dgm:t>
    </dgm:pt>
    <dgm:pt modelId="{42EA0B29-325F-4069-82E9-B68E961DB1C7}" type="parTrans" cxnId="{324BBD71-C59C-4F5D-93F2-73F4646AFC92}">
      <dgm:prSet/>
      <dgm:spPr/>
      <dgm:t>
        <a:bodyPr/>
        <a:lstStyle/>
        <a:p>
          <a:endParaRPr lang="en-US"/>
        </a:p>
      </dgm:t>
    </dgm:pt>
    <dgm:pt modelId="{F8225687-80CF-437C-99A1-6C8F2D20163B}" type="sibTrans" cxnId="{324BBD71-C59C-4F5D-93F2-73F4646AFC92}">
      <dgm:prSet phldrT="1"/>
      <dgm:spPr/>
      <dgm:t>
        <a:bodyPr/>
        <a:lstStyle/>
        <a:p>
          <a:r>
            <a:rPr lang="en-US"/>
            <a:t>1</a:t>
          </a:r>
        </a:p>
      </dgm:t>
    </dgm:pt>
    <dgm:pt modelId="{0D7C203D-EA9C-46CA-8300-190CB2AC2516}">
      <dgm:prSet/>
      <dgm:spPr/>
      <dgm:t>
        <a:bodyPr/>
        <a:lstStyle/>
        <a:p>
          <a:pPr>
            <a:lnSpc>
              <a:spcPct val="100000"/>
            </a:lnSpc>
          </a:pPr>
          <a:r>
            <a:rPr lang="en-US"/>
            <a:t>• Currently setting up AWS services for processing and storage.</a:t>
          </a:r>
        </a:p>
      </dgm:t>
    </dgm:pt>
    <dgm:pt modelId="{98AC962D-8612-412D-B8A6-626438898542}" type="parTrans" cxnId="{FEFBF75C-F266-4297-B90E-04DC842A7C7E}">
      <dgm:prSet/>
      <dgm:spPr/>
      <dgm:t>
        <a:bodyPr/>
        <a:lstStyle/>
        <a:p>
          <a:endParaRPr lang="en-US"/>
        </a:p>
      </dgm:t>
    </dgm:pt>
    <dgm:pt modelId="{9BC2EAA6-46FA-4908-9343-A79B6BC7527E}" type="sibTrans" cxnId="{FEFBF75C-F266-4297-B90E-04DC842A7C7E}">
      <dgm:prSet phldrT="2"/>
      <dgm:spPr/>
      <dgm:t>
        <a:bodyPr/>
        <a:lstStyle/>
        <a:p>
          <a:r>
            <a:rPr lang="en-US"/>
            <a:t>2</a:t>
          </a:r>
        </a:p>
      </dgm:t>
    </dgm:pt>
    <dgm:pt modelId="{8C560BD8-EE5D-4373-804E-1C94ADAACE5D}">
      <dgm:prSet/>
      <dgm:spPr/>
      <dgm:t>
        <a:bodyPr/>
        <a:lstStyle/>
        <a:p>
          <a:pPr>
            <a:lnSpc>
              <a:spcPct val="100000"/>
            </a:lnSpc>
          </a:pPr>
          <a:r>
            <a:rPr lang="en-US"/>
            <a:t>• Next Steps: Finalize sentiment analysis model and dashboard visualization.</a:t>
          </a:r>
        </a:p>
      </dgm:t>
    </dgm:pt>
    <dgm:pt modelId="{120894D3-E2FC-430D-AC79-E6894CA3A3CE}" type="parTrans" cxnId="{702EFF1F-FD49-43A3-BA64-3D80C4555797}">
      <dgm:prSet/>
      <dgm:spPr/>
      <dgm:t>
        <a:bodyPr/>
        <a:lstStyle/>
        <a:p>
          <a:endParaRPr lang="en-US"/>
        </a:p>
      </dgm:t>
    </dgm:pt>
    <dgm:pt modelId="{0FC5ABC3-33F3-4458-A149-D671C5252499}" type="sibTrans" cxnId="{702EFF1F-FD49-43A3-BA64-3D80C4555797}">
      <dgm:prSet phldrT="3"/>
      <dgm:spPr/>
      <dgm:t>
        <a:bodyPr/>
        <a:lstStyle/>
        <a:p>
          <a:r>
            <a:rPr lang="en-US"/>
            <a:t>3</a:t>
          </a:r>
        </a:p>
      </dgm:t>
    </dgm:pt>
    <dgm:pt modelId="{3B2D5F3B-D5CA-4349-AC61-0AF14EF4D84F}" type="pres">
      <dgm:prSet presAssocID="{1CD17ED5-A54E-4BEA-8EED-B9E15762939A}" presName="Name0" presStyleCnt="0">
        <dgm:presLayoutVars>
          <dgm:animLvl val="lvl"/>
          <dgm:resizeHandles val="exact"/>
        </dgm:presLayoutVars>
      </dgm:prSet>
      <dgm:spPr/>
    </dgm:pt>
    <dgm:pt modelId="{3EFC0AF5-BA92-42E9-9735-4876962311B5}" type="pres">
      <dgm:prSet presAssocID="{9F5F4B69-A2EA-4872-B866-A0D9F8B7020B}" presName="compositeNode" presStyleCnt="0">
        <dgm:presLayoutVars>
          <dgm:bulletEnabled val="1"/>
        </dgm:presLayoutVars>
      </dgm:prSet>
      <dgm:spPr/>
    </dgm:pt>
    <dgm:pt modelId="{54A73B6D-D064-41F7-9C50-3656D3EA6C6C}" type="pres">
      <dgm:prSet presAssocID="{9F5F4B69-A2EA-4872-B866-A0D9F8B7020B}" presName="bgRect" presStyleLbl="bgAccFollowNode1" presStyleIdx="0" presStyleCnt="3"/>
      <dgm:spPr/>
    </dgm:pt>
    <dgm:pt modelId="{644885AA-FF60-420F-AA31-9F176314888E}" type="pres">
      <dgm:prSet presAssocID="{F8225687-80CF-437C-99A1-6C8F2D20163B}" presName="sibTransNodeCircle" presStyleLbl="alignNode1" presStyleIdx="0" presStyleCnt="6">
        <dgm:presLayoutVars>
          <dgm:chMax val="0"/>
          <dgm:bulletEnabled/>
        </dgm:presLayoutVars>
      </dgm:prSet>
      <dgm:spPr/>
    </dgm:pt>
    <dgm:pt modelId="{1D9C8EAB-DBD1-461A-B1C0-17C8A0B81348}" type="pres">
      <dgm:prSet presAssocID="{9F5F4B69-A2EA-4872-B866-A0D9F8B7020B}" presName="bottomLine" presStyleLbl="alignNode1" presStyleIdx="1" presStyleCnt="6">
        <dgm:presLayoutVars/>
      </dgm:prSet>
      <dgm:spPr/>
    </dgm:pt>
    <dgm:pt modelId="{55CE3AEB-4B32-40C2-9305-36A34214EBFE}" type="pres">
      <dgm:prSet presAssocID="{9F5F4B69-A2EA-4872-B866-A0D9F8B7020B}" presName="nodeText" presStyleLbl="bgAccFollowNode1" presStyleIdx="0" presStyleCnt="3">
        <dgm:presLayoutVars>
          <dgm:bulletEnabled val="1"/>
        </dgm:presLayoutVars>
      </dgm:prSet>
      <dgm:spPr/>
    </dgm:pt>
    <dgm:pt modelId="{F3A9EF0F-498E-49F3-B470-3D9850523336}" type="pres">
      <dgm:prSet presAssocID="{F8225687-80CF-437C-99A1-6C8F2D20163B}" presName="sibTrans" presStyleCnt="0"/>
      <dgm:spPr/>
    </dgm:pt>
    <dgm:pt modelId="{DB44DF1A-69F0-4F15-8C88-A162E8E67899}" type="pres">
      <dgm:prSet presAssocID="{0D7C203D-EA9C-46CA-8300-190CB2AC2516}" presName="compositeNode" presStyleCnt="0">
        <dgm:presLayoutVars>
          <dgm:bulletEnabled val="1"/>
        </dgm:presLayoutVars>
      </dgm:prSet>
      <dgm:spPr/>
    </dgm:pt>
    <dgm:pt modelId="{0A9DD8D2-9F72-470E-8643-2237C995B313}" type="pres">
      <dgm:prSet presAssocID="{0D7C203D-EA9C-46CA-8300-190CB2AC2516}" presName="bgRect" presStyleLbl="bgAccFollowNode1" presStyleIdx="1" presStyleCnt="3"/>
      <dgm:spPr/>
    </dgm:pt>
    <dgm:pt modelId="{ECE84A95-38FC-4E61-A9E2-21555CD86DB5}" type="pres">
      <dgm:prSet presAssocID="{9BC2EAA6-46FA-4908-9343-A79B6BC7527E}" presName="sibTransNodeCircle" presStyleLbl="alignNode1" presStyleIdx="2" presStyleCnt="6">
        <dgm:presLayoutVars>
          <dgm:chMax val="0"/>
          <dgm:bulletEnabled/>
        </dgm:presLayoutVars>
      </dgm:prSet>
      <dgm:spPr/>
    </dgm:pt>
    <dgm:pt modelId="{C6BEF99C-FEF3-4A65-BCFA-95C31AE0F501}" type="pres">
      <dgm:prSet presAssocID="{0D7C203D-EA9C-46CA-8300-190CB2AC2516}" presName="bottomLine" presStyleLbl="alignNode1" presStyleIdx="3" presStyleCnt="6">
        <dgm:presLayoutVars/>
      </dgm:prSet>
      <dgm:spPr/>
    </dgm:pt>
    <dgm:pt modelId="{3169B6C6-5278-4194-9500-D07270812DC1}" type="pres">
      <dgm:prSet presAssocID="{0D7C203D-EA9C-46CA-8300-190CB2AC2516}" presName="nodeText" presStyleLbl="bgAccFollowNode1" presStyleIdx="1" presStyleCnt="3">
        <dgm:presLayoutVars>
          <dgm:bulletEnabled val="1"/>
        </dgm:presLayoutVars>
      </dgm:prSet>
      <dgm:spPr/>
    </dgm:pt>
    <dgm:pt modelId="{E2D68983-B2F4-4A4A-8AE2-04DE51E21A8C}" type="pres">
      <dgm:prSet presAssocID="{9BC2EAA6-46FA-4908-9343-A79B6BC7527E}" presName="sibTrans" presStyleCnt="0"/>
      <dgm:spPr/>
    </dgm:pt>
    <dgm:pt modelId="{E27E28B8-4BAC-4C08-8982-A3EF42CB28E3}" type="pres">
      <dgm:prSet presAssocID="{8C560BD8-EE5D-4373-804E-1C94ADAACE5D}" presName="compositeNode" presStyleCnt="0">
        <dgm:presLayoutVars>
          <dgm:bulletEnabled val="1"/>
        </dgm:presLayoutVars>
      </dgm:prSet>
      <dgm:spPr/>
    </dgm:pt>
    <dgm:pt modelId="{12C0B736-13C8-4EED-A248-1B4F42E29F3F}" type="pres">
      <dgm:prSet presAssocID="{8C560BD8-EE5D-4373-804E-1C94ADAACE5D}" presName="bgRect" presStyleLbl="bgAccFollowNode1" presStyleIdx="2" presStyleCnt="3"/>
      <dgm:spPr/>
    </dgm:pt>
    <dgm:pt modelId="{5EB3B0AD-7FD9-4940-ACAC-49840835ADB7}" type="pres">
      <dgm:prSet presAssocID="{0FC5ABC3-33F3-4458-A149-D671C5252499}" presName="sibTransNodeCircle" presStyleLbl="alignNode1" presStyleIdx="4" presStyleCnt="6">
        <dgm:presLayoutVars>
          <dgm:chMax val="0"/>
          <dgm:bulletEnabled/>
        </dgm:presLayoutVars>
      </dgm:prSet>
      <dgm:spPr/>
    </dgm:pt>
    <dgm:pt modelId="{5BACB9A7-327B-4DA1-BD9D-E145D8934966}" type="pres">
      <dgm:prSet presAssocID="{8C560BD8-EE5D-4373-804E-1C94ADAACE5D}" presName="bottomLine" presStyleLbl="alignNode1" presStyleIdx="5" presStyleCnt="6">
        <dgm:presLayoutVars/>
      </dgm:prSet>
      <dgm:spPr/>
    </dgm:pt>
    <dgm:pt modelId="{7276FB6F-2485-4F46-BAF2-5FE7494C014C}" type="pres">
      <dgm:prSet presAssocID="{8C560BD8-EE5D-4373-804E-1C94ADAACE5D}" presName="nodeText" presStyleLbl="bgAccFollowNode1" presStyleIdx="2" presStyleCnt="3">
        <dgm:presLayoutVars>
          <dgm:bulletEnabled val="1"/>
        </dgm:presLayoutVars>
      </dgm:prSet>
      <dgm:spPr/>
    </dgm:pt>
  </dgm:ptLst>
  <dgm:cxnLst>
    <dgm:cxn modelId="{702EFF1F-FD49-43A3-BA64-3D80C4555797}" srcId="{1CD17ED5-A54E-4BEA-8EED-B9E15762939A}" destId="{8C560BD8-EE5D-4373-804E-1C94ADAACE5D}" srcOrd="2" destOrd="0" parTransId="{120894D3-E2FC-430D-AC79-E6894CA3A3CE}" sibTransId="{0FC5ABC3-33F3-4458-A149-D671C5252499}"/>
    <dgm:cxn modelId="{FE0DE620-5604-48C5-BA48-2A406283E9D3}" type="presOf" srcId="{8C560BD8-EE5D-4373-804E-1C94ADAACE5D}" destId="{7276FB6F-2485-4F46-BAF2-5FE7494C014C}" srcOrd="1" destOrd="0" presId="urn:microsoft.com/office/officeart/2016/7/layout/BasicLinearProcessNumbered"/>
    <dgm:cxn modelId="{9DCF7B29-B4C4-446A-A9C0-F8AC75228C38}" type="presOf" srcId="{F8225687-80CF-437C-99A1-6C8F2D20163B}" destId="{644885AA-FF60-420F-AA31-9F176314888E}" srcOrd="0" destOrd="0" presId="urn:microsoft.com/office/officeart/2016/7/layout/BasicLinearProcessNumbered"/>
    <dgm:cxn modelId="{B40BAD3D-EF12-4D99-966F-5B11B269BE76}" type="presOf" srcId="{9BC2EAA6-46FA-4908-9343-A79B6BC7527E}" destId="{ECE84A95-38FC-4E61-A9E2-21555CD86DB5}" srcOrd="0" destOrd="0" presId="urn:microsoft.com/office/officeart/2016/7/layout/BasicLinearProcessNumbered"/>
    <dgm:cxn modelId="{FEFBF75C-F266-4297-B90E-04DC842A7C7E}" srcId="{1CD17ED5-A54E-4BEA-8EED-B9E15762939A}" destId="{0D7C203D-EA9C-46CA-8300-190CB2AC2516}" srcOrd="1" destOrd="0" parTransId="{98AC962D-8612-412D-B8A6-626438898542}" sibTransId="{9BC2EAA6-46FA-4908-9343-A79B6BC7527E}"/>
    <dgm:cxn modelId="{55C47241-6759-4918-BB36-6A035FFAC9A8}" type="presOf" srcId="{8C560BD8-EE5D-4373-804E-1C94ADAACE5D}" destId="{12C0B736-13C8-4EED-A248-1B4F42E29F3F}" srcOrd="0" destOrd="0" presId="urn:microsoft.com/office/officeart/2016/7/layout/BasicLinearProcessNumbered"/>
    <dgm:cxn modelId="{2E334A4C-F836-4BE5-96A9-1304CA623492}" type="presOf" srcId="{0D7C203D-EA9C-46CA-8300-190CB2AC2516}" destId="{3169B6C6-5278-4194-9500-D07270812DC1}" srcOrd="1" destOrd="0" presId="urn:microsoft.com/office/officeart/2016/7/layout/BasicLinearProcessNumbered"/>
    <dgm:cxn modelId="{F568534C-8910-441C-A9E6-5F6B190D3396}" type="presOf" srcId="{1CD17ED5-A54E-4BEA-8EED-B9E15762939A}" destId="{3B2D5F3B-D5CA-4349-AC61-0AF14EF4D84F}" srcOrd="0" destOrd="0" presId="urn:microsoft.com/office/officeart/2016/7/layout/BasicLinearProcessNumbered"/>
    <dgm:cxn modelId="{324BBD71-C59C-4F5D-93F2-73F4646AFC92}" srcId="{1CD17ED5-A54E-4BEA-8EED-B9E15762939A}" destId="{9F5F4B69-A2EA-4872-B866-A0D9F8B7020B}" srcOrd="0" destOrd="0" parTransId="{42EA0B29-325F-4069-82E9-B68E961DB1C7}" sibTransId="{F8225687-80CF-437C-99A1-6C8F2D20163B}"/>
    <dgm:cxn modelId="{E9A3B596-696A-4FAA-93B9-E0502B2D51D1}" type="presOf" srcId="{0D7C203D-EA9C-46CA-8300-190CB2AC2516}" destId="{0A9DD8D2-9F72-470E-8643-2237C995B313}" srcOrd="0" destOrd="0" presId="urn:microsoft.com/office/officeart/2016/7/layout/BasicLinearProcessNumbered"/>
    <dgm:cxn modelId="{BEB98ABF-2D56-4B23-A138-86BDF239C612}" type="presOf" srcId="{9F5F4B69-A2EA-4872-B866-A0D9F8B7020B}" destId="{54A73B6D-D064-41F7-9C50-3656D3EA6C6C}" srcOrd="0" destOrd="0" presId="urn:microsoft.com/office/officeart/2016/7/layout/BasicLinearProcessNumbered"/>
    <dgm:cxn modelId="{4FEA55C6-2B49-40DE-97E4-FDAA76CD037D}" type="presOf" srcId="{9F5F4B69-A2EA-4872-B866-A0D9F8B7020B}" destId="{55CE3AEB-4B32-40C2-9305-36A34214EBFE}" srcOrd="1" destOrd="0" presId="urn:microsoft.com/office/officeart/2016/7/layout/BasicLinearProcessNumbered"/>
    <dgm:cxn modelId="{E390CAC7-D549-460F-9766-12F2ADA01F22}" type="presOf" srcId="{0FC5ABC3-33F3-4458-A149-D671C5252499}" destId="{5EB3B0AD-7FD9-4940-ACAC-49840835ADB7}" srcOrd="0" destOrd="0" presId="urn:microsoft.com/office/officeart/2016/7/layout/BasicLinearProcessNumbered"/>
    <dgm:cxn modelId="{8BD5A077-F4A6-4FB7-B683-2EE6D753B8B5}" type="presParOf" srcId="{3B2D5F3B-D5CA-4349-AC61-0AF14EF4D84F}" destId="{3EFC0AF5-BA92-42E9-9735-4876962311B5}" srcOrd="0" destOrd="0" presId="urn:microsoft.com/office/officeart/2016/7/layout/BasicLinearProcessNumbered"/>
    <dgm:cxn modelId="{DBDE56A2-477E-40AE-BE3C-492EDCCF46A9}" type="presParOf" srcId="{3EFC0AF5-BA92-42E9-9735-4876962311B5}" destId="{54A73B6D-D064-41F7-9C50-3656D3EA6C6C}" srcOrd="0" destOrd="0" presId="urn:microsoft.com/office/officeart/2016/7/layout/BasicLinearProcessNumbered"/>
    <dgm:cxn modelId="{96F514B0-E32A-4800-8E11-4B4408C6FDC5}" type="presParOf" srcId="{3EFC0AF5-BA92-42E9-9735-4876962311B5}" destId="{644885AA-FF60-420F-AA31-9F176314888E}" srcOrd="1" destOrd="0" presId="urn:microsoft.com/office/officeart/2016/7/layout/BasicLinearProcessNumbered"/>
    <dgm:cxn modelId="{1A4653B2-3428-4398-941B-9083952C2415}" type="presParOf" srcId="{3EFC0AF5-BA92-42E9-9735-4876962311B5}" destId="{1D9C8EAB-DBD1-461A-B1C0-17C8A0B81348}" srcOrd="2" destOrd="0" presId="urn:microsoft.com/office/officeart/2016/7/layout/BasicLinearProcessNumbered"/>
    <dgm:cxn modelId="{9C95F3D1-05D6-4B75-B481-FC88B335A4BC}" type="presParOf" srcId="{3EFC0AF5-BA92-42E9-9735-4876962311B5}" destId="{55CE3AEB-4B32-40C2-9305-36A34214EBFE}" srcOrd="3" destOrd="0" presId="urn:microsoft.com/office/officeart/2016/7/layout/BasicLinearProcessNumbered"/>
    <dgm:cxn modelId="{9FC20A8B-ABCF-4C45-9D81-90723F2E868C}" type="presParOf" srcId="{3B2D5F3B-D5CA-4349-AC61-0AF14EF4D84F}" destId="{F3A9EF0F-498E-49F3-B470-3D9850523336}" srcOrd="1" destOrd="0" presId="urn:microsoft.com/office/officeart/2016/7/layout/BasicLinearProcessNumbered"/>
    <dgm:cxn modelId="{10A89BD3-CC61-4491-88B3-A1F698EA33F6}" type="presParOf" srcId="{3B2D5F3B-D5CA-4349-AC61-0AF14EF4D84F}" destId="{DB44DF1A-69F0-4F15-8C88-A162E8E67899}" srcOrd="2" destOrd="0" presId="urn:microsoft.com/office/officeart/2016/7/layout/BasicLinearProcessNumbered"/>
    <dgm:cxn modelId="{BF1A027C-0AA8-4FFE-B934-4CBED170E9F7}" type="presParOf" srcId="{DB44DF1A-69F0-4F15-8C88-A162E8E67899}" destId="{0A9DD8D2-9F72-470E-8643-2237C995B313}" srcOrd="0" destOrd="0" presId="urn:microsoft.com/office/officeart/2016/7/layout/BasicLinearProcessNumbered"/>
    <dgm:cxn modelId="{E4B9C709-7214-42D8-911B-0574766197FE}" type="presParOf" srcId="{DB44DF1A-69F0-4F15-8C88-A162E8E67899}" destId="{ECE84A95-38FC-4E61-A9E2-21555CD86DB5}" srcOrd="1" destOrd="0" presId="urn:microsoft.com/office/officeart/2016/7/layout/BasicLinearProcessNumbered"/>
    <dgm:cxn modelId="{94179878-F96A-4126-B132-9F259438B37B}" type="presParOf" srcId="{DB44DF1A-69F0-4F15-8C88-A162E8E67899}" destId="{C6BEF99C-FEF3-4A65-BCFA-95C31AE0F501}" srcOrd="2" destOrd="0" presId="urn:microsoft.com/office/officeart/2016/7/layout/BasicLinearProcessNumbered"/>
    <dgm:cxn modelId="{F8B923F3-7BBA-4588-8065-B1BA1BB9DF6D}" type="presParOf" srcId="{DB44DF1A-69F0-4F15-8C88-A162E8E67899}" destId="{3169B6C6-5278-4194-9500-D07270812DC1}" srcOrd="3" destOrd="0" presId="urn:microsoft.com/office/officeart/2016/7/layout/BasicLinearProcessNumbered"/>
    <dgm:cxn modelId="{D9D1A3A1-5318-4055-BBF9-5D8E4C7C8E01}" type="presParOf" srcId="{3B2D5F3B-D5CA-4349-AC61-0AF14EF4D84F}" destId="{E2D68983-B2F4-4A4A-8AE2-04DE51E21A8C}" srcOrd="3" destOrd="0" presId="urn:microsoft.com/office/officeart/2016/7/layout/BasicLinearProcessNumbered"/>
    <dgm:cxn modelId="{095895B2-8671-4566-ADD7-D9BDE29F4D08}" type="presParOf" srcId="{3B2D5F3B-D5CA-4349-AC61-0AF14EF4D84F}" destId="{E27E28B8-4BAC-4C08-8982-A3EF42CB28E3}" srcOrd="4" destOrd="0" presId="urn:microsoft.com/office/officeart/2016/7/layout/BasicLinearProcessNumbered"/>
    <dgm:cxn modelId="{9DDF657C-9860-48E7-B8F6-59143489B852}" type="presParOf" srcId="{E27E28B8-4BAC-4C08-8982-A3EF42CB28E3}" destId="{12C0B736-13C8-4EED-A248-1B4F42E29F3F}" srcOrd="0" destOrd="0" presId="urn:microsoft.com/office/officeart/2016/7/layout/BasicLinearProcessNumbered"/>
    <dgm:cxn modelId="{6118F5C0-1A6C-4934-B3E3-2D73CC58A3C1}" type="presParOf" srcId="{E27E28B8-4BAC-4C08-8982-A3EF42CB28E3}" destId="{5EB3B0AD-7FD9-4940-ACAC-49840835ADB7}" srcOrd="1" destOrd="0" presId="urn:microsoft.com/office/officeart/2016/7/layout/BasicLinearProcessNumbered"/>
    <dgm:cxn modelId="{F50D6BA2-9C64-4537-8809-07AA0B78D18B}" type="presParOf" srcId="{E27E28B8-4BAC-4C08-8982-A3EF42CB28E3}" destId="{5BACB9A7-327B-4DA1-BD9D-E145D8934966}" srcOrd="2" destOrd="0" presId="urn:microsoft.com/office/officeart/2016/7/layout/BasicLinearProcessNumbered"/>
    <dgm:cxn modelId="{1F835163-4401-42C4-8142-77074B6AD38B}" type="presParOf" srcId="{E27E28B8-4BAC-4C08-8982-A3EF42CB28E3}" destId="{7276FB6F-2485-4F46-BAF2-5FE7494C014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B723A7-A6C5-4142-8C3A-949FB0CF35FF}">
      <dsp:nvSpPr>
        <dsp:cNvPr id="0" name=""/>
        <dsp:cNvSpPr/>
      </dsp:nvSpPr>
      <dsp:spPr>
        <a:xfrm>
          <a:off x="657900" y="352712"/>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3F3A5C-C339-4CC9-BF5E-38C8410E182D}">
      <dsp:nvSpPr>
        <dsp:cNvPr id="0" name=""/>
        <dsp:cNvSpPr/>
      </dsp:nvSpPr>
      <dsp:spPr>
        <a:xfrm>
          <a:off x="1082025" y="776837"/>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D84B06-6957-4CA8-BB15-D58469873B3D}">
      <dsp:nvSpPr>
        <dsp:cNvPr id="0" name=""/>
        <dsp:cNvSpPr/>
      </dsp:nvSpPr>
      <dsp:spPr>
        <a:xfrm>
          <a:off x="21712" y="2962712"/>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dirty="0"/>
            <a:t>Yaw Nimo-Agyare</a:t>
          </a:r>
          <a:r>
            <a:rPr lang="en-US" sz="1400" b="1" kern="1200" dirty="0">
              <a:latin typeface="Posterama"/>
            </a:rPr>
            <a:t> </a:t>
          </a:r>
          <a:r>
            <a:rPr lang="en-US" sz="1400" kern="1200" dirty="0">
              <a:latin typeface="Posterama"/>
            </a:rPr>
            <a:t>(Data Extraction and Source Arrangements)</a:t>
          </a:r>
          <a:endParaRPr lang="en-US" sz="1400" kern="1200" dirty="0"/>
        </a:p>
      </dsp:txBody>
      <dsp:txXfrm>
        <a:off x="21712" y="2962712"/>
        <a:ext cx="3262500" cy="720000"/>
      </dsp:txXfrm>
    </dsp:sp>
    <dsp:sp modelId="{91EDF629-8FD2-4B1D-BC8F-C9B6486C1514}">
      <dsp:nvSpPr>
        <dsp:cNvPr id="0" name=""/>
        <dsp:cNvSpPr/>
      </dsp:nvSpPr>
      <dsp:spPr>
        <a:xfrm>
          <a:off x="4491337" y="352712"/>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B5871-A623-484C-A52E-331A74160C6C}">
      <dsp:nvSpPr>
        <dsp:cNvPr id="0" name=""/>
        <dsp:cNvSpPr/>
      </dsp:nvSpPr>
      <dsp:spPr>
        <a:xfrm>
          <a:off x="4915462" y="776837"/>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CD3354-7FA7-4595-A88D-42AEE5252D73}">
      <dsp:nvSpPr>
        <dsp:cNvPr id="0" name=""/>
        <dsp:cNvSpPr/>
      </dsp:nvSpPr>
      <dsp:spPr>
        <a:xfrm>
          <a:off x="3855150" y="2962712"/>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dirty="0"/>
            <a:t>Rajinikanth </a:t>
          </a:r>
          <a:r>
            <a:rPr lang="en-US" sz="1400" b="1" kern="1200"/>
            <a:t>Boini</a:t>
          </a:r>
          <a:r>
            <a:rPr lang="en-US" sz="1400" kern="1200">
              <a:latin typeface="Posterama"/>
            </a:rPr>
            <a:t> (</a:t>
          </a:r>
          <a:r>
            <a:rPr lang="en-US" sz="1400" kern="1200" dirty="0">
              <a:latin typeface="Posterama"/>
            </a:rPr>
            <a:t>Data Processing and Handling)</a:t>
          </a:r>
        </a:p>
      </dsp:txBody>
      <dsp:txXfrm>
        <a:off x="3855150" y="2962712"/>
        <a:ext cx="3262500" cy="720000"/>
      </dsp:txXfrm>
    </dsp:sp>
    <dsp:sp modelId="{9762926A-9ACD-4634-A6B2-A0356D9A87FB}">
      <dsp:nvSpPr>
        <dsp:cNvPr id="0" name=""/>
        <dsp:cNvSpPr/>
      </dsp:nvSpPr>
      <dsp:spPr>
        <a:xfrm>
          <a:off x="8324775" y="352712"/>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C525B8-8016-4D77-887A-B05F778ED01C}">
      <dsp:nvSpPr>
        <dsp:cNvPr id="0" name=""/>
        <dsp:cNvSpPr/>
      </dsp:nvSpPr>
      <dsp:spPr>
        <a:xfrm>
          <a:off x="8748900" y="776837"/>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66D1C3-4883-44B0-BB97-73F51DEF4D27}">
      <dsp:nvSpPr>
        <dsp:cNvPr id="0" name=""/>
        <dsp:cNvSpPr/>
      </dsp:nvSpPr>
      <dsp:spPr>
        <a:xfrm>
          <a:off x="7688587" y="2962712"/>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1" kern="1200"/>
            <a:t>Rohit Singh</a:t>
          </a:r>
          <a:r>
            <a:rPr lang="en-US" sz="1400" kern="1200">
              <a:latin typeface="Posterama"/>
            </a:rPr>
            <a:t> (Data Visualization and Story Telling)</a:t>
          </a:r>
        </a:p>
      </dsp:txBody>
      <dsp:txXfrm>
        <a:off x="7688587" y="2962712"/>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F1440-6FEF-4B04-85E2-1E6E34A30E35}">
      <dsp:nvSpPr>
        <dsp:cNvPr id="0" name=""/>
        <dsp:cNvSpPr/>
      </dsp:nvSpPr>
      <dsp:spPr>
        <a:xfrm>
          <a:off x="0" y="1674"/>
          <a:ext cx="10972800" cy="8488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5F503-86CF-442D-B2B4-2B5BAC076053}">
      <dsp:nvSpPr>
        <dsp:cNvPr id="0" name=""/>
        <dsp:cNvSpPr/>
      </dsp:nvSpPr>
      <dsp:spPr>
        <a:xfrm>
          <a:off x="256779" y="192667"/>
          <a:ext cx="466871" cy="466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8F847-5385-4A03-9BAA-1139E75E8015}">
      <dsp:nvSpPr>
        <dsp:cNvPr id="0" name=""/>
        <dsp:cNvSpPr/>
      </dsp:nvSpPr>
      <dsp:spPr>
        <a:xfrm>
          <a:off x="980430" y="1674"/>
          <a:ext cx="9992369" cy="84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7" tIns="89837" rIns="89837" bIns="89837" numCol="1" spcCol="1270" anchor="ctr" anchorCtr="0">
          <a:noAutofit/>
        </a:bodyPr>
        <a:lstStyle/>
        <a:p>
          <a:pPr marL="0" lvl="0" indent="0" algn="l" defTabSz="977900">
            <a:lnSpc>
              <a:spcPct val="90000"/>
            </a:lnSpc>
            <a:spcBef>
              <a:spcPct val="0"/>
            </a:spcBef>
            <a:spcAft>
              <a:spcPct val="35000"/>
            </a:spcAft>
            <a:buNone/>
          </a:pPr>
          <a:r>
            <a:rPr lang="en-US" sz="2200" kern="1200"/>
            <a:t>• Develop an ETL pipeline that ingests, processes, and analyzes tweets.</a:t>
          </a:r>
        </a:p>
      </dsp:txBody>
      <dsp:txXfrm>
        <a:off x="980430" y="1674"/>
        <a:ext cx="9992369" cy="848857"/>
      </dsp:txXfrm>
    </dsp:sp>
    <dsp:sp modelId="{718F6D3A-93C4-4233-B1A3-F101EC65A887}">
      <dsp:nvSpPr>
        <dsp:cNvPr id="0" name=""/>
        <dsp:cNvSpPr/>
      </dsp:nvSpPr>
      <dsp:spPr>
        <a:xfrm>
          <a:off x="0" y="1062747"/>
          <a:ext cx="10972800" cy="8488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753854-D55A-4062-8606-0963E77C17D6}">
      <dsp:nvSpPr>
        <dsp:cNvPr id="0" name=""/>
        <dsp:cNvSpPr/>
      </dsp:nvSpPr>
      <dsp:spPr>
        <a:xfrm>
          <a:off x="256779" y="1253740"/>
          <a:ext cx="466871" cy="466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5C4A7B-9D1F-4FFD-B989-5ED4E67394F1}">
      <dsp:nvSpPr>
        <dsp:cNvPr id="0" name=""/>
        <dsp:cNvSpPr/>
      </dsp:nvSpPr>
      <dsp:spPr>
        <a:xfrm>
          <a:off x="980430" y="1062747"/>
          <a:ext cx="9992369" cy="84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7" tIns="89837" rIns="89837" bIns="89837" numCol="1" spcCol="1270" anchor="ctr" anchorCtr="0">
          <a:noAutofit/>
        </a:bodyPr>
        <a:lstStyle/>
        <a:p>
          <a:pPr marL="0" lvl="0" indent="0" algn="l" defTabSz="977900">
            <a:lnSpc>
              <a:spcPct val="90000"/>
            </a:lnSpc>
            <a:spcBef>
              <a:spcPct val="0"/>
            </a:spcBef>
            <a:spcAft>
              <a:spcPct val="35000"/>
            </a:spcAft>
            <a:buNone/>
          </a:pPr>
          <a:r>
            <a:rPr lang="en-US" sz="2200" kern="1200"/>
            <a:t>• Store raw and processed data securely using AWS.</a:t>
          </a:r>
        </a:p>
      </dsp:txBody>
      <dsp:txXfrm>
        <a:off x="980430" y="1062747"/>
        <a:ext cx="9992369" cy="848857"/>
      </dsp:txXfrm>
    </dsp:sp>
    <dsp:sp modelId="{C169B5D0-2EBC-4786-A12B-CBF74AD6BF39}">
      <dsp:nvSpPr>
        <dsp:cNvPr id="0" name=""/>
        <dsp:cNvSpPr/>
      </dsp:nvSpPr>
      <dsp:spPr>
        <a:xfrm>
          <a:off x="0" y="2123819"/>
          <a:ext cx="10972800" cy="8488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D119EF-E273-4112-BC6B-8F23EA3CE3EA}">
      <dsp:nvSpPr>
        <dsp:cNvPr id="0" name=""/>
        <dsp:cNvSpPr/>
      </dsp:nvSpPr>
      <dsp:spPr>
        <a:xfrm>
          <a:off x="256779" y="2314812"/>
          <a:ext cx="466871" cy="4668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9CC5B0-3B09-4E00-AE11-1B437445F06F}">
      <dsp:nvSpPr>
        <dsp:cNvPr id="0" name=""/>
        <dsp:cNvSpPr/>
      </dsp:nvSpPr>
      <dsp:spPr>
        <a:xfrm>
          <a:off x="980430" y="2123819"/>
          <a:ext cx="9992369" cy="84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7" tIns="89837" rIns="89837" bIns="89837" numCol="1" spcCol="1270" anchor="ctr" anchorCtr="0">
          <a:noAutofit/>
        </a:bodyPr>
        <a:lstStyle/>
        <a:p>
          <a:pPr marL="0" lvl="0" indent="0" algn="l" defTabSz="977900">
            <a:lnSpc>
              <a:spcPct val="90000"/>
            </a:lnSpc>
            <a:spcBef>
              <a:spcPct val="0"/>
            </a:spcBef>
            <a:spcAft>
              <a:spcPct val="35000"/>
            </a:spcAft>
            <a:buNone/>
          </a:pPr>
          <a:r>
            <a:rPr lang="en-US" sz="2200" kern="1200"/>
            <a:t>• Perform sentiment analysis to classify tweets as Positive, Negative, or Neutral.</a:t>
          </a:r>
        </a:p>
      </dsp:txBody>
      <dsp:txXfrm>
        <a:off x="980430" y="2123819"/>
        <a:ext cx="9992369" cy="848857"/>
      </dsp:txXfrm>
    </dsp:sp>
    <dsp:sp modelId="{D40D7DEC-D483-4110-B804-7BAC09A03E0F}">
      <dsp:nvSpPr>
        <dsp:cNvPr id="0" name=""/>
        <dsp:cNvSpPr/>
      </dsp:nvSpPr>
      <dsp:spPr>
        <a:xfrm>
          <a:off x="0" y="3184892"/>
          <a:ext cx="10972800" cy="8488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71F01-CFFB-4850-B42C-0171CAA7035E}">
      <dsp:nvSpPr>
        <dsp:cNvPr id="0" name=""/>
        <dsp:cNvSpPr/>
      </dsp:nvSpPr>
      <dsp:spPr>
        <a:xfrm>
          <a:off x="256779" y="3375885"/>
          <a:ext cx="466871" cy="4668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FE54D5-7994-457F-B72B-FF528E3F09D9}">
      <dsp:nvSpPr>
        <dsp:cNvPr id="0" name=""/>
        <dsp:cNvSpPr/>
      </dsp:nvSpPr>
      <dsp:spPr>
        <a:xfrm>
          <a:off x="980430" y="3184892"/>
          <a:ext cx="9992369" cy="848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837" tIns="89837" rIns="89837" bIns="89837" numCol="1" spcCol="1270" anchor="ctr" anchorCtr="0">
          <a:noAutofit/>
        </a:bodyPr>
        <a:lstStyle/>
        <a:p>
          <a:pPr marL="0" lvl="0" indent="0" algn="l" defTabSz="977900">
            <a:lnSpc>
              <a:spcPct val="90000"/>
            </a:lnSpc>
            <a:spcBef>
              <a:spcPct val="0"/>
            </a:spcBef>
            <a:spcAft>
              <a:spcPct val="35000"/>
            </a:spcAft>
            <a:buNone/>
          </a:pPr>
          <a:r>
            <a:rPr lang="en-US" sz="2200" kern="1200"/>
            <a:t>• Use data visualization tools to present insights.</a:t>
          </a:r>
        </a:p>
      </dsp:txBody>
      <dsp:txXfrm>
        <a:off x="980430" y="3184892"/>
        <a:ext cx="9992369" cy="8488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73B6D-D064-41F7-9C50-3656D3EA6C6C}">
      <dsp:nvSpPr>
        <dsp:cNvPr id="0" name=""/>
        <dsp:cNvSpPr/>
      </dsp:nvSpPr>
      <dsp:spPr>
        <a:xfrm>
          <a:off x="0" y="0"/>
          <a:ext cx="3428999" cy="403542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7338" tIns="330200" rIns="267338" bIns="330200" numCol="1" spcCol="1270" anchor="t" anchorCtr="0">
          <a:noAutofit/>
        </a:bodyPr>
        <a:lstStyle/>
        <a:p>
          <a:pPr marL="0" lvl="0" indent="0" algn="l" defTabSz="977900">
            <a:lnSpc>
              <a:spcPct val="100000"/>
            </a:lnSpc>
            <a:spcBef>
              <a:spcPct val="0"/>
            </a:spcBef>
            <a:spcAft>
              <a:spcPct val="35000"/>
            </a:spcAft>
            <a:buNone/>
          </a:pPr>
          <a:r>
            <a:rPr lang="en-US" sz="2200" kern="1200"/>
            <a:t>• Built an ETL pipeline for sentiment analysis of JetBlue tweets.</a:t>
          </a:r>
        </a:p>
      </dsp:txBody>
      <dsp:txXfrm>
        <a:off x="0" y="1533461"/>
        <a:ext cx="3428999" cy="2421255"/>
      </dsp:txXfrm>
    </dsp:sp>
    <dsp:sp modelId="{644885AA-FF60-420F-AA31-9F176314888E}">
      <dsp:nvSpPr>
        <dsp:cNvPr id="0" name=""/>
        <dsp:cNvSpPr/>
      </dsp:nvSpPr>
      <dsp:spPr>
        <a:xfrm>
          <a:off x="1109186" y="403542"/>
          <a:ext cx="1210627" cy="1210627"/>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85" tIns="12700" rIns="9438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86478" y="580834"/>
        <a:ext cx="856043" cy="856043"/>
      </dsp:txXfrm>
    </dsp:sp>
    <dsp:sp modelId="{1D9C8EAB-DBD1-461A-B1C0-17C8A0B81348}">
      <dsp:nvSpPr>
        <dsp:cNvPr id="0" name=""/>
        <dsp:cNvSpPr/>
      </dsp:nvSpPr>
      <dsp:spPr>
        <a:xfrm>
          <a:off x="0" y="4035353"/>
          <a:ext cx="3428999"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9DD8D2-9F72-470E-8643-2237C995B313}">
      <dsp:nvSpPr>
        <dsp:cNvPr id="0" name=""/>
        <dsp:cNvSpPr/>
      </dsp:nvSpPr>
      <dsp:spPr>
        <a:xfrm>
          <a:off x="3771899" y="0"/>
          <a:ext cx="3428999" cy="403542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7338" tIns="330200" rIns="267338" bIns="330200" numCol="1" spcCol="1270" anchor="t" anchorCtr="0">
          <a:noAutofit/>
        </a:bodyPr>
        <a:lstStyle/>
        <a:p>
          <a:pPr marL="0" lvl="0" indent="0" algn="l" defTabSz="977900">
            <a:lnSpc>
              <a:spcPct val="100000"/>
            </a:lnSpc>
            <a:spcBef>
              <a:spcPct val="0"/>
            </a:spcBef>
            <a:spcAft>
              <a:spcPct val="35000"/>
            </a:spcAft>
            <a:buNone/>
          </a:pPr>
          <a:r>
            <a:rPr lang="en-US" sz="2200" kern="1200"/>
            <a:t>• Currently setting up AWS services for processing and storage.</a:t>
          </a:r>
        </a:p>
      </dsp:txBody>
      <dsp:txXfrm>
        <a:off x="3771899" y="1533461"/>
        <a:ext cx="3428999" cy="2421255"/>
      </dsp:txXfrm>
    </dsp:sp>
    <dsp:sp modelId="{ECE84A95-38FC-4E61-A9E2-21555CD86DB5}">
      <dsp:nvSpPr>
        <dsp:cNvPr id="0" name=""/>
        <dsp:cNvSpPr/>
      </dsp:nvSpPr>
      <dsp:spPr>
        <a:xfrm>
          <a:off x="4881086" y="403542"/>
          <a:ext cx="1210627" cy="1210627"/>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85" tIns="12700" rIns="9438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058378" y="580834"/>
        <a:ext cx="856043" cy="856043"/>
      </dsp:txXfrm>
    </dsp:sp>
    <dsp:sp modelId="{C6BEF99C-FEF3-4A65-BCFA-95C31AE0F501}">
      <dsp:nvSpPr>
        <dsp:cNvPr id="0" name=""/>
        <dsp:cNvSpPr/>
      </dsp:nvSpPr>
      <dsp:spPr>
        <a:xfrm>
          <a:off x="3771899" y="4035353"/>
          <a:ext cx="3428999"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C0B736-13C8-4EED-A248-1B4F42E29F3F}">
      <dsp:nvSpPr>
        <dsp:cNvPr id="0" name=""/>
        <dsp:cNvSpPr/>
      </dsp:nvSpPr>
      <dsp:spPr>
        <a:xfrm>
          <a:off x="7543800" y="0"/>
          <a:ext cx="3428999" cy="403542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7338" tIns="330200" rIns="267338" bIns="330200" numCol="1" spcCol="1270" anchor="t" anchorCtr="0">
          <a:noAutofit/>
        </a:bodyPr>
        <a:lstStyle/>
        <a:p>
          <a:pPr marL="0" lvl="0" indent="0" algn="l" defTabSz="977900">
            <a:lnSpc>
              <a:spcPct val="100000"/>
            </a:lnSpc>
            <a:spcBef>
              <a:spcPct val="0"/>
            </a:spcBef>
            <a:spcAft>
              <a:spcPct val="35000"/>
            </a:spcAft>
            <a:buNone/>
          </a:pPr>
          <a:r>
            <a:rPr lang="en-US" sz="2200" kern="1200"/>
            <a:t>• Next Steps: Finalize sentiment analysis model and dashboard visualization.</a:t>
          </a:r>
        </a:p>
      </dsp:txBody>
      <dsp:txXfrm>
        <a:off x="7543800" y="1533461"/>
        <a:ext cx="3428999" cy="2421255"/>
      </dsp:txXfrm>
    </dsp:sp>
    <dsp:sp modelId="{5EB3B0AD-7FD9-4940-ACAC-49840835ADB7}">
      <dsp:nvSpPr>
        <dsp:cNvPr id="0" name=""/>
        <dsp:cNvSpPr/>
      </dsp:nvSpPr>
      <dsp:spPr>
        <a:xfrm>
          <a:off x="8652986" y="403542"/>
          <a:ext cx="1210627" cy="1210627"/>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385" tIns="12700" rIns="9438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830278" y="580834"/>
        <a:ext cx="856043" cy="856043"/>
      </dsp:txXfrm>
    </dsp:sp>
    <dsp:sp modelId="{5BACB9A7-327B-4DA1-BD9D-E145D8934966}">
      <dsp:nvSpPr>
        <dsp:cNvPr id="0" name=""/>
        <dsp:cNvSpPr/>
      </dsp:nvSpPr>
      <dsp:spPr>
        <a:xfrm>
          <a:off x="7543800" y="4035353"/>
          <a:ext cx="3428999"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3/5/2025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0819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3/5/2025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3214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3/5/2025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2101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3/5/2025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16796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3/5/2025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62387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3/5/2025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08176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3/5/2025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8228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3/5/2025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6506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3/5/2025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84730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3/5/2025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6820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3/5/2025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26887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3/5/2025</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574215502"/>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87C4FDF-D217-4821-A221-1C752E3F3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7" name="Rectangle 26">
            <a:extLst>
              <a:ext uri="{FF2B5EF4-FFF2-40B4-BE49-F238E27FC236}">
                <a16:creationId xmlns:a16="http://schemas.microsoft.com/office/drawing/2014/main" id="{BEA0F012-E2C6-46AF-B898-CC581478D1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12648" y="557783"/>
            <a:ext cx="5750938" cy="3130807"/>
          </a:xfrm>
        </p:spPr>
        <p:txBody>
          <a:bodyPr>
            <a:normAutofit/>
          </a:bodyPr>
          <a:lstStyle/>
          <a:p>
            <a:pPr>
              <a:lnSpc>
                <a:spcPct val="90000"/>
              </a:lnSpc>
            </a:pPr>
            <a:r>
              <a:rPr lang="en-US">
                <a:latin typeface="Calibri"/>
                <a:ea typeface="Calibri"/>
                <a:cs typeface="Calibri"/>
              </a:rPr>
              <a:t>JetBlue </a:t>
            </a:r>
            <a:r>
              <a:rPr lang="en-US" dirty="0">
                <a:latin typeface="Calibri"/>
                <a:ea typeface="Calibri"/>
                <a:cs typeface="Calibri"/>
              </a:rPr>
              <a:t>Airlines </a:t>
            </a:r>
            <a:r>
              <a:rPr lang="en-US">
                <a:latin typeface="Calibri"/>
                <a:ea typeface="Calibri"/>
                <a:cs typeface="Calibri"/>
              </a:rPr>
              <a:t>Sentiment Analysis</a:t>
            </a:r>
            <a:endParaRPr lang="en-US"/>
          </a:p>
          <a:p>
            <a:pPr>
              <a:lnSpc>
                <a:spcPct val="90000"/>
              </a:lnSpc>
            </a:pPr>
            <a:r>
              <a:rPr lang="en-US">
                <a:latin typeface="Calibri"/>
                <a:ea typeface="Calibri"/>
                <a:cs typeface="Calibri"/>
              </a:rPr>
              <a:t>ETL Data Processing Pipeline</a:t>
            </a:r>
            <a:endParaRPr lang="en-US"/>
          </a:p>
        </p:txBody>
      </p:sp>
      <p:sp>
        <p:nvSpPr>
          <p:cNvPr id="3" name="Subtitle 2"/>
          <p:cNvSpPr>
            <a:spLocks noGrp="1"/>
          </p:cNvSpPr>
          <p:nvPr>
            <p:ph type="subTitle" idx="1"/>
          </p:nvPr>
        </p:nvSpPr>
        <p:spPr>
          <a:xfrm>
            <a:off x="612648" y="3902206"/>
            <a:ext cx="5750938" cy="2240529"/>
          </a:xfrm>
        </p:spPr>
        <p:txBody>
          <a:bodyPr vert="horz" lIns="91440" tIns="45720" rIns="91440" bIns="45720" rtlCol="0">
            <a:normAutofit/>
          </a:bodyPr>
          <a:lstStyle/>
          <a:p>
            <a:r>
              <a:rPr lang="en-US" dirty="0"/>
              <a:t>DSCI-6007-02</a:t>
            </a:r>
          </a:p>
          <a:p>
            <a:r>
              <a:rPr lang="en-US" dirty="0"/>
              <a:t>Team 3</a:t>
            </a:r>
          </a:p>
          <a:p>
            <a:endParaRPr lang="en-US" dirty="0"/>
          </a:p>
        </p:txBody>
      </p:sp>
      <p:pic>
        <p:nvPicPr>
          <p:cNvPr id="4" name="Picture 3" descr="25 Jetblue Airways Stock Vectors and Vector Art | Shutterstock">
            <a:extLst>
              <a:ext uri="{FF2B5EF4-FFF2-40B4-BE49-F238E27FC236}">
                <a16:creationId xmlns:a16="http://schemas.microsoft.com/office/drawing/2014/main" id="{56C5E060-4B8F-E14E-E904-26953D375DE7}"/>
              </a:ext>
            </a:extLst>
          </p:cNvPr>
          <p:cNvPicPr>
            <a:picLocks noChangeAspect="1"/>
          </p:cNvPicPr>
          <p:nvPr/>
        </p:nvPicPr>
        <p:blipFill>
          <a:blip r:embed="rId2"/>
          <a:srcRect l="25121" r="12808" b="2"/>
          <a:stretch/>
        </p:blipFill>
        <p:spPr>
          <a:xfrm>
            <a:off x="6936533" y="10"/>
            <a:ext cx="5255467" cy="3428990"/>
          </a:xfrm>
          <a:custGeom>
            <a:avLst/>
            <a:gdLst/>
            <a:ahLst/>
            <a:cxnLst/>
            <a:rect l="l" t="t" r="r" b="b"/>
            <a:pathLst>
              <a:path w="5255467" h="3429000">
                <a:moveTo>
                  <a:pt x="268805" y="1822824"/>
                </a:moveTo>
                <a:cubicBezTo>
                  <a:pt x="412387" y="1822824"/>
                  <a:pt x="528781" y="1939219"/>
                  <a:pt x="528781" y="2082800"/>
                </a:cubicBezTo>
                <a:cubicBezTo>
                  <a:pt x="528781" y="2226381"/>
                  <a:pt x="412387" y="2342776"/>
                  <a:pt x="268805" y="2342776"/>
                </a:cubicBezTo>
                <a:cubicBezTo>
                  <a:pt x="125225" y="2342776"/>
                  <a:pt x="8829" y="2226381"/>
                  <a:pt x="8829" y="2082800"/>
                </a:cubicBezTo>
                <a:cubicBezTo>
                  <a:pt x="8829" y="1939219"/>
                  <a:pt x="125225" y="1822824"/>
                  <a:pt x="268805" y="1822824"/>
                </a:cubicBezTo>
                <a:close/>
                <a:moveTo>
                  <a:pt x="311623" y="1354515"/>
                </a:moveTo>
                <a:cubicBezTo>
                  <a:pt x="403243" y="1354515"/>
                  <a:pt x="477514" y="1428787"/>
                  <a:pt x="477514" y="1520407"/>
                </a:cubicBezTo>
                <a:cubicBezTo>
                  <a:pt x="477514" y="1612027"/>
                  <a:pt x="403243" y="1686299"/>
                  <a:pt x="311623" y="1686299"/>
                </a:cubicBezTo>
                <a:cubicBezTo>
                  <a:pt x="220002" y="1686299"/>
                  <a:pt x="145730" y="1612027"/>
                  <a:pt x="145730" y="1520407"/>
                </a:cubicBezTo>
                <a:cubicBezTo>
                  <a:pt x="145730" y="1428787"/>
                  <a:pt x="220002" y="1354515"/>
                  <a:pt x="311623" y="1354515"/>
                </a:cubicBezTo>
                <a:close/>
                <a:moveTo>
                  <a:pt x="541218" y="0"/>
                </a:moveTo>
                <a:lnTo>
                  <a:pt x="833582" y="0"/>
                </a:lnTo>
                <a:lnTo>
                  <a:pt x="2382626" y="0"/>
                </a:lnTo>
                <a:lnTo>
                  <a:pt x="2747580" y="0"/>
                </a:lnTo>
                <a:lnTo>
                  <a:pt x="3950670" y="0"/>
                </a:lnTo>
                <a:lnTo>
                  <a:pt x="4706476" y="0"/>
                </a:lnTo>
                <a:lnTo>
                  <a:pt x="5255467" y="0"/>
                </a:lnTo>
                <a:lnTo>
                  <a:pt x="5255467" y="3429000"/>
                </a:lnTo>
                <a:lnTo>
                  <a:pt x="0" y="3429000"/>
                </a:lnTo>
                <a:lnTo>
                  <a:pt x="10355" y="3365199"/>
                </a:lnTo>
                <a:cubicBezTo>
                  <a:pt x="48015" y="3197951"/>
                  <a:pt x="123724" y="3038692"/>
                  <a:pt x="207457" y="2872062"/>
                </a:cubicBezTo>
                <a:cubicBezTo>
                  <a:pt x="262517" y="2763073"/>
                  <a:pt x="320349" y="2687655"/>
                  <a:pt x="379893" y="2630331"/>
                </a:cubicBezTo>
                <a:cubicBezTo>
                  <a:pt x="382617" y="2627394"/>
                  <a:pt x="385645" y="2624417"/>
                  <a:pt x="389084" y="2621388"/>
                </a:cubicBezTo>
                <a:cubicBezTo>
                  <a:pt x="945661" y="2128752"/>
                  <a:pt x="557531" y="1213511"/>
                  <a:pt x="465879" y="1018429"/>
                </a:cubicBezTo>
                <a:cubicBezTo>
                  <a:pt x="458750" y="1006625"/>
                  <a:pt x="452689" y="994267"/>
                  <a:pt x="447771" y="981453"/>
                </a:cubicBezTo>
                <a:cubicBezTo>
                  <a:pt x="313042" y="605203"/>
                  <a:pt x="284127" y="265828"/>
                  <a:pt x="512399" y="26006"/>
                </a:cubicBezTo>
                <a:close/>
              </a:path>
            </a:pathLst>
          </a:custGeom>
        </p:spPr>
      </p:pic>
      <p:pic>
        <p:nvPicPr>
          <p:cNvPr id="20" name="Picture 19">
            <a:extLst>
              <a:ext uri="{FF2B5EF4-FFF2-40B4-BE49-F238E27FC236}">
                <a16:creationId xmlns:a16="http://schemas.microsoft.com/office/drawing/2014/main" id="{B60E0592-7946-2F4E-0940-7A9EEBB83934}"/>
              </a:ext>
            </a:extLst>
          </p:cNvPr>
          <p:cNvPicPr>
            <a:picLocks noChangeAspect="1"/>
          </p:cNvPicPr>
          <p:nvPr/>
        </p:nvPicPr>
        <p:blipFill>
          <a:blip r:embed="rId3"/>
          <a:srcRect r="5862" b="1"/>
          <a:stretch/>
        </p:blipFill>
        <p:spPr>
          <a:xfrm>
            <a:off x="6921795" y="3429000"/>
            <a:ext cx="5270205" cy="3429000"/>
          </a:xfrm>
          <a:custGeom>
            <a:avLst/>
            <a:gdLst/>
            <a:ahLst/>
            <a:cxnLst/>
            <a:rect l="l" t="t" r="r" b="b"/>
            <a:pathLst>
              <a:path w="5270205" h="3429000">
                <a:moveTo>
                  <a:pt x="342131" y="1329720"/>
                </a:moveTo>
                <a:cubicBezTo>
                  <a:pt x="518068" y="1329720"/>
                  <a:pt x="660693" y="1472346"/>
                  <a:pt x="660693" y="1648283"/>
                </a:cubicBezTo>
                <a:cubicBezTo>
                  <a:pt x="660693" y="1824220"/>
                  <a:pt x="518068" y="1966846"/>
                  <a:pt x="342131" y="1966846"/>
                </a:cubicBezTo>
                <a:cubicBezTo>
                  <a:pt x="166194" y="1966846"/>
                  <a:pt x="23567" y="1824220"/>
                  <a:pt x="23567" y="1648283"/>
                </a:cubicBezTo>
                <a:cubicBezTo>
                  <a:pt x="23567" y="1472346"/>
                  <a:pt x="166194" y="1329720"/>
                  <a:pt x="342131" y="1329720"/>
                </a:cubicBezTo>
                <a:close/>
                <a:moveTo>
                  <a:pt x="14738" y="0"/>
                </a:moveTo>
                <a:lnTo>
                  <a:pt x="5270205" y="0"/>
                </a:lnTo>
                <a:lnTo>
                  <a:pt x="5270205" y="3429000"/>
                </a:lnTo>
                <a:lnTo>
                  <a:pt x="580539" y="3429000"/>
                </a:lnTo>
                <a:lnTo>
                  <a:pt x="548777" y="3393217"/>
                </a:lnTo>
                <a:cubicBezTo>
                  <a:pt x="402964" y="3206564"/>
                  <a:pt x="308389" y="2967571"/>
                  <a:pt x="301088" y="2744809"/>
                </a:cubicBezTo>
                <a:cubicBezTo>
                  <a:pt x="283493" y="2198815"/>
                  <a:pt x="800250" y="2035406"/>
                  <a:pt x="744084" y="1560172"/>
                </a:cubicBezTo>
                <a:cubicBezTo>
                  <a:pt x="697796" y="1165597"/>
                  <a:pt x="239340" y="1008363"/>
                  <a:pt x="56290" y="477274"/>
                </a:cubicBezTo>
                <a:cubicBezTo>
                  <a:pt x="4940" y="328333"/>
                  <a:pt x="-8117" y="192526"/>
                  <a:pt x="4452" y="63374"/>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F975DA-2F73-4697-B7A9-A2E834712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462CCF-454F-C74B-01EC-BDF385E6C763}"/>
              </a:ext>
            </a:extLst>
          </p:cNvPr>
          <p:cNvSpPr>
            <a:spLocks noGrp="1"/>
          </p:cNvSpPr>
          <p:nvPr>
            <p:ph type="title"/>
          </p:nvPr>
        </p:nvSpPr>
        <p:spPr>
          <a:xfrm>
            <a:off x="609600" y="557784"/>
            <a:ext cx="10972800" cy="1325563"/>
          </a:xfrm>
        </p:spPr>
        <p:txBody>
          <a:bodyPr>
            <a:normAutofit/>
          </a:bodyPr>
          <a:lstStyle/>
          <a:p>
            <a:r>
              <a:rPr lang="en-US" dirty="0">
                <a:cs typeface="Posterama"/>
              </a:rPr>
              <a:t>OUR TEAM</a:t>
            </a:r>
          </a:p>
        </p:txBody>
      </p:sp>
      <p:graphicFrame>
        <p:nvGraphicFramePr>
          <p:cNvPr id="5" name="Content Placeholder 2">
            <a:extLst>
              <a:ext uri="{FF2B5EF4-FFF2-40B4-BE49-F238E27FC236}">
                <a16:creationId xmlns:a16="http://schemas.microsoft.com/office/drawing/2014/main" id="{325340E3-CB13-82F9-A802-E79F998C8BBA}"/>
              </a:ext>
            </a:extLst>
          </p:cNvPr>
          <p:cNvGraphicFramePr>
            <a:graphicFrameLocks noGrp="1"/>
          </p:cNvGraphicFramePr>
          <p:nvPr>
            <p:ph idx="1"/>
            <p:extLst>
              <p:ext uri="{D42A27DB-BD31-4B8C-83A1-F6EECF244321}">
                <p14:modId xmlns:p14="http://schemas.microsoft.com/office/powerpoint/2010/main" val="1485277801"/>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220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A626A22B-136F-6509-CD37-48F2D4394DC2}"/>
              </a:ext>
            </a:extLst>
          </p:cNvPr>
          <p:cNvSpPr>
            <a:spLocks noGrp="1"/>
          </p:cNvSpPr>
          <p:nvPr>
            <p:ph type="title"/>
          </p:nvPr>
        </p:nvSpPr>
        <p:spPr>
          <a:xfrm>
            <a:off x="5748752" y="552782"/>
            <a:ext cx="5919373" cy="1611920"/>
          </a:xfrm>
        </p:spPr>
        <p:txBody>
          <a:bodyPr>
            <a:normAutofit/>
          </a:bodyPr>
          <a:lstStyle/>
          <a:p>
            <a:r>
              <a:rPr lang="en-US" dirty="0">
                <a:cs typeface="Posterama"/>
              </a:rPr>
              <a:t>Business Problem</a:t>
            </a:r>
            <a:endParaRPr lang="en-US" dirty="0"/>
          </a:p>
        </p:txBody>
      </p:sp>
      <p:pic>
        <p:nvPicPr>
          <p:cNvPr id="5" name="Picture 4" descr="Person holding a puzzle piece">
            <a:extLst>
              <a:ext uri="{FF2B5EF4-FFF2-40B4-BE49-F238E27FC236}">
                <a16:creationId xmlns:a16="http://schemas.microsoft.com/office/drawing/2014/main" id="{48F13D06-6BF5-7059-D737-F771A26C04E1}"/>
              </a:ext>
            </a:extLst>
          </p:cNvPr>
          <p:cNvPicPr>
            <a:picLocks noChangeAspect="1"/>
          </p:cNvPicPr>
          <p:nvPr/>
        </p:nvPicPr>
        <p:blipFill>
          <a:blip r:embed="rId2"/>
          <a:srcRect l="22073" r="21511" b="-1"/>
          <a:stretch/>
        </p:blipFill>
        <p:spPr>
          <a:xfrm>
            <a:off x="20" y="10"/>
            <a:ext cx="5710632" cy="6857990"/>
          </a:xfrm>
          <a:custGeom>
            <a:avLst/>
            <a:gdLst/>
            <a:ahLst/>
            <a:cxnLst/>
            <a:rect l="l" t="t" r="r" b="b"/>
            <a:pathLst>
              <a:path w="5710652" h="6858000">
                <a:moveTo>
                  <a:pt x="4831301" y="0"/>
                </a:moveTo>
                <a:lnTo>
                  <a:pt x="5696109" y="0"/>
                </a:lnTo>
                <a:lnTo>
                  <a:pt x="5706418" y="42969"/>
                </a:lnTo>
                <a:cubicBezTo>
                  <a:pt x="5714414" y="100391"/>
                  <a:pt x="5711283" y="160329"/>
                  <a:pt x="5695333" y="219852"/>
                </a:cubicBezTo>
                <a:cubicBezTo>
                  <a:pt x="5631536" y="457945"/>
                  <a:pt x="5386806" y="599240"/>
                  <a:pt x="5148712" y="535443"/>
                </a:cubicBezTo>
                <a:cubicBezTo>
                  <a:pt x="4940381" y="479621"/>
                  <a:pt x="4806160" y="285271"/>
                  <a:pt x="4818599" y="78052"/>
                </a:cubicBezTo>
                <a:close/>
                <a:moveTo>
                  <a:pt x="0" y="0"/>
                </a:moveTo>
                <a:lnTo>
                  <a:pt x="545808" y="0"/>
                </a:lnTo>
                <a:lnTo>
                  <a:pt x="4212872" y="0"/>
                </a:lnTo>
                <a:lnTo>
                  <a:pt x="4204748" y="184996"/>
                </a:lnTo>
                <a:cubicBezTo>
                  <a:pt x="4203390" y="263520"/>
                  <a:pt x="4204263" y="341910"/>
                  <a:pt x="4207775" y="419995"/>
                </a:cubicBezTo>
                <a:cubicBezTo>
                  <a:pt x="4220964" y="709488"/>
                  <a:pt x="4449625" y="891535"/>
                  <a:pt x="4655737" y="1068099"/>
                </a:cubicBezTo>
                <a:cubicBezTo>
                  <a:pt x="5169527" y="1508061"/>
                  <a:pt x="5344373" y="2032158"/>
                  <a:pt x="5103604" y="2589405"/>
                </a:cubicBezTo>
                <a:cubicBezTo>
                  <a:pt x="5010230" y="2805523"/>
                  <a:pt x="4828675" y="2993264"/>
                  <a:pt x="4657611" y="3164269"/>
                </a:cubicBezTo>
                <a:cubicBezTo>
                  <a:pt x="4198817" y="3622744"/>
                  <a:pt x="4217616" y="4154456"/>
                  <a:pt x="4499219" y="4641255"/>
                </a:cubicBezTo>
                <a:cubicBezTo>
                  <a:pt x="4699839" y="4986832"/>
                  <a:pt x="4940395" y="5311556"/>
                  <a:pt x="5110950" y="5670858"/>
                </a:cubicBezTo>
                <a:cubicBezTo>
                  <a:pt x="5277001" y="6019042"/>
                  <a:pt x="5375520" y="6366409"/>
                  <a:pt x="5396522" y="6707670"/>
                </a:cubicBezTo>
                <a:lnTo>
                  <a:pt x="5398895" y="6858000"/>
                </a:lnTo>
                <a:lnTo>
                  <a:pt x="0" y="6858000"/>
                </a:lnTo>
                <a:close/>
              </a:path>
            </a:pathLst>
          </a:custGeom>
        </p:spPr>
      </p:pic>
      <p:sp>
        <p:nvSpPr>
          <p:cNvPr id="3" name="Content Placeholder 2">
            <a:extLst>
              <a:ext uri="{FF2B5EF4-FFF2-40B4-BE49-F238E27FC236}">
                <a16:creationId xmlns:a16="http://schemas.microsoft.com/office/drawing/2014/main" id="{13038F6F-DCC9-98D4-15DF-04585AC2C6DE}"/>
              </a:ext>
            </a:extLst>
          </p:cNvPr>
          <p:cNvSpPr>
            <a:spLocks noGrp="1"/>
          </p:cNvSpPr>
          <p:nvPr>
            <p:ph idx="1"/>
          </p:nvPr>
        </p:nvSpPr>
        <p:spPr>
          <a:xfrm>
            <a:off x="5745083" y="2391995"/>
            <a:ext cx="5904056" cy="3174788"/>
          </a:xfrm>
        </p:spPr>
        <p:txBody>
          <a:bodyPr vert="horz" lIns="91440" tIns="45720" rIns="91440" bIns="45720" rtlCol="0" anchor="t">
            <a:normAutofit/>
          </a:bodyPr>
          <a:lstStyle/>
          <a:p>
            <a:r>
              <a:rPr lang="en-US" dirty="0">
                <a:ea typeface="+mn-lt"/>
                <a:cs typeface="+mn-lt"/>
              </a:rPr>
              <a:t>We are the data engineering team managing the branding for a popular airline, JetBlue. JetBlue is a leading airline that wants to understand how customers perceive their brand based on Twitter discussions. Our task is to determine public sentiment towards JetBlue and identify the key factors that drive positive or negative customer experiences.</a:t>
            </a:r>
            <a:endParaRPr lang="en-US" dirty="0"/>
          </a:p>
        </p:txBody>
      </p:sp>
    </p:spTree>
    <p:extLst>
      <p:ext uri="{BB962C8B-B14F-4D97-AF65-F5344CB8AC3E}">
        <p14:creationId xmlns:p14="http://schemas.microsoft.com/office/powerpoint/2010/main" val="4243451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13B2A7-A44E-4940-9367-4788F2807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ADBF9A7D-DF04-4422-981B-76DFC720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937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D40BB3-5674-4970-463A-E6FC077C5C72}"/>
              </a:ext>
            </a:extLst>
          </p:cNvPr>
          <p:cNvSpPr>
            <a:spLocks noGrp="1"/>
          </p:cNvSpPr>
          <p:nvPr>
            <p:ph type="title"/>
          </p:nvPr>
        </p:nvSpPr>
        <p:spPr>
          <a:xfrm>
            <a:off x="609600" y="557784"/>
            <a:ext cx="10972800" cy="1325563"/>
          </a:xfrm>
        </p:spPr>
        <p:txBody>
          <a:bodyPr>
            <a:normAutofit/>
          </a:bodyPr>
          <a:lstStyle/>
          <a:p>
            <a:r>
              <a:rPr lang="en-US" dirty="0">
                <a:cs typeface="Posterama"/>
              </a:rPr>
              <a:t>Our Proposed Solution </a:t>
            </a:r>
            <a:endParaRPr lang="en-US" dirty="0"/>
          </a:p>
        </p:txBody>
      </p:sp>
      <p:graphicFrame>
        <p:nvGraphicFramePr>
          <p:cNvPr id="5" name="Content Placeholder 2">
            <a:extLst>
              <a:ext uri="{FF2B5EF4-FFF2-40B4-BE49-F238E27FC236}">
                <a16:creationId xmlns:a16="http://schemas.microsoft.com/office/drawing/2014/main" id="{F23A5022-33A0-86F8-418B-610961B0157C}"/>
              </a:ext>
            </a:extLst>
          </p:cNvPr>
          <p:cNvGraphicFramePr>
            <a:graphicFrameLocks noGrp="1"/>
          </p:cNvGraphicFramePr>
          <p:nvPr>
            <p:ph idx="1"/>
            <p:extLst>
              <p:ext uri="{D42A27DB-BD31-4B8C-83A1-F6EECF244321}">
                <p14:modId xmlns:p14="http://schemas.microsoft.com/office/powerpoint/2010/main" val="3453281258"/>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9709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3433D8A4-97B0-4F4C-0378-071A57C1B353}"/>
              </a:ext>
            </a:extLst>
          </p:cNvPr>
          <p:cNvSpPr>
            <a:spLocks noGrp="1"/>
          </p:cNvSpPr>
          <p:nvPr>
            <p:ph type="title"/>
          </p:nvPr>
        </p:nvSpPr>
        <p:spPr>
          <a:xfrm>
            <a:off x="609600" y="552782"/>
            <a:ext cx="5486400" cy="1154711"/>
          </a:xfrm>
        </p:spPr>
        <p:txBody>
          <a:bodyPr>
            <a:normAutofit/>
          </a:bodyPr>
          <a:lstStyle/>
          <a:p>
            <a:r>
              <a:rPr lang="en-US" dirty="0">
                <a:cs typeface="Posterama"/>
              </a:rPr>
              <a:t>Data Source </a:t>
            </a:r>
            <a:endParaRPr lang="en-US" dirty="0"/>
          </a:p>
        </p:txBody>
      </p:sp>
      <p:sp>
        <p:nvSpPr>
          <p:cNvPr id="6" name="Content Placeholder 5">
            <a:extLst>
              <a:ext uri="{FF2B5EF4-FFF2-40B4-BE49-F238E27FC236}">
                <a16:creationId xmlns:a16="http://schemas.microsoft.com/office/drawing/2014/main" id="{FCFE55BD-74F6-1CE5-6B20-64BD2669F988}"/>
              </a:ext>
            </a:extLst>
          </p:cNvPr>
          <p:cNvSpPr>
            <a:spLocks noGrp="1"/>
          </p:cNvSpPr>
          <p:nvPr>
            <p:ph idx="1"/>
          </p:nvPr>
        </p:nvSpPr>
        <p:spPr>
          <a:xfrm>
            <a:off x="610198" y="2391995"/>
            <a:ext cx="5472204" cy="3174788"/>
          </a:xfrm>
        </p:spPr>
        <p:txBody>
          <a:bodyPr vert="horz" lIns="91440" tIns="45720" rIns="91440" bIns="45720" rtlCol="0" anchor="t">
            <a:normAutofit/>
          </a:bodyPr>
          <a:lstStyle/>
          <a:p>
            <a:r>
              <a:rPr lang="en-US" dirty="0">
                <a:latin typeface="Calibri"/>
                <a:ea typeface="Calibri"/>
                <a:cs typeface="Calibri"/>
              </a:rPr>
              <a:t>Used Twitter API to fetch tweets mentioning JetBlue.</a:t>
            </a:r>
          </a:p>
          <a:p>
            <a:endParaRPr lang="en-US">
              <a:latin typeface="Calibri"/>
              <a:ea typeface="Calibri"/>
              <a:cs typeface="Calibri"/>
            </a:endParaRPr>
          </a:p>
        </p:txBody>
      </p:sp>
      <p:pic>
        <p:nvPicPr>
          <p:cNvPr id="3" name="Graphic 2" descr="File:X logo 2023 original.svg - Wikimedia Commons">
            <a:extLst>
              <a:ext uri="{FF2B5EF4-FFF2-40B4-BE49-F238E27FC236}">
                <a16:creationId xmlns:a16="http://schemas.microsoft.com/office/drawing/2014/main" id="{03125E02-BFF5-0F6C-C75B-A252258BD4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49146" y="1237281"/>
            <a:ext cx="2743200" cy="2743200"/>
          </a:xfrm>
          <a:prstGeom prst="rect">
            <a:avLst/>
          </a:prstGeom>
        </p:spPr>
      </p:pic>
      <p:sp>
        <p:nvSpPr>
          <p:cNvPr id="4" name="TextBox 3">
            <a:extLst>
              <a:ext uri="{FF2B5EF4-FFF2-40B4-BE49-F238E27FC236}">
                <a16:creationId xmlns:a16="http://schemas.microsoft.com/office/drawing/2014/main" id="{AA74E5DF-24EB-19B2-C5C6-791BC99B69BC}"/>
              </a:ext>
            </a:extLst>
          </p:cNvPr>
          <p:cNvSpPr txBox="1"/>
          <p:nvPr/>
        </p:nvSpPr>
        <p:spPr>
          <a:xfrm>
            <a:off x="5538061" y="5073112"/>
            <a:ext cx="62303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https://developer.twitter.com/en/portal/dashboard</a:t>
            </a:r>
          </a:p>
        </p:txBody>
      </p:sp>
      <p:sp>
        <p:nvSpPr>
          <p:cNvPr id="7" name="TextBox 4">
            <a:extLst>
              <a:ext uri="{FF2B5EF4-FFF2-40B4-BE49-F238E27FC236}">
                <a16:creationId xmlns:a16="http://schemas.microsoft.com/office/drawing/2014/main" id="{A5EB6509-32F5-FD08-83E9-ADAE3CDD9455}"/>
              </a:ext>
            </a:extLst>
          </p:cNvPr>
          <p:cNvSpPr txBox="1"/>
          <p:nvPr/>
        </p:nvSpPr>
        <p:spPr>
          <a:xfrm>
            <a:off x="8291367" y="4604568"/>
            <a:ext cx="158857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X API</a:t>
            </a:r>
          </a:p>
        </p:txBody>
      </p:sp>
    </p:spTree>
    <p:extLst>
      <p:ext uri="{BB962C8B-B14F-4D97-AF65-F5344CB8AC3E}">
        <p14:creationId xmlns:p14="http://schemas.microsoft.com/office/powerpoint/2010/main" val="3989585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D56E-287F-EB0C-0C41-B1B3848C173B}"/>
              </a:ext>
            </a:extLst>
          </p:cNvPr>
          <p:cNvSpPr>
            <a:spLocks noGrp="1"/>
          </p:cNvSpPr>
          <p:nvPr>
            <p:ph type="title"/>
          </p:nvPr>
        </p:nvSpPr>
        <p:spPr>
          <a:xfrm>
            <a:off x="471055" y="-104155"/>
            <a:ext cx="10972800" cy="1325563"/>
          </a:xfrm>
        </p:spPr>
        <p:txBody>
          <a:bodyPr/>
          <a:lstStyle/>
          <a:p>
            <a:r>
              <a:rPr lang="en-US" dirty="0">
                <a:cs typeface="Posterama"/>
              </a:rPr>
              <a:t>Crisp-DM Methodology</a:t>
            </a:r>
            <a:endParaRPr lang="en-US" dirty="0"/>
          </a:p>
        </p:txBody>
      </p:sp>
      <p:pic>
        <p:nvPicPr>
          <p:cNvPr id="4" name="Content Placeholder 3" descr="A diagram of data processing&#10;&#10;AI-generated content may be incorrect.">
            <a:extLst>
              <a:ext uri="{FF2B5EF4-FFF2-40B4-BE49-F238E27FC236}">
                <a16:creationId xmlns:a16="http://schemas.microsoft.com/office/drawing/2014/main" id="{A2BD9CB6-ED2E-B6AE-619C-CC4B5CE18330}"/>
              </a:ext>
            </a:extLst>
          </p:cNvPr>
          <p:cNvPicPr>
            <a:picLocks noGrp="1" noChangeAspect="1"/>
          </p:cNvPicPr>
          <p:nvPr>
            <p:ph idx="1"/>
          </p:nvPr>
        </p:nvPicPr>
        <p:blipFill>
          <a:blip r:embed="rId2"/>
          <a:stretch>
            <a:fillRect/>
          </a:stretch>
        </p:blipFill>
        <p:spPr>
          <a:xfrm>
            <a:off x="2022159" y="1213356"/>
            <a:ext cx="8147681" cy="5645200"/>
          </a:xfrm>
        </p:spPr>
      </p:pic>
    </p:spTree>
    <p:extLst>
      <p:ext uri="{BB962C8B-B14F-4D97-AF65-F5344CB8AC3E}">
        <p14:creationId xmlns:p14="http://schemas.microsoft.com/office/powerpoint/2010/main" val="2989514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CED4-AA13-2FE0-440F-8634D70BDD75}"/>
              </a:ext>
            </a:extLst>
          </p:cNvPr>
          <p:cNvSpPr>
            <a:spLocks noGrp="1"/>
          </p:cNvSpPr>
          <p:nvPr>
            <p:ph type="title"/>
          </p:nvPr>
        </p:nvSpPr>
        <p:spPr/>
        <p:txBody>
          <a:bodyPr/>
          <a:lstStyle/>
          <a:p>
            <a:r>
              <a:rPr lang="en-US" dirty="0">
                <a:solidFill>
                  <a:srgbClr val="000000"/>
                </a:solidFill>
                <a:latin typeface="Calibri"/>
                <a:ea typeface="Calibri"/>
                <a:cs typeface="Calibri"/>
              </a:rPr>
              <a:t>Tools &amp; Project Flow</a:t>
            </a:r>
            <a:endParaRPr lang="en-US" dirty="0"/>
          </a:p>
        </p:txBody>
      </p:sp>
      <p:pic>
        <p:nvPicPr>
          <p:cNvPr id="4" name="Content Placeholder 3" descr="API (@API) / X">
            <a:extLst>
              <a:ext uri="{FF2B5EF4-FFF2-40B4-BE49-F238E27FC236}">
                <a16:creationId xmlns:a16="http://schemas.microsoft.com/office/drawing/2014/main" id="{5819C5DE-FF4F-FFB5-3068-B28DEBF4A79C}"/>
              </a:ext>
            </a:extLst>
          </p:cNvPr>
          <p:cNvPicPr>
            <a:picLocks noGrp="1" noChangeAspect="1"/>
          </p:cNvPicPr>
          <p:nvPr>
            <p:ph idx="1"/>
          </p:nvPr>
        </p:nvPicPr>
        <p:blipFill>
          <a:blip r:embed="rId2"/>
          <a:stretch>
            <a:fillRect/>
          </a:stretch>
        </p:blipFill>
        <p:spPr>
          <a:xfrm>
            <a:off x="442577" y="3196840"/>
            <a:ext cx="1285395" cy="1308485"/>
          </a:xfrm>
        </p:spPr>
      </p:pic>
      <p:pic>
        <p:nvPicPr>
          <p:cNvPr id="5" name="Picture 4" descr="Cloud Icons | Amazon Kinesis Data Streams">
            <a:extLst>
              <a:ext uri="{FF2B5EF4-FFF2-40B4-BE49-F238E27FC236}">
                <a16:creationId xmlns:a16="http://schemas.microsoft.com/office/drawing/2014/main" id="{A82C7367-15D9-AA68-7A20-B5BC3856270F}"/>
              </a:ext>
            </a:extLst>
          </p:cNvPr>
          <p:cNvPicPr>
            <a:picLocks noChangeAspect="1"/>
          </p:cNvPicPr>
          <p:nvPr/>
        </p:nvPicPr>
        <p:blipFill>
          <a:blip r:embed="rId3"/>
          <a:stretch>
            <a:fillRect/>
          </a:stretch>
        </p:blipFill>
        <p:spPr>
          <a:xfrm>
            <a:off x="2815682" y="3027217"/>
            <a:ext cx="1650231" cy="1650231"/>
          </a:xfrm>
          <a:prstGeom prst="rect">
            <a:avLst/>
          </a:prstGeom>
        </p:spPr>
      </p:pic>
      <p:pic>
        <p:nvPicPr>
          <p:cNvPr id="6" name="Picture 5" descr="S3 Data with Amazon Athena and Mode ...">
            <a:extLst>
              <a:ext uri="{FF2B5EF4-FFF2-40B4-BE49-F238E27FC236}">
                <a16:creationId xmlns:a16="http://schemas.microsoft.com/office/drawing/2014/main" id="{5148DD82-5716-EE52-8CD8-46B5776D0DA5}"/>
              </a:ext>
            </a:extLst>
          </p:cNvPr>
          <p:cNvPicPr>
            <a:picLocks noChangeAspect="1"/>
          </p:cNvPicPr>
          <p:nvPr/>
        </p:nvPicPr>
        <p:blipFill>
          <a:blip r:embed="rId4"/>
          <a:stretch>
            <a:fillRect/>
          </a:stretch>
        </p:blipFill>
        <p:spPr>
          <a:xfrm>
            <a:off x="5488831" y="1713725"/>
            <a:ext cx="2543175" cy="1800225"/>
          </a:xfrm>
          <a:prstGeom prst="rect">
            <a:avLst/>
          </a:prstGeom>
        </p:spPr>
      </p:pic>
      <p:pic>
        <p:nvPicPr>
          <p:cNvPr id="7" name="Graphic 6" descr="Amazon S3 – Pogodan">
            <a:extLst>
              <a:ext uri="{FF2B5EF4-FFF2-40B4-BE49-F238E27FC236}">
                <a16:creationId xmlns:a16="http://schemas.microsoft.com/office/drawing/2014/main" id="{059DAED7-1F0E-D6C6-C6C3-99BF8A35A9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3497" y="4490818"/>
            <a:ext cx="1473331" cy="1514816"/>
          </a:xfrm>
          <a:prstGeom prst="rect">
            <a:avLst/>
          </a:prstGeom>
        </p:spPr>
      </p:pic>
      <p:pic>
        <p:nvPicPr>
          <p:cNvPr id="8" name="Picture 7" descr="Power BI | Data Governance and Analytics Services">
            <a:extLst>
              <a:ext uri="{FF2B5EF4-FFF2-40B4-BE49-F238E27FC236}">
                <a16:creationId xmlns:a16="http://schemas.microsoft.com/office/drawing/2014/main" id="{E6F10E90-5A3B-34ED-7079-6495E13E43BE}"/>
              </a:ext>
            </a:extLst>
          </p:cNvPr>
          <p:cNvPicPr>
            <a:picLocks noChangeAspect="1"/>
          </p:cNvPicPr>
          <p:nvPr/>
        </p:nvPicPr>
        <p:blipFill>
          <a:blip r:embed="rId7"/>
          <a:stretch>
            <a:fillRect/>
          </a:stretch>
        </p:blipFill>
        <p:spPr>
          <a:xfrm>
            <a:off x="9856974" y="2761892"/>
            <a:ext cx="1881139" cy="1948405"/>
          </a:xfrm>
          <a:prstGeom prst="rect">
            <a:avLst/>
          </a:prstGeom>
        </p:spPr>
      </p:pic>
      <p:sp>
        <p:nvSpPr>
          <p:cNvPr id="9" name="TextBox 8">
            <a:extLst>
              <a:ext uri="{FF2B5EF4-FFF2-40B4-BE49-F238E27FC236}">
                <a16:creationId xmlns:a16="http://schemas.microsoft.com/office/drawing/2014/main" id="{01E22F3F-DB04-F8E0-3179-DF295789D4CB}"/>
              </a:ext>
            </a:extLst>
          </p:cNvPr>
          <p:cNvSpPr txBox="1"/>
          <p:nvPr/>
        </p:nvSpPr>
        <p:spPr>
          <a:xfrm>
            <a:off x="415636" y="2555394"/>
            <a:ext cx="11237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Source</a:t>
            </a:r>
          </a:p>
        </p:txBody>
      </p:sp>
      <p:sp>
        <p:nvSpPr>
          <p:cNvPr id="11" name="TextBox 10">
            <a:extLst>
              <a:ext uri="{FF2B5EF4-FFF2-40B4-BE49-F238E27FC236}">
                <a16:creationId xmlns:a16="http://schemas.microsoft.com/office/drawing/2014/main" id="{CF85E40A-8E20-1106-7B2F-FA8A1BA32CAE}"/>
              </a:ext>
            </a:extLst>
          </p:cNvPr>
          <p:cNvSpPr txBox="1"/>
          <p:nvPr/>
        </p:nvSpPr>
        <p:spPr>
          <a:xfrm>
            <a:off x="461817" y="4910666"/>
            <a:ext cx="11699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X API</a:t>
            </a:r>
          </a:p>
        </p:txBody>
      </p:sp>
      <p:sp>
        <p:nvSpPr>
          <p:cNvPr id="12" name="TextBox 11">
            <a:extLst>
              <a:ext uri="{FF2B5EF4-FFF2-40B4-BE49-F238E27FC236}">
                <a16:creationId xmlns:a16="http://schemas.microsoft.com/office/drawing/2014/main" id="{D94C5DD1-28F9-6C62-0F12-080E97972F3E}"/>
              </a:ext>
            </a:extLst>
          </p:cNvPr>
          <p:cNvSpPr txBox="1"/>
          <p:nvPr/>
        </p:nvSpPr>
        <p:spPr>
          <a:xfrm>
            <a:off x="2647757" y="4956848"/>
            <a:ext cx="13854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AWS Kinesis</a:t>
            </a:r>
          </a:p>
        </p:txBody>
      </p:sp>
      <p:sp>
        <p:nvSpPr>
          <p:cNvPr id="13" name="TextBox 12">
            <a:extLst>
              <a:ext uri="{FF2B5EF4-FFF2-40B4-BE49-F238E27FC236}">
                <a16:creationId xmlns:a16="http://schemas.microsoft.com/office/drawing/2014/main" id="{1F42A1E4-0E81-7F1D-9DF7-960311CDF663}"/>
              </a:ext>
            </a:extLst>
          </p:cNvPr>
          <p:cNvSpPr txBox="1"/>
          <p:nvPr/>
        </p:nvSpPr>
        <p:spPr>
          <a:xfrm>
            <a:off x="2447636" y="2509212"/>
            <a:ext cx="16779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Ingestion</a:t>
            </a:r>
          </a:p>
        </p:txBody>
      </p:sp>
      <p:sp>
        <p:nvSpPr>
          <p:cNvPr id="14" name="TextBox 13">
            <a:extLst>
              <a:ext uri="{FF2B5EF4-FFF2-40B4-BE49-F238E27FC236}">
                <a16:creationId xmlns:a16="http://schemas.microsoft.com/office/drawing/2014/main" id="{DDD1423D-500F-1E9E-9F35-638F115F212D}"/>
              </a:ext>
            </a:extLst>
          </p:cNvPr>
          <p:cNvSpPr txBox="1"/>
          <p:nvPr/>
        </p:nvSpPr>
        <p:spPr>
          <a:xfrm>
            <a:off x="6095999" y="1346969"/>
            <a:ext cx="17241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Processing</a:t>
            </a:r>
          </a:p>
        </p:txBody>
      </p:sp>
      <p:sp>
        <p:nvSpPr>
          <p:cNvPr id="16" name="TextBox 15">
            <a:extLst>
              <a:ext uri="{FF2B5EF4-FFF2-40B4-BE49-F238E27FC236}">
                <a16:creationId xmlns:a16="http://schemas.microsoft.com/office/drawing/2014/main" id="{32798FF0-2EE2-E002-C866-0FCB85704348}"/>
              </a:ext>
            </a:extLst>
          </p:cNvPr>
          <p:cNvSpPr txBox="1"/>
          <p:nvPr/>
        </p:nvSpPr>
        <p:spPr>
          <a:xfrm>
            <a:off x="6167033" y="4107050"/>
            <a:ext cx="21439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Storage</a:t>
            </a:r>
          </a:p>
        </p:txBody>
      </p:sp>
      <p:sp>
        <p:nvSpPr>
          <p:cNvPr id="17" name="TextBox 16">
            <a:extLst>
              <a:ext uri="{FF2B5EF4-FFF2-40B4-BE49-F238E27FC236}">
                <a16:creationId xmlns:a16="http://schemas.microsoft.com/office/drawing/2014/main" id="{7DAC7B64-E59D-73D5-614E-13C3185816E9}"/>
              </a:ext>
            </a:extLst>
          </p:cNvPr>
          <p:cNvSpPr txBox="1"/>
          <p:nvPr/>
        </p:nvSpPr>
        <p:spPr>
          <a:xfrm>
            <a:off x="9918915" y="2324746"/>
            <a:ext cx="18210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Analysis</a:t>
            </a:r>
          </a:p>
        </p:txBody>
      </p:sp>
      <p:sp>
        <p:nvSpPr>
          <p:cNvPr id="18" name="TextBox 17">
            <a:extLst>
              <a:ext uri="{FF2B5EF4-FFF2-40B4-BE49-F238E27FC236}">
                <a16:creationId xmlns:a16="http://schemas.microsoft.com/office/drawing/2014/main" id="{52FA035A-7C09-5647-AA9D-7666610B8937}"/>
              </a:ext>
            </a:extLst>
          </p:cNvPr>
          <p:cNvSpPr txBox="1"/>
          <p:nvPr/>
        </p:nvSpPr>
        <p:spPr>
          <a:xfrm>
            <a:off x="6167034" y="6108914"/>
            <a:ext cx="125277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AWS S3</a:t>
            </a:r>
          </a:p>
          <a:p>
            <a:endParaRPr lang="en-US" dirty="0"/>
          </a:p>
        </p:txBody>
      </p:sp>
      <p:sp>
        <p:nvSpPr>
          <p:cNvPr id="19" name="Arrow: Right 18">
            <a:extLst>
              <a:ext uri="{FF2B5EF4-FFF2-40B4-BE49-F238E27FC236}">
                <a16:creationId xmlns:a16="http://schemas.microsoft.com/office/drawing/2014/main" id="{1C177379-6956-A331-637D-0785841E06E9}"/>
              </a:ext>
            </a:extLst>
          </p:cNvPr>
          <p:cNvSpPr/>
          <p:nvPr/>
        </p:nvSpPr>
        <p:spPr>
          <a:xfrm>
            <a:off x="1976033" y="3732508"/>
            <a:ext cx="594101" cy="3616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D77EFAF2-F701-5892-007F-7F929B8A9488}"/>
              </a:ext>
            </a:extLst>
          </p:cNvPr>
          <p:cNvSpPr/>
          <p:nvPr/>
        </p:nvSpPr>
        <p:spPr>
          <a:xfrm>
            <a:off x="4597829" y="3667931"/>
            <a:ext cx="594101" cy="3616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A4BEB8D5-1CB5-A1DA-1D1E-3786F62627FE}"/>
              </a:ext>
            </a:extLst>
          </p:cNvPr>
          <p:cNvSpPr/>
          <p:nvPr/>
        </p:nvSpPr>
        <p:spPr>
          <a:xfrm>
            <a:off x="8575727" y="3500032"/>
            <a:ext cx="968643" cy="34871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548B1254-EEC8-E7F8-1DF2-21D244C7F40B}"/>
              </a:ext>
            </a:extLst>
          </p:cNvPr>
          <p:cNvSpPr/>
          <p:nvPr/>
        </p:nvSpPr>
        <p:spPr>
          <a:xfrm>
            <a:off x="5191930" y="5282337"/>
            <a:ext cx="594101" cy="3616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D79AC24B-C36D-C268-9471-83778FFFDAF9}"/>
              </a:ext>
            </a:extLst>
          </p:cNvPr>
          <p:cNvSpPr/>
          <p:nvPr/>
        </p:nvSpPr>
        <p:spPr>
          <a:xfrm>
            <a:off x="4739896" y="2376405"/>
            <a:ext cx="594101" cy="3616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994F708E-746B-BC24-3491-603E681451AB}"/>
              </a:ext>
            </a:extLst>
          </p:cNvPr>
          <p:cNvCxnSpPr/>
          <p:nvPr/>
        </p:nvCxnSpPr>
        <p:spPr>
          <a:xfrm>
            <a:off x="4894881" y="4119965"/>
            <a:ext cx="645762" cy="129152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F29130A-4250-D168-4538-1789A7AD4581}"/>
              </a:ext>
            </a:extLst>
          </p:cNvPr>
          <p:cNvCxnSpPr>
            <a:cxnSpLocks/>
          </p:cNvCxnSpPr>
          <p:nvPr/>
        </p:nvCxnSpPr>
        <p:spPr>
          <a:xfrm flipH="1">
            <a:off x="4772185" y="2550762"/>
            <a:ext cx="510152" cy="1285067"/>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865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13B2A7-A44E-4940-9367-4788F2807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ADBF9A7D-DF04-4422-981B-76DFC7208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59370" y="0"/>
            <a:ext cx="2432630" cy="2848482"/>
          </a:xfrm>
          <a:custGeom>
            <a:avLst/>
            <a:gdLst>
              <a:gd name="connsiteX0" fmla="*/ 1193013 w 2432630"/>
              <a:gd name="connsiteY0" fmla="*/ 1609830 h 2848482"/>
              <a:gd name="connsiteX1" fmla="*/ 1452520 w 2432630"/>
              <a:gd name="connsiteY1" fmla="*/ 1771993 h 2848482"/>
              <a:gd name="connsiteX2" fmla="*/ 1333256 w 2432630"/>
              <a:gd name="connsiteY2" fmla="*/ 2217094 h 2848482"/>
              <a:gd name="connsiteX3" fmla="*/ 888154 w 2432630"/>
              <a:gd name="connsiteY3" fmla="*/ 2097829 h 2848482"/>
              <a:gd name="connsiteX4" fmla="*/ 1007419 w 2432630"/>
              <a:gd name="connsiteY4" fmla="*/ 1652728 h 2848482"/>
              <a:gd name="connsiteX5" fmla="*/ 1193013 w 2432630"/>
              <a:gd name="connsiteY5" fmla="*/ 1609830 h 2848482"/>
              <a:gd name="connsiteX6" fmla="*/ 1721013 w 2432630"/>
              <a:gd name="connsiteY6" fmla="*/ 1345937 h 2848482"/>
              <a:gd name="connsiteX7" fmla="*/ 1880524 w 2432630"/>
              <a:gd name="connsiteY7" fmla="*/ 1425334 h 2848482"/>
              <a:gd name="connsiteX8" fmla="*/ 1821528 w 2432630"/>
              <a:gd name="connsiteY8" fmla="*/ 1645511 h 2848482"/>
              <a:gd name="connsiteX9" fmla="*/ 1601350 w 2432630"/>
              <a:gd name="connsiteY9" fmla="*/ 1586514 h 2848482"/>
              <a:gd name="connsiteX10" fmla="*/ 1660347 w 2432630"/>
              <a:gd name="connsiteY10" fmla="*/ 1366337 h 2848482"/>
              <a:gd name="connsiteX11" fmla="*/ 1721013 w 2432630"/>
              <a:gd name="connsiteY11" fmla="*/ 1345937 h 2848482"/>
              <a:gd name="connsiteX12" fmla="*/ 0 w 2432630"/>
              <a:gd name="connsiteY12" fmla="*/ 0 h 2848482"/>
              <a:gd name="connsiteX13" fmla="*/ 2420476 w 2432630"/>
              <a:gd name="connsiteY13" fmla="*/ 0 h 2848482"/>
              <a:gd name="connsiteX14" fmla="*/ 2431096 w 2432630"/>
              <a:gd name="connsiteY14" fmla="*/ 94052 h 2848482"/>
              <a:gd name="connsiteX15" fmla="*/ 2426545 w 2432630"/>
              <a:gd name="connsiteY15" fmla="*/ 261706 h 2848482"/>
              <a:gd name="connsiteX16" fmla="*/ 1347411 w 2432630"/>
              <a:gd name="connsiteY16" fmla="*/ 1289202 h 2848482"/>
              <a:gd name="connsiteX17" fmla="*/ 678423 w 2432630"/>
              <a:gd name="connsiteY17" fmla="*/ 1606118 h 2848482"/>
              <a:gd name="connsiteX18" fmla="*/ 284014 w 2432630"/>
              <a:gd name="connsiteY18" fmla="*/ 2398976 h 2848482"/>
              <a:gd name="connsiteX19" fmla="*/ 97407 w 2432630"/>
              <a:gd name="connsiteY19" fmla="*/ 2742323 h 2848482"/>
              <a:gd name="connsiteX20" fmla="*/ 0 w 2432630"/>
              <a:gd name="connsiteY20" fmla="*/ 2848482 h 284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32630" h="2848482">
                <a:moveTo>
                  <a:pt x="1193013" y="1609830"/>
                </a:moveTo>
                <a:cubicBezTo>
                  <a:pt x="1297352" y="1617205"/>
                  <a:pt x="1396284" y="1674588"/>
                  <a:pt x="1452520" y="1771993"/>
                </a:cubicBezTo>
                <a:cubicBezTo>
                  <a:pt x="1542498" y="1927838"/>
                  <a:pt x="1489101" y="2127117"/>
                  <a:pt x="1333256" y="2217094"/>
                </a:cubicBezTo>
                <a:cubicBezTo>
                  <a:pt x="1177410" y="2307071"/>
                  <a:pt x="978131" y="2253675"/>
                  <a:pt x="888154" y="2097829"/>
                </a:cubicBezTo>
                <a:cubicBezTo>
                  <a:pt x="798176" y="1941984"/>
                  <a:pt x="851572" y="1742705"/>
                  <a:pt x="1007419" y="1652728"/>
                </a:cubicBezTo>
                <a:cubicBezTo>
                  <a:pt x="1065861" y="1618986"/>
                  <a:pt x="1130410" y="1605406"/>
                  <a:pt x="1193013" y="1609830"/>
                </a:cubicBezTo>
                <a:close/>
                <a:moveTo>
                  <a:pt x="1721013" y="1345937"/>
                </a:moveTo>
                <a:cubicBezTo>
                  <a:pt x="1783347" y="1338202"/>
                  <a:pt x="1847142" y="1367515"/>
                  <a:pt x="1880524" y="1425334"/>
                </a:cubicBezTo>
                <a:cubicBezTo>
                  <a:pt x="1925033" y="1502425"/>
                  <a:pt x="1898619" y="1601002"/>
                  <a:pt x="1821528" y="1645511"/>
                </a:cubicBezTo>
                <a:cubicBezTo>
                  <a:pt x="1744436" y="1690020"/>
                  <a:pt x="1645859" y="1663606"/>
                  <a:pt x="1601350" y="1586514"/>
                </a:cubicBezTo>
                <a:cubicBezTo>
                  <a:pt x="1556841" y="1509423"/>
                  <a:pt x="1583254" y="1410846"/>
                  <a:pt x="1660347" y="1366337"/>
                </a:cubicBezTo>
                <a:cubicBezTo>
                  <a:pt x="1679620" y="1355210"/>
                  <a:pt x="1700235" y="1348515"/>
                  <a:pt x="1721013" y="1345937"/>
                </a:cubicBezTo>
                <a:close/>
                <a:moveTo>
                  <a:pt x="0" y="0"/>
                </a:moveTo>
                <a:lnTo>
                  <a:pt x="2420476" y="0"/>
                </a:lnTo>
                <a:lnTo>
                  <a:pt x="2431096" y="94052"/>
                </a:lnTo>
                <a:cubicBezTo>
                  <a:pt x="2434004" y="150699"/>
                  <a:pt x="2432933" y="206775"/>
                  <a:pt x="2426545" y="261706"/>
                </a:cubicBezTo>
                <a:cubicBezTo>
                  <a:pt x="2360669" y="828256"/>
                  <a:pt x="1972176" y="1172577"/>
                  <a:pt x="1347411" y="1289202"/>
                </a:cubicBezTo>
                <a:cubicBezTo>
                  <a:pt x="1096744" y="1336043"/>
                  <a:pt x="825156" y="1376752"/>
                  <a:pt x="678423" y="1606118"/>
                </a:cubicBezTo>
                <a:cubicBezTo>
                  <a:pt x="520257" y="1853673"/>
                  <a:pt x="394149" y="2125038"/>
                  <a:pt x="284014" y="2398976"/>
                </a:cubicBezTo>
                <a:cubicBezTo>
                  <a:pt x="233465" y="2524954"/>
                  <a:pt x="173906" y="2641107"/>
                  <a:pt x="97407" y="2742323"/>
                </a:cubicBezTo>
                <a:lnTo>
                  <a:pt x="0" y="284848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61924C-3B94-91F5-5685-0F85F677B6F9}"/>
              </a:ext>
            </a:extLst>
          </p:cNvPr>
          <p:cNvSpPr>
            <a:spLocks noGrp="1"/>
          </p:cNvSpPr>
          <p:nvPr>
            <p:ph type="title"/>
          </p:nvPr>
        </p:nvSpPr>
        <p:spPr>
          <a:xfrm>
            <a:off x="609600" y="557784"/>
            <a:ext cx="10972800" cy="1325563"/>
          </a:xfrm>
        </p:spPr>
        <p:txBody>
          <a:bodyPr>
            <a:normAutofit/>
          </a:bodyPr>
          <a:lstStyle/>
          <a:p>
            <a:r>
              <a:rPr lang="en-US" dirty="0">
                <a:cs typeface="Posterama"/>
              </a:rPr>
              <a:t>Summary &amp; Next Steps</a:t>
            </a:r>
            <a:endParaRPr lang="en-US" dirty="0"/>
          </a:p>
        </p:txBody>
      </p:sp>
      <p:graphicFrame>
        <p:nvGraphicFramePr>
          <p:cNvPr id="5" name="Content Placeholder 2">
            <a:extLst>
              <a:ext uri="{FF2B5EF4-FFF2-40B4-BE49-F238E27FC236}">
                <a16:creationId xmlns:a16="http://schemas.microsoft.com/office/drawing/2014/main" id="{9FA56E2A-CF81-BF22-0188-26E92D28DB6D}"/>
              </a:ext>
            </a:extLst>
          </p:cNvPr>
          <p:cNvGraphicFramePr>
            <a:graphicFrameLocks noGrp="1"/>
          </p:cNvGraphicFramePr>
          <p:nvPr>
            <p:ph idx="1"/>
            <p:extLst>
              <p:ext uri="{D42A27DB-BD31-4B8C-83A1-F6EECF244321}">
                <p14:modId xmlns:p14="http://schemas.microsoft.com/office/powerpoint/2010/main" val="2797904099"/>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407684"/>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SplashVTI</vt:lpstr>
      <vt:lpstr>JetBlue Airlines Sentiment Analysis ETL Data Processing Pipeline</vt:lpstr>
      <vt:lpstr>OUR TEAM</vt:lpstr>
      <vt:lpstr>Business Problem</vt:lpstr>
      <vt:lpstr>Our Proposed Solution </vt:lpstr>
      <vt:lpstr>Data Source </vt:lpstr>
      <vt:lpstr>Crisp-DM Methodology</vt:lpstr>
      <vt:lpstr>Tools &amp; Project Flow</vt:lpstr>
      <vt:lpstr>Summary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188</cp:revision>
  <dcterms:created xsi:type="dcterms:W3CDTF">2025-03-05T03:25:52Z</dcterms:created>
  <dcterms:modified xsi:type="dcterms:W3CDTF">2025-03-05T23:30:58Z</dcterms:modified>
</cp:coreProperties>
</file>