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j+u3Xr4u4MjlK4O5jeUTvRrWym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4311BA-24CF-420E-B080-8AC2A221DF7C}">
  <a:tblStyle styleId="{3E4311BA-24CF-420E-B080-8AC2A221DF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0928e9ad4d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30928e9ad4d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30928e9ad4d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928e9ad4d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30928e9ad4d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30928e9ad4d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952c83ac5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30952c83ac5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30952c83ac5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Cut line</a:t>
            </a:r>
            <a:endParaRPr/>
          </a:p>
        </p:txBody>
      </p:sp>
      <p:sp>
        <p:nvSpPr>
          <p:cNvPr id="110" name="Google Shape;11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952c83ac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30952c83ac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30952c83ac5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8ea957e8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308ea957e8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308ea957e8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928e9ad4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30928e9ad4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30928e9ad4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hyperlink" Target="https://docs.google.com/spreadsheets/d/1JL88ehWRUMr7-SiHTUlPqRQVQ9CTaoJ8/edit?usp=drive_link&amp;ouid=109772339849498475965&amp;rtpof=true&amp;sd=tru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hyperlink" Target="https://docs.google.com/spreadsheets/d/17J6ao2uxUeGHkzL7eS83cQ-xXOtemoPb/edit?usp=drive_link&amp;ouid=109772339849498475965&amp;rtpof=true&amp;sd=tru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7.jpg"/><Relationship Id="rId5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hyperlink" Target="https://docs.google.com/spreadsheets/d/10P8Wx67FCJiKRy0RdKTZZni4301Csgvp/edit?usp=drive_link&amp;ouid=109772339849498475965&amp;rtpof=true&amp;sd=tru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6310" y="365760"/>
            <a:ext cx="6263014" cy="573024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-33867" y="6214533"/>
            <a:ext cx="36745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Mohammad Yawar Bhat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g30928e9ad4d_0_6"/>
          <p:cNvPicPr preferRelativeResize="0"/>
          <p:nvPr/>
        </p:nvPicPr>
        <p:blipFill rotWithShape="1">
          <a:blip r:embed="rId3">
            <a:alphaModFix/>
          </a:blip>
          <a:srcRect b="0" l="0" r="4680" t="0"/>
          <a:stretch/>
        </p:blipFill>
        <p:spPr>
          <a:xfrm>
            <a:off x="0" y="490875"/>
            <a:ext cx="10789200" cy="57083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30928e9ad4d_0_6"/>
          <p:cNvSpPr txBox="1"/>
          <p:nvPr/>
        </p:nvSpPr>
        <p:spPr>
          <a:xfrm>
            <a:off x="0" y="0"/>
            <a:ext cx="289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30928e9ad4d_0_6"/>
          <p:cNvSpPr txBox="1"/>
          <p:nvPr/>
        </p:nvSpPr>
        <p:spPr>
          <a:xfrm>
            <a:off x="0" y="6199200"/>
            <a:ext cx="1219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Raw Data:   </a:t>
            </a:r>
            <a:r>
              <a:rPr b="0" i="0" lang="en-US" sz="9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https://docs.google.com/spreadsheets/d/1JL88ehWRUMr7-SiHTUlPqRQVQ9CTaoJ8/edit?usp=drive_link&amp;ouid=109772339849498475965&amp;rtpof=true&amp;sd=true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30928e9ad4d_0_12"/>
          <p:cNvPicPr preferRelativeResize="0"/>
          <p:nvPr/>
        </p:nvPicPr>
        <p:blipFill rotWithShape="1">
          <a:blip r:embed="rId3">
            <a:alphaModFix/>
          </a:blip>
          <a:srcRect b="2078" l="3188" r="5409" t="-2080"/>
          <a:stretch/>
        </p:blipFill>
        <p:spPr>
          <a:xfrm>
            <a:off x="0" y="615600"/>
            <a:ext cx="10864800" cy="570832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30928e9ad4d_0_12"/>
          <p:cNvSpPr txBox="1"/>
          <p:nvPr/>
        </p:nvSpPr>
        <p:spPr>
          <a:xfrm>
            <a:off x="0" y="0"/>
            <a:ext cx="289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30928e9ad4d_0_12"/>
          <p:cNvSpPr txBox="1"/>
          <p:nvPr/>
        </p:nvSpPr>
        <p:spPr>
          <a:xfrm>
            <a:off x="0" y="6255900"/>
            <a:ext cx="1069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Raw data :  </a:t>
            </a:r>
            <a:r>
              <a:rPr b="0" i="0" lang="en-US" sz="9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https://docs.google.com/spreadsheets/d/17J6ao2uxUeGHkzL7eS83cQ-xXOtemoPb/edit?usp=drive_link&amp;ouid=109772339849498475965&amp;rtpof=true&amp;sd=true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952c83ac5_0_21"/>
          <p:cNvSpPr txBox="1"/>
          <p:nvPr/>
        </p:nvSpPr>
        <p:spPr>
          <a:xfrm>
            <a:off x="0" y="0"/>
            <a:ext cx="622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30952c83ac5_0_21"/>
          <p:cNvSpPr txBox="1"/>
          <p:nvPr/>
        </p:nvSpPr>
        <p:spPr>
          <a:xfrm>
            <a:off x="9181200" y="616050"/>
            <a:ext cx="279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CASE 3:</a:t>
            </a:r>
            <a:endParaRPr b="1" i="0" sz="2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30952c83ac5_0_21"/>
          <p:cNvSpPr txBox="1"/>
          <p:nvPr/>
        </p:nvSpPr>
        <p:spPr>
          <a:xfrm>
            <a:off x="4557600" y="616050"/>
            <a:ext cx="288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CASE 2:</a:t>
            </a:r>
            <a:endParaRPr b="1" i="0" sz="2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30952c83ac5_0_21"/>
          <p:cNvSpPr txBox="1"/>
          <p:nvPr/>
        </p:nvSpPr>
        <p:spPr>
          <a:xfrm>
            <a:off x="86400" y="702450"/>
            <a:ext cx="222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CASE 1:</a:t>
            </a:r>
            <a:endParaRPr b="1" i="0" sz="2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800" u="sng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g30952c83ac5_0_21"/>
          <p:cNvPicPr preferRelativeResize="0"/>
          <p:nvPr/>
        </p:nvPicPr>
        <p:blipFill rotWithShape="1">
          <a:blip r:embed="rId3">
            <a:alphaModFix/>
          </a:blip>
          <a:srcRect b="0" l="0" r="8020" t="0"/>
          <a:stretch/>
        </p:blipFill>
        <p:spPr>
          <a:xfrm>
            <a:off x="0" y="2073600"/>
            <a:ext cx="4266000" cy="43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30952c83ac5_0_21"/>
          <p:cNvPicPr preferRelativeResize="0"/>
          <p:nvPr/>
        </p:nvPicPr>
        <p:blipFill rotWithShape="1">
          <a:blip r:embed="rId4">
            <a:alphaModFix/>
          </a:blip>
          <a:srcRect b="0" l="0" r="4680" t="0"/>
          <a:stretch/>
        </p:blipFill>
        <p:spPr>
          <a:xfrm>
            <a:off x="4266000" y="2268300"/>
            <a:ext cx="4028400" cy="39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30952c83ac5_0_21"/>
          <p:cNvPicPr preferRelativeResize="0"/>
          <p:nvPr/>
        </p:nvPicPr>
        <p:blipFill rotWithShape="1">
          <a:blip r:embed="rId5">
            <a:alphaModFix/>
          </a:blip>
          <a:srcRect b="2078" l="3188" r="5409" t="-2080"/>
          <a:stretch/>
        </p:blipFill>
        <p:spPr>
          <a:xfrm>
            <a:off x="8294400" y="2030700"/>
            <a:ext cx="3897600" cy="41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10828" y="946672"/>
            <a:ext cx="2135395" cy="1635162"/>
          </a:xfrm>
          <a:prstGeom prst="ellipse">
            <a:avLst/>
          </a:prstGeom>
          <a:solidFill>
            <a:srgbClr val="9CC2E5"/>
          </a:solidFill>
          <a:ln cap="flat" cmpd="sng" w="12700">
            <a:solidFill>
              <a:srgbClr val="A8D0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Create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8873054" y="3204436"/>
            <a:ext cx="2135395" cy="1635162"/>
          </a:xfrm>
          <a:prstGeom prst="ellipse">
            <a:avLst/>
          </a:prstGeom>
          <a:solidFill>
            <a:srgbClr val="9CC2E5"/>
          </a:solidFill>
          <a:ln cap="flat" cmpd="sng" w="12700">
            <a:solidFill>
              <a:srgbClr val="A8D0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Analyze and plotting the Result 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Matlab</a:t>
            </a:r>
            <a:endParaRPr b="0" i="0" sz="1800" u="none" cap="none" strike="noStrike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2309132" y="1541839"/>
            <a:ext cx="2291379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4E0B2"/>
          </a:solidFill>
          <a:ln cap="flat" cmpd="sng" w="12700">
            <a:solidFill>
              <a:srgbClr val="A8D0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00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6946098" y="1521938"/>
            <a:ext cx="1563519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4E0B2"/>
          </a:solidFill>
          <a:ln cap="flat" cmpd="sng" w="12700">
            <a:solidFill>
              <a:srgbClr val="A8D0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00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4645055" y="809512"/>
            <a:ext cx="2201734" cy="1909482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9CC2E5"/>
          </a:solidFill>
          <a:ln cap="flat" cmpd="sng" w="12700">
            <a:solidFill>
              <a:srgbClr val="A8D0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Meshing of the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8509617" y="1058283"/>
            <a:ext cx="2498832" cy="1411941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9CC2E5"/>
          </a:solidFill>
          <a:ln cap="flat" cmpd="sng" w="12700">
            <a:solidFill>
              <a:srgbClr val="A8D0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Run Electrostatic simulations 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EDR_CAD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1008449" y="1973759"/>
            <a:ext cx="731520" cy="213566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4E0B2"/>
          </a:solidFill>
          <a:ln cap="flat" cmpd="sng" w="12700">
            <a:solidFill>
              <a:srgbClr val="A8D0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00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-1" y="0"/>
            <a:ext cx="2309133" cy="809512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623944" y="3367144"/>
            <a:ext cx="8014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We begin by creating the structure of the device.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645459" y="3969572"/>
            <a:ext cx="49654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Next, we perform meshing on this structure.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623944" y="4615903"/>
            <a:ext cx="751759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Using the meshing file and an input file, we run an electrostatic simulation on the EDR_CAD simulator.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645459" y="5509456"/>
            <a:ext cx="83817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This simulation produces different electrostatic files for various gate voltages.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623944" y="6126009"/>
            <a:ext cx="69453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 Finally, we plot and analyze these electrostatic files in MATLAB.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5809117" y="3174850"/>
            <a:ext cx="6239435" cy="3248810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4545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C                  C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(0,0,0)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5809110" y="2547428"/>
            <a:ext cx="6239449" cy="638179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545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809113" y="2192155"/>
            <a:ext cx="6239442" cy="369332"/>
          </a:xfrm>
          <a:prstGeom prst="rect">
            <a:avLst/>
          </a:prstGeom>
          <a:solidFill>
            <a:srgbClr val="7B7B7B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6606694" y="1290844"/>
            <a:ext cx="4402594" cy="903332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3"/>
          <p:cNvCxnSpPr/>
          <p:nvPr/>
        </p:nvCxnSpPr>
        <p:spPr>
          <a:xfrm>
            <a:off x="8928835" y="3184263"/>
            <a:ext cx="0" cy="166743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7" name="Google Shape;117;p3"/>
          <p:cNvCxnSpPr/>
          <p:nvPr/>
        </p:nvCxnSpPr>
        <p:spPr>
          <a:xfrm>
            <a:off x="8681420" y="2561487"/>
            <a:ext cx="0" cy="62277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8" name="Google Shape;118;p3"/>
          <p:cNvCxnSpPr/>
          <p:nvPr/>
        </p:nvCxnSpPr>
        <p:spPr>
          <a:xfrm>
            <a:off x="8347931" y="2215510"/>
            <a:ext cx="0" cy="34597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9" name="Google Shape;119;p3"/>
          <p:cNvCxnSpPr/>
          <p:nvPr/>
        </p:nvCxnSpPr>
        <p:spPr>
          <a:xfrm>
            <a:off x="7939142" y="1353306"/>
            <a:ext cx="0" cy="83884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20" name="Google Shape;120;p3"/>
          <p:cNvCxnSpPr/>
          <p:nvPr/>
        </p:nvCxnSpPr>
        <p:spPr>
          <a:xfrm>
            <a:off x="8918492" y="4861018"/>
            <a:ext cx="3119717" cy="215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21" name="Google Shape;121;p3"/>
          <p:cNvSpPr txBox="1"/>
          <p:nvPr/>
        </p:nvSpPr>
        <p:spPr>
          <a:xfrm>
            <a:off x="8928834" y="3719918"/>
            <a:ext cx="12801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5809110" y="2856967"/>
            <a:ext cx="8066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SiO</a:t>
            </a:r>
            <a:r>
              <a:rPr b="0" baseline="-2500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_2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5730295" y="2225671"/>
            <a:ext cx="688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MoS</a:t>
            </a:r>
            <a:r>
              <a:rPr b="0" baseline="-2500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baseline="-25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6606694" y="1899009"/>
            <a:ext cx="630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HfO</a:t>
            </a:r>
            <a:r>
              <a:rPr b="0" baseline="-2500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baseline="-25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349604" y="5002080"/>
            <a:ext cx="3773063" cy="1529294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349604" y="3533613"/>
            <a:ext cx="3671944" cy="1103982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349597" y="1939255"/>
            <a:ext cx="3678239" cy="1199808"/>
          </a:xfrm>
          <a:prstGeom prst="rect">
            <a:avLst/>
          </a:prstGeom>
          <a:solidFill>
            <a:srgbClr val="7B7B7B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349603" y="813055"/>
            <a:ext cx="3671945" cy="9144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4819426" y="464730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349597" y="5021722"/>
            <a:ext cx="252269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SiO2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baseline="-25000" i="0" lang="en-US" sz="16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X  </a:t>
            </a:r>
            <a:r>
              <a:rPr b="0" i="0" lang="en-US" sz="16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=550 nm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baseline="-25000" i="0" lang="en-US" sz="16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US" sz="16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=135 nm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372502" y="3645252"/>
            <a:ext cx="353251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SiO2_2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Thickness = 14nm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Fixed bulk charge density= 10</a:t>
            </a:r>
            <a:r>
              <a:rPr b="0" baseline="30000" i="0" lang="en-US" sz="16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r>
              <a:rPr b="0" i="0" lang="en-US" sz="16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m</a:t>
            </a:r>
            <a:r>
              <a:rPr b="0" baseline="30000" i="0" lang="en-US" sz="16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352595" y="1939255"/>
            <a:ext cx="230755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MoS2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Thickness = 5nm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Net Doping = 2 X 10</a:t>
            </a:r>
            <a:r>
              <a:rPr b="0" baseline="30000" i="0" lang="en-US" sz="16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22  </a:t>
            </a:r>
            <a:r>
              <a:rPr b="0" i="0" lang="en-US" sz="16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baseline="30000" i="0" lang="en-US" sz="16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326167" y="838928"/>
            <a:ext cx="1662635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HfO2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Thickness = 30nm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1872804" y="1388800"/>
            <a:ext cx="3634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1819347" y="3057147"/>
            <a:ext cx="3389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1888258" y="4587064"/>
            <a:ext cx="33855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3"/>
          <p:cNvCxnSpPr>
            <a:stCxn id="138" idx="2"/>
          </p:cNvCxnSpPr>
          <p:nvPr/>
        </p:nvCxnSpPr>
        <p:spPr>
          <a:xfrm flipH="1" rot="-5400000">
            <a:off x="5416759" y="1445337"/>
            <a:ext cx="762300" cy="5964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" name="Google Shape;138;p3"/>
          <p:cNvSpPr txBox="1"/>
          <p:nvPr/>
        </p:nvSpPr>
        <p:spPr>
          <a:xfrm>
            <a:off x="5058947" y="716056"/>
            <a:ext cx="8815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3"/>
          <p:cNvCxnSpPr/>
          <p:nvPr/>
        </p:nvCxnSpPr>
        <p:spPr>
          <a:xfrm flipH="1" rot="-5400000">
            <a:off x="8407489" y="731806"/>
            <a:ext cx="526800" cy="4953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0" name="Google Shape;140;p3"/>
          <p:cNvSpPr txBox="1"/>
          <p:nvPr/>
        </p:nvSpPr>
        <p:spPr>
          <a:xfrm>
            <a:off x="7949901" y="441064"/>
            <a:ext cx="1406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Gate Contact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3"/>
          <p:cNvCxnSpPr/>
          <p:nvPr/>
        </p:nvCxnSpPr>
        <p:spPr>
          <a:xfrm flipH="1" rot="-5400000">
            <a:off x="11030737" y="1314771"/>
            <a:ext cx="1085400" cy="5343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2" name="Google Shape;142;p3"/>
          <p:cNvSpPr txBox="1"/>
          <p:nvPr/>
        </p:nvSpPr>
        <p:spPr>
          <a:xfrm>
            <a:off x="10692550" y="686754"/>
            <a:ext cx="14654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Drain Contact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5765398" y="6042898"/>
            <a:ext cx="574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SiO</a:t>
            </a:r>
            <a:r>
              <a:rPr b="0" baseline="-2500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baseline="-25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0" y="-21450"/>
            <a:ext cx="3354900" cy="622800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MoS2 TFET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3"/>
          <p:cNvCxnSpPr/>
          <p:nvPr/>
        </p:nvCxnSpPr>
        <p:spPr>
          <a:xfrm>
            <a:off x="5809110" y="2192155"/>
            <a:ext cx="6229099" cy="23355"/>
          </a:xfrm>
          <a:prstGeom prst="straightConnector1">
            <a:avLst/>
          </a:prstGeom>
          <a:noFill/>
          <a:ln cap="flat" cmpd="sng" w="44450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6" name="Google Shape;146;p3"/>
          <p:cNvCxnSpPr/>
          <p:nvPr/>
        </p:nvCxnSpPr>
        <p:spPr>
          <a:xfrm flipH="1" rot="-5400000">
            <a:off x="6117133" y="669801"/>
            <a:ext cx="1589100" cy="1320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7" name="Google Shape;147;p3"/>
          <p:cNvSpPr txBox="1"/>
          <p:nvPr/>
        </p:nvSpPr>
        <p:spPr>
          <a:xfrm>
            <a:off x="5356409" y="-69819"/>
            <a:ext cx="19046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Cutline for below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Electrostatic plots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/>
        </p:nvSpPr>
        <p:spPr>
          <a:xfrm>
            <a:off x="337457" y="301696"/>
            <a:ext cx="381136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device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 length (L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=1micrometer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4"/>
          <p:cNvCxnSpPr/>
          <p:nvPr/>
        </p:nvCxnSpPr>
        <p:spPr>
          <a:xfrm flipH="1" rot="10800000">
            <a:off x="2052211" y="5493793"/>
            <a:ext cx="6427760" cy="4352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54" name="Google Shape;154;p4"/>
          <p:cNvSpPr txBox="1"/>
          <p:nvPr/>
        </p:nvSpPr>
        <p:spPr>
          <a:xfrm>
            <a:off x="1137921" y="5624138"/>
            <a:ext cx="10230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MoS2 under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4"/>
          <p:cNvCxnSpPr/>
          <p:nvPr/>
        </p:nvCxnSpPr>
        <p:spPr>
          <a:xfrm rot="10800000">
            <a:off x="1649439" y="5537322"/>
            <a:ext cx="402772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56" name="Google Shape;156;p4"/>
          <p:cNvSpPr txBox="1"/>
          <p:nvPr/>
        </p:nvSpPr>
        <p:spPr>
          <a:xfrm>
            <a:off x="4397559" y="5586796"/>
            <a:ext cx="2175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MoS</a:t>
            </a:r>
            <a:r>
              <a:rPr b="0" baseline="-2500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Gate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8479971" y="5605767"/>
            <a:ext cx="10406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MoS2 under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4"/>
          <p:cNvCxnSpPr/>
          <p:nvPr/>
        </p:nvCxnSpPr>
        <p:spPr>
          <a:xfrm flipH="1">
            <a:off x="8479971" y="5493792"/>
            <a:ext cx="402772" cy="9892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id="159" name="Google Shape;159;p4"/>
          <p:cNvPicPr preferRelativeResize="0"/>
          <p:nvPr/>
        </p:nvPicPr>
        <p:blipFill rotWithShape="1">
          <a:blip r:embed="rId3">
            <a:alphaModFix/>
          </a:blip>
          <a:srcRect b="2660" l="0" r="3748" t="0"/>
          <a:stretch/>
        </p:blipFill>
        <p:spPr>
          <a:xfrm>
            <a:off x="622369" y="967237"/>
            <a:ext cx="9534630" cy="441433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"/>
          <p:cNvSpPr txBox="1"/>
          <p:nvPr/>
        </p:nvSpPr>
        <p:spPr>
          <a:xfrm>
            <a:off x="0" y="6316647"/>
            <a:ext cx="47777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.A Gauhar et. al, Adv theory simul.2024,2400202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6355080" y="6245381"/>
            <a:ext cx="1657350" cy="787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0" y="6563218"/>
            <a:ext cx="50082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1716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Shubhadeep Bhattacharjee wt. al, </a:t>
            </a:r>
            <a:r>
              <a:rPr b="0" i="1" lang="en-US" sz="1200" u="none" cap="none" strike="noStrike">
                <a:solidFill>
                  <a:srgbClr val="1716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Appl. Phys. Lett.</a:t>
            </a:r>
            <a:r>
              <a:rPr b="0" i="0" lang="en-US" sz="1200" u="none" cap="none" strike="noStrike">
                <a:solidFill>
                  <a:srgbClr val="1716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111, 163501 (2017)</a:t>
            </a:r>
            <a:endParaRPr b="0" i="0" sz="1200" u="none" cap="none" strike="noStrike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/>
        </p:nvSpPr>
        <p:spPr>
          <a:xfrm>
            <a:off x="478971" y="348343"/>
            <a:ext cx="307462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of channel(L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)= 100nm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Drain voltage (V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5"/>
          <p:cNvCxnSpPr/>
          <p:nvPr/>
        </p:nvCxnSpPr>
        <p:spPr>
          <a:xfrm>
            <a:off x="8163075" y="5165102"/>
            <a:ext cx="218923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69" name="Google Shape;169;p5"/>
          <p:cNvSpPr txBox="1"/>
          <p:nvPr/>
        </p:nvSpPr>
        <p:spPr>
          <a:xfrm>
            <a:off x="7140039" y="5315120"/>
            <a:ext cx="10230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MoS2 under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5"/>
          <p:cNvCxnSpPr/>
          <p:nvPr/>
        </p:nvCxnSpPr>
        <p:spPr>
          <a:xfrm rot="10800000">
            <a:off x="7012379" y="5165102"/>
            <a:ext cx="1150696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71" name="Google Shape;171;p5"/>
          <p:cNvSpPr txBox="1"/>
          <p:nvPr/>
        </p:nvSpPr>
        <p:spPr>
          <a:xfrm>
            <a:off x="8843521" y="5291334"/>
            <a:ext cx="10230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MoS2 under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Gate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10421249" y="5291335"/>
            <a:ext cx="10406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MoS2 under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5"/>
          <p:cNvCxnSpPr/>
          <p:nvPr/>
        </p:nvCxnSpPr>
        <p:spPr>
          <a:xfrm flipH="1">
            <a:off x="10352314" y="5155145"/>
            <a:ext cx="990600" cy="10836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74" name="Google Shape;174;p5"/>
          <p:cNvCxnSpPr/>
          <p:nvPr/>
        </p:nvCxnSpPr>
        <p:spPr>
          <a:xfrm flipH="1" rot="10800000">
            <a:off x="2016283" y="5155145"/>
            <a:ext cx="2381546" cy="9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75" name="Google Shape;175;p5"/>
          <p:cNvSpPr txBox="1"/>
          <p:nvPr/>
        </p:nvSpPr>
        <p:spPr>
          <a:xfrm>
            <a:off x="962184" y="5291333"/>
            <a:ext cx="10230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MoS2 under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5"/>
          <p:cNvCxnSpPr/>
          <p:nvPr/>
        </p:nvCxnSpPr>
        <p:spPr>
          <a:xfrm rot="10800000">
            <a:off x="906678" y="5170375"/>
            <a:ext cx="1109605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77" name="Google Shape;177;p5"/>
          <p:cNvSpPr txBox="1"/>
          <p:nvPr/>
        </p:nvSpPr>
        <p:spPr>
          <a:xfrm>
            <a:off x="2715198" y="5292209"/>
            <a:ext cx="10230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MoS2 under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Gate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4449947" y="5292209"/>
            <a:ext cx="10406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MoS2 under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5"/>
          <p:cNvCxnSpPr/>
          <p:nvPr/>
        </p:nvCxnSpPr>
        <p:spPr>
          <a:xfrm rot="10800000">
            <a:off x="4397829" y="5155145"/>
            <a:ext cx="1000747" cy="995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id="180" name="Google Shape;180;p5"/>
          <p:cNvPicPr preferRelativeResize="0"/>
          <p:nvPr/>
        </p:nvPicPr>
        <p:blipFill rotWithShape="1">
          <a:blip r:embed="rId3">
            <a:alphaModFix/>
          </a:blip>
          <a:srcRect b="3672" l="0" r="5712" t="0"/>
          <a:stretch/>
        </p:blipFill>
        <p:spPr>
          <a:xfrm>
            <a:off x="190499" y="1291586"/>
            <a:ext cx="5747657" cy="3595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5"/>
          <p:cNvPicPr preferRelativeResize="0"/>
          <p:nvPr/>
        </p:nvPicPr>
        <p:blipFill rotWithShape="1">
          <a:blip r:embed="rId4">
            <a:alphaModFix/>
          </a:blip>
          <a:srcRect b="1048" l="0" r="1880" t="0"/>
          <a:stretch/>
        </p:blipFill>
        <p:spPr>
          <a:xfrm>
            <a:off x="6618515" y="1270633"/>
            <a:ext cx="4998732" cy="369322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5"/>
          <p:cNvSpPr txBox="1"/>
          <p:nvPr/>
        </p:nvSpPr>
        <p:spPr>
          <a:xfrm>
            <a:off x="7217229" y="348343"/>
            <a:ext cx="34299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of channel(L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)= 100nm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Von Neuman Boundary conditions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6"/>
          <p:cNvCxnSpPr/>
          <p:nvPr/>
        </p:nvCxnSpPr>
        <p:spPr>
          <a:xfrm>
            <a:off x="1816478" y="5297128"/>
            <a:ext cx="149277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88" name="Google Shape;188;p6"/>
          <p:cNvSpPr txBox="1"/>
          <p:nvPr/>
        </p:nvSpPr>
        <p:spPr>
          <a:xfrm>
            <a:off x="691099" y="5417738"/>
            <a:ext cx="10230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MoS2 under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6"/>
          <p:cNvCxnSpPr/>
          <p:nvPr/>
        </p:nvCxnSpPr>
        <p:spPr>
          <a:xfrm rot="10800000">
            <a:off x="413657" y="5291182"/>
            <a:ext cx="1388038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90" name="Google Shape;190;p6"/>
          <p:cNvSpPr txBox="1"/>
          <p:nvPr/>
        </p:nvSpPr>
        <p:spPr>
          <a:xfrm>
            <a:off x="2129342" y="5433280"/>
            <a:ext cx="10230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MoS2 under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Gate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 txBox="1"/>
          <p:nvPr/>
        </p:nvSpPr>
        <p:spPr>
          <a:xfrm>
            <a:off x="3555013" y="5433280"/>
            <a:ext cx="10406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MoS2 under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6"/>
          <p:cNvCxnSpPr/>
          <p:nvPr/>
        </p:nvCxnSpPr>
        <p:spPr>
          <a:xfrm rot="10800000">
            <a:off x="3309257" y="5305666"/>
            <a:ext cx="1360714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93" name="Google Shape;193;p6"/>
          <p:cNvSpPr txBox="1"/>
          <p:nvPr/>
        </p:nvSpPr>
        <p:spPr>
          <a:xfrm>
            <a:off x="0" y="805542"/>
            <a:ext cx="29576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of channel(L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)= 50nm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Drain voltage (V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6"/>
          <p:cNvCxnSpPr/>
          <p:nvPr/>
        </p:nvCxnSpPr>
        <p:spPr>
          <a:xfrm>
            <a:off x="7901816" y="5232170"/>
            <a:ext cx="1414207" cy="1088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95" name="Google Shape;195;p6"/>
          <p:cNvSpPr txBox="1"/>
          <p:nvPr/>
        </p:nvSpPr>
        <p:spPr>
          <a:xfrm>
            <a:off x="6878780" y="5369551"/>
            <a:ext cx="10230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MoS2 under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6"/>
          <p:cNvCxnSpPr/>
          <p:nvPr/>
        </p:nvCxnSpPr>
        <p:spPr>
          <a:xfrm rot="10800000">
            <a:off x="6623461" y="5243560"/>
            <a:ext cx="1278355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97" name="Google Shape;197;p6"/>
          <p:cNvSpPr txBox="1"/>
          <p:nvPr/>
        </p:nvSpPr>
        <p:spPr>
          <a:xfrm>
            <a:off x="8179761" y="5369551"/>
            <a:ext cx="10230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MoS2 under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Gate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9480742" y="5337916"/>
            <a:ext cx="10406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MoS2 under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6"/>
          <p:cNvCxnSpPr/>
          <p:nvPr/>
        </p:nvCxnSpPr>
        <p:spPr>
          <a:xfrm rot="10800000">
            <a:off x="9316023" y="5232170"/>
            <a:ext cx="1328057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0" name="Google Shape;200;p6"/>
          <p:cNvSpPr txBox="1"/>
          <p:nvPr/>
        </p:nvSpPr>
        <p:spPr>
          <a:xfrm>
            <a:off x="6847114" y="892629"/>
            <a:ext cx="34042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of channel(L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)= 50nm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Von Neuman Boundary conditions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6"/>
          <p:cNvPicPr preferRelativeResize="0"/>
          <p:nvPr/>
        </p:nvPicPr>
        <p:blipFill rotWithShape="1">
          <a:blip r:embed="rId3">
            <a:alphaModFix/>
          </a:blip>
          <a:srcRect b="2596" l="0" r="2872" t="0"/>
          <a:stretch/>
        </p:blipFill>
        <p:spPr>
          <a:xfrm>
            <a:off x="0" y="1529221"/>
            <a:ext cx="5593124" cy="3635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4">
            <a:alphaModFix/>
          </a:blip>
          <a:srcRect b="3052" l="0" r="7587" t="0"/>
          <a:stretch/>
        </p:blipFill>
        <p:spPr>
          <a:xfrm>
            <a:off x="6071184" y="1505139"/>
            <a:ext cx="4913839" cy="361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952c83ac5_0_12"/>
          <p:cNvSpPr txBox="1"/>
          <p:nvPr/>
        </p:nvSpPr>
        <p:spPr>
          <a:xfrm>
            <a:off x="2440800" y="1522800"/>
            <a:ext cx="7560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lang="en-US" sz="3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Optimised</a:t>
            </a:r>
            <a:r>
              <a:rPr b="1" i="0" lang="en-US" sz="31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Electrostatic Potential With Different Doping And Channel Length </a:t>
            </a:r>
            <a:endParaRPr b="1" i="0" sz="31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30952c83ac5_0_12"/>
          <p:cNvSpPr/>
          <p:nvPr/>
        </p:nvSpPr>
        <p:spPr>
          <a:xfrm>
            <a:off x="4752000" y="2970000"/>
            <a:ext cx="1674000" cy="2862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Google Shape;215;g308ea957e8b_0_0"/>
          <p:cNvGraphicFramePr/>
          <p:nvPr/>
        </p:nvGraphicFramePr>
        <p:xfrm>
          <a:off x="2540100" y="112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{3E4311BA-24CF-420E-B080-8AC2A221DF7C}</a:tableStyleId>
              </a:tblPr>
              <a:tblGrid>
                <a:gridCol w="3087000"/>
                <a:gridCol w="3087000"/>
                <a:gridCol w="3087000"/>
              </a:tblGrid>
              <a:tr h="55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accent1"/>
                          </a:solidFill>
                        </a:rPr>
                        <a:t>Doping (cm</a:t>
                      </a:r>
                      <a:r>
                        <a:rPr b="1" baseline="30000" lang="en-US" sz="2400" u="none" cap="none" strike="noStrike">
                          <a:solidFill>
                            <a:schemeClr val="accent1"/>
                          </a:solidFill>
                        </a:rPr>
                        <a:t>3</a:t>
                      </a:r>
                      <a:r>
                        <a:rPr b="1" lang="en-US" sz="2400" u="none" cap="none" strike="noStrike">
                          <a:solidFill>
                            <a:schemeClr val="accent1"/>
                          </a:solidFill>
                        </a:rPr>
                        <a:t> )</a:t>
                      </a:r>
                      <a:endParaRPr b="1" sz="2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accent1"/>
                          </a:solidFill>
                        </a:rPr>
                        <a:t>V</a:t>
                      </a:r>
                      <a:r>
                        <a:rPr b="1" baseline="-25000" lang="en-US" sz="2400" u="none" cap="none" strike="noStrike">
                          <a:solidFill>
                            <a:schemeClr val="accent1"/>
                          </a:solidFill>
                        </a:rPr>
                        <a:t>tg  </a:t>
                      </a:r>
                      <a:r>
                        <a:rPr b="1" lang="en-US" sz="2400" u="none" cap="none" strike="noStrike">
                          <a:solidFill>
                            <a:schemeClr val="accent1"/>
                          </a:solidFill>
                        </a:rPr>
                        <a:t>(Volt)</a:t>
                      </a:r>
                      <a:endParaRPr b="1" sz="2400" u="none" cap="none" strike="noStrike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accent1"/>
                          </a:solidFill>
                        </a:rPr>
                        <a:t>( For </a:t>
                      </a:r>
                      <a:r>
                        <a:rPr lang="en-US" sz="2400" u="none" cap="none" strike="noStrike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</a:rPr>
                        <a:t>ϕ</a:t>
                      </a:r>
                      <a:r>
                        <a:rPr b="1" lang="en-US" sz="2400" u="none" cap="none" strike="noStrike">
                          <a:solidFill>
                            <a:schemeClr val="accent1"/>
                          </a:solidFill>
                        </a:rPr>
                        <a:t> = 0.35ev)</a:t>
                      </a:r>
                      <a:endParaRPr b="1" sz="2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accent1"/>
                          </a:solidFill>
                        </a:rPr>
                        <a:t>Channel Length(nm)</a:t>
                      </a:r>
                      <a:endParaRPr b="1" sz="2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97225"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2x10</a:t>
                      </a:r>
                      <a:r>
                        <a:rPr b="1" baseline="30000" lang="en-US" sz="2400" u="none" cap="none" strike="noStrike">
                          <a:solidFill>
                            <a:schemeClr val="dk1"/>
                          </a:solidFill>
                        </a:rPr>
                        <a:t>16</a:t>
                      </a: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endParaRPr b="1" sz="2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-1</a:t>
                      </a:r>
                      <a:endParaRPr b="1" sz="2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300</a:t>
                      </a:r>
                      <a:endParaRPr b="1" sz="2400" u="none" cap="none" strike="noStrike"/>
                    </a:p>
                  </a:txBody>
                  <a:tcPr marT="91425" marB="91425" marR="91425" marL="91425"/>
                </a:tc>
              </a:tr>
              <a:tr h="996375"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2x10</a:t>
                      </a:r>
                      <a:r>
                        <a:rPr b="1" baseline="30000" lang="en-US" sz="2400" u="none" cap="none" strike="noStrike">
                          <a:solidFill>
                            <a:schemeClr val="dk1"/>
                          </a:solidFill>
                        </a:rPr>
                        <a:t>18</a:t>
                      </a: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endParaRPr b="1" sz="2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-1.3</a:t>
                      </a:r>
                      <a:endParaRPr b="1" sz="2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400</a:t>
                      </a:r>
                      <a:endParaRPr b="1" sz="2400" u="none" cap="none" strike="noStrike"/>
                    </a:p>
                  </a:txBody>
                  <a:tcPr marT="91425" marB="91425" marR="91425" marL="91425"/>
                </a:tc>
              </a:tr>
              <a:tr h="968250"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2x10</a:t>
                      </a:r>
                      <a:r>
                        <a:rPr b="1" baseline="30000" lang="en-US" sz="2400" u="none" cap="none" strike="noStrike">
                          <a:solidFill>
                            <a:schemeClr val="dk1"/>
                          </a:solidFill>
                        </a:rPr>
                        <a:t>19</a:t>
                      </a: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endParaRPr b="1" sz="2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-3.85</a:t>
                      </a:r>
                      <a:endParaRPr b="1" sz="2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400</a:t>
                      </a:r>
                      <a:endParaRPr b="1" sz="2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6" name="Google Shape;216;g308ea957e8b_0_0"/>
          <p:cNvGraphicFramePr/>
          <p:nvPr/>
        </p:nvGraphicFramePr>
        <p:xfrm>
          <a:off x="1044300" y="203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{3E4311BA-24CF-420E-B080-8AC2A221DF7C}</a:tableStyleId>
              </a:tblPr>
              <a:tblGrid>
                <a:gridCol w="1495800"/>
              </a:tblGrid>
              <a:tr h="79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accent1"/>
                          </a:solidFill>
                        </a:rPr>
                        <a:t>Case 1 </a:t>
                      </a:r>
                      <a:endParaRPr b="1"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96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accent1"/>
                          </a:solidFill>
                        </a:rPr>
                        <a:t>Case 2</a:t>
                      </a:r>
                      <a:endParaRPr b="1"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68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accent1"/>
                          </a:solidFill>
                        </a:rPr>
                        <a:t>Case 3</a:t>
                      </a:r>
                      <a:endParaRPr b="1" sz="18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g30928e9ad4d_0_0"/>
          <p:cNvPicPr preferRelativeResize="0"/>
          <p:nvPr/>
        </p:nvPicPr>
        <p:blipFill rotWithShape="1">
          <a:blip r:embed="rId3">
            <a:alphaModFix/>
          </a:blip>
          <a:srcRect b="0" l="0" r="8020" t="0"/>
          <a:stretch/>
        </p:blipFill>
        <p:spPr>
          <a:xfrm>
            <a:off x="0" y="706900"/>
            <a:ext cx="10152000" cy="55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30928e9ad4d_0_0"/>
          <p:cNvSpPr txBox="1"/>
          <p:nvPr/>
        </p:nvSpPr>
        <p:spPr>
          <a:xfrm>
            <a:off x="0" y="0"/>
            <a:ext cx="289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30928e9ad4d_0_0"/>
          <p:cNvSpPr txBox="1"/>
          <p:nvPr/>
        </p:nvSpPr>
        <p:spPr>
          <a:xfrm>
            <a:off x="0" y="6134400"/>
            <a:ext cx="1219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Raw Data: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9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https://docs.google.com/spreadsheets/d/10P8Wx67FCJiKRy0RdKTZZni4301Csgvp/edit?usp=drive_link&amp;ouid=109772339849498475965&amp;rtpof=true&amp;sd=true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2024-07-18T13:54:45Z</dcterms:created>
  <dc:creator>yawarbhat2525@gmail.com</dc:creator>
</cp:coreProperties>
</file>