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6" r:id="rId4"/>
    <p:sldId id="269" r:id="rId5"/>
    <p:sldId id="267" r:id="rId6"/>
    <p:sldId id="270" r:id="rId7"/>
    <p:sldId id="271" r:id="rId8"/>
    <p:sldId id="272" r:id="rId9"/>
    <p:sldId id="27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varScale="1">
        <p:scale>
          <a:sx n="108" d="100"/>
          <a:sy n="108"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50A53-2CED-4C70-AC6B-D1F19533C38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34D7D7-6996-491B-B5C2-0B2875E3BF1E}">
      <dgm:prSet custT="1"/>
      <dgm:spPr/>
      <dgm:t>
        <a:bodyPr/>
        <a:lstStyle/>
        <a:p>
          <a:pPr>
            <a:lnSpc>
              <a:spcPct val="100000"/>
            </a:lnSpc>
            <a:defRPr b="1"/>
          </a:pPr>
          <a:r>
            <a:rPr lang="en-US" sz="1600" dirty="0"/>
            <a:t>Satisfying performance, huge improvement compared to P1</a:t>
          </a:r>
        </a:p>
      </dgm:t>
    </dgm:pt>
    <dgm:pt modelId="{B114591D-F406-42C0-886A-2FBBD41713B1}" type="parTrans" cxnId="{37266133-38D0-45A3-9A5A-F91905E8AFE3}">
      <dgm:prSet/>
      <dgm:spPr/>
      <dgm:t>
        <a:bodyPr/>
        <a:lstStyle/>
        <a:p>
          <a:endParaRPr lang="en-US"/>
        </a:p>
      </dgm:t>
    </dgm:pt>
    <dgm:pt modelId="{5C7AB427-2A9C-4886-9F9C-76C8B0DECFDB}" type="sibTrans" cxnId="{37266133-38D0-45A3-9A5A-F91905E8AFE3}">
      <dgm:prSet/>
      <dgm:spPr/>
      <dgm:t>
        <a:bodyPr/>
        <a:lstStyle/>
        <a:p>
          <a:endParaRPr lang="en-US"/>
        </a:p>
      </dgm:t>
    </dgm:pt>
    <dgm:pt modelId="{5E6C3D57-F16F-45F8-8FC1-77DF4401B116}">
      <dgm:prSet custT="1"/>
      <dgm:spPr/>
      <dgm:t>
        <a:bodyPr/>
        <a:lstStyle/>
        <a:p>
          <a:pPr>
            <a:lnSpc>
              <a:spcPct val="100000"/>
            </a:lnSpc>
          </a:pPr>
          <a:r>
            <a:rPr lang="en-US" sz="1600" dirty="0"/>
            <a:t>P1</a:t>
          </a:r>
          <a:r>
            <a:rPr lang="zh-CN" sz="1600" dirty="0"/>
            <a:t>： </a:t>
          </a:r>
          <a:r>
            <a:rPr lang="en-US" sz="1600" dirty="0"/>
            <a:t>71% accuracy when predicting all false gives 68%</a:t>
          </a:r>
        </a:p>
      </dgm:t>
    </dgm:pt>
    <dgm:pt modelId="{D1341A12-5E47-4913-8967-F2D959734B73}" type="parTrans" cxnId="{29CC899F-9EB6-4B99-98F5-417D436E88E1}">
      <dgm:prSet/>
      <dgm:spPr/>
      <dgm:t>
        <a:bodyPr/>
        <a:lstStyle/>
        <a:p>
          <a:endParaRPr lang="en-US"/>
        </a:p>
      </dgm:t>
    </dgm:pt>
    <dgm:pt modelId="{1247EF8A-92B1-404E-81D3-360C01089DA9}" type="sibTrans" cxnId="{29CC899F-9EB6-4B99-98F5-417D436E88E1}">
      <dgm:prSet/>
      <dgm:spPr/>
      <dgm:t>
        <a:bodyPr/>
        <a:lstStyle/>
        <a:p>
          <a:endParaRPr lang="en-US"/>
        </a:p>
      </dgm:t>
    </dgm:pt>
    <dgm:pt modelId="{DAC78100-C6EA-452B-B6AD-58CD349565B5}">
      <dgm:prSet custT="1"/>
      <dgm:spPr/>
      <dgm:t>
        <a:bodyPr/>
        <a:lstStyle/>
        <a:p>
          <a:pPr>
            <a:lnSpc>
              <a:spcPct val="100000"/>
            </a:lnSpc>
          </a:pPr>
          <a:r>
            <a:rPr lang="en-US" sz="1600" dirty="0"/>
            <a:t>P2:    79% accuracy for a very complicated problem</a:t>
          </a:r>
        </a:p>
        <a:p>
          <a:pPr>
            <a:lnSpc>
              <a:spcPct val="100000"/>
            </a:lnSpc>
          </a:pPr>
          <a:r>
            <a:rPr lang="en-US" sz="1600" b="1" dirty="0"/>
            <a:t>Deployment:</a:t>
          </a:r>
        </a:p>
        <a:p>
          <a:pPr>
            <a:lnSpc>
              <a:spcPct val="100000"/>
            </a:lnSpc>
          </a:pPr>
          <a:r>
            <a:rPr lang="en-US" sz="1600" b="0" dirty="0"/>
            <a:t>Read data from in-game then do predictions to gain advantage in game</a:t>
          </a:r>
        </a:p>
      </dgm:t>
    </dgm:pt>
    <dgm:pt modelId="{8B517AE5-1869-4B6C-BB15-B92C75D7D3FF}" type="parTrans" cxnId="{C078019F-EF8B-48EA-8B21-54374E841B33}">
      <dgm:prSet/>
      <dgm:spPr/>
      <dgm:t>
        <a:bodyPr/>
        <a:lstStyle/>
        <a:p>
          <a:endParaRPr lang="en-US"/>
        </a:p>
      </dgm:t>
    </dgm:pt>
    <dgm:pt modelId="{6026F4B1-4053-4231-99D2-E20709D6FBC4}" type="sibTrans" cxnId="{C078019F-EF8B-48EA-8B21-54374E841B33}">
      <dgm:prSet/>
      <dgm:spPr/>
      <dgm:t>
        <a:bodyPr/>
        <a:lstStyle/>
        <a:p>
          <a:endParaRPr lang="en-US"/>
        </a:p>
      </dgm:t>
    </dgm:pt>
    <dgm:pt modelId="{9ED5DE4C-50D2-4EE7-AE37-78350D1EDCFA}">
      <dgm:prSet custT="1"/>
      <dgm:spPr/>
      <dgm:t>
        <a:bodyPr/>
        <a:lstStyle/>
        <a:p>
          <a:pPr>
            <a:lnSpc>
              <a:spcPct val="100000"/>
            </a:lnSpc>
            <a:defRPr b="1"/>
          </a:pPr>
          <a:r>
            <a:rPr lang="en-US" sz="2000" dirty="0"/>
            <a:t>Experience gained:</a:t>
          </a:r>
        </a:p>
      </dgm:t>
    </dgm:pt>
    <dgm:pt modelId="{A723F56B-2DDC-4F95-AD34-93F2EDE16838}" type="parTrans" cxnId="{BA64B829-E237-41E9-93A9-382A2EE3E995}">
      <dgm:prSet/>
      <dgm:spPr/>
      <dgm:t>
        <a:bodyPr/>
        <a:lstStyle/>
        <a:p>
          <a:endParaRPr lang="en-US"/>
        </a:p>
      </dgm:t>
    </dgm:pt>
    <dgm:pt modelId="{15328FAE-EFC6-41C2-9B6C-AF08237EDD49}" type="sibTrans" cxnId="{BA64B829-E237-41E9-93A9-382A2EE3E995}">
      <dgm:prSet/>
      <dgm:spPr/>
      <dgm:t>
        <a:bodyPr/>
        <a:lstStyle/>
        <a:p>
          <a:endParaRPr lang="en-US"/>
        </a:p>
      </dgm:t>
    </dgm:pt>
    <dgm:pt modelId="{2CBAD9BF-4A21-4CFC-9927-C1A27D66A5DF}">
      <dgm:prSet custT="1"/>
      <dgm:spPr/>
      <dgm:t>
        <a:bodyPr/>
        <a:lstStyle/>
        <a:p>
          <a:pPr>
            <a:lnSpc>
              <a:spcPct val="100000"/>
            </a:lnSpc>
          </a:pPr>
          <a:r>
            <a:rPr lang="en-US" sz="1100" dirty="0"/>
            <a:t>‘</a:t>
          </a:r>
          <a:r>
            <a:rPr lang="en-US" sz="1600" dirty="0"/>
            <a:t>names’ (140+ unique) is good when data is big enough (70000+) in trees</a:t>
          </a:r>
        </a:p>
      </dgm:t>
    </dgm:pt>
    <dgm:pt modelId="{8F94C3A9-1889-44B9-9983-9B6C2B626E3C}" type="parTrans" cxnId="{1A243A23-A6A4-4823-A18B-D2301DD67FC2}">
      <dgm:prSet/>
      <dgm:spPr/>
      <dgm:t>
        <a:bodyPr/>
        <a:lstStyle/>
        <a:p>
          <a:endParaRPr lang="en-US"/>
        </a:p>
      </dgm:t>
    </dgm:pt>
    <dgm:pt modelId="{E3E0ED81-EA99-493D-B6A9-D95F6DD4B374}" type="sibTrans" cxnId="{1A243A23-A6A4-4823-A18B-D2301DD67FC2}">
      <dgm:prSet/>
      <dgm:spPr/>
      <dgm:t>
        <a:bodyPr/>
        <a:lstStyle/>
        <a:p>
          <a:endParaRPr lang="en-US"/>
        </a:p>
      </dgm:t>
    </dgm:pt>
    <dgm:pt modelId="{17E943FD-2EFB-4F85-BD63-AF7DA870F7D6}">
      <dgm:prSet custT="1"/>
      <dgm:spPr/>
      <dgm:t>
        <a:bodyPr/>
        <a:lstStyle/>
        <a:p>
          <a:pPr>
            <a:lnSpc>
              <a:spcPct val="100000"/>
            </a:lnSpc>
          </a:pPr>
          <a:r>
            <a:rPr lang="en-US" sz="1600" dirty="0"/>
            <a:t>Re-sampling is hugely helpful, compared to P1</a:t>
          </a:r>
        </a:p>
      </dgm:t>
    </dgm:pt>
    <dgm:pt modelId="{28AE7569-3462-4DCF-B1CF-9A02E1A5A690}" type="parTrans" cxnId="{B34B9EF0-1A92-4041-A4C8-58BB64246D54}">
      <dgm:prSet/>
      <dgm:spPr/>
      <dgm:t>
        <a:bodyPr/>
        <a:lstStyle/>
        <a:p>
          <a:endParaRPr lang="en-US"/>
        </a:p>
      </dgm:t>
    </dgm:pt>
    <dgm:pt modelId="{16481063-E715-408A-8CD8-EBDFBD268422}" type="sibTrans" cxnId="{B34B9EF0-1A92-4041-A4C8-58BB64246D54}">
      <dgm:prSet/>
      <dgm:spPr/>
      <dgm:t>
        <a:bodyPr/>
        <a:lstStyle/>
        <a:p>
          <a:endParaRPr lang="en-US"/>
        </a:p>
      </dgm:t>
    </dgm:pt>
    <dgm:pt modelId="{51C93C9C-EC68-44BA-9481-731E9EC4250F}">
      <dgm:prSet custT="1"/>
      <dgm:spPr/>
      <dgm:t>
        <a:bodyPr/>
        <a:lstStyle/>
        <a:p>
          <a:pPr>
            <a:lnSpc>
              <a:spcPct val="100000"/>
            </a:lnSpc>
          </a:pPr>
          <a:r>
            <a:rPr lang="en-US" sz="1600" dirty="0"/>
            <a:t>Computational power becomes an issue around this size/complexity, make plans</a:t>
          </a:r>
        </a:p>
      </dgm:t>
    </dgm:pt>
    <dgm:pt modelId="{B54511B6-878B-44CF-87C4-1118A6B7A904}" type="parTrans" cxnId="{86339459-0AE2-41C2-A00D-FE634D0FD747}">
      <dgm:prSet/>
      <dgm:spPr/>
      <dgm:t>
        <a:bodyPr/>
        <a:lstStyle/>
        <a:p>
          <a:endParaRPr lang="en-US"/>
        </a:p>
      </dgm:t>
    </dgm:pt>
    <dgm:pt modelId="{FFF4C3F4-A646-4037-ADCA-5243D4C7459E}" type="sibTrans" cxnId="{86339459-0AE2-41C2-A00D-FE634D0FD747}">
      <dgm:prSet/>
      <dgm:spPr/>
      <dgm:t>
        <a:bodyPr/>
        <a:lstStyle/>
        <a:p>
          <a:endParaRPr lang="en-US"/>
        </a:p>
      </dgm:t>
    </dgm:pt>
    <dgm:pt modelId="{87BF5FDB-77EB-40C4-8451-73EB2C6719FB}">
      <dgm:prSet custT="1"/>
      <dgm:spPr/>
      <dgm:t>
        <a:bodyPr/>
        <a:lstStyle/>
        <a:p>
          <a:pPr>
            <a:lnSpc>
              <a:spcPct val="100000"/>
            </a:lnSpc>
            <a:defRPr b="1"/>
          </a:pPr>
          <a:r>
            <a:rPr lang="en-US" altLang="zh-CN" sz="2000" dirty="0"/>
            <a:t>Errors / </a:t>
          </a:r>
          <a:r>
            <a:rPr lang="en-US" sz="2000" dirty="0"/>
            <a:t>Improvements:</a:t>
          </a:r>
        </a:p>
      </dgm:t>
    </dgm:pt>
    <dgm:pt modelId="{D0949708-6198-4C67-A95E-C134E46078FF}" type="parTrans" cxnId="{53C7D075-BBCA-439C-8D69-0B2BA03080D8}">
      <dgm:prSet/>
      <dgm:spPr/>
      <dgm:t>
        <a:bodyPr/>
        <a:lstStyle/>
        <a:p>
          <a:endParaRPr lang="en-US"/>
        </a:p>
      </dgm:t>
    </dgm:pt>
    <dgm:pt modelId="{D06FD86E-1EA0-457F-AE3C-E47C492B19D9}" type="sibTrans" cxnId="{53C7D075-BBCA-439C-8D69-0B2BA03080D8}">
      <dgm:prSet/>
      <dgm:spPr/>
      <dgm:t>
        <a:bodyPr/>
        <a:lstStyle/>
        <a:p>
          <a:endParaRPr lang="en-US"/>
        </a:p>
      </dgm:t>
    </dgm:pt>
    <dgm:pt modelId="{5086445A-0920-46AC-B23B-5C0360000928}">
      <dgm:prSet custT="1"/>
      <dgm:spPr/>
      <dgm:t>
        <a:bodyPr/>
        <a:lstStyle/>
        <a:p>
          <a:pPr>
            <a:lnSpc>
              <a:spcPct val="100000"/>
            </a:lnSpc>
          </a:pPr>
          <a:r>
            <a:rPr lang="en-US" sz="1400" dirty="0"/>
            <a:t>Better presentation (‘magical footwear’ multiple versions)</a:t>
          </a:r>
        </a:p>
      </dgm:t>
    </dgm:pt>
    <dgm:pt modelId="{A336C642-39B7-48AD-985D-2A51C7D09AD1}" type="parTrans" cxnId="{874A35A9-6418-45BC-B06F-D8151D0D717B}">
      <dgm:prSet/>
      <dgm:spPr/>
      <dgm:t>
        <a:bodyPr/>
        <a:lstStyle/>
        <a:p>
          <a:endParaRPr lang="en-US"/>
        </a:p>
      </dgm:t>
    </dgm:pt>
    <dgm:pt modelId="{224DE741-7F90-455C-9428-31F18DBDF44D}" type="sibTrans" cxnId="{874A35A9-6418-45BC-B06F-D8151D0D717B}">
      <dgm:prSet/>
      <dgm:spPr/>
      <dgm:t>
        <a:bodyPr/>
        <a:lstStyle/>
        <a:p>
          <a:endParaRPr lang="en-US"/>
        </a:p>
      </dgm:t>
    </dgm:pt>
    <dgm:pt modelId="{77CEAB24-6A25-4233-BCE5-636F325C86D1}">
      <dgm:prSet custT="1"/>
      <dgm:spPr/>
      <dgm:t>
        <a:bodyPr/>
        <a:lstStyle/>
        <a:p>
          <a:pPr>
            <a:lnSpc>
              <a:spcPct val="100000"/>
            </a:lnSpc>
          </a:pPr>
          <a:r>
            <a:rPr lang="en-US" sz="1400" dirty="0"/>
            <a:t>Closer look into false cases where all my models performs worse</a:t>
          </a:r>
        </a:p>
        <a:p>
          <a:pPr>
            <a:lnSpc>
              <a:spcPct val="100000"/>
            </a:lnSpc>
          </a:pPr>
          <a:r>
            <a:rPr lang="en-US" sz="1400" dirty="0"/>
            <a:t>More Computational Power (cloud/GPU/multicore)</a:t>
          </a:r>
        </a:p>
        <a:p>
          <a:pPr>
            <a:lnSpc>
              <a:spcPct val="100000"/>
            </a:lnSpc>
          </a:pPr>
          <a:endParaRPr lang="en-US" sz="1400" dirty="0"/>
        </a:p>
        <a:p>
          <a:pPr>
            <a:lnSpc>
              <a:spcPct val="100000"/>
            </a:lnSpc>
          </a:pPr>
          <a:endParaRPr lang="en-US" sz="1400" dirty="0"/>
        </a:p>
      </dgm:t>
    </dgm:pt>
    <dgm:pt modelId="{8D7E63B4-FBD3-4A75-AD95-D330D36521A2}" type="parTrans" cxnId="{09996DB1-6381-423F-B78F-AECF3362CB18}">
      <dgm:prSet/>
      <dgm:spPr/>
      <dgm:t>
        <a:bodyPr/>
        <a:lstStyle/>
        <a:p>
          <a:endParaRPr lang="en-US"/>
        </a:p>
      </dgm:t>
    </dgm:pt>
    <dgm:pt modelId="{484D99DA-C6F6-42E5-BAB4-2FD7AA9D3188}" type="sibTrans" cxnId="{09996DB1-6381-423F-B78F-AECF3362CB18}">
      <dgm:prSet/>
      <dgm:spPr/>
      <dgm:t>
        <a:bodyPr/>
        <a:lstStyle/>
        <a:p>
          <a:endParaRPr lang="en-US"/>
        </a:p>
      </dgm:t>
    </dgm:pt>
    <dgm:pt modelId="{AC9CE590-2947-4622-A970-7609720C224C}" type="pres">
      <dgm:prSet presAssocID="{37E50A53-2CED-4C70-AC6B-D1F19533C383}" presName="root" presStyleCnt="0">
        <dgm:presLayoutVars>
          <dgm:dir/>
          <dgm:resizeHandles val="exact"/>
        </dgm:presLayoutVars>
      </dgm:prSet>
      <dgm:spPr/>
    </dgm:pt>
    <dgm:pt modelId="{6BB34802-00B5-47FE-9806-8912C74E1FF9}" type="pres">
      <dgm:prSet presAssocID="{8034D7D7-6996-491B-B5C2-0B2875E3BF1E}" presName="compNode" presStyleCnt="0"/>
      <dgm:spPr/>
    </dgm:pt>
    <dgm:pt modelId="{574E1339-71B0-43CE-9068-993219705542}" type="pres">
      <dgm:prSet presAssocID="{8034D7D7-6996-491B-B5C2-0B2875E3BF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ACEF3BD-FF46-4CF8-8E9E-3B044C58C183}" type="pres">
      <dgm:prSet presAssocID="{8034D7D7-6996-491B-B5C2-0B2875E3BF1E}" presName="iconSpace" presStyleCnt="0"/>
      <dgm:spPr/>
    </dgm:pt>
    <dgm:pt modelId="{ED882496-F746-42A3-A1FD-7989E8C1ACAB}" type="pres">
      <dgm:prSet presAssocID="{8034D7D7-6996-491B-B5C2-0B2875E3BF1E}" presName="parTx" presStyleLbl="revTx" presStyleIdx="0" presStyleCnt="6">
        <dgm:presLayoutVars>
          <dgm:chMax val="0"/>
          <dgm:chPref val="0"/>
        </dgm:presLayoutVars>
      </dgm:prSet>
      <dgm:spPr/>
    </dgm:pt>
    <dgm:pt modelId="{91EB4061-B3EB-4E88-B901-C6494A742506}" type="pres">
      <dgm:prSet presAssocID="{8034D7D7-6996-491B-B5C2-0B2875E3BF1E}" presName="txSpace" presStyleCnt="0"/>
      <dgm:spPr/>
    </dgm:pt>
    <dgm:pt modelId="{CB8E618F-0C1F-4553-9286-03458ADF87B0}" type="pres">
      <dgm:prSet presAssocID="{8034D7D7-6996-491B-B5C2-0B2875E3BF1E}" presName="desTx" presStyleLbl="revTx" presStyleIdx="1" presStyleCnt="6">
        <dgm:presLayoutVars/>
      </dgm:prSet>
      <dgm:spPr/>
    </dgm:pt>
    <dgm:pt modelId="{57B1B157-79AB-4808-A2DE-D1C22761C32F}" type="pres">
      <dgm:prSet presAssocID="{5C7AB427-2A9C-4886-9F9C-76C8B0DECFDB}" presName="sibTrans" presStyleCnt="0"/>
      <dgm:spPr/>
    </dgm:pt>
    <dgm:pt modelId="{95A5CE96-ABB1-4C8B-AB96-CE8439462C82}" type="pres">
      <dgm:prSet presAssocID="{9ED5DE4C-50D2-4EE7-AE37-78350D1EDCFA}" presName="compNode" presStyleCnt="0"/>
      <dgm:spPr/>
    </dgm:pt>
    <dgm:pt modelId="{DD8213F7-7246-42D8-B16F-1A39B9A1E700}" type="pres">
      <dgm:prSet presAssocID="{9ED5DE4C-50D2-4EE7-AE37-78350D1EDC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22FD7AB1-FDB4-4DFE-AB96-3778B2A489E8}" type="pres">
      <dgm:prSet presAssocID="{9ED5DE4C-50D2-4EE7-AE37-78350D1EDCFA}" presName="iconSpace" presStyleCnt="0"/>
      <dgm:spPr/>
    </dgm:pt>
    <dgm:pt modelId="{B59BF307-13B6-41D3-A603-0B0E933D1E9D}" type="pres">
      <dgm:prSet presAssocID="{9ED5DE4C-50D2-4EE7-AE37-78350D1EDCFA}" presName="parTx" presStyleLbl="revTx" presStyleIdx="2" presStyleCnt="6">
        <dgm:presLayoutVars>
          <dgm:chMax val="0"/>
          <dgm:chPref val="0"/>
        </dgm:presLayoutVars>
      </dgm:prSet>
      <dgm:spPr/>
    </dgm:pt>
    <dgm:pt modelId="{E1D3BD30-20D0-4779-945A-962BB8426A09}" type="pres">
      <dgm:prSet presAssocID="{9ED5DE4C-50D2-4EE7-AE37-78350D1EDCFA}" presName="txSpace" presStyleCnt="0"/>
      <dgm:spPr/>
    </dgm:pt>
    <dgm:pt modelId="{35A40F72-F4C6-4FF1-B6DD-FECB5919CFEF}" type="pres">
      <dgm:prSet presAssocID="{9ED5DE4C-50D2-4EE7-AE37-78350D1EDCFA}" presName="desTx" presStyleLbl="revTx" presStyleIdx="3" presStyleCnt="6" custLinFactNeighborX="-1458" custLinFactNeighborY="-5788">
        <dgm:presLayoutVars/>
      </dgm:prSet>
      <dgm:spPr/>
    </dgm:pt>
    <dgm:pt modelId="{2499BCC4-8F51-4C6E-A794-AEFF551A4D94}" type="pres">
      <dgm:prSet presAssocID="{15328FAE-EFC6-41C2-9B6C-AF08237EDD49}" presName="sibTrans" presStyleCnt="0"/>
      <dgm:spPr/>
    </dgm:pt>
    <dgm:pt modelId="{B77EF156-D413-47B7-B14C-D4F5ECA4EA06}" type="pres">
      <dgm:prSet presAssocID="{87BF5FDB-77EB-40C4-8451-73EB2C6719FB}" presName="compNode" presStyleCnt="0"/>
      <dgm:spPr/>
    </dgm:pt>
    <dgm:pt modelId="{51E52DB1-BAAB-43A0-8BBF-A46B36C41EE6}" type="pres">
      <dgm:prSet presAssocID="{87BF5FDB-77EB-40C4-8451-73EB2C6719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无限"/>
        </a:ext>
      </dgm:extLst>
    </dgm:pt>
    <dgm:pt modelId="{AE1988E3-8CBB-42AE-9576-B6A0B373C981}" type="pres">
      <dgm:prSet presAssocID="{87BF5FDB-77EB-40C4-8451-73EB2C6719FB}" presName="iconSpace" presStyleCnt="0"/>
      <dgm:spPr/>
    </dgm:pt>
    <dgm:pt modelId="{75AE85C7-EDE5-4986-878F-3BAC58826BEF}" type="pres">
      <dgm:prSet presAssocID="{87BF5FDB-77EB-40C4-8451-73EB2C6719FB}" presName="parTx" presStyleLbl="revTx" presStyleIdx="4" presStyleCnt="6" custLinFactNeighborX="-2579" custLinFactNeighborY="-17619">
        <dgm:presLayoutVars>
          <dgm:chMax val="0"/>
          <dgm:chPref val="0"/>
        </dgm:presLayoutVars>
      </dgm:prSet>
      <dgm:spPr/>
    </dgm:pt>
    <dgm:pt modelId="{A83CD52C-040F-4F3C-A29A-D3C71844AF99}" type="pres">
      <dgm:prSet presAssocID="{87BF5FDB-77EB-40C4-8451-73EB2C6719FB}" presName="txSpace" presStyleCnt="0"/>
      <dgm:spPr/>
    </dgm:pt>
    <dgm:pt modelId="{283EE4A7-A13E-4D15-B5BF-A6F720306EC0}" type="pres">
      <dgm:prSet presAssocID="{87BF5FDB-77EB-40C4-8451-73EB2C6719FB}" presName="desTx" presStyleLbl="revTx" presStyleIdx="5" presStyleCnt="6" custLinFactNeighborX="-2579" custLinFactNeighborY="-8854">
        <dgm:presLayoutVars/>
      </dgm:prSet>
      <dgm:spPr/>
    </dgm:pt>
  </dgm:ptLst>
  <dgm:cxnLst>
    <dgm:cxn modelId="{56F52003-155E-4E07-B18A-442FE01B10F7}" type="presOf" srcId="{87BF5FDB-77EB-40C4-8451-73EB2C6719FB}" destId="{75AE85C7-EDE5-4986-878F-3BAC58826BEF}" srcOrd="0" destOrd="0" presId="urn:microsoft.com/office/officeart/2018/2/layout/IconLabelDescriptionList"/>
    <dgm:cxn modelId="{23544C0A-3EB2-49AF-8B5F-1B4C5E4DEFBC}" type="presOf" srcId="{9ED5DE4C-50D2-4EE7-AE37-78350D1EDCFA}" destId="{B59BF307-13B6-41D3-A603-0B0E933D1E9D}" srcOrd="0" destOrd="0" presId="urn:microsoft.com/office/officeart/2018/2/layout/IconLabelDescriptionList"/>
    <dgm:cxn modelId="{1A243A23-A6A4-4823-A18B-D2301DD67FC2}" srcId="{9ED5DE4C-50D2-4EE7-AE37-78350D1EDCFA}" destId="{2CBAD9BF-4A21-4CFC-9927-C1A27D66A5DF}" srcOrd="0" destOrd="0" parTransId="{8F94C3A9-1889-44B9-9983-9B6C2B626E3C}" sibTransId="{E3E0ED81-EA99-493D-B6A9-D95F6DD4B374}"/>
    <dgm:cxn modelId="{BA64B829-E237-41E9-93A9-382A2EE3E995}" srcId="{37E50A53-2CED-4C70-AC6B-D1F19533C383}" destId="{9ED5DE4C-50D2-4EE7-AE37-78350D1EDCFA}" srcOrd="1" destOrd="0" parTransId="{A723F56B-2DDC-4F95-AD34-93F2EDE16838}" sibTransId="{15328FAE-EFC6-41C2-9B6C-AF08237EDD49}"/>
    <dgm:cxn modelId="{37266133-38D0-45A3-9A5A-F91905E8AFE3}" srcId="{37E50A53-2CED-4C70-AC6B-D1F19533C383}" destId="{8034D7D7-6996-491B-B5C2-0B2875E3BF1E}" srcOrd="0" destOrd="0" parTransId="{B114591D-F406-42C0-886A-2FBBD41713B1}" sibTransId="{5C7AB427-2A9C-4886-9F9C-76C8B0DECFDB}"/>
    <dgm:cxn modelId="{CD3A9C3E-405E-4F00-B985-478FC9C20956}" type="presOf" srcId="{77CEAB24-6A25-4233-BCE5-636F325C86D1}" destId="{283EE4A7-A13E-4D15-B5BF-A6F720306EC0}" srcOrd="0" destOrd="1" presId="urn:microsoft.com/office/officeart/2018/2/layout/IconLabelDescriptionList"/>
    <dgm:cxn modelId="{5D63B740-2D9E-457A-8FC8-31F7B5A0015F}" type="presOf" srcId="{2CBAD9BF-4A21-4CFC-9927-C1A27D66A5DF}" destId="{35A40F72-F4C6-4FF1-B6DD-FECB5919CFEF}" srcOrd="0" destOrd="0" presId="urn:microsoft.com/office/officeart/2018/2/layout/IconLabelDescriptionList"/>
    <dgm:cxn modelId="{95671B45-953E-41FA-B2C3-BA60C686602C}" type="presOf" srcId="{8034D7D7-6996-491B-B5C2-0B2875E3BF1E}" destId="{ED882496-F746-42A3-A1FD-7989E8C1ACAB}" srcOrd="0" destOrd="0" presId="urn:microsoft.com/office/officeart/2018/2/layout/IconLabelDescriptionList"/>
    <dgm:cxn modelId="{53C7D075-BBCA-439C-8D69-0B2BA03080D8}" srcId="{37E50A53-2CED-4C70-AC6B-D1F19533C383}" destId="{87BF5FDB-77EB-40C4-8451-73EB2C6719FB}" srcOrd="2" destOrd="0" parTransId="{D0949708-6198-4C67-A95E-C134E46078FF}" sibTransId="{D06FD86E-1EA0-457F-AE3C-E47C492B19D9}"/>
    <dgm:cxn modelId="{86339459-0AE2-41C2-A00D-FE634D0FD747}" srcId="{9ED5DE4C-50D2-4EE7-AE37-78350D1EDCFA}" destId="{51C93C9C-EC68-44BA-9481-731E9EC4250F}" srcOrd="2" destOrd="0" parTransId="{B54511B6-878B-44CF-87C4-1118A6B7A904}" sibTransId="{FFF4C3F4-A646-4037-ADCA-5243D4C7459E}"/>
    <dgm:cxn modelId="{7097297E-FF34-4391-9412-DAC1702E3B34}" type="presOf" srcId="{5086445A-0920-46AC-B23B-5C0360000928}" destId="{283EE4A7-A13E-4D15-B5BF-A6F720306EC0}" srcOrd="0" destOrd="0" presId="urn:microsoft.com/office/officeart/2018/2/layout/IconLabelDescriptionList"/>
    <dgm:cxn modelId="{C078019F-EF8B-48EA-8B21-54374E841B33}" srcId="{8034D7D7-6996-491B-B5C2-0B2875E3BF1E}" destId="{DAC78100-C6EA-452B-B6AD-58CD349565B5}" srcOrd="1" destOrd="0" parTransId="{8B517AE5-1869-4B6C-BB15-B92C75D7D3FF}" sibTransId="{6026F4B1-4053-4231-99D2-E20709D6FBC4}"/>
    <dgm:cxn modelId="{29CC899F-9EB6-4B99-98F5-417D436E88E1}" srcId="{8034D7D7-6996-491B-B5C2-0B2875E3BF1E}" destId="{5E6C3D57-F16F-45F8-8FC1-77DF4401B116}" srcOrd="0" destOrd="0" parTransId="{D1341A12-5E47-4913-8967-F2D959734B73}" sibTransId="{1247EF8A-92B1-404E-81D3-360C01089DA9}"/>
    <dgm:cxn modelId="{874A35A9-6418-45BC-B06F-D8151D0D717B}" srcId="{87BF5FDB-77EB-40C4-8451-73EB2C6719FB}" destId="{5086445A-0920-46AC-B23B-5C0360000928}" srcOrd="0" destOrd="0" parTransId="{A336C642-39B7-48AD-985D-2A51C7D09AD1}" sibTransId="{224DE741-7F90-455C-9428-31F18DBDF44D}"/>
    <dgm:cxn modelId="{09996DB1-6381-423F-B78F-AECF3362CB18}" srcId="{87BF5FDB-77EB-40C4-8451-73EB2C6719FB}" destId="{77CEAB24-6A25-4233-BCE5-636F325C86D1}" srcOrd="1" destOrd="0" parTransId="{8D7E63B4-FBD3-4A75-AD95-D330D36521A2}" sibTransId="{484D99DA-C6F6-42E5-BAB4-2FD7AA9D3188}"/>
    <dgm:cxn modelId="{8D12C2B4-34BC-48CD-B981-9D0BE0C5742F}" type="presOf" srcId="{5E6C3D57-F16F-45F8-8FC1-77DF4401B116}" destId="{CB8E618F-0C1F-4553-9286-03458ADF87B0}" srcOrd="0" destOrd="0" presId="urn:microsoft.com/office/officeart/2018/2/layout/IconLabelDescriptionList"/>
    <dgm:cxn modelId="{F7E1DBCB-B0A8-4D95-A48E-7D473D69F05E}" type="presOf" srcId="{51C93C9C-EC68-44BA-9481-731E9EC4250F}" destId="{35A40F72-F4C6-4FF1-B6DD-FECB5919CFEF}" srcOrd="0" destOrd="2" presId="urn:microsoft.com/office/officeart/2018/2/layout/IconLabelDescriptionList"/>
    <dgm:cxn modelId="{A54FA8DE-39B6-456E-B31F-E167C9503679}" type="presOf" srcId="{37E50A53-2CED-4C70-AC6B-D1F19533C383}" destId="{AC9CE590-2947-4622-A970-7609720C224C}" srcOrd="0" destOrd="0" presId="urn:microsoft.com/office/officeart/2018/2/layout/IconLabelDescriptionList"/>
    <dgm:cxn modelId="{801C93EB-07CF-428B-B1F5-B83C691CB964}" type="presOf" srcId="{DAC78100-C6EA-452B-B6AD-58CD349565B5}" destId="{CB8E618F-0C1F-4553-9286-03458ADF87B0}" srcOrd="0" destOrd="1" presId="urn:microsoft.com/office/officeart/2018/2/layout/IconLabelDescriptionList"/>
    <dgm:cxn modelId="{B34B9EF0-1A92-4041-A4C8-58BB64246D54}" srcId="{9ED5DE4C-50D2-4EE7-AE37-78350D1EDCFA}" destId="{17E943FD-2EFB-4F85-BD63-AF7DA870F7D6}" srcOrd="1" destOrd="0" parTransId="{28AE7569-3462-4DCF-B1CF-9A02E1A5A690}" sibTransId="{16481063-E715-408A-8CD8-EBDFBD268422}"/>
    <dgm:cxn modelId="{9C75B8F5-72D1-4483-9962-7D6838177FB2}" type="presOf" srcId="{17E943FD-2EFB-4F85-BD63-AF7DA870F7D6}" destId="{35A40F72-F4C6-4FF1-B6DD-FECB5919CFEF}" srcOrd="0" destOrd="1" presId="urn:microsoft.com/office/officeart/2018/2/layout/IconLabelDescriptionList"/>
    <dgm:cxn modelId="{D11EAD7D-F124-49D5-9DE5-759F95120461}" type="presParOf" srcId="{AC9CE590-2947-4622-A970-7609720C224C}" destId="{6BB34802-00B5-47FE-9806-8912C74E1FF9}" srcOrd="0" destOrd="0" presId="urn:microsoft.com/office/officeart/2018/2/layout/IconLabelDescriptionList"/>
    <dgm:cxn modelId="{5D94F928-5F41-471E-9847-D05AD4E024F3}" type="presParOf" srcId="{6BB34802-00B5-47FE-9806-8912C74E1FF9}" destId="{574E1339-71B0-43CE-9068-993219705542}" srcOrd="0" destOrd="0" presId="urn:microsoft.com/office/officeart/2018/2/layout/IconLabelDescriptionList"/>
    <dgm:cxn modelId="{962F0618-209B-48D7-8B47-923F154CCE5E}" type="presParOf" srcId="{6BB34802-00B5-47FE-9806-8912C74E1FF9}" destId="{CACEF3BD-FF46-4CF8-8E9E-3B044C58C183}" srcOrd="1" destOrd="0" presId="urn:microsoft.com/office/officeart/2018/2/layout/IconLabelDescriptionList"/>
    <dgm:cxn modelId="{6D4F2A1B-FF87-4780-9451-755EF220AC40}" type="presParOf" srcId="{6BB34802-00B5-47FE-9806-8912C74E1FF9}" destId="{ED882496-F746-42A3-A1FD-7989E8C1ACAB}" srcOrd="2" destOrd="0" presId="urn:microsoft.com/office/officeart/2018/2/layout/IconLabelDescriptionList"/>
    <dgm:cxn modelId="{53DE33B4-0475-48C7-9876-B299ECBB5B6F}" type="presParOf" srcId="{6BB34802-00B5-47FE-9806-8912C74E1FF9}" destId="{91EB4061-B3EB-4E88-B901-C6494A742506}" srcOrd="3" destOrd="0" presId="urn:microsoft.com/office/officeart/2018/2/layout/IconLabelDescriptionList"/>
    <dgm:cxn modelId="{BEB5DD70-35E1-4A27-9A67-BD2DCAC77AD3}" type="presParOf" srcId="{6BB34802-00B5-47FE-9806-8912C74E1FF9}" destId="{CB8E618F-0C1F-4553-9286-03458ADF87B0}" srcOrd="4" destOrd="0" presId="urn:microsoft.com/office/officeart/2018/2/layout/IconLabelDescriptionList"/>
    <dgm:cxn modelId="{4B08A2DE-7265-4697-8103-6F10FD941EA3}" type="presParOf" srcId="{AC9CE590-2947-4622-A970-7609720C224C}" destId="{57B1B157-79AB-4808-A2DE-D1C22761C32F}" srcOrd="1" destOrd="0" presId="urn:microsoft.com/office/officeart/2018/2/layout/IconLabelDescriptionList"/>
    <dgm:cxn modelId="{5757CE61-A940-4DB9-891A-F2173BE8713A}" type="presParOf" srcId="{AC9CE590-2947-4622-A970-7609720C224C}" destId="{95A5CE96-ABB1-4C8B-AB96-CE8439462C82}" srcOrd="2" destOrd="0" presId="urn:microsoft.com/office/officeart/2018/2/layout/IconLabelDescriptionList"/>
    <dgm:cxn modelId="{7834C3F0-190C-49C0-81E3-F889F58812FB}" type="presParOf" srcId="{95A5CE96-ABB1-4C8B-AB96-CE8439462C82}" destId="{DD8213F7-7246-42D8-B16F-1A39B9A1E700}" srcOrd="0" destOrd="0" presId="urn:microsoft.com/office/officeart/2018/2/layout/IconLabelDescriptionList"/>
    <dgm:cxn modelId="{3546C983-DE32-4AE0-B7D7-E49DD40B75CC}" type="presParOf" srcId="{95A5CE96-ABB1-4C8B-AB96-CE8439462C82}" destId="{22FD7AB1-FDB4-4DFE-AB96-3778B2A489E8}" srcOrd="1" destOrd="0" presId="urn:microsoft.com/office/officeart/2018/2/layout/IconLabelDescriptionList"/>
    <dgm:cxn modelId="{EF17AAFB-3F56-4F27-9CEE-71F551D19CD7}" type="presParOf" srcId="{95A5CE96-ABB1-4C8B-AB96-CE8439462C82}" destId="{B59BF307-13B6-41D3-A603-0B0E933D1E9D}" srcOrd="2" destOrd="0" presId="urn:microsoft.com/office/officeart/2018/2/layout/IconLabelDescriptionList"/>
    <dgm:cxn modelId="{04702CE5-AD75-4B03-A53C-6E206EB898DA}" type="presParOf" srcId="{95A5CE96-ABB1-4C8B-AB96-CE8439462C82}" destId="{E1D3BD30-20D0-4779-945A-962BB8426A09}" srcOrd="3" destOrd="0" presId="urn:microsoft.com/office/officeart/2018/2/layout/IconLabelDescriptionList"/>
    <dgm:cxn modelId="{9ADE5EB6-7B0A-4E30-8815-C85FE863E35D}" type="presParOf" srcId="{95A5CE96-ABB1-4C8B-AB96-CE8439462C82}" destId="{35A40F72-F4C6-4FF1-B6DD-FECB5919CFEF}" srcOrd="4" destOrd="0" presId="urn:microsoft.com/office/officeart/2018/2/layout/IconLabelDescriptionList"/>
    <dgm:cxn modelId="{9706633D-3BE7-417A-A4A1-6114D5D766C2}" type="presParOf" srcId="{AC9CE590-2947-4622-A970-7609720C224C}" destId="{2499BCC4-8F51-4C6E-A794-AEFF551A4D94}" srcOrd="3" destOrd="0" presId="urn:microsoft.com/office/officeart/2018/2/layout/IconLabelDescriptionList"/>
    <dgm:cxn modelId="{98803E94-9482-4599-9C8D-F095C7E54010}" type="presParOf" srcId="{AC9CE590-2947-4622-A970-7609720C224C}" destId="{B77EF156-D413-47B7-B14C-D4F5ECA4EA06}" srcOrd="4" destOrd="0" presId="urn:microsoft.com/office/officeart/2018/2/layout/IconLabelDescriptionList"/>
    <dgm:cxn modelId="{0769AEBA-467E-4A7E-A173-FF97AB7BC3C2}" type="presParOf" srcId="{B77EF156-D413-47B7-B14C-D4F5ECA4EA06}" destId="{51E52DB1-BAAB-43A0-8BBF-A46B36C41EE6}" srcOrd="0" destOrd="0" presId="urn:microsoft.com/office/officeart/2018/2/layout/IconLabelDescriptionList"/>
    <dgm:cxn modelId="{B983ADE7-932B-413D-8C42-20425779B3AB}" type="presParOf" srcId="{B77EF156-D413-47B7-B14C-D4F5ECA4EA06}" destId="{AE1988E3-8CBB-42AE-9576-B6A0B373C981}" srcOrd="1" destOrd="0" presId="urn:microsoft.com/office/officeart/2018/2/layout/IconLabelDescriptionList"/>
    <dgm:cxn modelId="{C503AED3-64E6-4A90-8F45-9484E5612615}" type="presParOf" srcId="{B77EF156-D413-47B7-B14C-D4F5ECA4EA06}" destId="{75AE85C7-EDE5-4986-878F-3BAC58826BEF}" srcOrd="2" destOrd="0" presId="urn:microsoft.com/office/officeart/2018/2/layout/IconLabelDescriptionList"/>
    <dgm:cxn modelId="{DB988163-E5F9-4327-82AC-0BFEA36A5990}" type="presParOf" srcId="{B77EF156-D413-47B7-B14C-D4F5ECA4EA06}" destId="{A83CD52C-040F-4F3C-A29A-D3C71844AF99}" srcOrd="3" destOrd="0" presId="urn:microsoft.com/office/officeart/2018/2/layout/IconLabelDescriptionList"/>
    <dgm:cxn modelId="{2191534A-968A-414E-BDA9-3F656ABB531E}" type="presParOf" srcId="{B77EF156-D413-47B7-B14C-D4F5ECA4EA06}" destId="{283EE4A7-A13E-4D15-B5BF-A6F720306E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E1339-71B0-43CE-9068-993219705542}">
      <dsp:nvSpPr>
        <dsp:cNvPr id="0" name=""/>
        <dsp:cNvSpPr/>
      </dsp:nvSpPr>
      <dsp:spPr>
        <a:xfrm>
          <a:off x="10657" y="0"/>
          <a:ext cx="1096417" cy="97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882496-F746-42A3-A1FD-7989E8C1ACAB}">
      <dsp:nvSpPr>
        <dsp:cNvPr id="0" name=""/>
        <dsp:cNvSpPr/>
      </dsp:nvSpPr>
      <dsp:spPr>
        <a:xfrm>
          <a:off x="10657" y="1122119"/>
          <a:ext cx="3132622" cy="495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Satisfying performance, huge improvement compared to P1</a:t>
          </a:r>
        </a:p>
      </dsp:txBody>
      <dsp:txXfrm>
        <a:off x="10657" y="1122119"/>
        <a:ext cx="3132622" cy="495044"/>
      </dsp:txXfrm>
    </dsp:sp>
    <dsp:sp modelId="{CB8E618F-0C1F-4553-9286-03458ADF87B0}">
      <dsp:nvSpPr>
        <dsp:cNvPr id="0" name=""/>
        <dsp:cNvSpPr/>
      </dsp:nvSpPr>
      <dsp:spPr>
        <a:xfrm>
          <a:off x="10657" y="1687093"/>
          <a:ext cx="3132622" cy="2261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P1</a:t>
          </a:r>
          <a:r>
            <a:rPr lang="zh-CN" sz="1600" kern="1200" dirty="0"/>
            <a:t>： </a:t>
          </a:r>
          <a:r>
            <a:rPr lang="en-US" sz="1600" kern="1200" dirty="0"/>
            <a:t>71% accuracy when predicting all false gives 68%</a:t>
          </a:r>
        </a:p>
        <a:p>
          <a:pPr marL="0" lvl="0" indent="0" algn="l" defTabSz="711200">
            <a:lnSpc>
              <a:spcPct val="100000"/>
            </a:lnSpc>
            <a:spcBef>
              <a:spcPct val="0"/>
            </a:spcBef>
            <a:spcAft>
              <a:spcPct val="35000"/>
            </a:spcAft>
            <a:buNone/>
          </a:pPr>
          <a:r>
            <a:rPr lang="en-US" sz="1600" kern="1200" dirty="0"/>
            <a:t>P2:    79% accuracy for a very complicated problem</a:t>
          </a:r>
        </a:p>
        <a:p>
          <a:pPr marL="0" lvl="0" indent="0" algn="l" defTabSz="711200">
            <a:lnSpc>
              <a:spcPct val="100000"/>
            </a:lnSpc>
            <a:spcBef>
              <a:spcPct val="0"/>
            </a:spcBef>
            <a:spcAft>
              <a:spcPct val="35000"/>
            </a:spcAft>
            <a:buNone/>
          </a:pPr>
          <a:r>
            <a:rPr lang="en-US" sz="1600" b="1" kern="1200" dirty="0"/>
            <a:t>Deployment:</a:t>
          </a:r>
        </a:p>
        <a:p>
          <a:pPr marL="0" lvl="0" indent="0" algn="l" defTabSz="711200">
            <a:lnSpc>
              <a:spcPct val="100000"/>
            </a:lnSpc>
            <a:spcBef>
              <a:spcPct val="0"/>
            </a:spcBef>
            <a:spcAft>
              <a:spcPct val="35000"/>
            </a:spcAft>
            <a:buNone/>
          </a:pPr>
          <a:r>
            <a:rPr lang="en-US" sz="1600" b="0" kern="1200" dirty="0"/>
            <a:t>Read data from in-game then do predictions to gain advantage in game</a:t>
          </a:r>
        </a:p>
      </dsp:txBody>
      <dsp:txXfrm>
        <a:off x="10657" y="1687093"/>
        <a:ext cx="3132622" cy="2261782"/>
      </dsp:txXfrm>
    </dsp:sp>
    <dsp:sp modelId="{DD8213F7-7246-42D8-B16F-1A39B9A1E700}">
      <dsp:nvSpPr>
        <dsp:cNvPr id="0" name=""/>
        <dsp:cNvSpPr/>
      </dsp:nvSpPr>
      <dsp:spPr>
        <a:xfrm>
          <a:off x="3691488" y="0"/>
          <a:ext cx="1096417" cy="97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9BF307-13B6-41D3-A603-0B0E933D1E9D}">
      <dsp:nvSpPr>
        <dsp:cNvPr id="0" name=""/>
        <dsp:cNvSpPr/>
      </dsp:nvSpPr>
      <dsp:spPr>
        <a:xfrm>
          <a:off x="3691488" y="1122119"/>
          <a:ext cx="3132622" cy="495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Experience gained:</a:t>
          </a:r>
        </a:p>
      </dsp:txBody>
      <dsp:txXfrm>
        <a:off x="3691488" y="1122119"/>
        <a:ext cx="3132622" cy="495044"/>
      </dsp:txXfrm>
    </dsp:sp>
    <dsp:sp modelId="{35A40F72-F4C6-4FF1-B6DD-FECB5919CFEF}">
      <dsp:nvSpPr>
        <dsp:cNvPr id="0" name=""/>
        <dsp:cNvSpPr/>
      </dsp:nvSpPr>
      <dsp:spPr>
        <a:xfrm>
          <a:off x="3645815" y="1556181"/>
          <a:ext cx="3132622" cy="2261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t>
          </a:r>
          <a:r>
            <a:rPr lang="en-US" sz="1600" kern="1200" dirty="0"/>
            <a:t>names’ (140+ unique) is good when data is big enough (70000+) in trees</a:t>
          </a:r>
        </a:p>
        <a:p>
          <a:pPr marL="0" lvl="0" indent="0" algn="l" defTabSz="711200">
            <a:lnSpc>
              <a:spcPct val="100000"/>
            </a:lnSpc>
            <a:spcBef>
              <a:spcPct val="0"/>
            </a:spcBef>
            <a:spcAft>
              <a:spcPct val="35000"/>
            </a:spcAft>
            <a:buNone/>
          </a:pPr>
          <a:r>
            <a:rPr lang="en-US" sz="1600" kern="1200" dirty="0"/>
            <a:t>Re-sampling is hugely helpful, compared to P1</a:t>
          </a:r>
        </a:p>
        <a:p>
          <a:pPr marL="0" lvl="0" indent="0" algn="l" defTabSz="711200">
            <a:lnSpc>
              <a:spcPct val="100000"/>
            </a:lnSpc>
            <a:spcBef>
              <a:spcPct val="0"/>
            </a:spcBef>
            <a:spcAft>
              <a:spcPct val="35000"/>
            </a:spcAft>
            <a:buNone/>
          </a:pPr>
          <a:r>
            <a:rPr lang="en-US" sz="1600" kern="1200" dirty="0"/>
            <a:t>Computational power becomes an issue around this size/complexity, make plans</a:t>
          </a:r>
        </a:p>
      </dsp:txBody>
      <dsp:txXfrm>
        <a:off x="3645815" y="1556181"/>
        <a:ext cx="3132622" cy="2261782"/>
      </dsp:txXfrm>
    </dsp:sp>
    <dsp:sp modelId="{51E52DB1-BAAB-43A0-8BBF-A46B36C41EE6}">
      <dsp:nvSpPr>
        <dsp:cNvPr id="0" name=""/>
        <dsp:cNvSpPr/>
      </dsp:nvSpPr>
      <dsp:spPr>
        <a:xfrm>
          <a:off x="7372320" y="0"/>
          <a:ext cx="1096417" cy="97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AE85C7-EDE5-4986-878F-3BAC58826BEF}">
      <dsp:nvSpPr>
        <dsp:cNvPr id="0" name=""/>
        <dsp:cNvSpPr/>
      </dsp:nvSpPr>
      <dsp:spPr>
        <a:xfrm>
          <a:off x="7291529" y="1034897"/>
          <a:ext cx="3132622" cy="495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altLang="zh-CN" sz="2000" kern="1200" dirty="0"/>
            <a:t>Errors / </a:t>
          </a:r>
          <a:r>
            <a:rPr lang="en-US" sz="2000" kern="1200" dirty="0"/>
            <a:t>Improvements:</a:t>
          </a:r>
        </a:p>
      </dsp:txBody>
      <dsp:txXfrm>
        <a:off x="7291529" y="1034897"/>
        <a:ext cx="3132622" cy="495044"/>
      </dsp:txXfrm>
    </dsp:sp>
    <dsp:sp modelId="{283EE4A7-A13E-4D15-B5BF-A6F720306EC0}">
      <dsp:nvSpPr>
        <dsp:cNvPr id="0" name=""/>
        <dsp:cNvSpPr/>
      </dsp:nvSpPr>
      <dsp:spPr>
        <a:xfrm>
          <a:off x="7291529" y="1486835"/>
          <a:ext cx="3132622" cy="2261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Better presentation (‘magical footwear’ multiple versions)</a:t>
          </a:r>
        </a:p>
        <a:p>
          <a:pPr marL="0" lvl="0" indent="0" algn="l" defTabSz="622300">
            <a:lnSpc>
              <a:spcPct val="100000"/>
            </a:lnSpc>
            <a:spcBef>
              <a:spcPct val="0"/>
            </a:spcBef>
            <a:spcAft>
              <a:spcPct val="35000"/>
            </a:spcAft>
            <a:buNone/>
          </a:pPr>
          <a:r>
            <a:rPr lang="en-US" sz="1400" kern="1200" dirty="0"/>
            <a:t>Closer look into false cases where all my models performs worse</a:t>
          </a:r>
        </a:p>
        <a:p>
          <a:pPr marL="0" lvl="0" indent="0" algn="l" defTabSz="622300">
            <a:lnSpc>
              <a:spcPct val="100000"/>
            </a:lnSpc>
            <a:spcBef>
              <a:spcPct val="0"/>
            </a:spcBef>
            <a:spcAft>
              <a:spcPct val="35000"/>
            </a:spcAft>
            <a:buNone/>
          </a:pPr>
          <a:r>
            <a:rPr lang="en-US" sz="1400" kern="1200" dirty="0"/>
            <a:t>More Computational Power (cloud/GPU/multicore)</a:t>
          </a:r>
        </a:p>
        <a:p>
          <a:pPr marL="0" lvl="0" indent="0" algn="l" defTabSz="622300">
            <a:lnSpc>
              <a:spcPct val="100000"/>
            </a:lnSpc>
            <a:spcBef>
              <a:spcPct val="0"/>
            </a:spcBef>
            <a:spcAft>
              <a:spcPct val="35000"/>
            </a:spcAft>
            <a:buNone/>
          </a:pPr>
          <a:endParaRPr lang="en-US" sz="1400" kern="1200" dirty="0"/>
        </a:p>
        <a:p>
          <a:pPr marL="0" lvl="0" indent="0" algn="l" defTabSz="622300">
            <a:lnSpc>
              <a:spcPct val="100000"/>
            </a:lnSpc>
            <a:spcBef>
              <a:spcPct val="0"/>
            </a:spcBef>
            <a:spcAft>
              <a:spcPct val="35000"/>
            </a:spcAft>
            <a:buNone/>
          </a:pPr>
          <a:endParaRPr lang="en-US" sz="1400" kern="1200" dirty="0"/>
        </a:p>
      </dsp:txBody>
      <dsp:txXfrm>
        <a:off x="7291529" y="1486835"/>
        <a:ext cx="3132622" cy="22617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BCB81-9167-4FC6-80CC-36E3BFB68CDF}"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422DC-2137-4019-98E6-F25F2E755B18}" type="slidenum">
              <a:rPr lang="zh-CN" altLang="en-US" smtClean="0"/>
              <a:t>‹#›</a:t>
            </a:fld>
            <a:endParaRPr lang="zh-CN" altLang="en-US"/>
          </a:p>
        </p:txBody>
      </p:sp>
    </p:spTree>
    <p:extLst>
      <p:ext uri="{BB962C8B-B14F-4D97-AF65-F5344CB8AC3E}">
        <p14:creationId xmlns:p14="http://schemas.microsoft.com/office/powerpoint/2010/main" val="226338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a:t>
            </a:r>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1</a:t>
            </a:fld>
            <a:endParaRPr lang="zh-CN" altLang="en-US"/>
          </a:p>
        </p:txBody>
      </p:sp>
    </p:spTree>
    <p:extLst>
      <p:ext uri="{BB962C8B-B14F-4D97-AF65-F5344CB8AC3E}">
        <p14:creationId xmlns:p14="http://schemas.microsoft.com/office/powerpoint/2010/main" val="823758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League of Legends we play as champions. We earn gold to buy items to win. We buy in batches, and we’re predicting if the item boots is in the first batch (after starting buy)</a:t>
            </a:r>
          </a:p>
          <a:p>
            <a:r>
              <a:rPr lang="en-US" altLang="zh-CN" dirty="0"/>
              <a:t>This is a binary task.</a:t>
            </a:r>
          </a:p>
          <a:p>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2</a:t>
            </a:fld>
            <a:endParaRPr lang="zh-CN" altLang="en-US"/>
          </a:p>
        </p:txBody>
      </p:sp>
    </p:spTree>
    <p:extLst>
      <p:ext uri="{BB962C8B-B14F-4D97-AF65-F5344CB8AC3E}">
        <p14:creationId xmlns:p14="http://schemas.microsoft.com/office/powerpoint/2010/main" val="129152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start from 12k matches. 5% of the matches have missing or extra player and</a:t>
            </a:r>
            <a:r>
              <a:rPr lang="zh-CN" altLang="en-US" dirty="0"/>
              <a:t> </a:t>
            </a:r>
            <a:r>
              <a:rPr lang="en-US" altLang="zh-CN" dirty="0"/>
              <a:t>are</a:t>
            </a:r>
            <a:r>
              <a:rPr lang="zh-CN" altLang="en-US" dirty="0"/>
              <a:t> </a:t>
            </a:r>
            <a:r>
              <a:rPr lang="en-US" altLang="zh-CN" dirty="0"/>
              <a:t>of</a:t>
            </a:r>
            <a:r>
              <a:rPr lang="zh-CN" altLang="en-US" dirty="0"/>
              <a:t> </a:t>
            </a:r>
            <a:r>
              <a:rPr lang="en-US" altLang="zh-CN" dirty="0"/>
              <a:t>questionable qualify so I dropped them.</a:t>
            </a:r>
          </a:p>
          <a:p>
            <a:r>
              <a:rPr lang="en-US" altLang="zh-CN" dirty="0"/>
              <a:t>We then have 112 thousand rows unbalanced, after resampling we have 71 thousand.</a:t>
            </a:r>
          </a:p>
          <a:p>
            <a:r>
              <a:rPr lang="en-US" altLang="zh-CN" dirty="0"/>
              <a:t>I then did pre processing mainly one hot encoding. Two of the examples shown here are really tricky to wrangle.</a:t>
            </a:r>
          </a:p>
          <a:p>
            <a:r>
              <a:rPr lang="en-US" altLang="zh-CN" dirty="0"/>
              <a:t>We then have 508 features after one hot encoding and I did a 70/30 train test split. I also did standardizations and polynomial for some model specifications.</a:t>
            </a:r>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3</a:t>
            </a:fld>
            <a:endParaRPr lang="zh-CN" altLang="en-US"/>
          </a:p>
        </p:txBody>
      </p:sp>
    </p:spTree>
    <p:extLst>
      <p:ext uri="{BB962C8B-B14F-4D97-AF65-F5344CB8AC3E}">
        <p14:creationId xmlns:p14="http://schemas.microsoft.com/office/powerpoint/2010/main" val="20425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 last feedback wants me to elaborate more on how I choose these features and what they are.</a:t>
            </a:r>
          </a:p>
          <a:p>
            <a:r>
              <a:rPr lang="en-US" altLang="zh-CN" dirty="0"/>
              <a:t>Basically, I included everything I can. Some of data are </a:t>
            </a:r>
            <a:r>
              <a:rPr lang="en-US" altLang="zh-CN" dirty="0" err="1"/>
              <a:t>unaviable</a:t>
            </a:r>
            <a:r>
              <a:rPr lang="en-US" altLang="zh-CN" dirty="0"/>
              <a:t> or beyond my skills to represent. Everything I can work with is in.</a:t>
            </a:r>
          </a:p>
          <a:p>
            <a:r>
              <a:rPr lang="en-US" altLang="zh-CN" dirty="0"/>
              <a:t>These 40 features can be categorized in 5 groups. First your champion. Numeric features are easy, but </a:t>
            </a:r>
            <a:r>
              <a:rPr lang="en-US" altLang="zh-CN" dirty="0" err="1"/>
              <a:t>uniquesness</a:t>
            </a:r>
            <a:r>
              <a:rPr lang="en-US" altLang="zh-CN" dirty="0"/>
              <a:t> of champion are very hard to represent. For example </a:t>
            </a:r>
            <a:r>
              <a:rPr lang="en-US" altLang="zh-CN" dirty="0" err="1"/>
              <a:t>Yuumi</a:t>
            </a:r>
            <a:r>
              <a:rPr lang="en-US" altLang="zh-CN" dirty="0"/>
              <a:t> is a champion cat that attaches to friendly champions. Meaning she doesn’t walk herself and usually don’t buy  boots. I feed the machine champion name, so maybe it can figure it out.</a:t>
            </a:r>
          </a:p>
          <a:p>
            <a:r>
              <a:rPr lang="en-US" altLang="zh-CN" dirty="0"/>
              <a:t>2, role, Elise is a jungle here, and she moves a lot early game as a jungle. 3. Enemy </a:t>
            </a:r>
            <a:r>
              <a:rPr lang="en-US" altLang="zh-CN" dirty="0" err="1"/>
              <a:t>jungler</a:t>
            </a:r>
            <a:r>
              <a:rPr lang="en-US" altLang="zh-CN" dirty="0"/>
              <a:t>, Taliyah, that I also included </a:t>
            </a:r>
            <a:r>
              <a:rPr lang="en-US" altLang="zh-CN" dirty="0" err="1"/>
              <a:t>representables</a:t>
            </a:r>
            <a:r>
              <a:rPr lang="en-US" altLang="zh-CN" dirty="0"/>
              <a:t> and name. 4. Setup, mainly summoner spells and perks. For example, summoner spell ghost makes you run faster, and you can double down faster by buying boots early. For perks, magical footwear perk gifts you a free boots at minute 12 but you can’t buy it normally. </a:t>
            </a:r>
            <a:r>
              <a:rPr lang="en-US" altLang="zh-CN" dirty="0" err="1"/>
              <a:t>Fith</a:t>
            </a:r>
            <a:r>
              <a:rPr lang="en-US" altLang="zh-CN" dirty="0"/>
              <a:t>, how the early game is going, how much gold you have and what time it is when you make your first buy.</a:t>
            </a:r>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4</a:t>
            </a:fld>
            <a:endParaRPr lang="zh-CN" altLang="en-US"/>
          </a:p>
        </p:txBody>
      </p:sp>
    </p:spTree>
    <p:extLst>
      <p:ext uri="{BB962C8B-B14F-4D97-AF65-F5344CB8AC3E}">
        <p14:creationId xmlns:p14="http://schemas.microsoft.com/office/powerpoint/2010/main" val="34886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these knowledge on features, let’s take a look at this tree visualization.</a:t>
            </a:r>
          </a:p>
          <a:p>
            <a:r>
              <a:rPr lang="en-US" altLang="zh-CN" dirty="0"/>
              <a:t>On first split, do you have magical footwear at secondary perk? S means secondary. If you do, FALSE.</a:t>
            </a:r>
          </a:p>
          <a:p>
            <a:r>
              <a:rPr lang="en-US" altLang="zh-CN" dirty="0"/>
              <a:t>Then it asks do you have it on primary? If you do, same FALSE.</a:t>
            </a:r>
          </a:p>
          <a:p>
            <a:r>
              <a:rPr lang="en-US" altLang="zh-CN" dirty="0"/>
              <a:t>Then it asks do you have enough money to buy it? (800 is the typical amount of total money to buy boots). If you don’t, </a:t>
            </a:r>
          </a:p>
          <a:p>
            <a:r>
              <a:rPr lang="en-US" altLang="zh-CN" dirty="0"/>
              <a:t>Then it moves on to ask about your position, are you playing UTILITIY? And so on.</a:t>
            </a:r>
          </a:p>
          <a:p>
            <a:r>
              <a:rPr lang="en-US" altLang="zh-CN" dirty="0"/>
              <a:t>I found everything shown here makes sense and explainable, but interestingly, many great splits are beyond my understanding. Like this ones </a:t>
            </a:r>
            <a:r>
              <a:rPr lang="en-US" altLang="zh-CN" dirty="0" err="1"/>
              <a:t>splist</a:t>
            </a:r>
            <a:r>
              <a:rPr lang="en-US" altLang="zh-CN" dirty="0"/>
              <a:t> on secondary perk, </a:t>
            </a:r>
            <a:r>
              <a:rPr lang="en-US" altLang="zh-CN" dirty="0" err="1"/>
              <a:t>BonePlating</a:t>
            </a:r>
            <a:r>
              <a:rPr lang="en-US" altLang="zh-CN" dirty="0"/>
              <a:t>. I can’t think of how it has anything to do with boots or speed, but it has good information gain.</a:t>
            </a:r>
          </a:p>
          <a:p>
            <a:r>
              <a:rPr lang="en-US" altLang="zh-CN" dirty="0"/>
              <a:t>The whole tree is shown here, I’ll say reasonably big for this complicated problem.</a:t>
            </a:r>
          </a:p>
          <a:p>
            <a:r>
              <a:rPr lang="en-US" altLang="zh-CN" dirty="0"/>
              <a:t>I got this tree by tuning 4 parameters using grid search, and best parameters are putting medium limitation on complexity.</a:t>
            </a:r>
          </a:p>
          <a:p>
            <a:r>
              <a:rPr lang="en-US" altLang="zh-CN" dirty="0"/>
              <a:t>It has 79% accuracy on both training and test meaning we’re not overfitting.</a:t>
            </a:r>
          </a:p>
          <a:p>
            <a:r>
              <a:rPr lang="en-US" altLang="zh-CN" dirty="0"/>
              <a:t>For errors, we have much more false positive than false negative. We’re also making unnecessary splits, like here, 4000:1 still splitting.</a:t>
            </a:r>
          </a:p>
          <a:p>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5</a:t>
            </a:fld>
            <a:endParaRPr lang="zh-CN" altLang="en-US"/>
          </a:p>
        </p:txBody>
      </p:sp>
    </p:spTree>
    <p:extLst>
      <p:ext uri="{BB962C8B-B14F-4D97-AF65-F5344CB8AC3E}">
        <p14:creationId xmlns:p14="http://schemas.microsoft.com/office/powerpoint/2010/main" val="2195902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 </a:t>
            </a:r>
            <a:r>
              <a:rPr lang="en-US" altLang="zh-CN" dirty="0" err="1"/>
              <a:t>seoncd</a:t>
            </a:r>
            <a:r>
              <a:rPr lang="en-US" altLang="zh-CN" dirty="0"/>
              <a:t> model is Logistic Regression.</a:t>
            </a:r>
          </a:p>
          <a:p>
            <a:r>
              <a:rPr lang="en-US" altLang="zh-CN" dirty="0"/>
              <a:t>I tuned penalty solver and C and the overall performance is 1% lower accuracy than trees. It performs slightly better in false cases but much worse in true cases.</a:t>
            </a:r>
          </a:p>
          <a:p>
            <a:r>
              <a:rPr lang="en-US" altLang="zh-CN" dirty="0"/>
              <a:t>I also find it suffers from </a:t>
            </a:r>
            <a:r>
              <a:rPr lang="en-US" altLang="zh-CN" dirty="0" err="1"/>
              <a:t>multicolinarity</a:t>
            </a:r>
            <a:r>
              <a:rPr lang="en-US" altLang="zh-CN" dirty="0"/>
              <a:t> much worse than trees. For example, LR thinks biscuit delivery and prefect timing is good </a:t>
            </a:r>
            <a:r>
              <a:rPr lang="en-US" altLang="zh-CN" dirty="0" err="1"/>
              <a:t>predicitor</a:t>
            </a:r>
            <a:r>
              <a:rPr lang="en-US" altLang="zh-CN" dirty="0"/>
              <a:t>, but they only work in this way because taking biscuit or perfect timing makes you more likely to have magical footwear, the best predictor. And these two aren’t seen in trees, only in LR.</a:t>
            </a:r>
          </a:p>
          <a:p>
            <a:r>
              <a:rPr lang="en-US" altLang="zh-CN" dirty="0"/>
              <a:t>However, LR brings some light to knowledge I don’t know. Like </a:t>
            </a:r>
            <a:r>
              <a:rPr lang="en-US" altLang="zh-CN" dirty="0" err="1"/>
              <a:t>Powermax</a:t>
            </a:r>
            <a:r>
              <a:rPr lang="en-US" altLang="zh-CN" dirty="0"/>
              <a:t> and </a:t>
            </a:r>
            <a:r>
              <a:rPr lang="en-US" altLang="zh-CN" dirty="0" err="1"/>
              <a:t>Viego</a:t>
            </a:r>
            <a:r>
              <a:rPr lang="en-US" altLang="zh-CN" dirty="0"/>
              <a:t>, model thinks they are best predictors only second to magical footwear. If model isn’t wrong, there must be something I don’t know because this </a:t>
            </a:r>
            <a:r>
              <a:rPr lang="en-US" altLang="zh-CN" dirty="0" err="1"/>
              <a:t>totoally</a:t>
            </a:r>
            <a:r>
              <a:rPr lang="en-US" altLang="zh-CN" dirty="0"/>
              <a:t> makes no sense to me.</a:t>
            </a:r>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6</a:t>
            </a:fld>
            <a:endParaRPr lang="zh-CN" altLang="en-US"/>
          </a:p>
        </p:txBody>
      </p:sp>
    </p:spTree>
    <p:extLst>
      <p:ext uri="{BB962C8B-B14F-4D97-AF65-F5344CB8AC3E}">
        <p14:creationId xmlns:p14="http://schemas.microsoft.com/office/powerpoint/2010/main" val="182060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SVM is a sad story. I had high expectations for it, but optimizing it on my laptop is simply too much. My fit takes 20 minutes to two hours per fit, forcing me to give up on grid search tuning.</a:t>
            </a:r>
          </a:p>
          <a:p>
            <a:r>
              <a:rPr lang="en-US" altLang="zh-CN" dirty="0"/>
              <a:t>This very far from optimal model performs worse than tree in all metrics.</a:t>
            </a:r>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7</a:t>
            </a:fld>
            <a:endParaRPr lang="zh-CN" altLang="en-US"/>
          </a:p>
        </p:txBody>
      </p:sp>
    </p:spTree>
    <p:extLst>
      <p:ext uri="{BB962C8B-B14F-4D97-AF65-F5344CB8AC3E}">
        <p14:creationId xmlns:p14="http://schemas.microsoft.com/office/powerpoint/2010/main" val="291359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some LR specifications didn’t converge within default limits, and SVM wasn’t optimized at all.</a:t>
            </a:r>
          </a:p>
          <a:p>
            <a:r>
              <a:rPr lang="en-US" altLang="zh-CN" dirty="0"/>
              <a:t>But I say it’s fair and I’m actually giving more computation resources to LR and SVM.</a:t>
            </a:r>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8</a:t>
            </a:fld>
            <a:endParaRPr lang="zh-CN" altLang="en-US"/>
          </a:p>
        </p:txBody>
      </p:sp>
    </p:spTree>
    <p:extLst>
      <p:ext uri="{BB962C8B-B14F-4D97-AF65-F5344CB8AC3E}">
        <p14:creationId xmlns:p14="http://schemas.microsoft.com/office/powerpoint/2010/main" val="3495992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0422DC-2137-4019-98E6-F25F2E755B18}" type="slidenum">
              <a:rPr lang="zh-CN" altLang="en-US" smtClean="0"/>
              <a:t>9</a:t>
            </a:fld>
            <a:endParaRPr lang="zh-CN" altLang="en-US"/>
          </a:p>
        </p:txBody>
      </p:sp>
    </p:spTree>
    <p:extLst>
      <p:ext uri="{BB962C8B-B14F-4D97-AF65-F5344CB8AC3E}">
        <p14:creationId xmlns:p14="http://schemas.microsoft.com/office/powerpoint/2010/main" val="384421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A85C-A7AA-4B38-824E-842F6A8C2D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07761D-9110-42EC-86E1-BCC9AF083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5BEAEE-6931-4B4B-B62B-8D2669B0704E}"/>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CB7771E2-39E1-4558-8777-8E1E31E57F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C0B744-27FA-43D0-8815-3FD86066F031}"/>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392551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2471C-32BA-4AF1-A4A7-9A417DD477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60F5C7-3476-4AB7-8650-88F2212444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6176BA-F0B5-4CA4-809F-683B6B6E8E5F}"/>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B90006DE-D127-4F1B-9966-1E354F3F77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CEA648-08EC-4C84-9B75-9DAD656167BC}"/>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413445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7A0A08-6DED-479E-B4AC-26832C6999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4741C0-CA5F-42C3-89CE-7696BCCE2C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889C0D-57ED-4CED-B8B6-12CFAED2DA3C}"/>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7F9835D2-26DF-43A2-95F6-1A56DB5B3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E7E28-2AA7-453F-BF20-E98993799956}"/>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230029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74758-41FE-4963-A607-393D300138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8F92A9-FA5B-4FBB-8D97-4045820DC8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DBE3CB-E43D-412E-8F7C-07D8339EC88E}"/>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87338704-AE23-4EED-A877-988B49A30B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54C24E-F8BD-4CA6-B53F-0F8DB55C68E6}"/>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108414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DC021-6BA1-41B0-957E-F389962C25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B07692-5A9C-4F15-A46F-E9FF8F8B0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A0C7F8-0423-47D8-9A9B-A399DAAA2932}"/>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2E73165C-F7C8-45D5-B19C-B6052C5505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A5DADF-E9D6-48D5-A5D8-63B2CB764C18}"/>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201354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EE0CF-BFA6-45AD-9B77-5D744867A9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9CA54F-0569-44EB-BD7A-49777C42158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906C7CC-F915-4398-99C0-F6CD2AF0BA6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21EC1F-783F-400A-8437-E4C210EAC0A6}"/>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D4291076-CB39-4E83-A1B0-E8FACDD1BC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B59C04-95D9-4A4B-BA51-ACCBA527421A}"/>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383883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5444E-028D-4B35-A500-15DF846F67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8E6276-DBAF-4B4B-A4B7-D28E43F50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5509B23-3D01-4443-9559-90D9761E016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BDDA03-CAC8-43B8-B3E0-D76A07D88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F70C49-3424-44C3-9C6D-C3C2842A48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605288-5454-45D7-877B-04C5755EB4CE}"/>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8" name="页脚占位符 7">
            <a:extLst>
              <a:ext uri="{FF2B5EF4-FFF2-40B4-BE49-F238E27FC236}">
                <a16:creationId xmlns:a16="http://schemas.microsoft.com/office/drawing/2014/main" id="{FA70A46D-A847-4A85-BDEF-FC4CFDD58E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E3958B-CD3A-4D4D-A895-80AA194AB372}"/>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406644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70A1F-A081-4C27-89A9-BA73C8151C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AFB1DF-23F3-409A-95CA-EA9DCCBC8792}"/>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4" name="页脚占位符 3">
            <a:extLst>
              <a:ext uri="{FF2B5EF4-FFF2-40B4-BE49-F238E27FC236}">
                <a16:creationId xmlns:a16="http://schemas.microsoft.com/office/drawing/2014/main" id="{1AB78F4E-4109-47BD-B915-78231FD013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307387-8E24-4B5D-A5E0-43FA69626217}"/>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413207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9FAECD-ED4D-448E-93B6-E5F56091F76E}"/>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3" name="页脚占位符 2">
            <a:extLst>
              <a:ext uri="{FF2B5EF4-FFF2-40B4-BE49-F238E27FC236}">
                <a16:creationId xmlns:a16="http://schemas.microsoft.com/office/drawing/2014/main" id="{40EFC227-BB06-49DD-9F0D-C64280C6F4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F3247D-6306-4680-97B3-EBDF455769EE}"/>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10507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3691F-48A6-466D-88CF-5DD686B5CB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BF9D11-2AD6-43DE-A5E6-11D43D370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CB62B2-154D-4E76-9742-D181030DA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64F1DF-F447-4319-B030-15F48A217A30}"/>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AA0E62C7-437A-4AC7-A3AC-ECD145E8C4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F80075-A0AB-47F5-A2B2-BC1B38BE3E8D}"/>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80881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B8EE5-5B39-4B4F-A5F6-3789F6A2EE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C322A-E4BB-4064-A517-FB3248302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4C88593-C81D-4316-9087-EEBCF4062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1D13D-46FD-400C-91DC-FDFCA79A86E9}"/>
              </a:ext>
            </a:extLst>
          </p:cNvPr>
          <p:cNvSpPr>
            <a:spLocks noGrp="1"/>
          </p:cNvSpPr>
          <p:nvPr>
            <p:ph type="dt" sz="half" idx="10"/>
          </p:nvPr>
        </p:nvSpPr>
        <p:spPr/>
        <p:txBody>
          <a:bodyPr/>
          <a:lstStyle/>
          <a:p>
            <a:fld id="{584F9D27-C3B7-4DFE-A01C-57E2B20BB4D9}"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B5D7C98B-4337-47FA-B50E-817D9DB336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8C220-4427-44BB-8F76-71527ADB4788}"/>
              </a:ext>
            </a:extLst>
          </p:cNvPr>
          <p:cNvSpPr>
            <a:spLocks noGrp="1"/>
          </p:cNvSpPr>
          <p:nvPr>
            <p:ph type="sldNum" sz="quarter" idx="12"/>
          </p:nvPr>
        </p:nvSpPr>
        <p:spPr/>
        <p:txBody>
          <a:body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387186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2EF172-DBCD-47A9-9BEE-5A81D96C3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3B1B41-F0EE-40CA-A766-59038733D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115D0F-C44E-4962-B1D1-9CDB7BE54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F9D27-C3B7-4DFE-A01C-57E2B20BB4D9}"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7655C90D-709F-48CE-A8FD-679939EC4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802A4E-DD17-45B1-BAAA-F1CA6FF41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8F08F-09C2-4B7C-824E-896E968FFCFF}" type="slidenum">
              <a:rPr lang="zh-CN" altLang="en-US" smtClean="0"/>
              <a:t>‹#›</a:t>
            </a:fld>
            <a:endParaRPr lang="zh-CN" altLang="en-US"/>
          </a:p>
        </p:txBody>
      </p:sp>
    </p:spTree>
    <p:extLst>
      <p:ext uri="{BB962C8B-B14F-4D97-AF65-F5344CB8AC3E}">
        <p14:creationId xmlns:p14="http://schemas.microsoft.com/office/powerpoint/2010/main" val="3127268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3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633D3D6-3976-41E4-B377-03E083A4261C}"/>
              </a:ext>
            </a:extLst>
          </p:cNvPr>
          <p:cNvSpPr>
            <a:spLocks noGrp="1"/>
          </p:cNvSpPr>
          <p:nvPr>
            <p:ph type="ctrTitle"/>
          </p:nvPr>
        </p:nvSpPr>
        <p:spPr>
          <a:xfrm>
            <a:off x="599609" y="679731"/>
            <a:ext cx="4171994" cy="3736540"/>
          </a:xfrm>
        </p:spPr>
        <p:txBody>
          <a:bodyPr>
            <a:normAutofit/>
          </a:bodyPr>
          <a:lstStyle/>
          <a:p>
            <a:pPr algn="l"/>
            <a:r>
              <a:rPr lang="en-US" altLang="zh-CN"/>
              <a:t>Will LOL player buy boots first?</a:t>
            </a:r>
            <a:endParaRPr lang="zh-CN" altLang="en-US"/>
          </a:p>
        </p:txBody>
      </p:sp>
      <p:sp>
        <p:nvSpPr>
          <p:cNvPr id="3" name="副标题 2">
            <a:extLst>
              <a:ext uri="{FF2B5EF4-FFF2-40B4-BE49-F238E27FC236}">
                <a16:creationId xmlns:a16="http://schemas.microsoft.com/office/drawing/2014/main" id="{EFB061E4-74AB-402B-8ED1-27E98B6D8A64}"/>
              </a:ext>
            </a:extLst>
          </p:cNvPr>
          <p:cNvSpPr>
            <a:spLocks noGrp="1"/>
          </p:cNvSpPr>
          <p:nvPr>
            <p:ph type="subTitle" idx="1"/>
          </p:nvPr>
        </p:nvSpPr>
        <p:spPr>
          <a:xfrm>
            <a:off x="599609" y="4685288"/>
            <a:ext cx="4171994" cy="1035781"/>
          </a:xfrm>
        </p:spPr>
        <p:txBody>
          <a:bodyPr>
            <a:normAutofit/>
          </a:bodyPr>
          <a:lstStyle/>
          <a:p>
            <a:pPr algn="l"/>
            <a:r>
              <a:rPr lang="en-US" altLang="zh-CN"/>
              <a:t>MACS 33002 Project 2 </a:t>
            </a:r>
          </a:p>
          <a:p>
            <a:pPr algn="l"/>
            <a:r>
              <a:rPr lang="en-US" altLang="zh-CN"/>
              <a:t>Yawei Li</a:t>
            </a:r>
            <a:endParaRPr lang="zh-CN" altLang="en-US"/>
          </a:p>
        </p:txBody>
      </p:sp>
      <p:grpSp>
        <p:nvGrpSpPr>
          <p:cNvPr id="50" name="Group 3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4" name="Straight Connector 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Rectangle 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靴子">
            <a:extLst>
              <a:ext uri="{FF2B5EF4-FFF2-40B4-BE49-F238E27FC236}">
                <a16:creationId xmlns:a16="http://schemas.microsoft.com/office/drawing/2014/main" id="{654080F4-1338-6A54-3140-874B85EA4E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78775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F4AD8AF-07A1-4335-9AAB-2FA92875FF7D}"/>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altLang="zh-CN" sz="6600" kern="1200">
                <a:solidFill>
                  <a:schemeClr val="tx1"/>
                </a:solidFill>
                <a:latin typeface="+mj-lt"/>
                <a:ea typeface="+mj-ea"/>
                <a:cs typeface="+mj-cs"/>
              </a:rPr>
              <a:t>Thank you</a:t>
            </a:r>
          </a:p>
        </p:txBody>
      </p:sp>
      <p:pic>
        <p:nvPicPr>
          <p:cNvPr id="6" name="Graphic 5" descr="握手">
            <a:extLst>
              <a:ext uri="{FF2B5EF4-FFF2-40B4-BE49-F238E27FC236}">
                <a16:creationId xmlns:a16="http://schemas.microsoft.com/office/drawing/2014/main" id="{85CA11D9-3C67-83FF-76BB-ACC4EED313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53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D42FB98A-CE88-4462-8BA3-55761299C4E8}"/>
              </a:ext>
            </a:extLst>
          </p:cNvPr>
          <p:cNvSpPr>
            <a:spLocks noGrp="1"/>
          </p:cNvSpPr>
          <p:nvPr>
            <p:ph type="title"/>
          </p:nvPr>
        </p:nvSpPr>
        <p:spPr>
          <a:xfrm>
            <a:off x="643467" y="321734"/>
            <a:ext cx="6901193" cy="1135737"/>
          </a:xfrm>
        </p:spPr>
        <p:txBody>
          <a:bodyPr>
            <a:normAutofit/>
          </a:bodyPr>
          <a:lstStyle/>
          <a:p>
            <a:r>
              <a:rPr lang="en-US" altLang="zh-CN" sz="3600" b="1" dirty="0"/>
              <a:t>Task</a:t>
            </a:r>
            <a:endParaRPr lang="zh-CN" altLang="en-US" sz="3600" b="1" dirty="0"/>
          </a:p>
        </p:txBody>
      </p:sp>
      <p:sp>
        <p:nvSpPr>
          <p:cNvPr id="3" name="内容占位符 2">
            <a:extLst>
              <a:ext uri="{FF2B5EF4-FFF2-40B4-BE49-F238E27FC236}">
                <a16:creationId xmlns:a16="http://schemas.microsoft.com/office/drawing/2014/main" id="{C303FE98-F408-4407-BB95-73DF7671231C}"/>
              </a:ext>
            </a:extLst>
          </p:cNvPr>
          <p:cNvSpPr>
            <a:spLocks noGrp="1"/>
          </p:cNvSpPr>
          <p:nvPr>
            <p:ph idx="1"/>
          </p:nvPr>
        </p:nvSpPr>
        <p:spPr>
          <a:xfrm>
            <a:off x="643468" y="1457471"/>
            <a:ext cx="9843027" cy="4719492"/>
          </a:xfrm>
        </p:spPr>
        <p:txBody>
          <a:bodyPr>
            <a:normAutofit/>
          </a:bodyPr>
          <a:lstStyle/>
          <a:p>
            <a:r>
              <a:rPr lang="en-US" altLang="zh-CN" sz="2000" b="1" dirty="0"/>
              <a:t>Predicting</a:t>
            </a:r>
            <a:r>
              <a:rPr lang="en-US" altLang="zh-CN" sz="2000" dirty="0"/>
              <a:t>: In a League of Legends match, will a player choose to buy boots as their first buy? </a:t>
            </a:r>
            <a:r>
              <a:rPr lang="zh-CN" altLang="en-US" sz="2000" dirty="0"/>
              <a:t> </a:t>
            </a:r>
            <a:r>
              <a:rPr lang="en-US" altLang="zh-CN" sz="2000" dirty="0"/>
              <a:t>(Binary)</a:t>
            </a:r>
          </a:p>
          <a:p>
            <a:pPr lvl="1"/>
            <a:r>
              <a:rPr lang="en-US" altLang="zh-CN" sz="1800" dirty="0"/>
              <a:t>True: Player buys boots as (part of) their first buy</a:t>
            </a:r>
          </a:p>
          <a:p>
            <a:pPr lvl="1"/>
            <a:r>
              <a:rPr lang="en-US" altLang="zh-CN" sz="1800" dirty="0"/>
              <a:t>False: Player buys other items in their first buy but not boots.</a:t>
            </a:r>
          </a:p>
          <a:p>
            <a:endParaRPr lang="en-US" altLang="zh-CN" sz="2000" dirty="0"/>
          </a:p>
          <a:p>
            <a:endParaRPr lang="en-US" altLang="zh-CN" sz="2000" b="1" dirty="0"/>
          </a:p>
          <a:p>
            <a:endParaRPr lang="en-US" altLang="zh-CN" sz="2000" b="1" dirty="0"/>
          </a:p>
          <a:p>
            <a:r>
              <a:rPr lang="en-US" altLang="zh-CN" sz="2000" b="1" dirty="0"/>
              <a:t>Background</a:t>
            </a:r>
            <a:r>
              <a:rPr lang="en-US" altLang="zh-CN" sz="2000" dirty="0"/>
              <a:t>:</a:t>
            </a:r>
          </a:p>
          <a:p>
            <a:pPr lvl="1"/>
            <a:r>
              <a:rPr lang="en-US" altLang="zh-CN" sz="2000" dirty="0"/>
              <a:t>Boots is a cheap must-have item, yet a situational first buy.</a:t>
            </a:r>
          </a:p>
          <a:p>
            <a:pPr lvl="1"/>
            <a:r>
              <a:rPr lang="en-US" altLang="zh-CN" sz="2000" dirty="0"/>
              <a:t>League of Legends is 5v5 game where we play as champions, earn gold and buy items to win against enemy player team in a match.</a:t>
            </a:r>
          </a:p>
          <a:p>
            <a:pPr lvl="1"/>
            <a:r>
              <a:rPr lang="en-US" altLang="zh-CN" sz="2000" dirty="0"/>
              <a:t>“First Buy” = buy on their first batch of purchase, after starting purchase. </a:t>
            </a:r>
          </a:p>
          <a:p>
            <a:pPr lvl="2"/>
            <a:r>
              <a:rPr lang="en-US" altLang="zh-CN" sz="1800" dirty="0"/>
              <a:t>Players only get to buy when they return to base, so they buy in batches.</a:t>
            </a:r>
          </a:p>
          <a:p>
            <a:endParaRPr lang="zh-CN" altLang="en-US" sz="1700" dirty="0"/>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组合 59">
            <a:extLst>
              <a:ext uri="{FF2B5EF4-FFF2-40B4-BE49-F238E27FC236}">
                <a16:creationId xmlns:a16="http://schemas.microsoft.com/office/drawing/2014/main" id="{7044EB8A-4F79-4C6C-8CC4-E6181DA55C75}"/>
              </a:ext>
            </a:extLst>
          </p:cNvPr>
          <p:cNvGrpSpPr/>
          <p:nvPr/>
        </p:nvGrpSpPr>
        <p:grpSpPr>
          <a:xfrm>
            <a:off x="3004269" y="2862907"/>
            <a:ext cx="6366399" cy="1336230"/>
            <a:chOff x="2436098" y="2862907"/>
            <a:chExt cx="6366399" cy="1336230"/>
          </a:xfrm>
        </p:grpSpPr>
        <p:grpSp>
          <p:nvGrpSpPr>
            <p:cNvPr id="31" name="组合 30">
              <a:extLst>
                <a:ext uri="{FF2B5EF4-FFF2-40B4-BE49-F238E27FC236}">
                  <a16:creationId xmlns:a16="http://schemas.microsoft.com/office/drawing/2014/main" id="{8B443112-651A-4257-9CA4-D774D27BAC68}"/>
                </a:ext>
              </a:extLst>
            </p:cNvPr>
            <p:cNvGrpSpPr/>
            <p:nvPr/>
          </p:nvGrpSpPr>
          <p:grpSpPr>
            <a:xfrm>
              <a:off x="2436098" y="2862907"/>
              <a:ext cx="4753738" cy="1336230"/>
              <a:chOff x="6340981" y="2505009"/>
              <a:chExt cx="4753738" cy="1336230"/>
            </a:xfrm>
          </p:grpSpPr>
          <p:grpSp>
            <p:nvGrpSpPr>
              <p:cNvPr id="27" name="组合 26">
                <a:extLst>
                  <a:ext uri="{FF2B5EF4-FFF2-40B4-BE49-F238E27FC236}">
                    <a16:creationId xmlns:a16="http://schemas.microsoft.com/office/drawing/2014/main" id="{A810E80C-EEF7-4CAE-8B5B-96468FB72AEB}"/>
                  </a:ext>
                </a:extLst>
              </p:cNvPr>
              <p:cNvGrpSpPr/>
              <p:nvPr/>
            </p:nvGrpSpPr>
            <p:grpSpPr>
              <a:xfrm>
                <a:off x="7237406" y="2505009"/>
                <a:ext cx="3857313" cy="1336230"/>
                <a:chOff x="5908917" y="514248"/>
                <a:chExt cx="5049366" cy="1749172"/>
              </a:xfrm>
            </p:grpSpPr>
            <p:pic>
              <p:nvPicPr>
                <p:cNvPr id="18" name="图片 17">
                  <a:extLst>
                    <a:ext uri="{FF2B5EF4-FFF2-40B4-BE49-F238E27FC236}">
                      <a16:creationId xmlns:a16="http://schemas.microsoft.com/office/drawing/2014/main" id="{FD3D619B-CED6-4D58-8D8D-3AEB1D300017}"/>
                    </a:ext>
                  </a:extLst>
                </p:cNvPr>
                <p:cNvPicPr>
                  <a:picLocks noChangeAspect="1"/>
                </p:cNvPicPr>
                <p:nvPr/>
              </p:nvPicPr>
              <p:blipFill>
                <a:blip r:embed="rId3"/>
                <a:stretch>
                  <a:fillRect/>
                </a:stretch>
              </p:blipFill>
              <p:spPr>
                <a:xfrm>
                  <a:off x="5908917" y="603238"/>
                  <a:ext cx="1042988" cy="782241"/>
                </a:xfrm>
                <a:prstGeom prst="rect">
                  <a:avLst/>
                </a:prstGeom>
              </p:spPr>
            </p:pic>
            <p:pic>
              <p:nvPicPr>
                <p:cNvPr id="20" name="图片 19">
                  <a:extLst>
                    <a:ext uri="{FF2B5EF4-FFF2-40B4-BE49-F238E27FC236}">
                      <a16:creationId xmlns:a16="http://schemas.microsoft.com/office/drawing/2014/main" id="{8A1EA021-B75D-44AA-9F56-EC49B69202D2}"/>
                    </a:ext>
                  </a:extLst>
                </p:cNvPr>
                <p:cNvPicPr>
                  <a:picLocks noChangeAspect="1"/>
                </p:cNvPicPr>
                <p:nvPr/>
              </p:nvPicPr>
              <p:blipFill>
                <a:blip r:embed="rId4"/>
                <a:stretch>
                  <a:fillRect/>
                </a:stretch>
              </p:blipFill>
              <p:spPr>
                <a:xfrm>
                  <a:off x="5908917" y="1396645"/>
                  <a:ext cx="1057275" cy="866775"/>
                </a:xfrm>
                <a:prstGeom prst="rect">
                  <a:avLst/>
                </a:prstGeom>
              </p:spPr>
            </p:pic>
            <p:pic>
              <p:nvPicPr>
                <p:cNvPr id="24" name="图片 23">
                  <a:extLst>
                    <a:ext uri="{FF2B5EF4-FFF2-40B4-BE49-F238E27FC236}">
                      <a16:creationId xmlns:a16="http://schemas.microsoft.com/office/drawing/2014/main" id="{EF29C64C-81E0-4C15-BF0C-1FB0B81CBC4A}"/>
                    </a:ext>
                  </a:extLst>
                </p:cNvPr>
                <p:cNvPicPr>
                  <a:picLocks noChangeAspect="1"/>
                </p:cNvPicPr>
                <p:nvPr/>
              </p:nvPicPr>
              <p:blipFill>
                <a:blip r:embed="rId5"/>
                <a:stretch>
                  <a:fillRect/>
                </a:stretch>
              </p:blipFill>
              <p:spPr>
                <a:xfrm>
                  <a:off x="6951905" y="1370229"/>
                  <a:ext cx="4006378" cy="877941"/>
                </a:xfrm>
                <a:prstGeom prst="rect">
                  <a:avLst/>
                </a:prstGeom>
              </p:spPr>
            </p:pic>
            <p:pic>
              <p:nvPicPr>
                <p:cNvPr id="26" name="图片 25">
                  <a:extLst>
                    <a:ext uri="{FF2B5EF4-FFF2-40B4-BE49-F238E27FC236}">
                      <a16:creationId xmlns:a16="http://schemas.microsoft.com/office/drawing/2014/main" id="{04E49BC4-2269-47B4-A51E-ADE0079DF3D7}"/>
                    </a:ext>
                  </a:extLst>
                </p:cNvPr>
                <p:cNvPicPr>
                  <a:picLocks noChangeAspect="1"/>
                </p:cNvPicPr>
                <p:nvPr/>
              </p:nvPicPr>
              <p:blipFill>
                <a:blip r:embed="rId6"/>
                <a:stretch>
                  <a:fillRect/>
                </a:stretch>
              </p:blipFill>
              <p:spPr>
                <a:xfrm>
                  <a:off x="6968033" y="514248"/>
                  <a:ext cx="3194062" cy="880755"/>
                </a:xfrm>
                <a:prstGeom prst="rect">
                  <a:avLst/>
                </a:prstGeom>
              </p:spPr>
            </p:pic>
          </p:grpSp>
          <p:sp>
            <p:nvSpPr>
              <p:cNvPr id="30" name="文本框 29">
                <a:extLst>
                  <a:ext uri="{FF2B5EF4-FFF2-40B4-BE49-F238E27FC236}">
                    <a16:creationId xmlns:a16="http://schemas.microsoft.com/office/drawing/2014/main" id="{D3ED0097-9505-415C-813E-62FF171573A8}"/>
                  </a:ext>
                </a:extLst>
              </p:cNvPr>
              <p:cNvSpPr txBox="1"/>
              <p:nvPr/>
            </p:nvSpPr>
            <p:spPr>
              <a:xfrm>
                <a:off x="6340981" y="2723243"/>
                <a:ext cx="813043" cy="923330"/>
              </a:xfrm>
              <a:prstGeom prst="rect">
                <a:avLst/>
              </a:prstGeom>
              <a:noFill/>
            </p:spPr>
            <p:txBody>
              <a:bodyPr wrap="none" rtlCol="0">
                <a:spAutoFit/>
              </a:bodyPr>
              <a:lstStyle/>
              <a:p>
                <a:r>
                  <a:rPr lang="en-US" altLang="zh-CN" b="1" dirty="0">
                    <a:solidFill>
                      <a:schemeClr val="accent1"/>
                    </a:solidFill>
                  </a:rPr>
                  <a:t>TRUE</a:t>
                </a:r>
              </a:p>
              <a:p>
                <a:endParaRPr lang="en-US" altLang="zh-CN" b="1" dirty="0">
                  <a:solidFill>
                    <a:schemeClr val="accent1"/>
                  </a:solidFill>
                </a:endParaRPr>
              </a:p>
              <a:p>
                <a:r>
                  <a:rPr lang="en-US" altLang="zh-CN" b="1" dirty="0">
                    <a:solidFill>
                      <a:schemeClr val="accent2"/>
                    </a:solidFill>
                  </a:rPr>
                  <a:t>FALSE</a:t>
                </a:r>
                <a:endParaRPr lang="zh-CN" altLang="en-US" b="1" dirty="0">
                  <a:solidFill>
                    <a:schemeClr val="accent2"/>
                  </a:solidFill>
                </a:endParaRPr>
              </a:p>
            </p:txBody>
          </p:sp>
        </p:grpSp>
        <p:pic>
          <p:nvPicPr>
            <p:cNvPr id="50" name="图片 49">
              <a:extLst>
                <a:ext uri="{FF2B5EF4-FFF2-40B4-BE49-F238E27FC236}">
                  <a16:creationId xmlns:a16="http://schemas.microsoft.com/office/drawing/2014/main" id="{7D768895-78FD-45DA-9AD0-67FC8ACD21B0}"/>
                </a:ext>
              </a:extLst>
            </p:cNvPr>
            <p:cNvPicPr>
              <a:picLocks noChangeAspect="1"/>
            </p:cNvPicPr>
            <p:nvPr/>
          </p:nvPicPr>
          <p:blipFill>
            <a:blip r:embed="rId7"/>
            <a:stretch>
              <a:fillRect/>
            </a:stretch>
          </p:blipFill>
          <p:spPr>
            <a:xfrm>
              <a:off x="7269361" y="2930888"/>
              <a:ext cx="1533136" cy="1268249"/>
            </a:xfrm>
            <a:prstGeom prst="rect">
              <a:avLst/>
            </a:prstGeom>
          </p:spPr>
        </p:pic>
        <p:sp>
          <p:nvSpPr>
            <p:cNvPr id="54" name="矩形 53">
              <a:extLst>
                <a:ext uri="{FF2B5EF4-FFF2-40B4-BE49-F238E27FC236}">
                  <a16:creationId xmlns:a16="http://schemas.microsoft.com/office/drawing/2014/main" id="{0DEC20D1-E3BB-4E29-9012-F05F33325CCA}"/>
                </a:ext>
              </a:extLst>
            </p:cNvPr>
            <p:cNvSpPr/>
            <p:nvPr/>
          </p:nvSpPr>
          <p:spPr>
            <a:xfrm>
              <a:off x="5486402" y="2930888"/>
              <a:ext cx="251778" cy="41030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a:extLst>
                <a:ext uri="{FF2B5EF4-FFF2-40B4-BE49-F238E27FC236}">
                  <a16:creationId xmlns:a16="http://schemas.microsoft.com/office/drawing/2014/main" id="{75D6E9C5-5EFA-4A5A-A127-697413E09AEB}"/>
                </a:ext>
              </a:extLst>
            </p:cNvPr>
            <p:cNvPicPr>
              <a:picLocks noChangeAspect="1"/>
            </p:cNvPicPr>
            <p:nvPr/>
          </p:nvPicPr>
          <p:blipFill>
            <a:blip r:embed="rId8"/>
            <a:stretch>
              <a:fillRect/>
            </a:stretch>
          </p:blipFill>
          <p:spPr>
            <a:xfrm>
              <a:off x="6581160" y="2909658"/>
              <a:ext cx="509742" cy="597629"/>
            </a:xfrm>
            <a:prstGeom prst="rect">
              <a:avLst/>
            </a:prstGeom>
          </p:spPr>
        </p:pic>
      </p:grpSp>
    </p:spTree>
    <p:extLst>
      <p:ext uri="{BB962C8B-B14F-4D97-AF65-F5344CB8AC3E}">
        <p14:creationId xmlns:p14="http://schemas.microsoft.com/office/powerpoint/2010/main" val="4756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D42FB98A-CE88-4462-8BA3-55761299C4E8}"/>
              </a:ext>
            </a:extLst>
          </p:cNvPr>
          <p:cNvSpPr>
            <a:spLocks noGrp="1"/>
          </p:cNvSpPr>
          <p:nvPr>
            <p:ph type="title"/>
          </p:nvPr>
        </p:nvSpPr>
        <p:spPr>
          <a:xfrm>
            <a:off x="643467" y="321734"/>
            <a:ext cx="6901193" cy="1135737"/>
          </a:xfrm>
        </p:spPr>
        <p:txBody>
          <a:bodyPr>
            <a:normAutofit/>
          </a:bodyPr>
          <a:lstStyle/>
          <a:p>
            <a:r>
              <a:rPr lang="en-US" altLang="zh-CN" sz="3600" b="1" dirty="0"/>
              <a:t>Data and Preprocessing</a:t>
            </a:r>
            <a:endParaRPr lang="zh-CN" altLang="en-US" sz="3600" b="1" dirty="0"/>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38" name="Group 3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40" name="Rectangle 3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3" name="文本框 22">
            <a:extLst>
              <a:ext uri="{FF2B5EF4-FFF2-40B4-BE49-F238E27FC236}">
                <a16:creationId xmlns:a16="http://schemas.microsoft.com/office/drawing/2014/main" id="{FD85E024-C1CC-4842-88C3-22B08D7AB5FA}"/>
              </a:ext>
            </a:extLst>
          </p:cNvPr>
          <p:cNvSpPr txBox="1"/>
          <p:nvPr/>
        </p:nvSpPr>
        <p:spPr>
          <a:xfrm>
            <a:off x="606942" y="1121376"/>
            <a:ext cx="10739535"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Source</a:t>
            </a:r>
            <a:r>
              <a:rPr lang="en-US" altLang="zh-CN" dirty="0"/>
              <a:t>: Kaggle set for </a:t>
            </a:r>
            <a:r>
              <a:rPr lang="en-US" altLang="zh-CN" dirty="0" err="1"/>
              <a:t>matchIDs</a:t>
            </a:r>
            <a:r>
              <a:rPr lang="en-US" altLang="zh-CN" dirty="0"/>
              <a:t>, Riot API (</a:t>
            </a:r>
            <a:r>
              <a:rPr lang="en-US" altLang="zh-CN" dirty="0" err="1"/>
              <a:t>loldata.ipynb</a:t>
            </a:r>
            <a:r>
              <a:rPr lang="en-US" altLang="zh-CN" dirty="0"/>
              <a:t>) for match details, 12000 matches</a:t>
            </a:r>
          </a:p>
          <a:p>
            <a:pPr marL="285750" indent="-285750">
              <a:buFont typeface="Arial" panose="020B0604020202020204" pitchFamily="34" charset="0"/>
              <a:buChar char="•"/>
            </a:pPr>
            <a:r>
              <a:rPr lang="en-US" altLang="zh-CN" b="1" dirty="0"/>
              <a:t>Size</a:t>
            </a:r>
            <a:r>
              <a:rPr lang="en-US" altLang="zh-CN" dirty="0"/>
              <a:t>: 71114  rows (119K – </a:t>
            </a:r>
            <a:r>
              <a:rPr lang="en-US" altLang="zh-CN" i="1" dirty="0"/>
              <a:t>drop ‘missing’</a:t>
            </a:r>
            <a:r>
              <a:rPr lang="en-US" altLang="zh-CN" dirty="0"/>
              <a:t> – 112K – </a:t>
            </a:r>
            <a:r>
              <a:rPr lang="en-US" altLang="zh-CN" i="1" dirty="0"/>
              <a:t>resample</a:t>
            </a:r>
            <a:r>
              <a:rPr lang="en-US" altLang="zh-CN" dirty="0"/>
              <a:t> – 71114)  of player-match</a:t>
            </a:r>
          </a:p>
          <a:p>
            <a:pPr marL="285750" indent="-285750">
              <a:buFont typeface="Arial" panose="020B0604020202020204" pitchFamily="34" charset="0"/>
              <a:buChar char="•"/>
            </a:pPr>
            <a:r>
              <a:rPr lang="en-US" altLang="zh-CN" b="1" dirty="0"/>
              <a:t>Features: </a:t>
            </a:r>
            <a:r>
              <a:rPr lang="en-US" altLang="zh-CN" dirty="0"/>
              <a:t>40 (17 numeric, 11 binary, 12 multinomial) – 508 after OHE, details next</a:t>
            </a:r>
            <a:endParaRPr lang="en-US" altLang="zh-CN" b="1" dirty="0"/>
          </a:p>
          <a:p>
            <a:pPr marL="285750" indent="-285750">
              <a:buFont typeface="Arial" panose="020B0604020202020204" pitchFamily="34" charset="0"/>
              <a:buChar char="•"/>
            </a:pPr>
            <a:r>
              <a:rPr lang="en-US" altLang="zh-CN" b="1" dirty="0"/>
              <a:t>Distribution</a:t>
            </a:r>
            <a:r>
              <a:rPr lang="en-US" altLang="zh-CN" dirty="0"/>
              <a:t>: Balanced (35557 True, 35557 False)</a:t>
            </a:r>
          </a:p>
          <a:p>
            <a:pPr marL="285750" indent="-285750">
              <a:buFont typeface="Arial" panose="020B0604020202020204" pitchFamily="34" charset="0"/>
              <a:buChar char="•"/>
            </a:pPr>
            <a:r>
              <a:rPr lang="en-US" altLang="zh-CN" b="1" dirty="0"/>
              <a:t>Preprocessing: </a:t>
            </a:r>
            <a:r>
              <a:rPr lang="en-US" altLang="zh-CN" dirty="0"/>
              <a:t>Drop ‘missing’, Resample, One hot encoding, Standardization, Polynomial, 70/30 split</a:t>
            </a:r>
            <a:endParaRPr lang="en-US" altLang="zh-CN" b="1" dirty="0"/>
          </a:p>
          <a:p>
            <a:pPr marL="285750" indent="-285750">
              <a:buFont typeface="Arial" panose="020B0604020202020204" pitchFamily="34" charset="0"/>
              <a:buChar char="•"/>
            </a:pPr>
            <a:endParaRPr lang="en-US" altLang="zh-CN" b="1" dirty="0"/>
          </a:p>
        </p:txBody>
      </p:sp>
      <p:pic>
        <p:nvPicPr>
          <p:cNvPr id="25" name="图片 24" descr="图示&#10;&#10;描述已自动生成">
            <a:extLst>
              <a:ext uri="{FF2B5EF4-FFF2-40B4-BE49-F238E27FC236}">
                <a16:creationId xmlns:a16="http://schemas.microsoft.com/office/drawing/2014/main" id="{0B239B0B-E102-4090-B23A-0DD0DDC4C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267" y="2545237"/>
            <a:ext cx="3076899" cy="4312763"/>
          </a:xfrm>
          <a:prstGeom prst="rect">
            <a:avLst/>
          </a:prstGeom>
        </p:spPr>
      </p:pic>
      <p:grpSp>
        <p:nvGrpSpPr>
          <p:cNvPr id="28" name="组合 27">
            <a:extLst>
              <a:ext uri="{FF2B5EF4-FFF2-40B4-BE49-F238E27FC236}">
                <a16:creationId xmlns:a16="http://schemas.microsoft.com/office/drawing/2014/main" id="{285DADB4-456A-41D2-B1E6-6AFD4330BE49}"/>
              </a:ext>
            </a:extLst>
          </p:cNvPr>
          <p:cNvGrpSpPr/>
          <p:nvPr/>
        </p:nvGrpSpPr>
        <p:grpSpPr>
          <a:xfrm>
            <a:off x="3636898" y="2875702"/>
            <a:ext cx="8241111" cy="3497922"/>
            <a:chOff x="3636898" y="2875702"/>
            <a:chExt cx="8241111" cy="3497922"/>
          </a:xfrm>
        </p:grpSpPr>
        <p:sp>
          <p:nvSpPr>
            <p:cNvPr id="29" name="Rectangle 1">
              <a:extLst>
                <a:ext uri="{FF2B5EF4-FFF2-40B4-BE49-F238E27FC236}">
                  <a16:creationId xmlns:a16="http://schemas.microsoft.com/office/drawing/2014/main" id="{3CA2398F-DD88-4FCF-BA05-E3F9E3613465}"/>
                </a:ext>
              </a:extLst>
            </p:cNvPr>
            <p:cNvSpPr>
              <a:spLocks noChangeArrowheads="1"/>
            </p:cNvSpPr>
            <p:nvPr/>
          </p:nvSpPr>
          <p:spPr bwMode="auto">
            <a:xfrm>
              <a:off x="4190785" y="2875702"/>
              <a:ext cx="4387784" cy="140038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Unicode MS"/>
                  <a:ea typeface="Courier New" panose="02070309020205020404" pitchFamily="49" charset="0"/>
                </a:rPr>
                <a:t>‘perks’: Nested json-like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{'statPerks': {'defense': </a:t>
              </a:r>
              <a:r>
                <a:rPr kumimoji="0" lang="zh-CN" altLang="zh-CN" sz="1100" b="0" i="0" u="none" strike="noStrike" cap="none" normalizeH="0" baseline="0" dirty="0">
                  <a:ln>
                    <a:noFill/>
                  </a:ln>
                  <a:solidFill>
                    <a:srgbClr val="FF0000"/>
                  </a:solidFill>
                  <a:effectLst/>
                  <a:latin typeface="Arial Unicode MS"/>
                  <a:ea typeface="Courier New" panose="02070309020205020404" pitchFamily="49" charset="0"/>
                </a:rPr>
                <a:t>5003</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'flex': </a:t>
              </a:r>
              <a:r>
                <a:rPr kumimoji="0" lang="zh-CN" altLang="zh-CN" sz="1100" b="0" i="0" u="none" strike="noStrike" cap="none" normalizeH="0" baseline="0" dirty="0">
                  <a:ln>
                    <a:noFill/>
                  </a:ln>
                  <a:solidFill>
                    <a:srgbClr val="FF0000"/>
                  </a:solidFill>
                  <a:effectLst/>
                  <a:latin typeface="Arial Unicode MS"/>
                  <a:ea typeface="Courier New" panose="02070309020205020404" pitchFamily="49" charset="0"/>
                </a:rPr>
                <a:t>5008</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'offense': </a:t>
              </a:r>
              <a:r>
                <a:rPr kumimoji="0" lang="zh-CN" altLang="zh-CN" sz="1100" b="0" i="0" u="none" strike="noStrike" cap="none" normalizeH="0" baseline="0" dirty="0">
                  <a:ln>
                    <a:noFill/>
                  </a:ln>
                  <a:solidFill>
                    <a:srgbClr val="FF0000"/>
                  </a:solidFill>
                  <a:effectLst/>
                  <a:latin typeface="Arial Unicode MS"/>
                  <a:ea typeface="Courier New" panose="02070309020205020404" pitchFamily="49" charset="0"/>
                </a:rPr>
                <a:t>5008</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'styles': [{'description': 'primaryStyle', 'selections': [{'perk': </a:t>
              </a:r>
              <a:r>
                <a:rPr lang="zh-CN" altLang="zh-CN" sz="1100" dirty="0">
                  <a:solidFill>
                    <a:srgbClr val="FF0000"/>
                  </a:solidFill>
                  <a:latin typeface="Arial Unicode MS"/>
                </a:rPr>
                <a:t>8214</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'var1': 1666, 'var2': 0, 'var3': 0}, {'perk': </a:t>
              </a:r>
              <a:r>
                <a:rPr lang="zh-CN" altLang="zh-CN" sz="1100" dirty="0">
                  <a:solidFill>
                    <a:srgbClr val="FF0000"/>
                  </a:solidFill>
                  <a:latin typeface="Arial Unicode MS"/>
                </a:rPr>
                <a:t>8275</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'var1': 7, 'var2': 0, 'var3': 0}, {'perk': </a:t>
              </a:r>
              <a:r>
                <a:rPr lang="zh-CN" altLang="zh-CN" sz="1100" dirty="0">
                  <a:solidFill>
                    <a:srgbClr val="FF0000"/>
                  </a:solidFill>
                  <a:latin typeface="Arial Unicode MS"/>
                </a:rPr>
                <a:t>8210</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'var1': 12, 'var2': 0, 'var3': 0}, {'perk': </a:t>
              </a:r>
              <a:r>
                <a:rPr lang="zh-CN" altLang="zh-CN" sz="1100" dirty="0">
                  <a:solidFill>
                    <a:srgbClr val="FF0000"/>
                  </a:solidFill>
                  <a:latin typeface="Arial Unicode MS"/>
                </a:rPr>
                <a:t>8237</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'var1': 629, 'var2': 0, 'var3': 0}], 'style': 8200}, {'description': 'subStyle', 'selections': [{'perk': </a:t>
              </a:r>
              <a:r>
                <a:rPr lang="zh-CN" altLang="zh-CN" sz="1100" dirty="0">
                  <a:solidFill>
                    <a:srgbClr val="FF0000"/>
                  </a:solidFill>
                  <a:latin typeface="Arial Unicode MS"/>
                </a:rPr>
                <a:t>8139</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'var1': 1126, 'var2': 0, 'var3': 0}, {'perk': </a:t>
              </a:r>
              <a:r>
                <a:rPr lang="zh-CN" altLang="zh-CN" sz="1100" dirty="0">
                  <a:solidFill>
                    <a:srgbClr val="FF0000"/>
                  </a:solidFill>
                  <a:latin typeface="Arial Unicode MS"/>
                </a:rPr>
                <a:t>8135</a:t>
              </a:r>
              <a:r>
                <a:rPr kumimoji="0" lang="zh-CN" altLang="zh-CN" sz="1100" b="0" i="0" u="none" strike="noStrike" cap="none" normalizeH="0" baseline="0" dirty="0">
                  <a:ln>
                    <a:noFill/>
                  </a:ln>
                  <a:solidFill>
                    <a:srgbClr val="000000"/>
                  </a:solidFill>
                  <a:effectLst/>
                  <a:latin typeface="Arial Unicode MS"/>
                  <a:ea typeface="Courier New" panose="02070309020205020404" pitchFamily="49" charset="0"/>
                </a:rPr>
                <a:t>, 'var1': 2190, 'var2': 5, 'var3': 0}], 'style': 8100}]}</a:t>
              </a:r>
              <a:r>
                <a:rPr kumimoji="0" lang="zh-CN" altLang="zh-CN" sz="10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33" name="图片 32">
              <a:extLst>
                <a:ext uri="{FF2B5EF4-FFF2-40B4-BE49-F238E27FC236}">
                  <a16:creationId xmlns:a16="http://schemas.microsoft.com/office/drawing/2014/main" id="{18609D07-DB73-4EE5-B88D-12645C241473}"/>
                </a:ext>
              </a:extLst>
            </p:cNvPr>
            <p:cNvPicPr>
              <a:picLocks noChangeAspect="1"/>
            </p:cNvPicPr>
            <p:nvPr/>
          </p:nvPicPr>
          <p:blipFill>
            <a:blip r:embed="rId4"/>
            <a:stretch>
              <a:fillRect/>
            </a:stretch>
          </p:blipFill>
          <p:spPr>
            <a:xfrm>
              <a:off x="3636898" y="5387786"/>
              <a:ext cx="5491163" cy="985838"/>
            </a:xfrm>
            <a:prstGeom prst="rect">
              <a:avLst/>
            </a:prstGeom>
          </p:spPr>
        </p:pic>
        <p:cxnSp>
          <p:nvCxnSpPr>
            <p:cNvPr id="35" name="直接箭头连接符 34">
              <a:extLst>
                <a:ext uri="{FF2B5EF4-FFF2-40B4-BE49-F238E27FC236}">
                  <a16:creationId xmlns:a16="http://schemas.microsoft.com/office/drawing/2014/main" id="{F519A566-3EFE-4404-9825-5CD0ED96AA87}"/>
                </a:ext>
              </a:extLst>
            </p:cNvPr>
            <p:cNvCxnSpPr>
              <a:stCxn id="29" idx="2"/>
              <a:endCxn id="33" idx="0"/>
            </p:cNvCxnSpPr>
            <p:nvPr/>
          </p:nvCxnSpPr>
          <p:spPr>
            <a:xfrm flipH="1">
              <a:off x="6382480" y="4276085"/>
              <a:ext cx="2197" cy="11117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4B8D325-1A53-4634-B23C-74A9779691A7}"/>
                </a:ext>
              </a:extLst>
            </p:cNvPr>
            <p:cNvSpPr txBox="1"/>
            <p:nvPr/>
          </p:nvSpPr>
          <p:spPr>
            <a:xfrm>
              <a:off x="5187299" y="4382382"/>
              <a:ext cx="2765580" cy="369332"/>
            </a:xfrm>
            <a:prstGeom prst="rect">
              <a:avLst/>
            </a:prstGeom>
            <a:noFill/>
          </p:spPr>
          <p:txBody>
            <a:bodyPr wrap="square" rtlCol="0">
              <a:spAutoFit/>
            </a:bodyPr>
            <a:lstStyle/>
            <a:p>
              <a:r>
                <a:rPr lang="en-US" altLang="zh-CN" dirty="0"/>
                <a:t>Wrangling    Mapping</a:t>
              </a:r>
              <a:endParaRPr lang="zh-CN" altLang="en-US" dirty="0"/>
            </a:p>
          </p:txBody>
        </p:sp>
        <p:cxnSp>
          <p:nvCxnSpPr>
            <p:cNvPr id="41" name="直接箭头连接符 40">
              <a:extLst>
                <a:ext uri="{FF2B5EF4-FFF2-40B4-BE49-F238E27FC236}">
                  <a16:creationId xmlns:a16="http://schemas.microsoft.com/office/drawing/2014/main" id="{F73398FA-CAE6-4439-B217-716971003E58}"/>
                </a:ext>
              </a:extLst>
            </p:cNvPr>
            <p:cNvCxnSpPr>
              <a:cxnSpLocks/>
            </p:cNvCxnSpPr>
            <p:nvPr/>
          </p:nvCxnSpPr>
          <p:spPr>
            <a:xfrm>
              <a:off x="10317828" y="4497562"/>
              <a:ext cx="0" cy="7557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6FF721F-5040-4ECD-B01D-6E49FA2C9779}"/>
                </a:ext>
              </a:extLst>
            </p:cNvPr>
            <p:cNvSpPr txBox="1"/>
            <p:nvPr/>
          </p:nvSpPr>
          <p:spPr>
            <a:xfrm>
              <a:off x="9112429" y="4603642"/>
              <a:ext cx="2765580" cy="369332"/>
            </a:xfrm>
            <a:prstGeom prst="rect">
              <a:avLst/>
            </a:prstGeom>
            <a:noFill/>
          </p:spPr>
          <p:txBody>
            <a:bodyPr wrap="square" rtlCol="0">
              <a:spAutoFit/>
            </a:bodyPr>
            <a:lstStyle/>
            <a:p>
              <a:r>
                <a:rPr lang="en-US" altLang="zh-CN" dirty="0"/>
                <a:t>Wrangling    Mapping</a:t>
              </a:r>
              <a:endParaRPr lang="zh-CN" altLang="en-US" dirty="0"/>
            </a:p>
          </p:txBody>
        </p:sp>
      </p:grpSp>
      <p:sp>
        <p:nvSpPr>
          <p:cNvPr id="43" name="文本框 42">
            <a:extLst>
              <a:ext uri="{FF2B5EF4-FFF2-40B4-BE49-F238E27FC236}">
                <a16:creationId xmlns:a16="http://schemas.microsoft.com/office/drawing/2014/main" id="{E20F46B4-DC44-42F0-8FC2-62629F7B2334}"/>
              </a:ext>
            </a:extLst>
          </p:cNvPr>
          <p:cNvSpPr txBox="1"/>
          <p:nvPr/>
        </p:nvSpPr>
        <p:spPr>
          <a:xfrm>
            <a:off x="9356125" y="2528337"/>
            <a:ext cx="2278188" cy="646331"/>
          </a:xfrm>
          <a:prstGeom prst="rect">
            <a:avLst/>
          </a:prstGeom>
          <a:noFill/>
        </p:spPr>
        <p:txBody>
          <a:bodyPr wrap="none" rtlCol="0">
            <a:spAutoFit/>
          </a:bodyPr>
          <a:lstStyle/>
          <a:p>
            <a:pPr algn="ctr"/>
            <a:r>
              <a:rPr lang="en-US" altLang="zh-CN" b="1" dirty="0"/>
              <a:t>Summoner Spells:</a:t>
            </a:r>
          </a:p>
          <a:p>
            <a:pPr algn="ctr"/>
            <a:r>
              <a:rPr lang="en-US" altLang="zh-CN" dirty="0"/>
              <a:t>Order doesn’t matter</a:t>
            </a:r>
            <a:endParaRPr lang="zh-CN" altLang="en-US" dirty="0"/>
          </a:p>
        </p:txBody>
      </p:sp>
      <p:graphicFrame>
        <p:nvGraphicFramePr>
          <p:cNvPr id="44" name="表格 37">
            <a:extLst>
              <a:ext uri="{FF2B5EF4-FFF2-40B4-BE49-F238E27FC236}">
                <a16:creationId xmlns:a16="http://schemas.microsoft.com/office/drawing/2014/main" id="{CD529A89-836B-41A1-8027-40B6D964F11D}"/>
              </a:ext>
            </a:extLst>
          </p:cNvPr>
          <p:cNvGraphicFramePr>
            <a:graphicFrameLocks noGrp="1"/>
          </p:cNvGraphicFramePr>
          <p:nvPr>
            <p:extLst>
              <p:ext uri="{D42A27DB-BD31-4B8C-83A1-F6EECF244321}">
                <p14:modId xmlns:p14="http://schemas.microsoft.com/office/powerpoint/2010/main" val="432773450"/>
              </p:ext>
            </p:extLst>
          </p:nvPr>
        </p:nvGraphicFramePr>
        <p:xfrm>
          <a:off x="9132388" y="3105863"/>
          <a:ext cx="2593267" cy="1374614"/>
        </p:xfrm>
        <a:graphic>
          <a:graphicData uri="http://schemas.openxmlformats.org/drawingml/2006/table">
            <a:tbl>
              <a:tblPr firstRow="1" bandRow="1">
                <a:tableStyleId>{BDBED569-4797-4DF1-A0F4-6AAB3CD982D8}</a:tableStyleId>
              </a:tblPr>
              <a:tblGrid>
                <a:gridCol w="579358">
                  <a:extLst>
                    <a:ext uri="{9D8B030D-6E8A-4147-A177-3AD203B41FA5}">
                      <a16:colId xmlns:a16="http://schemas.microsoft.com/office/drawing/2014/main" val="2002384300"/>
                    </a:ext>
                  </a:extLst>
                </a:gridCol>
                <a:gridCol w="1056803">
                  <a:extLst>
                    <a:ext uri="{9D8B030D-6E8A-4147-A177-3AD203B41FA5}">
                      <a16:colId xmlns:a16="http://schemas.microsoft.com/office/drawing/2014/main" val="258075044"/>
                    </a:ext>
                  </a:extLst>
                </a:gridCol>
                <a:gridCol w="957106">
                  <a:extLst>
                    <a:ext uri="{9D8B030D-6E8A-4147-A177-3AD203B41FA5}">
                      <a16:colId xmlns:a16="http://schemas.microsoft.com/office/drawing/2014/main" val="2059433393"/>
                    </a:ext>
                  </a:extLst>
                </a:gridCol>
              </a:tblGrid>
              <a:tr h="425518">
                <a:tc>
                  <a:txBody>
                    <a:bodyPr/>
                    <a:lstStyle/>
                    <a:p>
                      <a:pPr algn="ctr"/>
                      <a:r>
                        <a:rPr lang="en-US" altLang="zh-CN" sz="900" dirty="0"/>
                        <a:t>Index</a:t>
                      </a:r>
                      <a:endParaRPr lang="zh-CN" altLang="en-US" sz="900" dirty="0"/>
                    </a:p>
                  </a:txBody>
                  <a:tcPr anchor="ctr"/>
                </a:tc>
                <a:tc>
                  <a:txBody>
                    <a:bodyPr/>
                    <a:lstStyle/>
                    <a:p>
                      <a:pPr algn="ctr"/>
                      <a:r>
                        <a:rPr lang="en-US" altLang="zh-CN" sz="900" dirty="0"/>
                        <a:t>Summoner1Id</a:t>
                      </a:r>
                      <a:endParaRPr lang="zh-CN" altLang="en-US" sz="900" dirty="0"/>
                    </a:p>
                  </a:txBody>
                  <a:tcPr anchor="ctr"/>
                </a:tc>
                <a:tc>
                  <a:txBody>
                    <a:bodyPr/>
                    <a:lstStyle/>
                    <a:p>
                      <a:pPr algn="ctr"/>
                      <a:r>
                        <a:rPr lang="en-US" altLang="zh-CN" sz="900" dirty="0"/>
                        <a:t>Summoner2Id</a:t>
                      </a:r>
                      <a:endParaRPr lang="zh-CN" altLang="en-US" sz="900" dirty="0"/>
                    </a:p>
                  </a:txBody>
                  <a:tcPr anchor="ctr"/>
                </a:tc>
                <a:extLst>
                  <a:ext uri="{0D108BD9-81ED-4DB2-BD59-A6C34878D82A}">
                    <a16:rowId xmlns:a16="http://schemas.microsoft.com/office/drawing/2014/main" val="244524956"/>
                  </a:ext>
                </a:extLst>
              </a:tr>
              <a:tr h="322148">
                <a:tc>
                  <a:txBody>
                    <a:bodyPr/>
                    <a:lstStyle/>
                    <a:p>
                      <a:pPr algn="r"/>
                      <a:r>
                        <a:rPr lang="en-US" altLang="zh-CN" sz="1400" dirty="0"/>
                        <a:t>2</a:t>
                      </a:r>
                      <a:endParaRPr lang="zh-CN" altLang="en-US" sz="1400" dirty="0"/>
                    </a:p>
                  </a:txBody>
                  <a:tcPr anchor="ctr"/>
                </a:tc>
                <a:tc>
                  <a:txBody>
                    <a:bodyPr/>
                    <a:lstStyle/>
                    <a:p>
                      <a:pPr algn="r"/>
                      <a:r>
                        <a:rPr lang="en-US" altLang="zh-CN" sz="1400" dirty="0"/>
                        <a:t>4</a:t>
                      </a:r>
                      <a:endParaRPr lang="zh-CN" altLang="en-US" sz="1400" dirty="0"/>
                    </a:p>
                  </a:txBody>
                  <a:tcPr anchor="ctr"/>
                </a:tc>
                <a:tc>
                  <a:txBody>
                    <a:bodyPr/>
                    <a:lstStyle/>
                    <a:p>
                      <a:pPr algn="r"/>
                      <a:r>
                        <a:rPr lang="en-US" altLang="zh-CN" sz="1400" dirty="0"/>
                        <a:t>14</a:t>
                      </a:r>
                      <a:endParaRPr lang="zh-CN" altLang="en-US" sz="1400" dirty="0"/>
                    </a:p>
                  </a:txBody>
                  <a:tcPr anchor="ctr"/>
                </a:tc>
                <a:extLst>
                  <a:ext uri="{0D108BD9-81ED-4DB2-BD59-A6C34878D82A}">
                    <a16:rowId xmlns:a16="http://schemas.microsoft.com/office/drawing/2014/main" val="3547698480"/>
                  </a:ext>
                </a:extLst>
              </a:tr>
              <a:tr h="288000">
                <a:tc>
                  <a:txBody>
                    <a:bodyPr/>
                    <a:lstStyle/>
                    <a:p>
                      <a:pPr algn="r"/>
                      <a:r>
                        <a:rPr lang="en-US" altLang="zh-CN" sz="1400" dirty="0"/>
                        <a:t>…</a:t>
                      </a:r>
                      <a:endParaRPr lang="zh-CN" altLang="en-US" sz="1400" dirty="0"/>
                    </a:p>
                  </a:txBody>
                  <a:tcPr anchor="ctr"/>
                </a:tc>
                <a:tc>
                  <a:txBody>
                    <a:bodyPr/>
                    <a:lstStyle/>
                    <a:p>
                      <a:pPr algn="r"/>
                      <a:endParaRPr lang="zh-CN" altLang="en-US" sz="1400" dirty="0"/>
                    </a:p>
                  </a:txBody>
                  <a:tcPr anchor="ctr"/>
                </a:tc>
                <a:tc>
                  <a:txBody>
                    <a:bodyPr/>
                    <a:lstStyle/>
                    <a:p>
                      <a:pPr algn="r"/>
                      <a:endParaRPr lang="zh-CN" altLang="en-US" sz="1400" dirty="0"/>
                    </a:p>
                  </a:txBody>
                  <a:tcPr anchor="ctr"/>
                </a:tc>
                <a:extLst>
                  <a:ext uri="{0D108BD9-81ED-4DB2-BD59-A6C34878D82A}">
                    <a16:rowId xmlns:a16="http://schemas.microsoft.com/office/drawing/2014/main" val="612140062"/>
                  </a:ext>
                </a:extLst>
              </a:tr>
              <a:tr h="322148">
                <a:tc>
                  <a:txBody>
                    <a:bodyPr/>
                    <a:lstStyle/>
                    <a:p>
                      <a:pPr algn="r"/>
                      <a:r>
                        <a:rPr lang="en-US" altLang="zh-CN" sz="1400" dirty="0"/>
                        <a:t>5</a:t>
                      </a:r>
                      <a:endParaRPr lang="zh-CN" altLang="en-US" sz="1400" dirty="0"/>
                    </a:p>
                  </a:txBody>
                  <a:tcPr anchor="ctr"/>
                </a:tc>
                <a:tc>
                  <a:txBody>
                    <a:bodyPr/>
                    <a:lstStyle/>
                    <a:p>
                      <a:pPr algn="r"/>
                      <a:r>
                        <a:rPr lang="en-US" altLang="zh-CN" sz="1400" dirty="0"/>
                        <a:t>14</a:t>
                      </a:r>
                      <a:endParaRPr lang="zh-CN" altLang="en-US" sz="1400" dirty="0"/>
                    </a:p>
                  </a:txBody>
                  <a:tcPr anchor="ctr"/>
                </a:tc>
                <a:tc>
                  <a:txBody>
                    <a:bodyPr/>
                    <a:lstStyle/>
                    <a:p>
                      <a:pPr algn="r"/>
                      <a:r>
                        <a:rPr lang="en-US" altLang="zh-CN" sz="1400" dirty="0"/>
                        <a:t>4</a:t>
                      </a:r>
                      <a:endParaRPr lang="zh-CN" altLang="en-US" sz="1400" dirty="0"/>
                    </a:p>
                  </a:txBody>
                  <a:tcPr anchor="ctr"/>
                </a:tc>
                <a:extLst>
                  <a:ext uri="{0D108BD9-81ED-4DB2-BD59-A6C34878D82A}">
                    <a16:rowId xmlns:a16="http://schemas.microsoft.com/office/drawing/2014/main" val="1632244435"/>
                  </a:ext>
                </a:extLst>
              </a:tr>
            </a:tbl>
          </a:graphicData>
        </a:graphic>
      </p:graphicFrame>
      <p:graphicFrame>
        <p:nvGraphicFramePr>
          <p:cNvPr id="45" name="表格 44">
            <a:extLst>
              <a:ext uri="{FF2B5EF4-FFF2-40B4-BE49-F238E27FC236}">
                <a16:creationId xmlns:a16="http://schemas.microsoft.com/office/drawing/2014/main" id="{9A992CF7-C57B-4AD1-8DF6-2D221A0B6A03}"/>
              </a:ext>
            </a:extLst>
          </p:cNvPr>
          <p:cNvGraphicFramePr>
            <a:graphicFrameLocks noGrp="1"/>
          </p:cNvGraphicFramePr>
          <p:nvPr>
            <p:extLst>
              <p:ext uri="{D42A27DB-BD31-4B8C-83A1-F6EECF244321}">
                <p14:modId xmlns:p14="http://schemas.microsoft.com/office/powerpoint/2010/main" val="2646444066"/>
              </p:ext>
            </p:extLst>
          </p:nvPr>
        </p:nvGraphicFramePr>
        <p:xfrm>
          <a:off x="9145397" y="5175603"/>
          <a:ext cx="2858548" cy="1588442"/>
        </p:xfrm>
        <a:graphic>
          <a:graphicData uri="http://schemas.openxmlformats.org/drawingml/2006/table">
            <a:tbl>
              <a:tblPr firstRow="1" bandRow="1">
                <a:tableStyleId>{5FD0F851-EC5A-4D38-B0AD-8093EC10F338}</a:tableStyleId>
              </a:tblPr>
              <a:tblGrid>
                <a:gridCol w="570637">
                  <a:extLst>
                    <a:ext uri="{9D8B030D-6E8A-4147-A177-3AD203B41FA5}">
                      <a16:colId xmlns:a16="http://schemas.microsoft.com/office/drawing/2014/main" val="2778376284"/>
                    </a:ext>
                  </a:extLst>
                </a:gridCol>
                <a:gridCol w="570637">
                  <a:extLst>
                    <a:ext uri="{9D8B030D-6E8A-4147-A177-3AD203B41FA5}">
                      <a16:colId xmlns:a16="http://schemas.microsoft.com/office/drawing/2014/main" val="1572996246"/>
                    </a:ext>
                  </a:extLst>
                </a:gridCol>
                <a:gridCol w="576000">
                  <a:extLst>
                    <a:ext uri="{9D8B030D-6E8A-4147-A177-3AD203B41FA5}">
                      <a16:colId xmlns:a16="http://schemas.microsoft.com/office/drawing/2014/main" val="128512812"/>
                    </a:ext>
                  </a:extLst>
                </a:gridCol>
                <a:gridCol w="570637">
                  <a:extLst>
                    <a:ext uri="{9D8B030D-6E8A-4147-A177-3AD203B41FA5}">
                      <a16:colId xmlns:a16="http://schemas.microsoft.com/office/drawing/2014/main" val="3903255370"/>
                    </a:ext>
                  </a:extLst>
                </a:gridCol>
                <a:gridCol w="570637">
                  <a:extLst>
                    <a:ext uri="{9D8B030D-6E8A-4147-A177-3AD203B41FA5}">
                      <a16:colId xmlns:a16="http://schemas.microsoft.com/office/drawing/2014/main" val="436909145"/>
                    </a:ext>
                  </a:extLst>
                </a:gridCol>
              </a:tblGrid>
              <a:tr h="373648">
                <a:tc>
                  <a:txBody>
                    <a:bodyPr/>
                    <a:lstStyle/>
                    <a:p>
                      <a:pPr algn="ctr"/>
                      <a:r>
                        <a:rPr lang="en-US" altLang="zh-CN" sz="900" dirty="0"/>
                        <a:t>Index</a:t>
                      </a:r>
                      <a:endParaRPr lang="zh-CN" altLang="en-US" sz="900" dirty="0"/>
                    </a:p>
                  </a:txBody>
                  <a:tcPr anchor="ctr"/>
                </a:tc>
                <a:tc>
                  <a:txBody>
                    <a:bodyPr/>
                    <a:lstStyle/>
                    <a:p>
                      <a:pPr algn="ctr"/>
                      <a:r>
                        <a:rPr lang="en-US" altLang="zh-CN" sz="900" dirty="0"/>
                        <a:t>Flash</a:t>
                      </a:r>
                      <a:endParaRPr lang="zh-CN" altLang="en-US" sz="900" dirty="0"/>
                    </a:p>
                  </a:txBody>
                  <a:tcPr anchor="ctr"/>
                </a:tc>
                <a:tc>
                  <a:txBody>
                    <a:bodyPr/>
                    <a:lstStyle/>
                    <a:p>
                      <a:pPr algn="ctr"/>
                      <a:r>
                        <a:rPr lang="en-US" altLang="zh-CN" sz="900" dirty="0"/>
                        <a:t>…</a:t>
                      </a:r>
                      <a:endParaRPr lang="zh-CN" altLang="en-US" sz="900" dirty="0"/>
                    </a:p>
                  </a:txBody>
                  <a:tcPr anchor="ctr"/>
                </a:tc>
                <a:tc>
                  <a:txBody>
                    <a:bodyPr/>
                    <a:lstStyle/>
                    <a:p>
                      <a:pPr algn="ctr"/>
                      <a:r>
                        <a:rPr lang="en-US" altLang="zh-CN" sz="900" dirty="0"/>
                        <a:t>Ignite</a:t>
                      </a:r>
                      <a:endParaRPr lang="zh-CN" altLang="en-US" sz="900" dirty="0"/>
                    </a:p>
                  </a:txBody>
                  <a:tcPr anchor="ctr"/>
                </a:tc>
                <a:tc>
                  <a:txBody>
                    <a:bodyPr/>
                    <a:lstStyle/>
                    <a:p>
                      <a:pPr algn="ctr"/>
                      <a:r>
                        <a:rPr lang="en-US" altLang="zh-CN" sz="900" dirty="0"/>
                        <a:t>…</a:t>
                      </a:r>
                      <a:endParaRPr lang="zh-CN" altLang="en-US" sz="900" dirty="0"/>
                    </a:p>
                  </a:txBody>
                  <a:tcPr anchor="ctr"/>
                </a:tc>
                <a:extLst>
                  <a:ext uri="{0D108BD9-81ED-4DB2-BD59-A6C34878D82A}">
                    <a16:rowId xmlns:a16="http://schemas.microsoft.com/office/drawing/2014/main" val="1402888214"/>
                  </a:ext>
                </a:extLst>
              </a:tr>
              <a:tr h="454997">
                <a:tc>
                  <a:txBody>
                    <a:bodyPr/>
                    <a:lstStyle/>
                    <a:p>
                      <a:pPr algn="r"/>
                      <a:r>
                        <a:rPr lang="en-US" altLang="zh-CN" sz="1400" dirty="0"/>
                        <a:t>2</a:t>
                      </a:r>
                      <a:endParaRPr lang="zh-CN" altLang="en-US" sz="1400" dirty="0"/>
                    </a:p>
                  </a:txBody>
                  <a:tcPr anchor="ctr"/>
                </a:tc>
                <a:tc>
                  <a:txBody>
                    <a:bodyPr/>
                    <a:lstStyle/>
                    <a:p>
                      <a:pPr algn="r"/>
                      <a:r>
                        <a:rPr lang="en-US" altLang="zh-CN" sz="1400" dirty="0"/>
                        <a:t>True</a:t>
                      </a:r>
                      <a:endParaRPr lang="zh-CN" altLang="en-US" sz="1400" dirty="0"/>
                    </a:p>
                  </a:txBody>
                  <a:tcPr anchor="ctr"/>
                </a:tc>
                <a:tc>
                  <a:txBody>
                    <a:bodyPr/>
                    <a:lstStyle/>
                    <a:p>
                      <a:pPr algn="r"/>
                      <a:r>
                        <a:rPr lang="en-US" altLang="zh-CN" sz="1400" dirty="0"/>
                        <a:t>False</a:t>
                      </a:r>
                      <a:endParaRPr lang="zh-CN" altLang="en-US" sz="1400" dirty="0"/>
                    </a:p>
                  </a:txBody>
                  <a:tcPr anchor="ctr"/>
                </a:tc>
                <a:tc>
                  <a:txBody>
                    <a:bodyPr/>
                    <a:lstStyle/>
                    <a:p>
                      <a:pPr algn="r"/>
                      <a:r>
                        <a:rPr lang="en-US" altLang="zh-CN" sz="1400" dirty="0"/>
                        <a:t>True</a:t>
                      </a:r>
                      <a:endParaRPr lang="zh-CN" altLang="en-US" sz="1400" dirty="0"/>
                    </a:p>
                  </a:txBody>
                  <a:tcPr anchor="ctr"/>
                </a:tc>
                <a:tc>
                  <a:txBody>
                    <a:bodyPr/>
                    <a:lstStyle/>
                    <a:p>
                      <a:pPr algn="r"/>
                      <a:r>
                        <a:rPr lang="en-US" altLang="zh-CN" sz="1400" dirty="0"/>
                        <a:t>False</a:t>
                      </a:r>
                      <a:endParaRPr lang="zh-CN" altLang="en-US" sz="1400" dirty="0"/>
                    </a:p>
                  </a:txBody>
                  <a:tcPr anchor="ctr"/>
                </a:tc>
                <a:extLst>
                  <a:ext uri="{0D108BD9-81ED-4DB2-BD59-A6C34878D82A}">
                    <a16:rowId xmlns:a16="http://schemas.microsoft.com/office/drawing/2014/main" val="2723628908"/>
                  </a:ext>
                </a:extLst>
              </a:tr>
              <a:tr h="270032">
                <a:tc>
                  <a:txBody>
                    <a:bodyPr/>
                    <a:lstStyle/>
                    <a:p>
                      <a:pPr algn="r"/>
                      <a:r>
                        <a:rPr lang="en-US" altLang="zh-CN" sz="1400" dirty="0"/>
                        <a:t>…</a:t>
                      </a:r>
                      <a:endParaRPr lang="zh-CN" altLang="en-US" sz="1400" dirty="0"/>
                    </a:p>
                  </a:txBody>
                  <a:tcPr anchor="ctr"/>
                </a:tc>
                <a:tc>
                  <a:txBody>
                    <a:bodyPr/>
                    <a:lstStyle/>
                    <a:p>
                      <a:pPr algn="r"/>
                      <a:endParaRPr lang="zh-CN" altLang="en-US" sz="1400" dirty="0"/>
                    </a:p>
                  </a:txBody>
                  <a:tcPr anchor="ctr"/>
                </a:tc>
                <a:tc>
                  <a:txBody>
                    <a:bodyPr/>
                    <a:lstStyle/>
                    <a:p>
                      <a:pPr algn="r"/>
                      <a:endParaRPr lang="zh-CN" altLang="en-US" sz="1400" dirty="0"/>
                    </a:p>
                  </a:txBody>
                  <a:tcPr anchor="ctr"/>
                </a:tc>
                <a:tc>
                  <a:txBody>
                    <a:bodyPr/>
                    <a:lstStyle/>
                    <a:p>
                      <a:pPr algn="r"/>
                      <a:endParaRPr lang="zh-CN" altLang="en-US" sz="1400" dirty="0"/>
                    </a:p>
                  </a:txBody>
                  <a:tcPr anchor="ctr"/>
                </a:tc>
                <a:tc>
                  <a:txBody>
                    <a:bodyPr/>
                    <a:lstStyle/>
                    <a:p>
                      <a:pPr algn="r"/>
                      <a:endParaRPr lang="zh-CN" altLang="en-US" sz="1400" dirty="0"/>
                    </a:p>
                  </a:txBody>
                  <a:tcPr anchor="ctr"/>
                </a:tc>
                <a:extLst>
                  <a:ext uri="{0D108BD9-81ED-4DB2-BD59-A6C34878D82A}">
                    <a16:rowId xmlns:a16="http://schemas.microsoft.com/office/drawing/2014/main" val="1680318429"/>
                  </a:ext>
                </a:extLst>
              </a:tr>
              <a:tr h="454997">
                <a:tc>
                  <a:txBody>
                    <a:bodyPr/>
                    <a:lstStyle/>
                    <a:p>
                      <a:pPr algn="r"/>
                      <a:r>
                        <a:rPr lang="en-US" altLang="zh-CN" sz="1400" dirty="0"/>
                        <a:t>5</a:t>
                      </a:r>
                      <a:endParaRPr lang="zh-CN" altLang="en-US" sz="1400" dirty="0"/>
                    </a:p>
                  </a:txBody>
                  <a:tcPr anchor="ctr"/>
                </a:tc>
                <a:tc>
                  <a:txBody>
                    <a:bodyPr/>
                    <a:lstStyle/>
                    <a:p>
                      <a:pPr algn="r"/>
                      <a:r>
                        <a:rPr lang="en-US" altLang="zh-CN" sz="1400" dirty="0"/>
                        <a:t>True</a:t>
                      </a:r>
                      <a:endParaRPr lang="zh-CN" altLang="en-US" sz="1400" dirty="0"/>
                    </a:p>
                  </a:txBody>
                  <a:tcPr anchor="ctr"/>
                </a:tc>
                <a:tc>
                  <a:txBody>
                    <a:bodyPr/>
                    <a:lstStyle/>
                    <a:p>
                      <a:pPr algn="r"/>
                      <a:r>
                        <a:rPr lang="en-US" altLang="zh-CN" sz="1400" dirty="0"/>
                        <a:t>False</a:t>
                      </a:r>
                      <a:endParaRPr lang="zh-CN" altLang="en-US" sz="1400" dirty="0"/>
                    </a:p>
                  </a:txBody>
                  <a:tcPr anchor="ctr"/>
                </a:tc>
                <a:tc>
                  <a:txBody>
                    <a:bodyPr/>
                    <a:lstStyle/>
                    <a:p>
                      <a:pPr algn="r"/>
                      <a:r>
                        <a:rPr lang="en-US" altLang="zh-CN" sz="1400" dirty="0"/>
                        <a:t>True</a:t>
                      </a:r>
                      <a:endParaRPr lang="zh-CN" altLang="en-US" sz="1400" dirty="0"/>
                    </a:p>
                  </a:txBody>
                  <a:tcPr anchor="ctr"/>
                </a:tc>
                <a:tc>
                  <a:txBody>
                    <a:bodyPr/>
                    <a:lstStyle/>
                    <a:p>
                      <a:pPr algn="r"/>
                      <a:r>
                        <a:rPr lang="en-US" altLang="zh-CN" sz="1400" dirty="0"/>
                        <a:t>False</a:t>
                      </a:r>
                      <a:endParaRPr lang="zh-CN" altLang="en-US" sz="1400" dirty="0"/>
                    </a:p>
                  </a:txBody>
                  <a:tcPr anchor="ctr"/>
                </a:tc>
                <a:extLst>
                  <a:ext uri="{0D108BD9-81ED-4DB2-BD59-A6C34878D82A}">
                    <a16:rowId xmlns:a16="http://schemas.microsoft.com/office/drawing/2014/main" val="959226875"/>
                  </a:ext>
                </a:extLst>
              </a:tr>
            </a:tbl>
          </a:graphicData>
        </a:graphic>
      </p:graphicFrame>
    </p:spTree>
    <p:extLst>
      <p:ext uri="{BB962C8B-B14F-4D97-AF65-F5344CB8AC3E}">
        <p14:creationId xmlns:p14="http://schemas.microsoft.com/office/powerpoint/2010/main" val="14399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38" name="Group 3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40" name="Rectangle 3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6" name="标题 1">
            <a:extLst>
              <a:ext uri="{FF2B5EF4-FFF2-40B4-BE49-F238E27FC236}">
                <a16:creationId xmlns:a16="http://schemas.microsoft.com/office/drawing/2014/main" id="{DD25D2B3-4EA7-4050-AC7E-F6ED40F0356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t>Features: almost all gainable &amp; representable</a:t>
            </a:r>
            <a:endParaRPr lang="zh-CN" altLang="en-US" sz="3600" b="1" dirty="0"/>
          </a:p>
        </p:txBody>
      </p:sp>
      <p:sp>
        <p:nvSpPr>
          <p:cNvPr id="27" name="内容占位符 2">
            <a:extLst>
              <a:ext uri="{FF2B5EF4-FFF2-40B4-BE49-F238E27FC236}">
                <a16:creationId xmlns:a16="http://schemas.microsoft.com/office/drawing/2014/main" id="{404EDE46-8E07-48F0-BC62-9659FF80F202}"/>
              </a:ext>
            </a:extLst>
          </p:cNvPr>
          <p:cNvSpPr>
            <a:spLocks noGrp="1"/>
          </p:cNvSpPr>
          <p:nvPr>
            <p:ph idx="1"/>
          </p:nvPr>
        </p:nvSpPr>
        <p:spPr>
          <a:xfrm>
            <a:off x="838200" y="1495685"/>
            <a:ext cx="2989082" cy="4351338"/>
          </a:xfrm>
          <a:ln w="38100">
            <a:solidFill>
              <a:schemeClr val="accent1">
                <a:lumMod val="60000"/>
                <a:lumOff val="40000"/>
              </a:schemeClr>
            </a:solidFill>
          </a:ln>
        </p:spPr>
        <p:txBody>
          <a:bodyPr/>
          <a:lstStyle/>
          <a:p>
            <a:r>
              <a:rPr lang="en-US" altLang="zh-CN" dirty="0"/>
              <a:t>1.Champion </a:t>
            </a:r>
          </a:p>
          <a:p>
            <a:pPr lvl="1"/>
            <a:r>
              <a:rPr lang="en-US" altLang="zh-CN" dirty="0"/>
              <a:t>Representable Attributes</a:t>
            </a:r>
          </a:p>
          <a:p>
            <a:pPr marL="457200" lvl="1" indent="0">
              <a:buNone/>
            </a:pPr>
            <a:endParaRPr lang="en-US" altLang="zh-CN" dirty="0"/>
          </a:p>
          <a:p>
            <a:pPr lvl="1"/>
            <a:r>
              <a:rPr lang="en-US" altLang="zh-CN" dirty="0"/>
              <a:t>Names (140+) for hard-to-represent </a:t>
            </a:r>
            <a:r>
              <a:rPr lang="en-US" altLang="zh-CN" dirty="0" err="1"/>
              <a:t>attrs</a:t>
            </a:r>
            <a:endParaRPr lang="en-US" altLang="zh-CN" dirty="0"/>
          </a:p>
          <a:p>
            <a:pPr lvl="2"/>
            <a:r>
              <a:rPr lang="en-US" altLang="zh-CN" dirty="0" err="1"/>
              <a:t>E.g</a:t>
            </a:r>
            <a:r>
              <a:rPr lang="en-US" altLang="zh-CN" dirty="0"/>
              <a:t>/: </a:t>
            </a:r>
            <a:r>
              <a:rPr lang="en-US" altLang="zh-CN" dirty="0" err="1"/>
              <a:t>Yuumi</a:t>
            </a:r>
            <a:endParaRPr lang="en-US" altLang="zh-CN" dirty="0"/>
          </a:p>
          <a:p>
            <a:endParaRPr lang="zh-CN" altLang="en-US" dirty="0"/>
          </a:p>
        </p:txBody>
      </p:sp>
      <p:pic>
        <p:nvPicPr>
          <p:cNvPr id="30" name="图片 29">
            <a:extLst>
              <a:ext uri="{FF2B5EF4-FFF2-40B4-BE49-F238E27FC236}">
                <a16:creationId xmlns:a16="http://schemas.microsoft.com/office/drawing/2014/main" id="{3CDBACA3-58EC-45FA-8EB1-2C16A65DDFB5}"/>
              </a:ext>
            </a:extLst>
          </p:cNvPr>
          <p:cNvPicPr>
            <a:picLocks noChangeAspect="1"/>
          </p:cNvPicPr>
          <p:nvPr/>
        </p:nvPicPr>
        <p:blipFill>
          <a:blip r:embed="rId3"/>
          <a:stretch>
            <a:fillRect/>
          </a:stretch>
        </p:blipFill>
        <p:spPr>
          <a:xfrm>
            <a:off x="1137353" y="2653542"/>
            <a:ext cx="2390775" cy="476250"/>
          </a:xfrm>
          <a:prstGeom prst="rect">
            <a:avLst/>
          </a:prstGeom>
        </p:spPr>
      </p:pic>
      <p:pic>
        <p:nvPicPr>
          <p:cNvPr id="31" name="图片 30">
            <a:extLst>
              <a:ext uri="{FF2B5EF4-FFF2-40B4-BE49-F238E27FC236}">
                <a16:creationId xmlns:a16="http://schemas.microsoft.com/office/drawing/2014/main" id="{18E4B50A-E8DC-4AA3-A9B3-98AF94546C3C}"/>
              </a:ext>
            </a:extLst>
          </p:cNvPr>
          <p:cNvPicPr>
            <a:picLocks noChangeAspect="1"/>
          </p:cNvPicPr>
          <p:nvPr/>
        </p:nvPicPr>
        <p:blipFill>
          <a:blip r:embed="rId4"/>
          <a:stretch>
            <a:fillRect/>
          </a:stretch>
        </p:blipFill>
        <p:spPr>
          <a:xfrm>
            <a:off x="3004253" y="1495685"/>
            <a:ext cx="523875" cy="571500"/>
          </a:xfrm>
          <a:prstGeom prst="rect">
            <a:avLst/>
          </a:prstGeom>
        </p:spPr>
      </p:pic>
      <p:sp>
        <p:nvSpPr>
          <p:cNvPr id="46" name="内容占位符 2">
            <a:extLst>
              <a:ext uri="{FF2B5EF4-FFF2-40B4-BE49-F238E27FC236}">
                <a16:creationId xmlns:a16="http://schemas.microsoft.com/office/drawing/2014/main" id="{CCE49119-F894-44EC-8355-BD6986CC7C99}"/>
              </a:ext>
            </a:extLst>
          </p:cNvPr>
          <p:cNvSpPr txBox="1">
            <a:spLocks/>
          </p:cNvSpPr>
          <p:nvPr/>
        </p:nvSpPr>
        <p:spPr>
          <a:xfrm>
            <a:off x="4008257" y="3635829"/>
            <a:ext cx="3384075" cy="2211194"/>
          </a:xfrm>
          <a:prstGeom prst="rect">
            <a:avLst/>
          </a:prstGeom>
          <a:ln w="38100">
            <a:solidFill>
              <a:schemeClr val="accent6">
                <a:lumMod val="40000"/>
                <a:lumOff val="60000"/>
              </a:schemeClr>
            </a:solidFill>
          </a:ln>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3.Enemy Champion</a:t>
            </a:r>
          </a:p>
          <a:p>
            <a:pPr lvl="1"/>
            <a:r>
              <a:rPr lang="en-US" altLang="zh-CN" dirty="0"/>
              <a:t>Strategize</a:t>
            </a:r>
            <a:r>
              <a:rPr lang="zh-CN" altLang="en-US" dirty="0"/>
              <a:t> </a:t>
            </a:r>
            <a:r>
              <a:rPr lang="en-US" altLang="zh-CN" dirty="0"/>
              <a:t>against</a:t>
            </a:r>
            <a:endParaRPr lang="zh-CN" altLang="en-US" dirty="0"/>
          </a:p>
        </p:txBody>
      </p:sp>
      <p:sp>
        <p:nvSpPr>
          <p:cNvPr id="47" name="内容占位符 2">
            <a:extLst>
              <a:ext uri="{FF2B5EF4-FFF2-40B4-BE49-F238E27FC236}">
                <a16:creationId xmlns:a16="http://schemas.microsoft.com/office/drawing/2014/main" id="{FA9B1765-79F4-4A2A-8AA8-2F9D07592C9F}"/>
              </a:ext>
            </a:extLst>
          </p:cNvPr>
          <p:cNvSpPr txBox="1">
            <a:spLocks/>
          </p:cNvSpPr>
          <p:nvPr/>
        </p:nvSpPr>
        <p:spPr>
          <a:xfrm>
            <a:off x="4008257" y="1495685"/>
            <a:ext cx="3384075" cy="1933315"/>
          </a:xfrm>
          <a:prstGeom prst="rect">
            <a:avLst/>
          </a:prstGeom>
          <a:ln w="38100">
            <a:solidFill>
              <a:schemeClr val="accent4"/>
            </a:solidFill>
          </a:ln>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2.Role</a:t>
            </a:r>
          </a:p>
          <a:p>
            <a:pPr lvl="1"/>
            <a:r>
              <a:rPr lang="en-US" altLang="zh-CN" dirty="0"/>
              <a:t>Decides what you do early game</a:t>
            </a:r>
          </a:p>
          <a:p>
            <a:pPr lvl="3"/>
            <a:r>
              <a:rPr lang="en-US" altLang="zh-CN" dirty="0"/>
              <a:t>E.g.: As </a:t>
            </a:r>
            <a:r>
              <a:rPr lang="en-US" altLang="zh-CN" dirty="0" err="1"/>
              <a:t>jungler</a:t>
            </a:r>
            <a:r>
              <a:rPr lang="en-US" altLang="zh-CN" dirty="0"/>
              <a:t>, Elise moves around more</a:t>
            </a:r>
          </a:p>
        </p:txBody>
      </p:sp>
      <p:pic>
        <p:nvPicPr>
          <p:cNvPr id="48" name="Picture 13" descr="Lol Jungle Icon by Divoras on DeviantArt">
            <a:extLst>
              <a:ext uri="{FF2B5EF4-FFF2-40B4-BE49-F238E27FC236}">
                <a16:creationId xmlns:a16="http://schemas.microsoft.com/office/drawing/2014/main" id="{BFCA49A6-E915-4F82-8A43-E2AA0DF49B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3433" y="2721517"/>
            <a:ext cx="596699" cy="671971"/>
          </a:xfrm>
          <a:prstGeom prst="rect">
            <a:avLst/>
          </a:prstGeom>
          <a:noFill/>
          <a:extLst>
            <a:ext uri="{909E8E84-426E-40DD-AFC4-6F175D3DCCD1}">
              <a14:hiddenFill xmlns:a14="http://schemas.microsoft.com/office/drawing/2010/main">
                <a:solidFill>
                  <a:srgbClr val="FFFFFF"/>
                </a:solidFill>
              </a14:hiddenFill>
            </a:ext>
          </a:extLst>
        </p:spPr>
      </p:pic>
      <p:pic>
        <p:nvPicPr>
          <p:cNvPr id="49" name="图片 48">
            <a:extLst>
              <a:ext uri="{FF2B5EF4-FFF2-40B4-BE49-F238E27FC236}">
                <a16:creationId xmlns:a16="http://schemas.microsoft.com/office/drawing/2014/main" id="{0B386337-0AE8-4AB2-A137-FE7FB710E984}"/>
              </a:ext>
            </a:extLst>
          </p:cNvPr>
          <p:cNvPicPr>
            <a:picLocks noChangeAspect="1"/>
          </p:cNvPicPr>
          <p:nvPr/>
        </p:nvPicPr>
        <p:blipFill>
          <a:blip r:embed="rId4"/>
          <a:stretch>
            <a:fillRect/>
          </a:stretch>
        </p:blipFill>
        <p:spPr>
          <a:xfrm>
            <a:off x="4133908" y="2757029"/>
            <a:ext cx="523875" cy="571500"/>
          </a:xfrm>
          <a:prstGeom prst="rect">
            <a:avLst/>
          </a:prstGeom>
        </p:spPr>
      </p:pic>
      <p:pic>
        <p:nvPicPr>
          <p:cNvPr id="50" name="图片 49">
            <a:extLst>
              <a:ext uri="{FF2B5EF4-FFF2-40B4-BE49-F238E27FC236}">
                <a16:creationId xmlns:a16="http://schemas.microsoft.com/office/drawing/2014/main" id="{2A43F074-E5E7-482C-9FAD-D765A44B251A}"/>
              </a:ext>
            </a:extLst>
          </p:cNvPr>
          <p:cNvPicPr>
            <a:picLocks noChangeAspect="1"/>
          </p:cNvPicPr>
          <p:nvPr/>
        </p:nvPicPr>
        <p:blipFill>
          <a:blip r:embed="rId6"/>
          <a:stretch>
            <a:fillRect/>
          </a:stretch>
        </p:blipFill>
        <p:spPr>
          <a:xfrm>
            <a:off x="6227084" y="4587728"/>
            <a:ext cx="714375" cy="981075"/>
          </a:xfrm>
          <a:prstGeom prst="rect">
            <a:avLst/>
          </a:prstGeom>
        </p:spPr>
      </p:pic>
      <p:pic>
        <p:nvPicPr>
          <p:cNvPr id="51" name="图片 50">
            <a:extLst>
              <a:ext uri="{FF2B5EF4-FFF2-40B4-BE49-F238E27FC236}">
                <a16:creationId xmlns:a16="http://schemas.microsoft.com/office/drawing/2014/main" id="{D9C9B13D-8D86-4163-BEDF-8E3422085888}"/>
              </a:ext>
            </a:extLst>
          </p:cNvPr>
          <p:cNvPicPr>
            <a:picLocks noChangeAspect="1"/>
          </p:cNvPicPr>
          <p:nvPr/>
        </p:nvPicPr>
        <p:blipFill>
          <a:blip r:embed="rId7"/>
          <a:stretch>
            <a:fillRect/>
          </a:stretch>
        </p:blipFill>
        <p:spPr>
          <a:xfrm>
            <a:off x="4770256" y="4621024"/>
            <a:ext cx="495300" cy="923925"/>
          </a:xfrm>
          <a:prstGeom prst="rect">
            <a:avLst/>
          </a:prstGeom>
        </p:spPr>
      </p:pic>
      <p:sp>
        <p:nvSpPr>
          <p:cNvPr id="52" name="内容占位符 2">
            <a:extLst>
              <a:ext uri="{FF2B5EF4-FFF2-40B4-BE49-F238E27FC236}">
                <a16:creationId xmlns:a16="http://schemas.microsoft.com/office/drawing/2014/main" id="{9078E118-4121-409A-BAA4-6E0662F2B0F3}"/>
              </a:ext>
            </a:extLst>
          </p:cNvPr>
          <p:cNvSpPr txBox="1">
            <a:spLocks/>
          </p:cNvSpPr>
          <p:nvPr/>
        </p:nvSpPr>
        <p:spPr>
          <a:xfrm>
            <a:off x="7517982" y="1495685"/>
            <a:ext cx="4466872" cy="2791964"/>
          </a:xfrm>
          <a:prstGeom prst="rect">
            <a:avLst/>
          </a:prstGeom>
          <a:ln w="38100">
            <a:solidFill>
              <a:schemeClr val="accent1">
                <a:lumMod val="60000"/>
                <a:lumOff val="4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4. Setup</a:t>
            </a:r>
          </a:p>
          <a:p>
            <a:pPr marL="0" indent="0">
              <a:buNone/>
            </a:pPr>
            <a:r>
              <a:rPr lang="en-US" altLang="zh-CN" sz="2000" dirty="0"/>
              <a:t>   Summoner Spells            Perks</a:t>
            </a:r>
          </a:p>
          <a:p>
            <a:pPr marL="0" indent="0">
              <a:buNone/>
            </a:pPr>
            <a:endParaRPr lang="en-US" altLang="zh-CN" dirty="0"/>
          </a:p>
          <a:p>
            <a:endParaRPr lang="zh-CN" altLang="en-US" dirty="0"/>
          </a:p>
        </p:txBody>
      </p:sp>
      <p:grpSp>
        <p:nvGrpSpPr>
          <p:cNvPr id="53" name="组合 52">
            <a:extLst>
              <a:ext uri="{FF2B5EF4-FFF2-40B4-BE49-F238E27FC236}">
                <a16:creationId xmlns:a16="http://schemas.microsoft.com/office/drawing/2014/main" id="{8ECD7BF1-75C5-4F18-92B7-87945015F7E7}"/>
              </a:ext>
            </a:extLst>
          </p:cNvPr>
          <p:cNvGrpSpPr/>
          <p:nvPr/>
        </p:nvGrpSpPr>
        <p:grpSpPr>
          <a:xfrm>
            <a:off x="7741327" y="2588346"/>
            <a:ext cx="2233751" cy="1489933"/>
            <a:chOff x="7536679" y="2763649"/>
            <a:chExt cx="2438400" cy="1447800"/>
          </a:xfrm>
        </p:grpSpPr>
        <p:pic>
          <p:nvPicPr>
            <p:cNvPr id="54" name="图片 53">
              <a:extLst>
                <a:ext uri="{FF2B5EF4-FFF2-40B4-BE49-F238E27FC236}">
                  <a16:creationId xmlns:a16="http://schemas.microsoft.com/office/drawing/2014/main" id="{40E17F3B-BD51-44D1-8414-B33C44C2C5FB}"/>
                </a:ext>
              </a:extLst>
            </p:cNvPr>
            <p:cNvPicPr>
              <a:picLocks noChangeAspect="1"/>
            </p:cNvPicPr>
            <p:nvPr/>
          </p:nvPicPr>
          <p:blipFill>
            <a:blip r:embed="rId8"/>
            <a:stretch>
              <a:fillRect/>
            </a:stretch>
          </p:blipFill>
          <p:spPr>
            <a:xfrm>
              <a:off x="7536679" y="2763649"/>
              <a:ext cx="2438400" cy="1447800"/>
            </a:xfrm>
            <a:prstGeom prst="rect">
              <a:avLst/>
            </a:prstGeom>
          </p:spPr>
        </p:pic>
        <p:pic>
          <p:nvPicPr>
            <p:cNvPr id="55" name="图片 54">
              <a:extLst>
                <a:ext uri="{FF2B5EF4-FFF2-40B4-BE49-F238E27FC236}">
                  <a16:creationId xmlns:a16="http://schemas.microsoft.com/office/drawing/2014/main" id="{4761CBEB-354B-4BBA-B922-76F0C496498D}"/>
                </a:ext>
              </a:extLst>
            </p:cNvPr>
            <p:cNvPicPr>
              <a:picLocks noChangeAspect="1"/>
            </p:cNvPicPr>
            <p:nvPr/>
          </p:nvPicPr>
          <p:blipFill>
            <a:blip r:embed="rId9"/>
            <a:stretch>
              <a:fillRect/>
            </a:stretch>
          </p:blipFill>
          <p:spPr>
            <a:xfrm>
              <a:off x="8814097" y="2763649"/>
              <a:ext cx="866775" cy="838200"/>
            </a:xfrm>
            <a:prstGeom prst="rect">
              <a:avLst/>
            </a:prstGeom>
          </p:spPr>
        </p:pic>
      </p:grpSp>
      <p:pic>
        <p:nvPicPr>
          <p:cNvPr id="56" name="图片 55">
            <a:extLst>
              <a:ext uri="{FF2B5EF4-FFF2-40B4-BE49-F238E27FC236}">
                <a16:creationId xmlns:a16="http://schemas.microsoft.com/office/drawing/2014/main" id="{9D5582E7-0FAB-4901-841B-9B4AF1BD4A0F}"/>
              </a:ext>
            </a:extLst>
          </p:cNvPr>
          <p:cNvPicPr>
            <a:picLocks noChangeAspect="1"/>
          </p:cNvPicPr>
          <p:nvPr/>
        </p:nvPicPr>
        <p:blipFill>
          <a:blip r:embed="rId10"/>
          <a:stretch>
            <a:fillRect/>
          </a:stretch>
        </p:blipFill>
        <p:spPr>
          <a:xfrm>
            <a:off x="10059696" y="2517327"/>
            <a:ext cx="1871152" cy="1489827"/>
          </a:xfrm>
          <a:prstGeom prst="rect">
            <a:avLst/>
          </a:prstGeom>
        </p:spPr>
      </p:pic>
      <p:pic>
        <p:nvPicPr>
          <p:cNvPr id="57" name="图片 56">
            <a:extLst>
              <a:ext uri="{FF2B5EF4-FFF2-40B4-BE49-F238E27FC236}">
                <a16:creationId xmlns:a16="http://schemas.microsoft.com/office/drawing/2014/main" id="{B225815A-9F43-40DC-9CFF-690F1F28996C}"/>
              </a:ext>
            </a:extLst>
          </p:cNvPr>
          <p:cNvPicPr>
            <a:picLocks noChangeAspect="1"/>
          </p:cNvPicPr>
          <p:nvPr/>
        </p:nvPicPr>
        <p:blipFill>
          <a:blip r:embed="rId11"/>
          <a:stretch>
            <a:fillRect/>
          </a:stretch>
        </p:blipFill>
        <p:spPr>
          <a:xfrm>
            <a:off x="1776915" y="4549117"/>
            <a:ext cx="1600200" cy="1066800"/>
          </a:xfrm>
          <a:prstGeom prst="rect">
            <a:avLst/>
          </a:prstGeom>
        </p:spPr>
      </p:pic>
      <p:sp>
        <p:nvSpPr>
          <p:cNvPr id="58" name="内容占位符 2">
            <a:extLst>
              <a:ext uri="{FF2B5EF4-FFF2-40B4-BE49-F238E27FC236}">
                <a16:creationId xmlns:a16="http://schemas.microsoft.com/office/drawing/2014/main" id="{4753E07F-1F16-4BEB-8D09-10462DEE46F0}"/>
              </a:ext>
            </a:extLst>
          </p:cNvPr>
          <p:cNvSpPr txBox="1">
            <a:spLocks/>
          </p:cNvSpPr>
          <p:nvPr/>
        </p:nvSpPr>
        <p:spPr>
          <a:xfrm>
            <a:off x="7517983" y="4442213"/>
            <a:ext cx="4412866" cy="1404810"/>
          </a:xfrm>
          <a:prstGeom prst="rect">
            <a:avLst/>
          </a:prstGeom>
          <a:ln w="38100"/>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5. Early Game</a:t>
            </a:r>
          </a:p>
          <a:p>
            <a:pPr lvl="1"/>
            <a:r>
              <a:rPr lang="en-US" altLang="zh-CN" dirty="0"/>
              <a:t>Gold collected</a:t>
            </a:r>
          </a:p>
          <a:p>
            <a:pPr lvl="1"/>
            <a:r>
              <a:rPr lang="en-US" altLang="zh-CN" dirty="0"/>
              <a:t>Minute on first buy, </a:t>
            </a:r>
            <a:r>
              <a:rPr lang="en-US" altLang="zh-CN" dirty="0" err="1"/>
              <a:t>etc</a:t>
            </a:r>
            <a:endParaRPr lang="zh-CN" altLang="en-US" dirty="0"/>
          </a:p>
        </p:txBody>
      </p:sp>
    </p:spTree>
    <p:extLst>
      <p:ext uri="{BB962C8B-B14F-4D97-AF65-F5344CB8AC3E}">
        <p14:creationId xmlns:p14="http://schemas.microsoft.com/office/powerpoint/2010/main" val="110939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图片 6">
            <a:extLst>
              <a:ext uri="{FF2B5EF4-FFF2-40B4-BE49-F238E27FC236}">
                <a16:creationId xmlns:a16="http://schemas.microsoft.com/office/drawing/2014/main" id="{33F43E84-AACF-4737-825E-D0B841497D44}"/>
              </a:ext>
            </a:extLst>
          </p:cNvPr>
          <p:cNvPicPr>
            <a:picLocks noChangeAspect="1"/>
          </p:cNvPicPr>
          <p:nvPr/>
        </p:nvPicPr>
        <p:blipFill>
          <a:blip r:embed="rId3"/>
          <a:stretch>
            <a:fillRect/>
          </a:stretch>
        </p:blipFill>
        <p:spPr>
          <a:xfrm>
            <a:off x="5384325" y="356565"/>
            <a:ext cx="6724455" cy="5870765"/>
          </a:xfrm>
          <a:prstGeom prst="rect">
            <a:avLst/>
          </a:prstGeom>
        </p:spPr>
      </p:pic>
      <p:sp>
        <p:nvSpPr>
          <p:cNvPr id="2" name="标题 1">
            <a:extLst>
              <a:ext uri="{FF2B5EF4-FFF2-40B4-BE49-F238E27FC236}">
                <a16:creationId xmlns:a16="http://schemas.microsoft.com/office/drawing/2014/main" id="{D42FB98A-CE88-4462-8BA3-55761299C4E8}"/>
              </a:ext>
            </a:extLst>
          </p:cNvPr>
          <p:cNvSpPr>
            <a:spLocks noGrp="1"/>
          </p:cNvSpPr>
          <p:nvPr>
            <p:ph type="title"/>
          </p:nvPr>
        </p:nvSpPr>
        <p:spPr>
          <a:xfrm>
            <a:off x="643467" y="321734"/>
            <a:ext cx="6901193" cy="1135737"/>
          </a:xfrm>
        </p:spPr>
        <p:txBody>
          <a:bodyPr>
            <a:normAutofit/>
          </a:bodyPr>
          <a:lstStyle/>
          <a:p>
            <a:r>
              <a:rPr lang="en-US" altLang="zh-CN" sz="3600" b="1" dirty="0"/>
              <a:t>Decision Tree with GS CV</a:t>
            </a:r>
            <a:endParaRPr lang="zh-CN" altLang="en-US" sz="3600" b="1" dirty="0"/>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图片 8">
            <a:extLst>
              <a:ext uri="{FF2B5EF4-FFF2-40B4-BE49-F238E27FC236}">
                <a16:creationId xmlns:a16="http://schemas.microsoft.com/office/drawing/2014/main" id="{8F68026A-E25B-4FEC-8B89-78AC9EFBBD4B}"/>
              </a:ext>
            </a:extLst>
          </p:cNvPr>
          <p:cNvPicPr>
            <a:picLocks noChangeAspect="1"/>
          </p:cNvPicPr>
          <p:nvPr/>
        </p:nvPicPr>
        <p:blipFill>
          <a:blip r:embed="rId4"/>
          <a:stretch>
            <a:fillRect/>
          </a:stretch>
        </p:blipFill>
        <p:spPr>
          <a:xfrm>
            <a:off x="1519889" y="4719131"/>
            <a:ext cx="3028951" cy="2058936"/>
          </a:xfrm>
          <a:prstGeom prst="rect">
            <a:avLst/>
          </a:prstGeom>
        </p:spPr>
      </p:pic>
      <p:sp>
        <p:nvSpPr>
          <p:cNvPr id="28" name="文本框 27">
            <a:extLst>
              <a:ext uri="{FF2B5EF4-FFF2-40B4-BE49-F238E27FC236}">
                <a16:creationId xmlns:a16="http://schemas.microsoft.com/office/drawing/2014/main" id="{5ABDD90F-05A3-425E-8BBE-89FFC647CBDF}"/>
              </a:ext>
            </a:extLst>
          </p:cNvPr>
          <p:cNvSpPr txBox="1"/>
          <p:nvPr/>
        </p:nvSpPr>
        <p:spPr>
          <a:xfrm>
            <a:off x="429734" y="1080084"/>
            <a:ext cx="5209258" cy="1200329"/>
          </a:xfrm>
          <a:prstGeom prst="rect">
            <a:avLst/>
          </a:prstGeom>
          <a:noFill/>
        </p:spPr>
        <p:txBody>
          <a:bodyPr wrap="square" rtlCol="0">
            <a:spAutoFit/>
          </a:bodyPr>
          <a:lstStyle/>
          <a:p>
            <a:r>
              <a:rPr lang="en-US" altLang="zh-CN" b="1" dirty="0"/>
              <a:t>Tuning</a:t>
            </a:r>
            <a:r>
              <a:rPr lang="en-US" altLang="zh-CN" dirty="0"/>
              <a:t>: depth, criterion, leaf size, split size</a:t>
            </a:r>
          </a:p>
          <a:p>
            <a:r>
              <a:rPr lang="en-US" altLang="zh-CN" b="1" dirty="0"/>
              <a:t>Accuracy</a:t>
            </a:r>
            <a:r>
              <a:rPr lang="en-US" altLang="zh-CN" dirty="0"/>
              <a:t>: 79.1% test, 79.3% train</a:t>
            </a:r>
          </a:p>
          <a:p>
            <a:r>
              <a:rPr lang="en-US" altLang="zh-CN" b="1" dirty="0"/>
              <a:t>Best Params</a:t>
            </a:r>
            <a:r>
              <a:rPr lang="en-US" altLang="zh-CN" dirty="0"/>
              <a:t>: 20 depth, 10 min leaf, 200 min split</a:t>
            </a:r>
          </a:p>
          <a:p>
            <a:r>
              <a:rPr lang="en-US" altLang="zh-CN" b="1" dirty="0"/>
              <a:t>Cost</a:t>
            </a:r>
            <a:r>
              <a:rPr lang="en-US" altLang="zh-CN" dirty="0"/>
              <a:t>: 10s per fit </a:t>
            </a:r>
          </a:p>
        </p:txBody>
      </p:sp>
      <p:graphicFrame>
        <p:nvGraphicFramePr>
          <p:cNvPr id="12" name="表格 12">
            <a:extLst>
              <a:ext uri="{FF2B5EF4-FFF2-40B4-BE49-F238E27FC236}">
                <a16:creationId xmlns:a16="http://schemas.microsoft.com/office/drawing/2014/main" id="{B36328A5-D4B5-4ED7-875C-47B29227BC5A}"/>
              </a:ext>
            </a:extLst>
          </p:cNvPr>
          <p:cNvGraphicFramePr>
            <a:graphicFrameLocks noGrp="1"/>
          </p:cNvGraphicFramePr>
          <p:nvPr>
            <p:extLst>
              <p:ext uri="{D42A27DB-BD31-4B8C-83A1-F6EECF244321}">
                <p14:modId xmlns:p14="http://schemas.microsoft.com/office/powerpoint/2010/main" val="1796894893"/>
              </p:ext>
            </p:extLst>
          </p:nvPr>
        </p:nvGraphicFramePr>
        <p:xfrm>
          <a:off x="845524" y="2270476"/>
          <a:ext cx="4111345" cy="1203150"/>
        </p:xfrm>
        <a:graphic>
          <a:graphicData uri="http://schemas.openxmlformats.org/drawingml/2006/table">
            <a:tbl>
              <a:tblPr firstRow="1" bandRow="1">
                <a:tableStyleId>{3B4B98B0-60AC-42C2-AFA5-B58CD77FA1E5}</a:tableStyleId>
              </a:tblPr>
              <a:tblGrid>
                <a:gridCol w="822269">
                  <a:extLst>
                    <a:ext uri="{9D8B030D-6E8A-4147-A177-3AD203B41FA5}">
                      <a16:colId xmlns:a16="http://schemas.microsoft.com/office/drawing/2014/main" val="3783247872"/>
                    </a:ext>
                  </a:extLst>
                </a:gridCol>
                <a:gridCol w="822269">
                  <a:extLst>
                    <a:ext uri="{9D8B030D-6E8A-4147-A177-3AD203B41FA5}">
                      <a16:colId xmlns:a16="http://schemas.microsoft.com/office/drawing/2014/main" val="3221708883"/>
                    </a:ext>
                  </a:extLst>
                </a:gridCol>
                <a:gridCol w="822269">
                  <a:extLst>
                    <a:ext uri="{9D8B030D-6E8A-4147-A177-3AD203B41FA5}">
                      <a16:colId xmlns:a16="http://schemas.microsoft.com/office/drawing/2014/main" val="3338467163"/>
                    </a:ext>
                  </a:extLst>
                </a:gridCol>
                <a:gridCol w="822269">
                  <a:extLst>
                    <a:ext uri="{9D8B030D-6E8A-4147-A177-3AD203B41FA5}">
                      <a16:colId xmlns:a16="http://schemas.microsoft.com/office/drawing/2014/main" val="466488533"/>
                    </a:ext>
                  </a:extLst>
                </a:gridCol>
                <a:gridCol w="822269">
                  <a:extLst>
                    <a:ext uri="{9D8B030D-6E8A-4147-A177-3AD203B41FA5}">
                      <a16:colId xmlns:a16="http://schemas.microsoft.com/office/drawing/2014/main" val="4211677078"/>
                    </a:ext>
                  </a:extLst>
                </a:gridCol>
              </a:tblGrid>
              <a:tr h="401050">
                <a:tc>
                  <a:txBody>
                    <a:bodyPr/>
                    <a:lstStyle/>
                    <a:p>
                      <a:endParaRPr lang="zh-CN" altLang="en-US" sz="1200" dirty="0"/>
                    </a:p>
                  </a:txBody>
                  <a:tcPr/>
                </a:tc>
                <a:tc>
                  <a:txBody>
                    <a:bodyPr/>
                    <a:lstStyle/>
                    <a:p>
                      <a:pPr algn="ctr"/>
                      <a:r>
                        <a:rPr lang="en-US" altLang="zh-CN" sz="1200" dirty="0"/>
                        <a:t>Precision</a:t>
                      </a:r>
                      <a:endParaRPr lang="zh-CN" altLang="en-US" sz="1200" dirty="0"/>
                    </a:p>
                  </a:txBody>
                  <a:tcPr anchor="ctr"/>
                </a:tc>
                <a:tc>
                  <a:txBody>
                    <a:bodyPr/>
                    <a:lstStyle/>
                    <a:p>
                      <a:pPr algn="ctr"/>
                      <a:r>
                        <a:rPr lang="en-US" altLang="zh-CN" sz="1200" dirty="0"/>
                        <a:t>Recall</a:t>
                      </a:r>
                      <a:endParaRPr lang="zh-CN" altLang="en-US" sz="1200" dirty="0"/>
                    </a:p>
                  </a:txBody>
                  <a:tcPr anchor="ctr"/>
                </a:tc>
                <a:tc>
                  <a:txBody>
                    <a:bodyPr/>
                    <a:lstStyle/>
                    <a:p>
                      <a:pPr algn="ctr"/>
                      <a:r>
                        <a:rPr lang="en-US" altLang="zh-CN" sz="1200" dirty="0"/>
                        <a:t>F1-Score</a:t>
                      </a:r>
                      <a:endParaRPr lang="zh-CN" altLang="en-US" sz="1200" dirty="0"/>
                    </a:p>
                  </a:txBody>
                  <a:tcPr anchor="ctr"/>
                </a:tc>
                <a:tc>
                  <a:txBody>
                    <a:bodyPr/>
                    <a:lstStyle/>
                    <a:p>
                      <a:pPr algn="ctr"/>
                      <a:r>
                        <a:rPr lang="en-US" altLang="zh-CN" sz="1200" dirty="0"/>
                        <a:t>Support</a:t>
                      </a:r>
                      <a:endParaRPr lang="zh-CN" altLang="en-US" sz="1200" dirty="0"/>
                    </a:p>
                  </a:txBody>
                  <a:tcPr anchor="ctr"/>
                </a:tc>
                <a:extLst>
                  <a:ext uri="{0D108BD9-81ED-4DB2-BD59-A6C34878D82A}">
                    <a16:rowId xmlns:a16="http://schemas.microsoft.com/office/drawing/2014/main" val="589494842"/>
                  </a:ext>
                </a:extLst>
              </a:tr>
              <a:tr h="401050">
                <a:tc>
                  <a:txBody>
                    <a:bodyPr/>
                    <a:lstStyle/>
                    <a:p>
                      <a:pPr algn="ctr"/>
                      <a:r>
                        <a:rPr lang="en-US" altLang="zh-CN" sz="1600" dirty="0"/>
                        <a:t>False</a:t>
                      </a:r>
                      <a:endParaRPr lang="zh-CN" altLang="en-US" sz="1600" dirty="0"/>
                    </a:p>
                  </a:txBody>
                  <a:tcPr/>
                </a:tc>
                <a:tc>
                  <a:txBody>
                    <a:bodyPr/>
                    <a:lstStyle/>
                    <a:p>
                      <a:pPr algn="r"/>
                      <a:r>
                        <a:rPr lang="en-US" altLang="zh-CN" sz="1600" dirty="0"/>
                        <a:t>0.82</a:t>
                      </a:r>
                      <a:endParaRPr lang="zh-CN" altLang="en-US" sz="1600" dirty="0"/>
                    </a:p>
                  </a:txBody>
                  <a:tcPr/>
                </a:tc>
                <a:tc>
                  <a:txBody>
                    <a:bodyPr/>
                    <a:lstStyle/>
                    <a:p>
                      <a:pPr algn="r"/>
                      <a:r>
                        <a:rPr lang="en-US" altLang="zh-CN" sz="1600" dirty="0"/>
                        <a:t>0.74</a:t>
                      </a:r>
                      <a:endParaRPr lang="zh-CN" altLang="en-US" sz="1600" dirty="0"/>
                    </a:p>
                  </a:txBody>
                  <a:tcPr/>
                </a:tc>
                <a:tc>
                  <a:txBody>
                    <a:bodyPr/>
                    <a:lstStyle/>
                    <a:p>
                      <a:pPr algn="r"/>
                      <a:r>
                        <a:rPr lang="en-US" altLang="zh-CN" sz="1600" dirty="0"/>
                        <a:t>0.78</a:t>
                      </a:r>
                      <a:endParaRPr lang="zh-CN" altLang="en-US" sz="1600" dirty="0"/>
                    </a:p>
                  </a:txBody>
                  <a:tcPr/>
                </a:tc>
                <a:tc>
                  <a:txBody>
                    <a:bodyPr/>
                    <a:lstStyle/>
                    <a:p>
                      <a:pPr algn="r"/>
                      <a:r>
                        <a:rPr lang="en-US" altLang="zh-CN" sz="1600" dirty="0"/>
                        <a:t>11757</a:t>
                      </a:r>
                      <a:endParaRPr lang="zh-CN" altLang="en-US" sz="1600" dirty="0"/>
                    </a:p>
                  </a:txBody>
                  <a:tcPr/>
                </a:tc>
                <a:extLst>
                  <a:ext uri="{0D108BD9-81ED-4DB2-BD59-A6C34878D82A}">
                    <a16:rowId xmlns:a16="http://schemas.microsoft.com/office/drawing/2014/main" val="839850171"/>
                  </a:ext>
                </a:extLst>
              </a:tr>
              <a:tr h="401050">
                <a:tc>
                  <a:txBody>
                    <a:bodyPr/>
                    <a:lstStyle/>
                    <a:p>
                      <a:pPr algn="ctr"/>
                      <a:r>
                        <a:rPr lang="en-US" altLang="zh-CN" sz="1600" dirty="0"/>
                        <a:t>True</a:t>
                      </a:r>
                      <a:endParaRPr lang="zh-CN" altLang="en-US" sz="1600" dirty="0"/>
                    </a:p>
                  </a:txBody>
                  <a:tcPr/>
                </a:tc>
                <a:tc>
                  <a:txBody>
                    <a:bodyPr/>
                    <a:lstStyle/>
                    <a:p>
                      <a:pPr algn="r"/>
                      <a:r>
                        <a:rPr lang="en-US" altLang="zh-CN" sz="1600" dirty="0"/>
                        <a:t>0.76</a:t>
                      </a:r>
                      <a:endParaRPr lang="zh-CN" altLang="en-US" sz="1600" dirty="0"/>
                    </a:p>
                  </a:txBody>
                  <a:tcPr/>
                </a:tc>
                <a:tc>
                  <a:txBody>
                    <a:bodyPr/>
                    <a:lstStyle/>
                    <a:p>
                      <a:pPr algn="r"/>
                      <a:r>
                        <a:rPr lang="en-US" altLang="zh-CN" sz="1600" dirty="0"/>
                        <a:t>0.84</a:t>
                      </a:r>
                      <a:endParaRPr lang="zh-CN" altLang="en-US" sz="1600" dirty="0"/>
                    </a:p>
                  </a:txBody>
                  <a:tcPr/>
                </a:tc>
                <a:tc>
                  <a:txBody>
                    <a:bodyPr/>
                    <a:lstStyle/>
                    <a:p>
                      <a:pPr algn="r"/>
                      <a:r>
                        <a:rPr lang="en-US" altLang="zh-CN" sz="1600" dirty="0"/>
                        <a:t>0.80</a:t>
                      </a:r>
                      <a:endParaRPr lang="zh-CN" altLang="en-US" sz="1600" dirty="0"/>
                    </a:p>
                  </a:txBody>
                  <a:tcPr/>
                </a:tc>
                <a:tc>
                  <a:txBody>
                    <a:bodyPr/>
                    <a:lstStyle/>
                    <a:p>
                      <a:pPr algn="r"/>
                      <a:r>
                        <a:rPr lang="en-US" altLang="zh-CN" sz="1600" dirty="0"/>
                        <a:t>11711</a:t>
                      </a:r>
                      <a:endParaRPr lang="zh-CN" altLang="en-US" sz="1600" dirty="0"/>
                    </a:p>
                  </a:txBody>
                  <a:tcPr/>
                </a:tc>
                <a:extLst>
                  <a:ext uri="{0D108BD9-81ED-4DB2-BD59-A6C34878D82A}">
                    <a16:rowId xmlns:a16="http://schemas.microsoft.com/office/drawing/2014/main" val="3520624497"/>
                  </a:ext>
                </a:extLst>
              </a:tr>
            </a:tbl>
          </a:graphicData>
        </a:graphic>
      </p:graphicFrame>
      <p:pic>
        <p:nvPicPr>
          <p:cNvPr id="16" name="图片 15">
            <a:extLst>
              <a:ext uri="{FF2B5EF4-FFF2-40B4-BE49-F238E27FC236}">
                <a16:creationId xmlns:a16="http://schemas.microsoft.com/office/drawing/2014/main" id="{DB9A30EF-1663-43E6-B986-4FA418741354}"/>
              </a:ext>
            </a:extLst>
          </p:cNvPr>
          <p:cNvPicPr>
            <a:picLocks noChangeAspect="1"/>
          </p:cNvPicPr>
          <p:nvPr/>
        </p:nvPicPr>
        <p:blipFill>
          <a:blip r:embed="rId5"/>
          <a:stretch>
            <a:fillRect/>
          </a:stretch>
        </p:blipFill>
        <p:spPr>
          <a:xfrm>
            <a:off x="9160394" y="4601497"/>
            <a:ext cx="2476484" cy="1845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1" name="表格 12">
            <a:extLst>
              <a:ext uri="{FF2B5EF4-FFF2-40B4-BE49-F238E27FC236}">
                <a16:creationId xmlns:a16="http://schemas.microsoft.com/office/drawing/2014/main" id="{5F3BBBCF-AA85-47B2-9EE9-AE1EF14F3329}"/>
              </a:ext>
            </a:extLst>
          </p:cNvPr>
          <p:cNvGraphicFramePr>
            <a:graphicFrameLocks noGrp="1"/>
          </p:cNvGraphicFramePr>
          <p:nvPr>
            <p:extLst>
              <p:ext uri="{D42A27DB-BD31-4B8C-83A1-F6EECF244321}">
                <p14:modId xmlns:p14="http://schemas.microsoft.com/office/powerpoint/2010/main" val="2708996492"/>
              </p:ext>
            </p:extLst>
          </p:nvPr>
        </p:nvGraphicFramePr>
        <p:xfrm>
          <a:off x="1862923" y="3494399"/>
          <a:ext cx="2342881" cy="1228820"/>
        </p:xfrm>
        <a:graphic>
          <a:graphicData uri="http://schemas.openxmlformats.org/drawingml/2006/table">
            <a:tbl>
              <a:tblPr firstRow="1" bandRow="1">
                <a:tableStyleId>{D27102A9-8310-4765-A935-A1911B00CA55}</a:tableStyleId>
              </a:tblPr>
              <a:tblGrid>
                <a:gridCol w="904699">
                  <a:extLst>
                    <a:ext uri="{9D8B030D-6E8A-4147-A177-3AD203B41FA5}">
                      <a16:colId xmlns:a16="http://schemas.microsoft.com/office/drawing/2014/main" val="3783247872"/>
                    </a:ext>
                  </a:extLst>
                </a:gridCol>
                <a:gridCol w="657222">
                  <a:extLst>
                    <a:ext uri="{9D8B030D-6E8A-4147-A177-3AD203B41FA5}">
                      <a16:colId xmlns:a16="http://schemas.microsoft.com/office/drawing/2014/main" val="3221708883"/>
                    </a:ext>
                  </a:extLst>
                </a:gridCol>
                <a:gridCol w="780960">
                  <a:extLst>
                    <a:ext uri="{9D8B030D-6E8A-4147-A177-3AD203B41FA5}">
                      <a16:colId xmlns:a16="http://schemas.microsoft.com/office/drawing/2014/main" val="3338467163"/>
                    </a:ext>
                  </a:extLst>
                </a:gridCol>
              </a:tblGrid>
              <a:tr h="401050">
                <a:tc>
                  <a:txBody>
                    <a:bodyPr/>
                    <a:lstStyle/>
                    <a:p>
                      <a:r>
                        <a:rPr lang="en-US" altLang="zh-CN" sz="1100" dirty="0"/>
                        <a:t>Predicted</a:t>
                      </a:r>
                    </a:p>
                    <a:p>
                      <a:r>
                        <a:rPr lang="en-US" altLang="zh-CN" sz="1100" dirty="0"/>
                        <a:t>Actual</a:t>
                      </a:r>
                      <a:endParaRPr lang="zh-CN" altLang="en-US" sz="1100" dirty="0"/>
                    </a:p>
                  </a:txBody>
                  <a:tcPr/>
                </a:tc>
                <a:tc>
                  <a:txBody>
                    <a:bodyPr/>
                    <a:lstStyle/>
                    <a:p>
                      <a:pPr algn="ctr"/>
                      <a:r>
                        <a:rPr lang="en-US" altLang="zh-CN" sz="1100" dirty="0"/>
                        <a:t>False</a:t>
                      </a:r>
                      <a:endParaRPr lang="zh-CN" altLang="en-US" sz="1100" dirty="0"/>
                    </a:p>
                  </a:txBody>
                  <a:tcPr anchor="ctr"/>
                </a:tc>
                <a:tc>
                  <a:txBody>
                    <a:bodyPr/>
                    <a:lstStyle/>
                    <a:p>
                      <a:pPr algn="ctr"/>
                      <a:r>
                        <a:rPr lang="en-US" altLang="zh-CN" sz="1100" dirty="0"/>
                        <a:t>True</a:t>
                      </a:r>
                      <a:endParaRPr lang="zh-CN" altLang="en-US" sz="1100" dirty="0"/>
                    </a:p>
                  </a:txBody>
                  <a:tcPr anchor="ctr"/>
                </a:tc>
                <a:extLst>
                  <a:ext uri="{0D108BD9-81ED-4DB2-BD59-A6C34878D82A}">
                    <a16:rowId xmlns:a16="http://schemas.microsoft.com/office/drawing/2014/main" val="589494842"/>
                  </a:ext>
                </a:extLst>
              </a:tr>
              <a:tr h="401050">
                <a:tc>
                  <a:txBody>
                    <a:bodyPr/>
                    <a:lstStyle/>
                    <a:p>
                      <a:pPr algn="ctr"/>
                      <a:r>
                        <a:rPr lang="en-US" altLang="zh-CN" sz="1400" dirty="0"/>
                        <a:t>False</a:t>
                      </a:r>
                      <a:endParaRPr lang="zh-CN" altLang="en-US" sz="1400" dirty="0"/>
                    </a:p>
                  </a:txBody>
                  <a:tcPr/>
                </a:tc>
                <a:tc>
                  <a:txBody>
                    <a:bodyPr/>
                    <a:lstStyle/>
                    <a:p>
                      <a:pPr algn="ctr"/>
                      <a:r>
                        <a:rPr lang="en-US" altLang="zh-CN" sz="1400" dirty="0"/>
                        <a:t>8727</a:t>
                      </a:r>
                      <a:endParaRPr lang="zh-CN" altLang="en-US" sz="1400" dirty="0"/>
                    </a:p>
                  </a:txBody>
                  <a:tcPr anchor="ctr"/>
                </a:tc>
                <a:tc>
                  <a:txBody>
                    <a:bodyPr/>
                    <a:lstStyle/>
                    <a:p>
                      <a:pPr algn="ctr"/>
                      <a:r>
                        <a:rPr lang="en-US" altLang="zh-CN" sz="1400" dirty="0"/>
                        <a:t>3030</a:t>
                      </a:r>
                      <a:endParaRPr lang="zh-CN" altLang="en-US" sz="1400" dirty="0"/>
                    </a:p>
                  </a:txBody>
                  <a:tcPr anchor="ctr"/>
                </a:tc>
                <a:extLst>
                  <a:ext uri="{0D108BD9-81ED-4DB2-BD59-A6C34878D82A}">
                    <a16:rowId xmlns:a16="http://schemas.microsoft.com/office/drawing/2014/main" val="839850171"/>
                  </a:ext>
                </a:extLst>
              </a:tr>
              <a:tr h="401050">
                <a:tc>
                  <a:txBody>
                    <a:bodyPr/>
                    <a:lstStyle/>
                    <a:p>
                      <a:pPr algn="ctr"/>
                      <a:r>
                        <a:rPr lang="en-US" altLang="zh-CN" sz="1400"/>
                        <a:t>True</a:t>
                      </a:r>
                      <a:endParaRPr lang="zh-CN" altLang="en-US" sz="1400" dirty="0"/>
                    </a:p>
                  </a:txBody>
                  <a:tcPr/>
                </a:tc>
                <a:tc>
                  <a:txBody>
                    <a:bodyPr/>
                    <a:lstStyle/>
                    <a:p>
                      <a:pPr algn="ctr"/>
                      <a:r>
                        <a:rPr lang="en-US" altLang="zh-CN" sz="1400" dirty="0"/>
                        <a:t>1875</a:t>
                      </a:r>
                      <a:endParaRPr lang="zh-CN" altLang="en-US" sz="1400" dirty="0"/>
                    </a:p>
                  </a:txBody>
                  <a:tcPr anchor="ctr"/>
                </a:tc>
                <a:tc>
                  <a:txBody>
                    <a:bodyPr/>
                    <a:lstStyle/>
                    <a:p>
                      <a:pPr algn="ctr"/>
                      <a:r>
                        <a:rPr lang="en-US" altLang="zh-CN" sz="1400" dirty="0"/>
                        <a:t>9836</a:t>
                      </a:r>
                      <a:endParaRPr lang="zh-CN" altLang="en-US" sz="1400" dirty="0"/>
                    </a:p>
                  </a:txBody>
                  <a:tcPr anchor="ctr"/>
                </a:tc>
                <a:extLst>
                  <a:ext uri="{0D108BD9-81ED-4DB2-BD59-A6C34878D82A}">
                    <a16:rowId xmlns:a16="http://schemas.microsoft.com/office/drawing/2014/main" val="3520624497"/>
                  </a:ext>
                </a:extLst>
              </a:tr>
            </a:tbl>
          </a:graphicData>
        </a:graphic>
      </p:graphicFrame>
      <p:pic>
        <p:nvPicPr>
          <p:cNvPr id="21" name="图片 20">
            <a:extLst>
              <a:ext uri="{FF2B5EF4-FFF2-40B4-BE49-F238E27FC236}">
                <a16:creationId xmlns:a16="http://schemas.microsoft.com/office/drawing/2014/main" id="{862E2267-BBA5-4E09-A773-ACAC781DAFE6}"/>
              </a:ext>
            </a:extLst>
          </p:cNvPr>
          <p:cNvPicPr>
            <a:picLocks noChangeAspect="1"/>
          </p:cNvPicPr>
          <p:nvPr/>
        </p:nvPicPr>
        <p:blipFill>
          <a:blip r:embed="rId6"/>
          <a:stretch>
            <a:fillRect/>
          </a:stretch>
        </p:blipFill>
        <p:spPr>
          <a:xfrm>
            <a:off x="5242234" y="2666936"/>
            <a:ext cx="684863" cy="336996"/>
          </a:xfrm>
          <a:prstGeom prst="rect">
            <a:avLst/>
          </a:prstGeom>
        </p:spPr>
      </p:pic>
      <p:pic>
        <p:nvPicPr>
          <p:cNvPr id="23" name="图片 22">
            <a:extLst>
              <a:ext uri="{FF2B5EF4-FFF2-40B4-BE49-F238E27FC236}">
                <a16:creationId xmlns:a16="http://schemas.microsoft.com/office/drawing/2014/main" id="{0A65C668-1628-4CA6-8D0E-342F430D5147}"/>
              </a:ext>
            </a:extLst>
          </p:cNvPr>
          <p:cNvPicPr>
            <a:picLocks noChangeAspect="1"/>
          </p:cNvPicPr>
          <p:nvPr/>
        </p:nvPicPr>
        <p:blipFill>
          <a:blip r:embed="rId7"/>
          <a:stretch>
            <a:fillRect/>
          </a:stretch>
        </p:blipFill>
        <p:spPr>
          <a:xfrm>
            <a:off x="327349" y="378318"/>
            <a:ext cx="12192000" cy="1746386"/>
          </a:xfrm>
          <a:prstGeom prst="rect">
            <a:avLst/>
          </a:prstGeom>
        </p:spPr>
      </p:pic>
    </p:spTree>
    <p:extLst>
      <p:ext uri="{BB962C8B-B14F-4D97-AF65-F5344CB8AC3E}">
        <p14:creationId xmlns:p14="http://schemas.microsoft.com/office/powerpoint/2010/main" val="175208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D42FB98A-CE88-4462-8BA3-55761299C4E8}"/>
              </a:ext>
            </a:extLst>
          </p:cNvPr>
          <p:cNvSpPr>
            <a:spLocks noGrp="1"/>
          </p:cNvSpPr>
          <p:nvPr>
            <p:ph type="title"/>
          </p:nvPr>
        </p:nvSpPr>
        <p:spPr>
          <a:xfrm>
            <a:off x="643467" y="321734"/>
            <a:ext cx="6901193" cy="1135737"/>
          </a:xfrm>
        </p:spPr>
        <p:txBody>
          <a:bodyPr>
            <a:normAutofit/>
          </a:bodyPr>
          <a:lstStyle/>
          <a:p>
            <a:r>
              <a:rPr lang="en-US" altLang="zh-CN" sz="3600" b="1" dirty="0"/>
              <a:t>Logistic Regression (polynomial)</a:t>
            </a:r>
            <a:endParaRPr lang="zh-CN" altLang="en-US" sz="3600" b="1" dirty="0"/>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文本框 27">
            <a:extLst>
              <a:ext uri="{FF2B5EF4-FFF2-40B4-BE49-F238E27FC236}">
                <a16:creationId xmlns:a16="http://schemas.microsoft.com/office/drawing/2014/main" id="{5ABDD90F-05A3-425E-8BBE-89FFC647CBDF}"/>
              </a:ext>
            </a:extLst>
          </p:cNvPr>
          <p:cNvSpPr txBox="1"/>
          <p:nvPr/>
        </p:nvSpPr>
        <p:spPr>
          <a:xfrm>
            <a:off x="434996" y="1175263"/>
            <a:ext cx="5209258" cy="923330"/>
          </a:xfrm>
          <a:prstGeom prst="rect">
            <a:avLst/>
          </a:prstGeom>
          <a:noFill/>
        </p:spPr>
        <p:txBody>
          <a:bodyPr wrap="square" rtlCol="0">
            <a:spAutoFit/>
          </a:bodyPr>
          <a:lstStyle/>
          <a:p>
            <a:r>
              <a:rPr lang="en-US" altLang="zh-CN" b="1" dirty="0"/>
              <a:t>Tuning</a:t>
            </a:r>
            <a:r>
              <a:rPr lang="en-US" altLang="zh-CN" dirty="0"/>
              <a:t>: Penalty, Solver, C</a:t>
            </a:r>
          </a:p>
          <a:p>
            <a:r>
              <a:rPr lang="en-US" altLang="zh-CN" b="1" dirty="0"/>
              <a:t>Accuracy</a:t>
            </a:r>
            <a:r>
              <a:rPr lang="en-US" altLang="zh-CN" dirty="0"/>
              <a:t>: 78.3% test, 78.4% train</a:t>
            </a:r>
          </a:p>
          <a:p>
            <a:r>
              <a:rPr lang="en-US" altLang="zh-CN" b="1" dirty="0"/>
              <a:t>Cost: </a:t>
            </a:r>
            <a:r>
              <a:rPr lang="en-US" altLang="zh-CN" dirty="0"/>
              <a:t>30s per fit</a:t>
            </a:r>
            <a:endParaRPr lang="en-US" altLang="zh-CN" b="1" dirty="0"/>
          </a:p>
        </p:txBody>
      </p:sp>
      <p:graphicFrame>
        <p:nvGraphicFramePr>
          <p:cNvPr id="12" name="表格 12">
            <a:extLst>
              <a:ext uri="{FF2B5EF4-FFF2-40B4-BE49-F238E27FC236}">
                <a16:creationId xmlns:a16="http://schemas.microsoft.com/office/drawing/2014/main" id="{B36328A5-D4B5-4ED7-875C-47B29227BC5A}"/>
              </a:ext>
            </a:extLst>
          </p:cNvPr>
          <p:cNvGraphicFramePr>
            <a:graphicFrameLocks noGrp="1"/>
          </p:cNvGraphicFramePr>
          <p:nvPr>
            <p:extLst>
              <p:ext uri="{D42A27DB-BD31-4B8C-83A1-F6EECF244321}">
                <p14:modId xmlns:p14="http://schemas.microsoft.com/office/powerpoint/2010/main" val="1200831485"/>
              </p:ext>
            </p:extLst>
          </p:nvPr>
        </p:nvGraphicFramePr>
        <p:xfrm>
          <a:off x="845524" y="2270476"/>
          <a:ext cx="4111345" cy="1203150"/>
        </p:xfrm>
        <a:graphic>
          <a:graphicData uri="http://schemas.openxmlformats.org/drawingml/2006/table">
            <a:tbl>
              <a:tblPr firstRow="1" bandRow="1">
                <a:tableStyleId>{3B4B98B0-60AC-42C2-AFA5-B58CD77FA1E5}</a:tableStyleId>
              </a:tblPr>
              <a:tblGrid>
                <a:gridCol w="822269">
                  <a:extLst>
                    <a:ext uri="{9D8B030D-6E8A-4147-A177-3AD203B41FA5}">
                      <a16:colId xmlns:a16="http://schemas.microsoft.com/office/drawing/2014/main" val="3783247872"/>
                    </a:ext>
                  </a:extLst>
                </a:gridCol>
                <a:gridCol w="822269">
                  <a:extLst>
                    <a:ext uri="{9D8B030D-6E8A-4147-A177-3AD203B41FA5}">
                      <a16:colId xmlns:a16="http://schemas.microsoft.com/office/drawing/2014/main" val="3221708883"/>
                    </a:ext>
                  </a:extLst>
                </a:gridCol>
                <a:gridCol w="822269">
                  <a:extLst>
                    <a:ext uri="{9D8B030D-6E8A-4147-A177-3AD203B41FA5}">
                      <a16:colId xmlns:a16="http://schemas.microsoft.com/office/drawing/2014/main" val="3338467163"/>
                    </a:ext>
                  </a:extLst>
                </a:gridCol>
                <a:gridCol w="822269">
                  <a:extLst>
                    <a:ext uri="{9D8B030D-6E8A-4147-A177-3AD203B41FA5}">
                      <a16:colId xmlns:a16="http://schemas.microsoft.com/office/drawing/2014/main" val="466488533"/>
                    </a:ext>
                  </a:extLst>
                </a:gridCol>
                <a:gridCol w="822269">
                  <a:extLst>
                    <a:ext uri="{9D8B030D-6E8A-4147-A177-3AD203B41FA5}">
                      <a16:colId xmlns:a16="http://schemas.microsoft.com/office/drawing/2014/main" val="4211677078"/>
                    </a:ext>
                  </a:extLst>
                </a:gridCol>
              </a:tblGrid>
              <a:tr h="401050">
                <a:tc>
                  <a:txBody>
                    <a:bodyPr/>
                    <a:lstStyle/>
                    <a:p>
                      <a:endParaRPr lang="zh-CN" altLang="en-US" sz="1200" dirty="0"/>
                    </a:p>
                  </a:txBody>
                  <a:tcPr/>
                </a:tc>
                <a:tc>
                  <a:txBody>
                    <a:bodyPr/>
                    <a:lstStyle/>
                    <a:p>
                      <a:pPr algn="ctr"/>
                      <a:r>
                        <a:rPr lang="en-US" altLang="zh-CN" sz="1200" dirty="0"/>
                        <a:t>Precision</a:t>
                      </a:r>
                      <a:endParaRPr lang="zh-CN" altLang="en-US" sz="1200" dirty="0"/>
                    </a:p>
                  </a:txBody>
                  <a:tcPr anchor="ctr"/>
                </a:tc>
                <a:tc>
                  <a:txBody>
                    <a:bodyPr/>
                    <a:lstStyle/>
                    <a:p>
                      <a:pPr algn="ctr"/>
                      <a:r>
                        <a:rPr lang="en-US" altLang="zh-CN" sz="1200" dirty="0"/>
                        <a:t>Recall</a:t>
                      </a:r>
                      <a:endParaRPr lang="zh-CN" altLang="en-US" sz="1200" dirty="0"/>
                    </a:p>
                  </a:txBody>
                  <a:tcPr anchor="ctr"/>
                </a:tc>
                <a:tc>
                  <a:txBody>
                    <a:bodyPr/>
                    <a:lstStyle/>
                    <a:p>
                      <a:pPr algn="ctr"/>
                      <a:r>
                        <a:rPr lang="en-US" altLang="zh-CN" sz="1200" dirty="0"/>
                        <a:t>F1-Score</a:t>
                      </a:r>
                      <a:endParaRPr lang="zh-CN" altLang="en-US" sz="1200" dirty="0"/>
                    </a:p>
                  </a:txBody>
                  <a:tcPr anchor="ctr"/>
                </a:tc>
                <a:tc>
                  <a:txBody>
                    <a:bodyPr/>
                    <a:lstStyle/>
                    <a:p>
                      <a:pPr algn="ctr"/>
                      <a:r>
                        <a:rPr lang="en-US" altLang="zh-CN" sz="1200" dirty="0"/>
                        <a:t>Support</a:t>
                      </a:r>
                      <a:endParaRPr lang="zh-CN" altLang="en-US" sz="1200" dirty="0"/>
                    </a:p>
                  </a:txBody>
                  <a:tcPr anchor="ctr"/>
                </a:tc>
                <a:extLst>
                  <a:ext uri="{0D108BD9-81ED-4DB2-BD59-A6C34878D82A}">
                    <a16:rowId xmlns:a16="http://schemas.microsoft.com/office/drawing/2014/main" val="589494842"/>
                  </a:ext>
                </a:extLst>
              </a:tr>
              <a:tr h="401050">
                <a:tc>
                  <a:txBody>
                    <a:bodyPr/>
                    <a:lstStyle/>
                    <a:p>
                      <a:pPr algn="ctr"/>
                      <a:r>
                        <a:rPr lang="en-US" altLang="zh-CN" sz="1600" dirty="0"/>
                        <a:t>False</a:t>
                      </a:r>
                      <a:endParaRPr lang="zh-CN" altLang="en-US" sz="1600" dirty="0"/>
                    </a:p>
                  </a:txBody>
                  <a:tcPr/>
                </a:tc>
                <a:tc>
                  <a:txBody>
                    <a:bodyPr/>
                    <a:lstStyle/>
                    <a:p>
                      <a:pPr algn="r"/>
                      <a:r>
                        <a:rPr lang="en-US" altLang="zh-CN" sz="1600" dirty="0">
                          <a:solidFill>
                            <a:srgbClr val="00B050"/>
                          </a:solidFill>
                        </a:rPr>
                        <a:t>0.81</a:t>
                      </a:r>
                      <a:endParaRPr lang="zh-CN" altLang="en-US" sz="1600" dirty="0">
                        <a:solidFill>
                          <a:srgbClr val="00B050"/>
                        </a:solidFill>
                      </a:endParaRPr>
                    </a:p>
                  </a:txBody>
                  <a:tcPr/>
                </a:tc>
                <a:tc>
                  <a:txBody>
                    <a:bodyPr/>
                    <a:lstStyle/>
                    <a:p>
                      <a:pPr algn="r"/>
                      <a:r>
                        <a:rPr lang="en-US" altLang="zh-CN" sz="1600" dirty="0">
                          <a:solidFill>
                            <a:srgbClr val="FF0000"/>
                          </a:solidFill>
                        </a:rPr>
                        <a:t>0.75</a:t>
                      </a:r>
                      <a:endParaRPr lang="zh-CN" altLang="en-US" sz="1600" dirty="0">
                        <a:solidFill>
                          <a:srgbClr val="FF0000"/>
                        </a:solidFill>
                      </a:endParaRPr>
                    </a:p>
                  </a:txBody>
                  <a:tcPr/>
                </a:tc>
                <a:tc>
                  <a:txBody>
                    <a:bodyPr/>
                    <a:lstStyle/>
                    <a:p>
                      <a:pPr algn="r"/>
                      <a:r>
                        <a:rPr lang="en-US" altLang="zh-CN" sz="1600" dirty="0"/>
                        <a:t>0.78</a:t>
                      </a:r>
                      <a:endParaRPr lang="zh-CN" altLang="en-US" sz="1600" dirty="0"/>
                    </a:p>
                  </a:txBody>
                  <a:tcPr/>
                </a:tc>
                <a:tc>
                  <a:txBody>
                    <a:bodyPr/>
                    <a:lstStyle/>
                    <a:p>
                      <a:pPr algn="r"/>
                      <a:r>
                        <a:rPr lang="en-US" altLang="zh-CN" sz="1600" dirty="0"/>
                        <a:t>11757</a:t>
                      </a:r>
                      <a:endParaRPr lang="zh-CN" altLang="en-US" sz="1600" dirty="0"/>
                    </a:p>
                  </a:txBody>
                  <a:tcPr/>
                </a:tc>
                <a:extLst>
                  <a:ext uri="{0D108BD9-81ED-4DB2-BD59-A6C34878D82A}">
                    <a16:rowId xmlns:a16="http://schemas.microsoft.com/office/drawing/2014/main" val="839850171"/>
                  </a:ext>
                </a:extLst>
              </a:tr>
              <a:tr h="401050">
                <a:tc>
                  <a:txBody>
                    <a:bodyPr/>
                    <a:lstStyle/>
                    <a:p>
                      <a:pPr algn="ctr"/>
                      <a:r>
                        <a:rPr lang="en-US" altLang="zh-CN" sz="1600" dirty="0"/>
                        <a:t>True</a:t>
                      </a:r>
                      <a:endParaRPr lang="zh-CN" altLang="en-US" sz="1600" dirty="0"/>
                    </a:p>
                  </a:txBody>
                  <a:tcPr/>
                </a:tc>
                <a:tc>
                  <a:txBody>
                    <a:bodyPr/>
                    <a:lstStyle/>
                    <a:p>
                      <a:pPr algn="r"/>
                      <a:r>
                        <a:rPr lang="en-US" altLang="zh-CN" sz="1600" dirty="0"/>
                        <a:t>0.76</a:t>
                      </a:r>
                      <a:endParaRPr lang="zh-CN" altLang="en-US" sz="1600" dirty="0"/>
                    </a:p>
                  </a:txBody>
                  <a:tcPr/>
                </a:tc>
                <a:tc>
                  <a:txBody>
                    <a:bodyPr/>
                    <a:lstStyle/>
                    <a:p>
                      <a:pPr algn="r"/>
                      <a:r>
                        <a:rPr lang="en-US" altLang="zh-CN" sz="1600" dirty="0">
                          <a:solidFill>
                            <a:srgbClr val="00B050"/>
                          </a:solidFill>
                        </a:rPr>
                        <a:t>0.82</a:t>
                      </a:r>
                      <a:endParaRPr lang="zh-CN" altLang="en-US" sz="1600" dirty="0">
                        <a:solidFill>
                          <a:srgbClr val="00B050"/>
                        </a:solidFill>
                      </a:endParaRPr>
                    </a:p>
                  </a:txBody>
                  <a:tcPr/>
                </a:tc>
                <a:tc>
                  <a:txBody>
                    <a:bodyPr/>
                    <a:lstStyle/>
                    <a:p>
                      <a:pPr algn="r"/>
                      <a:r>
                        <a:rPr lang="en-US" altLang="zh-CN" sz="1600" dirty="0">
                          <a:solidFill>
                            <a:srgbClr val="00B050"/>
                          </a:solidFill>
                        </a:rPr>
                        <a:t>0.79</a:t>
                      </a:r>
                      <a:endParaRPr lang="zh-CN" altLang="en-US" sz="1600" dirty="0">
                        <a:solidFill>
                          <a:srgbClr val="00B050"/>
                        </a:solidFill>
                      </a:endParaRPr>
                    </a:p>
                  </a:txBody>
                  <a:tcPr/>
                </a:tc>
                <a:tc>
                  <a:txBody>
                    <a:bodyPr/>
                    <a:lstStyle/>
                    <a:p>
                      <a:pPr algn="r"/>
                      <a:r>
                        <a:rPr lang="en-US" altLang="zh-CN" sz="1600" dirty="0"/>
                        <a:t>11711</a:t>
                      </a:r>
                      <a:endParaRPr lang="zh-CN" altLang="en-US" sz="1600" dirty="0"/>
                    </a:p>
                  </a:txBody>
                  <a:tcPr/>
                </a:tc>
                <a:extLst>
                  <a:ext uri="{0D108BD9-81ED-4DB2-BD59-A6C34878D82A}">
                    <a16:rowId xmlns:a16="http://schemas.microsoft.com/office/drawing/2014/main" val="3520624497"/>
                  </a:ext>
                </a:extLst>
              </a:tr>
            </a:tbl>
          </a:graphicData>
        </a:graphic>
      </p:graphicFrame>
      <p:pic>
        <p:nvPicPr>
          <p:cNvPr id="4" name="图片 3">
            <a:extLst>
              <a:ext uri="{FF2B5EF4-FFF2-40B4-BE49-F238E27FC236}">
                <a16:creationId xmlns:a16="http://schemas.microsoft.com/office/drawing/2014/main" id="{C67F894C-1780-4F18-8AEC-233FA99AF4FC}"/>
              </a:ext>
            </a:extLst>
          </p:cNvPr>
          <p:cNvPicPr>
            <a:picLocks noChangeAspect="1"/>
          </p:cNvPicPr>
          <p:nvPr/>
        </p:nvPicPr>
        <p:blipFill>
          <a:blip r:embed="rId3"/>
          <a:stretch>
            <a:fillRect/>
          </a:stretch>
        </p:blipFill>
        <p:spPr>
          <a:xfrm>
            <a:off x="1643356" y="4786036"/>
            <a:ext cx="2849689" cy="2017580"/>
          </a:xfrm>
          <a:prstGeom prst="rect">
            <a:avLst/>
          </a:prstGeom>
        </p:spPr>
      </p:pic>
      <p:graphicFrame>
        <p:nvGraphicFramePr>
          <p:cNvPr id="17" name="表格 12">
            <a:extLst>
              <a:ext uri="{FF2B5EF4-FFF2-40B4-BE49-F238E27FC236}">
                <a16:creationId xmlns:a16="http://schemas.microsoft.com/office/drawing/2014/main" id="{C8EA9119-664B-4412-806D-369C438B0D47}"/>
              </a:ext>
            </a:extLst>
          </p:cNvPr>
          <p:cNvGraphicFramePr>
            <a:graphicFrameLocks noGrp="1"/>
          </p:cNvGraphicFramePr>
          <p:nvPr>
            <p:extLst>
              <p:ext uri="{D42A27DB-BD31-4B8C-83A1-F6EECF244321}">
                <p14:modId xmlns:p14="http://schemas.microsoft.com/office/powerpoint/2010/main" val="4278683411"/>
              </p:ext>
            </p:extLst>
          </p:nvPr>
        </p:nvGraphicFramePr>
        <p:xfrm>
          <a:off x="1896759" y="3561304"/>
          <a:ext cx="2342881" cy="1228820"/>
        </p:xfrm>
        <a:graphic>
          <a:graphicData uri="http://schemas.openxmlformats.org/drawingml/2006/table">
            <a:tbl>
              <a:tblPr firstRow="1" bandRow="1">
                <a:tableStyleId>{D27102A9-8310-4765-A935-A1911B00CA55}</a:tableStyleId>
              </a:tblPr>
              <a:tblGrid>
                <a:gridCol w="904699">
                  <a:extLst>
                    <a:ext uri="{9D8B030D-6E8A-4147-A177-3AD203B41FA5}">
                      <a16:colId xmlns:a16="http://schemas.microsoft.com/office/drawing/2014/main" val="3783247872"/>
                    </a:ext>
                  </a:extLst>
                </a:gridCol>
                <a:gridCol w="657222">
                  <a:extLst>
                    <a:ext uri="{9D8B030D-6E8A-4147-A177-3AD203B41FA5}">
                      <a16:colId xmlns:a16="http://schemas.microsoft.com/office/drawing/2014/main" val="3221708883"/>
                    </a:ext>
                  </a:extLst>
                </a:gridCol>
                <a:gridCol w="780960">
                  <a:extLst>
                    <a:ext uri="{9D8B030D-6E8A-4147-A177-3AD203B41FA5}">
                      <a16:colId xmlns:a16="http://schemas.microsoft.com/office/drawing/2014/main" val="3338467163"/>
                    </a:ext>
                  </a:extLst>
                </a:gridCol>
              </a:tblGrid>
              <a:tr h="401050">
                <a:tc>
                  <a:txBody>
                    <a:bodyPr/>
                    <a:lstStyle/>
                    <a:p>
                      <a:r>
                        <a:rPr lang="en-US" altLang="zh-CN" sz="1100" dirty="0"/>
                        <a:t>Predicted</a:t>
                      </a:r>
                    </a:p>
                    <a:p>
                      <a:r>
                        <a:rPr lang="en-US" altLang="zh-CN" sz="1100" dirty="0"/>
                        <a:t>Actual</a:t>
                      </a:r>
                      <a:endParaRPr lang="zh-CN" altLang="en-US" sz="1100" dirty="0"/>
                    </a:p>
                  </a:txBody>
                  <a:tcPr/>
                </a:tc>
                <a:tc>
                  <a:txBody>
                    <a:bodyPr/>
                    <a:lstStyle/>
                    <a:p>
                      <a:pPr algn="ctr"/>
                      <a:r>
                        <a:rPr lang="en-US" altLang="zh-CN" sz="1100" dirty="0"/>
                        <a:t>False</a:t>
                      </a:r>
                      <a:endParaRPr lang="zh-CN" altLang="en-US" sz="1100" dirty="0"/>
                    </a:p>
                  </a:txBody>
                  <a:tcPr anchor="ctr"/>
                </a:tc>
                <a:tc>
                  <a:txBody>
                    <a:bodyPr/>
                    <a:lstStyle/>
                    <a:p>
                      <a:pPr algn="ctr"/>
                      <a:r>
                        <a:rPr lang="en-US" altLang="zh-CN" sz="1100" dirty="0"/>
                        <a:t>True</a:t>
                      </a:r>
                      <a:endParaRPr lang="zh-CN" altLang="en-US" sz="1100" dirty="0"/>
                    </a:p>
                  </a:txBody>
                  <a:tcPr anchor="ctr"/>
                </a:tc>
                <a:extLst>
                  <a:ext uri="{0D108BD9-81ED-4DB2-BD59-A6C34878D82A}">
                    <a16:rowId xmlns:a16="http://schemas.microsoft.com/office/drawing/2014/main" val="589494842"/>
                  </a:ext>
                </a:extLst>
              </a:tr>
              <a:tr h="401050">
                <a:tc>
                  <a:txBody>
                    <a:bodyPr/>
                    <a:lstStyle/>
                    <a:p>
                      <a:pPr algn="ctr"/>
                      <a:r>
                        <a:rPr lang="en-US" altLang="zh-CN" sz="1400" dirty="0"/>
                        <a:t>False</a:t>
                      </a:r>
                      <a:endParaRPr lang="zh-CN" altLang="en-US" sz="1400" dirty="0"/>
                    </a:p>
                  </a:txBody>
                  <a:tcPr/>
                </a:tc>
                <a:tc>
                  <a:txBody>
                    <a:bodyPr/>
                    <a:lstStyle/>
                    <a:p>
                      <a:pPr algn="ctr"/>
                      <a:r>
                        <a:rPr lang="en-US" altLang="zh-CN" sz="1400" dirty="0">
                          <a:solidFill>
                            <a:srgbClr val="FF0000"/>
                          </a:solidFill>
                        </a:rPr>
                        <a:t>8800</a:t>
                      </a:r>
                      <a:endParaRPr lang="zh-CN" altLang="en-US" sz="1400" dirty="0">
                        <a:solidFill>
                          <a:srgbClr val="FF0000"/>
                        </a:solidFill>
                      </a:endParaRPr>
                    </a:p>
                  </a:txBody>
                  <a:tcPr anchor="ctr"/>
                </a:tc>
                <a:tc>
                  <a:txBody>
                    <a:bodyPr/>
                    <a:lstStyle/>
                    <a:p>
                      <a:pPr algn="ctr"/>
                      <a:r>
                        <a:rPr lang="en-US" altLang="zh-CN" sz="1400" dirty="0">
                          <a:solidFill>
                            <a:srgbClr val="FF0000"/>
                          </a:solidFill>
                        </a:rPr>
                        <a:t>2957</a:t>
                      </a:r>
                      <a:endParaRPr lang="zh-CN" altLang="en-US" sz="1400" dirty="0">
                        <a:solidFill>
                          <a:srgbClr val="FF0000"/>
                        </a:solidFill>
                      </a:endParaRPr>
                    </a:p>
                  </a:txBody>
                  <a:tcPr anchor="ctr"/>
                </a:tc>
                <a:extLst>
                  <a:ext uri="{0D108BD9-81ED-4DB2-BD59-A6C34878D82A}">
                    <a16:rowId xmlns:a16="http://schemas.microsoft.com/office/drawing/2014/main" val="839850171"/>
                  </a:ext>
                </a:extLst>
              </a:tr>
              <a:tr h="401050">
                <a:tc>
                  <a:txBody>
                    <a:bodyPr/>
                    <a:lstStyle/>
                    <a:p>
                      <a:pPr algn="ctr"/>
                      <a:r>
                        <a:rPr lang="en-US" altLang="zh-CN" sz="1400"/>
                        <a:t>True</a:t>
                      </a:r>
                      <a:endParaRPr lang="zh-CN" altLang="en-US" sz="1400" dirty="0"/>
                    </a:p>
                  </a:txBody>
                  <a:tcPr/>
                </a:tc>
                <a:tc>
                  <a:txBody>
                    <a:bodyPr/>
                    <a:lstStyle/>
                    <a:p>
                      <a:pPr algn="ctr"/>
                      <a:r>
                        <a:rPr lang="en-US" altLang="zh-CN" sz="1400" b="1" dirty="0">
                          <a:solidFill>
                            <a:srgbClr val="00B050"/>
                          </a:solidFill>
                        </a:rPr>
                        <a:t>2125</a:t>
                      </a:r>
                      <a:endParaRPr lang="zh-CN" altLang="en-US" sz="1400" b="1" dirty="0">
                        <a:solidFill>
                          <a:srgbClr val="00B050"/>
                        </a:solidFill>
                      </a:endParaRPr>
                    </a:p>
                  </a:txBody>
                  <a:tcPr anchor="ctr"/>
                </a:tc>
                <a:tc>
                  <a:txBody>
                    <a:bodyPr/>
                    <a:lstStyle/>
                    <a:p>
                      <a:pPr algn="ctr"/>
                      <a:r>
                        <a:rPr lang="en-US" altLang="zh-CN" sz="1400" b="1" dirty="0">
                          <a:solidFill>
                            <a:srgbClr val="00B050"/>
                          </a:solidFill>
                        </a:rPr>
                        <a:t>9586</a:t>
                      </a:r>
                      <a:endParaRPr lang="zh-CN" altLang="en-US" sz="1400" b="1" dirty="0">
                        <a:solidFill>
                          <a:srgbClr val="00B050"/>
                        </a:solidFill>
                      </a:endParaRPr>
                    </a:p>
                  </a:txBody>
                  <a:tcPr anchor="ctr"/>
                </a:tc>
                <a:extLst>
                  <a:ext uri="{0D108BD9-81ED-4DB2-BD59-A6C34878D82A}">
                    <a16:rowId xmlns:a16="http://schemas.microsoft.com/office/drawing/2014/main" val="3520624497"/>
                  </a:ext>
                </a:extLst>
              </a:tr>
            </a:tbl>
          </a:graphicData>
        </a:graphic>
      </p:graphicFrame>
      <p:sp>
        <p:nvSpPr>
          <p:cNvPr id="5" name="文本框 4">
            <a:extLst>
              <a:ext uri="{FF2B5EF4-FFF2-40B4-BE49-F238E27FC236}">
                <a16:creationId xmlns:a16="http://schemas.microsoft.com/office/drawing/2014/main" id="{5F75FDA6-AB92-4510-9534-AD472354B7F9}"/>
              </a:ext>
            </a:extLst>
          </p:cNvPr>
          <p:cNvSpPr txBox="1"/>
          <p:nvPr/>
        </p:nvSpPr>
        <p:spPr>
          <a:xfrm>
            <a:off x="845523" y="3977196"/>
            <a:ext cx="1051233" cy="646331"/>
          </a:xfrm>
          <a:prstGeom prst="rect">
            <a:avLst/>
          </a:prstGeom>
          <a:noFill/>
        </p:spPr>
        <p:txBody>
          <a:bodyPr wrap="square" rtlCol="0">
            <a:spAutoFit/>
          </a:bodyPr>
          <a:lstStyle/>
          <a:p>
            <a:r>
              <a:rPr lang="en-US" altLang="zh-CN" dirty="0">
                <a:solidFill>
                  <a:srgbClr val="FF0000"/>
                </a:solidFill>
              </a:rPr>
              <a:t>Better</a:t>
            </a:r>
          </a:p>
          <a:p>
            <a:r>
              <a:rPr lang="en-US" altLang="zh-CN" dirty="0">
                <a:solidFill>
                  <a:srgbClr val="00B050"/>
                </a:solidFill>
              </a:rPr>
              <a:t>Worse</a:t>
            </a:r>
            <a:endParaRPr lang="zh-CN" altLang="en-US" dirty="0">
              <a:solidFill>
                <a:srgbClr val="00B050"/>
              </a:solidFill>
            </a:endParaRPr>
          </a:p>
        </p:txBody>
      </p:sp>
      <p:graphicFrame>
        <p:nvGraphicFramePr>
          <p:cNvPr id="15" name="表格 14">
            <a:extLst>
              <a:ext uri="{FF2B5EF4-FFF2-40B4-BE49-F238E27FC236}">
                <a16:creationId xmlns:a16="http://schemas.microsoft.com/office/drawing/2014/main" id="{95062116-D24F-4B2A-BCE3-9262F4F7C871}"/>
              </a:ext>
            </a:extLst>
          </p:cNvPr>
          <p:cNvGraphicFramePr>
            <a:graphicFrameLocks noGrp="1"/>
          </p:cNvGraphicFramePr>
          <p:nvPr>
            <p:extLst>
              <p:ext uri="{D42A27DB-BD31-4B8C-83A1-F6EECF244321}">
                <p14:modId xmlns:p14="http://schemas.microsoft.com/office/powerpoint/2010/main" val="2546249255"/>
              </p:ext>
            </p:extLst>
          </p:nvPr>
        </p:nvGraphicFramePr>
        <p:xfrm>
          <a:off x="7048867" y="743631"/>
          <a:ext cx="4693412" cy="5905515"/>
        </p:xfrm>
        <a:graphic>
          <a:graphicData uri="http://schemas.openxmlformats.org/drawingml/2006/table">
            <a:tbl>
              <a:tblPr>
                <a:tableStyleId>{9D7B26C5-4107-4FEC-AEDC-1716B250A1EF}</a:tableStyleId>
              </a:tblPr>
              <a:tblGrid>
                <a:gridCol w="1997476">
                  <a:extLst>
                    <a:ext uri="{9D8B030D-6E8A-4147-A177-3AD203B41FA5}">
                      <a16:colId xmlns:a16="http://schemas.microsoft.com/office/drawing/2014/main" val="3157079693"/>
                    </a:ext>
                  </a:extLst>
                </a:gridCol>
                <a:gridCol w="349230">
                  <a:extLst>
                    <a:ext uri="{9D8B030D-6E8A-4147-A177-3AD203B41FA5}">
                      <a16:colId xmlns:a16="http://schemas.microsoft.com/office/drawing/2014/main" val="3963522341"/>
                    </a:ext>
                  </a:extLst>
                </a:gridCol>
                <a:gridCol w="1914578">
                  <a:extLst>
                    <a:ext uri="{9D8B030D-6E8A-4147-A177-3AD203B41FA5}">
                      <a16:colId xmlns:a16="http://schemas.microsoft.com/office/drawing/2014/main" val="2551029215"/>
                    </a:ext>
                  </a:extLst>
                </a:gridCol>
                <a:gridCol w="432128">
                  <a:extLst>
                    <a:ext uri="{9D8B030D-6E8A-4147-A177-3AD203B41FA5}">
                      <a16:colId xmlns:a16="http://schemas.microsoft.com/office/drawing/2014/main" val="304965528"/>
                    </a:ext>
                  </a:extLst>
                </a:gridCol>
              </a:tblGrid>
              <a:tr h="281215">
                <a:tc>
                  <a:txBody>
                    <a:bodyPr/>
                    <a:lstStyle/>
                    <a:p>
                      <a:pPr algn="l" fontAlgn="ctr"/>
                      <a:r>
                        <a:rPr lang="en-US" sz="1200" b="1" u="none" strike="noStrike" dirty="0">
                          <a:solidFill>
                            <a:srgbClr val="000000"/>
                          </a:solidFill>
                          <a:effectLst/>
                        </a:rPr>
                        <a:t>Tree Features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l" fontAlgn="ctr"/>
                      <a:r>
                        <a:rPr lang="en-US" sz="1200" b="1" u="none" strike="noStrike" dirty="0" err="1">
                          <a:solidFill>
                            <a:srgbClr val="000000"/>
                          </a:solidFill>
                          <a:effectLst/>
                        </a:rPr>
                        <a:t>coef</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1" u="none" strike="noStrike" dirty="0">
                          <a:solidFill>
                            <a:srgbClr val="000000"/>
                          </a:solidFill>
                          <a:effectLst/>
                        </a:rPr>
                        <a:t>LR Features</a:t>
                      </a:r>
                      <a:endParaRPr lang="en-US" sz="1200" b="1"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sz="1200" b="1" u="none" strike="noStrike">
                          <a:solidFill>
                            <a:srgbClr val="000000"/>
                          </a:solidFill>
                          <a:effectLst/>
                        </a:rPr>
                        <a:t>coef</a:t>
                      </a:r>
                      <a:endParaRPr lang="en-US" sz="1200" b="1"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1996612484"/>
                  </a:ext>
                </a:extLst>
              </a:tr>
              <a:tr h="281215">
                <a:tc>
                  <a:txBody>
                    <a:bodyPr/>
                    <a:lstStyle/>
                    <a:p>
                      <a:pPr algn="l" fontAlgn="ctr"/>
                      <a:r>
                        <a:rPr lang="en-US" sz="1200" b="0" u="none" strike="noStrike" dirty="0" err="1">
                          <a:solidFill>
                            <a:srgbClr val="000000"/>
                          </a:solidFill>
                          <a:effectLst/>
                        </a:rPr>
                        <a:t>totalGold</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0.21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000000"/>
                          </a:solidFill>
                          <a:effectLst/>
                        </a:rPr>
                        <a:t>s1_MagicalFootwear</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-5.44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3196118304"/>
                  </a:ext>
                </a:extLst>
              </a:tr>
              <a:tr h="281215">
                <a:tc>
                  <a:txBody>
                    <a:bodyPr/>
                    <a:lstStyle/>
                    <a:p>
                      <a:pPr algn="l" fontAlgn="ctr"/>
                      <a:r>
                        <a:rPr lang="en-US" sz="1200" b="0" u="none" strike="noStrike" dirty="0">
                          <a:solidFill>
                            <a:srgbClr val="000000"/>
                          </a:solidFill>
                          <a:effectLst/>
                        </a:rPr>
                        <a:t>s1_MagicalFootwear</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0.19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000000"/>
                          </a:solidFill>
                          <a:effectLst/>
                        </a:rPr>
                        <a:t>s2_MagicalFootwear</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-3.12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3056098420"/>
                  </a:ext>
                </a:extLst>
              </a:tr>
              <a:tr h="281215">
                <a:tc>
                  <a:txBody>
                    <a:bodyPr/>
                    <a:lstStyle/>
                    <a:p>
                      <a:pPr algn="l" fontAlgn="ctr"/>
                      <a:r>
                        <a:rPr lang="en-US" sz="1200" b="0" u="none" strike="noStrike" dirty="0">
                          <a:solidFill>
                            <a:srgbClr val="000000"/>
                          </a:solidFill>
                          <a:effectLst/>
                        </a:rPr>
                        <a:t>p1_MagicalFootwear</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0.16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err="1">
                          <a:solidFill>
                            <a:srgbClr val="00B050"/>
                          </a:solidFill>
                          <a:effectLst/>
                        </a:rPr>
                        <a:t>powerMax</a:t>
                      </a:r>
                      <a:endParaRPr lang="en-US" sz="1200" b="0" i="0" u="none" strike="noStrike" dirty="0">
                        <a:solidFill>
                          <a:srgbClr val="00B05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-2.34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3513624522"/>
                  </a:ext>
                </a:extLst>
              </a:tr>
              <a:tr h="281215">
                <a:tc>
                  <a:txBody>
                    <a:bodyPr/>
                    <a:lstStyle/>
                    <a:p>
                      <a:pPr algn="l" fontAlgn="ctr"/>
                      <a:r>
                        <a:rPr lang="en-US" sz="1200" b="0" u="none" strike="noStrike" dirty="0" err="1">
                          <a:solidFill>
                            <a:srgbClr val="000000"/>
                          </a:solidFill>
                          <a:effectLst/>
                        </a:rPr>
                        <a:t>attackDamage</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err="1">
                          <a:solidFill>
                            <a:srgbClr val="00B050"/>
                          </a:solidFill>
                          <a:effectLst/>
                        </a:rPr>
                        <a:t>championName_Viego</a:t>
                      </a:r>
                      <a:endParaRPr lang="en-US" sz="1200" b="0" i="0" u="none" strike="noStrike" dirty="0">
                        <a:solidFill>
                          <a:srgbClr val="00B05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2.25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216664346"/>
                  </a:ext>
                </a:extLst>
              </a:tr>
              <a:tr h="281215">
                <a:tc>
                  <a:txBody>
                    <a:bodyPr/>
                    <a:lstStyle/>
                    <a:p>
                      <a:pPr algn="l" fontAlgn="ctr"/>
                      <a:r>
                        <a:rPr lang="en-US" sz="1200" b="0" u="none" strike="noStrike" dirty="0" err="1">
                          <a:solidFill>
                            <a:schemeClr val="tx1"/>
                          </a:solidFill>
                          <a:effectLst/>
                        </a:rPr>
                        <a:t>individualPosition_UTILITY</a:t>
                      </a:r>
                      <a:endParaRPr lang="en-US" sz="1200" b="0" i="0" u="none" strike="noStrike" dirty="0">
                        <a:solidFill>
                          <a:schemeClr val="tx1"/>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a:solidFill>
                            <a:srgbClr val="000000"/>
                          </a:solidFill>
                          <a:effectLst/>
                        </a:rPr>
                        <a:t>attackDamage</a:t>
                      </a:r>
                      <a:endParaRPr lang="en-US"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dirty="0">
                          <a:solidFill>
                            <a:srgbClr val="000000"/>
                          </a:solidFill>
                          <a:effectLst/>
                        </a:rPr>
                        <a:t>-1.62</a:t>
                      </a:r>
                      <a:endParaRPr lang="en-US" altLang="zh-CN"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2232828222"/>
                  </a:ext>
                </a:extLst>
              </a:tr>
              <a:tr h="281215">
                <a:tc>
                  <a:txBody>
                    <a:bodyPr/>
                    <a:lstStyle/>
                    <a:p>
                      <a:pPr algn="l" fontAlgn="ctr"/>
                      <a:r>
                        <a:rPr lang="en-US" sz="1200" b="0" u="none" strike="noStrike" dirty="0">
                          <a:solidFill>
                            <a:srgbClr val="000000"/>
                          </a:solidFill>
                          <a:effectLst/>
                        </a:rPr>
                        <a:t>s2_MagicalFootwear</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FF0000"/>
                          </a:solidFill>
                          <a:effectLst/>
                        </a:rPr>
                        <a:t>s1_BiscuitDelivery</a:t>
                      </a:r>
                      <a:endParaRPr lang="en-US" sz="1200" b="0" i="0" u="none" strike="noStrike" dirty="0">
                        <a:solidFill>
                          <a:srgbClr val="FF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1.28</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2009534270"/>
                  </a:ext>
                </a:extLst>
              </a:tr>
              <a:tr h="281215">
                <a:tc>
                  <a:txBody>
                    <a:bodyPr/>
                    <a:lstStyle/>
                    <a:p>
                      <a:pPr algn="l" fontAlgn="ctr"/>
                      <a:r>
                        <a:rPr lang="en-US" sz="1200" b="0" u="none" strike="noStrike" dirty="0" err="1">
                          <a:solidFill>
                            <a:srgbClr val="000000"/>
                          </a:solidFill>
                          <a:effectLst/>
                        </a:rPr>
                        <a:t>powerMax</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a:solidFill>
                            <a:srgbClr val="000000"/>
                          </a:solidFill>
                          <a:effectLst/>
                        </a:rPr>
                        <a:t>level</a:t>
                      </a:r>
                      <a:endParaRPr lang="en-US"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1.25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4103285618"/>
                  </a:ext>
                </a:extLst>
              </a:tr>
              <a:tr h="281215">
                <a:tc>
                  <a:txBody>
                    <a:bodyPr/>
                    <a:lstStyle/>
                    <a:p>
                      <a:pPr algn="l" fontAlgn="ctr"/>
                      <a:r>
                        <a:rPr lang="en-US" sz="1200" b="0" u="none" strike="noStrike" dirty="0" err="1">
                          <a:solidFill>
                            <a:schemeClr val="tx1"/>
                          </a:solidFill>
                          <a:effectLst/>
                        </a:rPr>
                        <a:t>keystone_Predator</a:t>
                      </a:r>
                      <a:endParaRPr lang="en-US" sz="1200" b="0" i="0" u="none" strike="noStrike" dirty="0">
                        <a:solidFill>
                          <a:schemeClr val="tx1"/>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err="1">
                          <a:solidFill>
                            <a:schemeClr val="tx1"/>
                          </a:solidFill>
                          <a:effectLst/>
                        </a:rPr>
                        <a:t>totalGold</a:t>
                      </a:r>
                      <a:endParaRPr lang="en-US" sz="1200" b="0" i="0" u="none" strike="noStrike" dirty="0">
                        <a:solidFill>
                          <a:schemeClr val="tx1"/>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1.14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3154595879"/>
                  </a:ext>
                </a:extLst>
              </a:tr>
              <a:tr h="281215">
                <a:tc>
                  <a:txBody>
                    <a:bodyPr/>
                    <a:lstStyle/>
                    <a:p>
                      <a:pPr algn="l" fontAlgn="ctr"/>
                      <a:r>
                        <a:rPr lang="en-US" sz="1200" b="0" u="none" strike="noStrike">
                          <a:solidFill>
                            <a:srgbClr val="000000"/>
                          </a:solidFill>
                          <a:effectLst/>
                        </a:rPr>
                        <a:t>healthMax</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a:solidFill>
                            <a:srgbClr val="000000"/>
                          </a:solidFill>
                          <a:effectLst/>
                        </a:rPr>
                        <a:t>p1_MagicalFootwear</a:t>
                      </a:r>
                      <a:endParaRPr lang="en-US"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-1.05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91225218"/>
                  </a:ext>
                </a:extLst>
              </a:tr>
              <a:tr h="281215">
                <a:tc>
                  <a:txBody>
                    <a:bodyPr/>
                    <a:lstStyle/>
                    <a:p>
                      <a:pPr algn="l" fontAlgn="ctr"/>
                      <a:r>
                        <a:rPr lang="en-US" sz="1200" b="0" u="none" strike="noStrike" dirty="0" err="1">
                          <a:solidFill>
                            <a:srgbClr val="000000"/>
                          </a:solidFill>
                          <a:effectLst/>
                        </a:rPr>
                        <a:t>championName_Yuumi</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err="1">
                          <a:solidFill>
                            <a:srgbClr val="000000"/>
                          </a:solidFill>
                          <a:effectLst/>
                        </a:rPr>
                        <a:t>healthMax</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-0.89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2056731026"/>
                  </a:ext>
                </a:extLst>
              </a:tr>
              <a:tr h="281215">
                <a:tc>
                  <a:txBody>
                    <a:bodyPr/>
                    <a:lstStyle/>
                    <a:p>
                      <a:pPr algn="l" fontAlgn="ctr"/>
                      <a:r>
                        <a:rPr lang="en-US" sz="1200" b="0" u="none" strike="noStrike">
                          <a:solidFill>
                            <a:srgbClr val="000000"/>
                          </a:solidFill>
                          <a:effectLst/>
                        </a:rPr>
                        <a:t>cattackrange</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a:solidFill>
                            <a:srgbClr val="000000"/>
                          </a:solidFill>
                          <a:effectLst/>
                        </a:rPr>
                        <a:t>xp</a:t>
                      </a:r>
                      <a:endParaRPr lang="en-US"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-0.68</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3640342129"/>
                  </a:ext>
                </a:extLst>
              </a:tr>
              <a:tr h="281215">
                <a:tc>
                  <a:txBody>
                    <a:bodyPr/>
                    <a:lstStyle/>
                    <a:p>
                      <a:pPr algn="l" fontAlgn="ctr"/>
                      <a:r>
                        <a:rPr lang="en-US" sz="1200" b="0" u="none" strike="noStrike" dirty="0" err="1">
                          <a:solidFill>
                            <a:srgbClr val="000000"/>
                          </a:solidFill>
                          <a:effectLst/>
                        </a:rPr>
                        <a:t>xp</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FF0000"/>
                          </a:solidFill>
                          <a:effectLst/>
                        </a:rPr>
                        <a:t>p1_PerfectTiming</a:t>
                      </a:r>
                      <a:endParaRPr lang="en-US" sz="1200" b="0" i="0" u="none" strike="noStrike" dirty="0">
                        <a:solidFill>
                          <a:srgbClr val="FF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0.65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4252103341"/>
                  </a:ext>
                </a:extLst>
              </a:tr>
              <a:tr h="281215">
                <a:tc>
                  <a:txBody>
                    <a:bodyPr/>
                    <a:lstStyle/>
                    <a:p>
                      <a:pPr algn="l" fontAlgn="ctr"/>
                      <a:r>
                        <a:rPr lang="en-US" sz="1200" b="0" u="none" strike="noStrike" dirty="0">
                          <a:solidFill>
                            <a:srgbClr val="000000"/>
                          </a:solidFill>
                          <a:effectLst/>
                        </a:rPr>
                        <a:t>armor</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a:solidFill>
                            <a:srgbClr val="000000"/>
                          </a:solidFill>
                          <a:effectLst/>
                        </a:rPr>
                        <a:t>championName_Cassiopeia</a:t>
                      </a:r>
                      <a:endParaRPr lang="en-US"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-0.63</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1941013061"/>
                  </a:ext>
                </a:extLst>
              </a:tr>
              <a:tr h="281215">
                <a:tc>
                  <a:txBody>
                    <a:bodyPr/>
                    <a:lstStyle/>
                    <a:p>
                      <a:pPr algn="l" fontAlgn="ctr"/>
                      <a:r>
                        <a:rPr lang="en-US" sz="1200" b="0" u="none" strike="noStrike" dirty="0" err="1">
                          <a:solidFill>
                            <a:srgbClr val="000000"/>
                          </a:solidFill>
                          <a:effectLst/>
                        </a:rPr>
                        <a:t>statPerks.offense_AttackSpeed</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000000"/>
                          </a:solidFill>
                          <a:effectLst/>
                        </a:rPr>
                        <a:t>s1_CosmicInsight</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0.59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838382147"/>
                  </a:ext>
                </a:extLst>
              </a:tr>
              <a:tr h="281215">
                <a:tc>
                  <a:txBody>
                    <a:bodyPr/>
                    <a:lstStyle/>
                    <a:p>
                      <a:pPr algn="l" fontAlgn="ctr"/>
                      <a:r>
                        <a:rPr lang="en-US" sz="1200" b="0" u="none" strike="noStrike" dirty="0" err="1">
                          <a:solidFill>
                            <a:srgbClr val="000000"/>
                          </a:solidFill>
                          <a:effectLst/>
                        </a:rPr>
                        <a:t>SummonerTeleport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a:solidFill>
                            <a:srgbClr val="000000"/>
                          </a:solidFill>
                          <a:effectLst/>
                        </a:rPr>
                        <a:t>s2_CosmicInsight</a:t>
                      </a:r>
                      <a:endParaRPr lang="en-US"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-0.55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4195653516"/>
                  </a:ext>
                </a:extLst>
              </a:tr>
              <a:tr h="281215">
                <a:tc>
                  <a:txBody>
                    <a:bodyPr/>
                    <a:lstStyle/>
                    <a:p>
                      <a:pPr algn="l" fontAlgn="ctr"/>
                      <a:r>
                        <a:rPr lang="en-US" sz="1200" b="0" u="none" strike="noStrike" dirty="0" err="1">
                          <a:solidFill>
                            <a:srgbClr val="000000"/>
                          </a:solidFill>
                          <a:effectLst/>
                        </a:rPr>
                        <a:t>championName_Jhin</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err="1">
                          <a:solidFill>
                            <a:srgbClr val="000000"/>
                          </a:solidFill>
                          <a:effectLst/>
                        </a:rPr>
                        <a:t>championName_Yuumi</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-0.52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1072364432"/>
                  </a:ext>
                </a:extLst>
              </a:tr>
              <a:tr h="281215">
                <a:tc>
                  <a:txBody>
                    <a:bodyPr/>
                    <a:lstStyle/>
                    <a:p>
                      <a:pPr algn="l" fontAlgn="ctr"/>
                      <a:r>
                        <a:rPr lang="en-US" sz="1200" b="0" u="none" strike="noStrike" dirty="0" err="1">
                          <a:solidFill>
                            <a:srgbClr val="000000"/>
                          </a:solidFill>
                          <a:effectLst/>
                        </a:rPr>
                        <a:t>cmovespeed</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err="1">
                          <a:solidFill>
                            <a:srgbClr val="000000"/>
                          </a:solidFill>
                          <a:effectLst/>
                        </a:rPr>
                        <a:t>SummonerSmite</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-0.47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3580661138"/>
                  </a:ext>
                </a:extLst>
              </a:tr>
              <a:tr h="281215">
                <a:tc>
                  <a:txBody>
                    <a:bodyPr/>
                    <a:lstStyle/>
                    <a:p>
                      <a:pPr algn="l" fontAlgn="ctr"/>
                      <a:r>
                        <a:rPr lang="en-US" sz="1200" b="0" u="none" strike="noStrike" dirty="0" err="1">
                          <a:solidFill>
                            <a:srgbClr val="000000"/>
                          </a:solidFill>
                          <a:effectLst/>
                        </a:rPr>
                        <a:t>lifesteal</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000000"/>
                          </a:solidFill>
                          <a:effectLst/>
                        </a:rPr>
                        <a:t>s1_FuturesMarket</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0.45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544719220"/>
                  </a:ext>
                </a:extLst>
              </a:tr>
              <a:tr h="281215">
                <a:tc>
                  <a:txBody>
                    <a:bodyPr/>
                    <a:lstStyle/>
                    <a:p>
                      <a:pPr algn="l" fontAlgn="ctr"/>
                      <a:r>
                        <a:rPr lang="en-US" sz="1200" b="0" u="none" strike="noStrike" dirty="0" err="1">
                          <a:solidFill>
                            <a:srgbClr val="000000"/>
                          </a:solidFill>
                          <a:effectLst/>
                        </a:rPr>
                        <a:t>SummonerHaste</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0.01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000000"/>
                          </a:solidFill>
                          <a:effectLst/>
                        </a:rPr>
                        <a:t>s1_HextechFlashtraption</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a:solidFill>
                            <a:srgbClr val="000000"/>
                          </a:solidFill>
                          <a:effectLst/>
                        </a:rPr>
                        <a:t>0.44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1103329741"/>
                  </a:ext>
                </a:extLst>
              </a:tr>
              <a:tr h="281215">
                <a:tc>
                  <a:txBody>
                    <a:bodyPr/>
                    <a:lstStyle/>
                    <a:p>
                      <a:pPr algn="l" fontAlgn="ctr"/>
                      <a:r>
                        <a:rPr lang="en-US" sz="1200" b="0" u="none" strike="noStrike" dirty="0" err="1">
                          <a:solidFill>
                            <a:srgbClr val="000000"/>
                          </a:solidFill>
                          <a:effectLst/>
                        </a:rPr>
                        <a:t>healthRegen</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altLang="zh-CN" sz="1200" b="0" u="none" strike="noStrike" dirty="0">
                          <a:solidFill>
                            <a:srgbClr val="000000"/>
                          </a:solidFill>
                          <a:effectLst/>
                        </a:rPr>
                        <a:t>0.01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6765" marR="6765" marT="6765" marB="0" anchor="ctr"/>
                </a:tc>
                <a:tc>
                  <a:txBody>
                    <a:bodyPr/>
                    <a:lstStyle/>
                    <a:p>
                      <a:pPr algn="r" fontAlgn="ctr"/>
                      <a:r>
                        <a:rPr lang="en-US" sz="1200" b="0" u="none" strike="noStrike" dirty="0">
                          <a:solidFill>
                            <a:srgbClr val="000000"/>
                          </a:solidFill>
                          <a:effectLst/>
                        </a:rPr>
                        <a:t>s1_PerfectTiming</a:t>
                      </a:r>
                      <a:endParaRPr lang="en-US"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tc>
                  <a:txBody>
                    <a:bodyPr/>
                    <a:lstStyle/>
                    <a:p>
                      <a:pPr algn="r" fontAlgn="ctr"/>
                      <a:r>
                        <a:rPr lang="en-US" altLang="zh-CN" sz="1200" b="0" u="none" strike="noStrike" dirty="0">
                          <a:solidFill>
                            <a:srgbClr val="000000"/>
                          </a:solidFill>
                          <a:effectLst/>
                        </a:rPr>
                        <a:t>0.44</a:t>
                      </a:r>
                      <a:endParaRPr lang="en-US" altLang="zh-CN" sz="1200" b="0" i="0" u="none" strike="noStrike" dirty="0">
                        <a:solidFill>
                          <a:srgbClr val="000000"/>
                        </a:solidFill>
                        <a:effectLst/>
                        <a:latin typeface="Arial" panose="020B0604020202020204" pitchFamily="34" charset="0"/>
                        <a:ea typeface="等线" panose="02010600030101010101" pitchFamily="2" charset="-122"/>
                      </a:endParaRPr>
                    </a:p>
                  </a:txBody>
                  <a:tcPr marL="6765" marR="6765" marT="6765" marB="0" anchor="ctr"/>
                </a:tc>
                <a:extLst>
                  <a:ext uri="{0D108BD9-81ED-4DB2-BD59-A6C34878D82A}">
                    <a16:rowId xmlns:a16="http://schemas.microsoft.com/office/drawing/2014/main" val="2079680499"/>
                  </a:ext>
                </a:extLst>
              </a:tr>
            </a:tbl>
          </a:graphicData>
        </a:graphic>
      </p:graphicFrame>
      <p:sp>
        <p:nvSpPr>
          <p:cNvPr id="18" name="文本框 17">
            <a:extLst>
              <a:ext uri="{FF2B5EF4-FFF2-40B4-BE49-F238E27FC236}">
                <a16:creationId xmlns:a16="http://schemas.microsoft.com/office/drawing/2014/main" id="{A0F13F9B-EFAA-4F41-A1C2-587494D037A2}"/>
              </a:ext>
            </a:extLst>
          </p:cNvPr>
          <p:cNvSpPr txBox="1"/>
          <p:nvPr/>
        </p:nvSpPr>
        <p:spPr>
          <a:xfrm>
            <a:off x="7048867" y="28215"/>
            <a:ext cx="4953600" cy="646331"/>
          </a:xfrm>
          <a:prstGeom prst="rect">
            <a:avLst/>
          </a:prstGeom>
          <a:noFill/>
        </p:spPr>
        <p:txBody>
          <a:bodyPr wrap="none" rtlCol="0">
            <a:spAutoFit/>
          </a:bodyPr>
          <a:lstStyle/>
          <a:p>
            <a:r>
              <a:rPr lang="en-US" altLang="zh-CN" dirty="0">
                <a:solidFill>
                  <a:srgbClr val="FF0000"/>
                </a:solidFill>
              </a:rPr>
              <a:t>LR is affected by Multicollinearity</a:t>
            </a:r>
          </a:p>
          <a:p>
            <a:r>
              <a:rPr lang="en-US" altLang="zh-CN" dirty="0">
                <a:solidFill>
                  <a:srgbClr val="00B050"/>
                </a:solidFill>
              </a:rPr>
              <a:t>LR emphasizes hidden knowledge I can’t explain</a:t>
            </a:r>
            <a:endParaRPr lang="zh-CN" altLang="en-US" dirty="0">
              <a:solidFill>
                <a:srgbClr val="00B050"/>
              </a:solidFill>
            </a:endParaRPr>
          </a:p>
        </p:txBody>
      </p:sp>
    </p:spTree>
    <p:extLst>
      <p:ext uri="{BB962C8B-B14F-4D97-AF65-F5344CB8AC3E}">
        <p14:creationId xmlns:p14="http://schemas.microsoft.com/office/powerpoint/2010/main" val="67948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D42FB98A-CE88-4462-8BA3-55761299C4E8}"/>
              </a:ext>
            </a:extLst>
          </p:cNvPr>
          <p:cNvSpPr>
            <a:spLocks noGrp="1"/>
          </p:cNvSpPr>
          <p:nvPr>
            <p:ph type="title"/>
          </p:nvPr>
        </p:nvSpPr>
        <p:spPr>
          <a:xfrm>
            <a:off x="643467" y="321734"/>
            <a:ext cx="6964696" cy="1135737"/>
          </a:xfrm>
        </p:spPr>
        <p:txBody>
          <a:bodyPr>
            <a:normAutofit/>
          </a:bodyPr>
          <a:lstStyle/>
          <a:p>
            <a:r>
              <a:rPr lang="en-US" altLang="zh-CN" sz="3600" b="1" dirty="0"/>
              <a:t>Support Vector Machine (</a:t>
            </a:r>
            <a:r>
              <a:rPr lang="en-US" altLang="zh-CN" sz="3600" b="1" dirty="0" err="1"/>
              <a:t>rbf</a:t>
            </a:r>
            <a:r>
              <a:rPr lang="en-US" altLang="zh-CN" sz="3600" b="1" dirty="0"/>
              <a:t> kernel)</a:t>
            </a:r>
            <a:endParaRPr lang="zh-CN" altLang="en-US" sz="3600" b="1" dirty="0"/>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文本框 27">
            <a:extLst>
              <a:ext uri="{FF2B5EF4-FFF2-40B4-BE49-F238E27FC236}">
                <a16:creationId xmlns:a16="http://schemas.microsoft.com/office/drawing/2014/main" id="{5ABDD90F-05A3-425E-8BBE-89FFC647CBDF}"/>
              </a:ext>
            </a:extLst>
          </p:cNvPr>
          <p:cNvSpPr txBox="1"/>
          <p:nvPr/>
        </p:nvSpPr>
        <p:spPr>
          <a:xfrm>
            <a:off x="463569" y="1083484"/>
            <a:ext cx="5209258" cy="1200329"/>
          </a:xfrm>
          <a:prstGeom prst="rect">
            <a:avLst/>
          </a:prstGeom>
          <a:noFill/>
        </p:spPr>
        <p:txBody>
          <a:bodyPr wrap="square" rtlCol="0">
            <a:spAutoFit/>
          </a:bodyPr>
          <a:lstStyle/>
          <a:p>
            <a:r>
              <a:rPr lang="en-US" altLang="zh-CN" b="1" dirty="0"/>
              <a:t>‘Tuning’</a:t>
            </a:r>
            <a:r>
              <a:rPr lang="en-US" altLang="zh-CN" dirty="0"/>
              <a:t>: C (0.1, 1, 10)</a:t>
            </a:r>
          </a:p>
          <a:p>
            <a:r>
              <a:rPr lang="en-US" altLang="zh-CN" b="1" dirty="0"/>
              <a:t>Accuracy</a:t>
            </a:r>
            <a:r>
              <a:rPr lang="en-US" altLang="zh-CN" dirty="0"/>
              <a:t>: 76.7% test</a:t>
            </a:r>
          </a:p>
          <a:p>
            <a:r>
              <a:rPr lang="en-US" altLang="zh-CN" b="1" dirty="0"/>
              <a:t>Best Params</a:t>
            </a:r>
            <a:r>
              <a:rPr lang="en-US" altLang="zh-CN" dirty="0"/>
              <a:t>: C = 1</a:t>
            </a:r>
          </a:p>
          <a:p>
            <a:r>
              <a:rPr lang="en-US" altLang="zh-CN" b="1" dirty="0"/>
              <a:t>Cost</a:t>
            </a:r>
            <a:r>
              <a:rPr lang="en-US" altLang="zh-CN" dirty="0"/>
              <a:t>: 20min – 150+ min per fit</a:t>
            </a:r>
            <a:endParaRPr lang="en-US" altLang="zh-CN" b="1" dirty="0"/>
          </a:p>
        </p:txBody>
      </p:sp>
      <p:graphicFrame>
        <p:nvGraphicFramePr>
          <p:cNvPr id="12" name="表格 12">
            <a:extLst>
              <a:ext uri="{FF2B5EF4-FFF2-40B4-BE49-F238E27FC236}">
                <a16:creationId xmlns:a16="http://schemas.microsoft.com/office/drawing/2014/main" id="{B36328A5-D4B5-4ED7-875C-47B29227BC5A}"/>
              </a:ext>
            </a:extLst>
          </p:cNvPr>
          <p:cNvGraphicFramePr>
            <a:graphicFrameLocks noGrp="1"/>
          </p:cNvGraphicFramePr>
          <p:nvPr>
            <p:extLst>
              <p:ext uri="{D42A27DB-BD31-4B8C-83A1-F6EECF244321}">
                <p14:modId xmlns:p14="http://schemas.microsoft.com/office/powerpoint/2010/main" val="772311832"/>
              </p:ext>
            </p:extLst>
          </p:nvPr>
        </p:nvGraphicFramePr>
        <p:xfrm>
          <a:off x="845524" y="2270476"/>
          <a:ext cx="4111345" cy="1203150"/>
        </p:xfrm>
        <a:graphic>
          <a:graphicData uri="http://schemas.openxmlformats.org/drawingml/2006/table">
            <a:tbl>
              <a:tblPr firstRow="1" bandRow="1">
                <a:tableStyleId>{3B4B98B0-60AC-42C2-AFA5-B58CD77FA1E5}</a:tableStyleId>
              </a:tblPr>
              <a:tblGrid>
                <a:gridCol w="822269">
                  <a:extLst>
                    <a:ext uri="{9D8B030D-6E8A-4147-A177-3AD203B41FA5}">
                      <a16:colId xmlns:a16="http://schemas.microsoft.com/office/drawing/2014/main" val="3783247872"/>
                    </a:ext>
                  </a:extLst>
                </a:gridCol>
                <a:gridCol w="822269">
                  <a:extLst>
                    <a:ext uri="{9D8B030D-6E8A-4147-A177-3AD203B41FA5}">
                      <a16:colId xmlns:a16="http://schemas.microsoft.com/office/drawing/2014/main" val="3221708883"/>
                    </a:ext>
                  </a:extLst>
                </a:gridCol>
                <a:gridCol w="822269">
                  <a:extLst>
                    <a:ext uri="{9D8B030D-6E8A-4147-A177-3AD203B41FA5}">
                      <a16:colId xmlns:a16="http://schemas.microsoft.com/office/drawing/2014/main" val="3338467163"/>
                    </a:ext>
                  </a:extLst>
                </a:gridCol>
                <a:gridCol w="822269">
                  <a:extLst>
                    <a:ext uri="{9D8B030D-6E8A-4147-A177-3AD203B41FA5}">
                      <a16:colId xmlns:a16="http://schemas.microsoft.com/office/drawing/2014/main" val="466488533"/>
                    </a:ext>
                  </a:extLst>
                </a:gridCol>
                <a:gridCol w="822269">
                  <a:extLst>
                    <a:ext uri="{9D8B030D-6E8A-4147-A177-3AD203B41FA5}">
                      <a16:colId xmlns:a16="http://schemas.microsoft.com/office/drawing/2014/main" val="4211677078"/>
                    </a:ext>
                  </a:extLst>
                </a:gridCol>
              </a:tblGrid>
              <a:tr h="401050">
                <a:tc>
                  <a:txBody>
                    <a:bodyPr/>
                    <a:lstStyle/>
                    <a:p>
                      <a:endParaRPr lang="zh-CN" altLang="en-US" sz="1200" dirty="0"/>
                    </a:p>
                  </a:txBody>
                  <a:tcPr/>
                </a:tc>
                <a:tc>
                  <a:txBody>
                    <a:bodyPr/>
                    <a:lstStyle/>
                    <a:p>
                      <a:pPr algn="ctr"/>
                      <a:r>
                        <a:rPr lang="en-US" altLang="zh-CN" sz="1200" dirty="0"/>
                        <a:t>Precision</a:t>
                      </a:r>
                      <a:endParaRPr lang="zh-CN" altLang="en-US" sz="1200" dirty="0"/>
                    </a:p>
                  </a:txBody>
                  <a:tcPr anchor="ctr"/>
                </a:tc>
                <a:tc>
                  <a:txBody>
                    <a:bodyPr/>
                    <a:lstStyle/>
                    <a:p>
                      <a:pPr algn="ctr"/>
                      <a:r>
                        <a:rPr lang="en-US" altLang="zh-CN" sz="1200" dirty="0"/>
                        <a:t>Recall</a:t>
                      </a:r>
                      <a:endParaRPr lang="zh-CN" altLang="en-US" sz="1200" dirty="0"/>
                    </a:p>
                  </a:txBody>
                  <a:tcPr anchor="ctr"/>
                </a:tc>
                <a:tc>
                  <a:txBody>
                    <a:bodyPr/>
                    <a:lstStyle/>
                    <a:p>
                      <a:pPr algn="ctr"/>
                      <a:r>
                        <a:rPr lang="en-US" altLang="zh-CN" sz="1200" dirty="0"/>
                        <a:t>F1-Score</a:t>
                      </a:r>
                      <a:endParaRPr lang="zh-CN" altLang="en-US" sz="1200" dirty="0"/>
                    </a:p>
                  </a:txBody>
                  <a:tcPr anchor="ctr"/>
                </a:tc>
                <a:tc>
                  <a:txBody>
                    <a:bodyPr/>
                    <a:lstStyle/>
                    <a:p>
                      <a:pPr algn="ctr"/>
                      <a:r>
                        <a:rPr lang="en-US" altLang="zh-CN" sz="1200" dirty="0"/>
                        <a:t>Support</a:t>
                      </a:r>
                      <a:endParaRPr lang="zh-CN" altLang="en-US" sz="1200" dirty="0"/>
                    </a:p>
                  </a:txBody>
                  <a:tcPr anchor="ctr"/>
                </a:tc>
                <a:extLst>
                  <a:ext uri="{0D108BD9-81ED-4DB2-BD59-A6C34878D82A}">
                    <a16:rowId xmlns:a16="http://schemas.microsoft.com/office/drawing/2014/main" val="589494842"/>
                  </a:ext>
                </a:extLst>
              </a:tr>
              <a:tr h="401050">
                <a:tc>
                  <a:txBody>
                    <a:bodyPr/>
                    <a:lstStyle/>
                    <a:p>
                      <a:pPr algn="ctr"/>
                      <a:r>
                        <a:rPr lang="en-US" altLang="zh-CN" sz="1600" dirty="0"/>
                        <a:t>False</a:t>
                      </a:r>
                      <a:endParaRPr lang="zh-CN" altLang="en-US" sz="1600" dirty="0"/>
                    </a:p>
                  </a:txBody>
                  <a:tcPr/>
                </a:tc>
                <a:tc>
                  <a:txBody>
                    <a:bodyPr/>
                    <a:lstStyle/>
                    <a:p>
                      <a:pPr algn="r"/>
                      <a:r>
                        <a:rPr lang="en-US" altLang="zh-CN" sz="1600" dirty="0">
                          <a:solidFill>
                            <a:srgbClr val="00B050"/>
                          </a:solidFill>
                        </a:rPr>
                        <a:t>0.79</a:t>
                      </a:r>
                      <a:endParaRPr lang="zh-CN" altLang="en-US" sz="1600" dirty="0">
                        <a:solidFill>
                          <a:srgbClr val="00B050"/>
                        </a:solidFill>
                      </a:endParaRPr>
                    </a:p>
                  </a:txBody>
                  <a:tcPr/>
                </a:tc>
                <a:tc>
                  <a:txBody>
                    <a:bodyPr/>
                    <a:lstStyle/>
                    <a:p>
                      <a:pPr algn="r"/>
                      <a:r>
                        <a:rPr lang="en-US" altLang="zh-CN" sz="1600" dirty="0">
                          <a:solidFill>
                            <a:srgbClr val="00B050"/>
                          </a:solidFill>
                        </a:rPr>
                        <a:t>0.73</a:t>
                      </a:r>
                      <a:endParaRPr lang="zh-CN" altLang="en-US" sz="1600" dirty="0">
                        <a:solidFill>
                          <a:srgbClr val="00B050"/>
                        </a:solidFill>
                      </a:endParaRPr>
                    </a:p>
                  </a:txBody>
                  <a:tcPr/>
                </a:tc>
                <a:tc>
                  <a:txBody>
                    <a:bodyPr/>
                    <a:lstStyle/>
                    <a:p>
                      <a:pPr algn="r"/>
                      <a:r>
                        <a:rPr lang="en-US" altLang="zh-CN" sz="1600" dirty="0">
                          <a:solidFill>
                            <a:srgbClr val="00B050"/>
                          </a:solidFill>
                        </a:rPr>
                        <a:t>0.76</a:t>
                      </a:r>
                      <a:endParaRPr lang="zh-CN" altLang="en-US" sz="1600" dirty="0">
                        <a:solidFill>
                          <a:srgbClr val="00B050"/>
                        </a:solidFill>
                      </a:endParaRPr>
                    </a:p>
                  </a:txBody>
                  <a:tcPr/>
                </a:tc>
                <a:tc>
                  <a:txBody>
                    <a:bodyPr/>
                    <a:lstStyle/>
                    <a:p>
                      <a:pPr algn="r"/>
                      <a:r>
                        <a:rPr lang="en-US" altLang="zh-CN" sz="1600" dirty="0"/>
                        <a:t>11757</a:t>
                      </a:r>
                      <a:endParaRPr lang="zh-CN" altLang="en-US" sz="1600" dirty="0"/>
                    </a:p>
                  </a:txBody>
                  <a:tcPr/>
                </a:tc>
                <a:extLst>
                  <a:ext uri="{0D108BD9-81ED-4DB2-BD59-A6C34878D82A}">
                    <a16:rowId xmlns:a16="http://schemas.microsoft.com/office/drawing/2014/main" val="839850171"/>
                  </a:ext>
                </a:extLst>
              </a:tr>
              <a:tr h="401050">
                <a:tc>
                  <a:txBody>
                    <a:bodyPr/>
                    <a:lstStyle/>
                    <a:p>
                      <a:pPr algn="ctr"/>
                      <a:r>
                        <a:rPr lang="en-US" altLang="zh-CN" sz="1600" dirty="0"/>
                        <a:t>True</a:t>
                      </a:r>
                      <a:endParaRPr lang="zh-CN" altLang="en-US" sz="1600" dirty="0"/>
                    </a:p>
                  </a:txBody>
                  <a:tcPr/>
                </a:tc>
                <a:tc>
                  <a:txBody>
                    <a:bodyPr/>
                    <a:lstStyle/>
                    <a:p>
                      <a:pPr algn="r"/>
                      <a:r>
                        <a:rPr lang="en-US" altLang="zh-CN" sz="1600" dirty="0">
                          <a:solidFill>
                            <a:srgbClr val="00B050"/>
                          </a:solidFill>
                        </a:rPr>
                        <a:t>0.75</a:t>
                      </a:r>
                      <a:endParaRPr lang="zh-CN" altLang="en-US" sz="1600" dirty="0">
                        <a:solidFill>
                          <a:srgbClr val="00B050"/>
                        </a:solidFill>
                      </a:endParaRPr>
                    </a:p>
                  </a:txBody>
                  <a:tcPr/>
                </a:tc>
                <a:tc>
                  <a:txBody>
                    <a:bodyPr/>
                    <a:lstStyle/>
                    <a:p>
                      <a:pPr algn="r"/>
                      <a:r>
                        <a:rPr lang="en-US" altLang="zh-CN" sz="1600" dirty="0">
                          <a:solidFill>
                            <a:srgbClr val="00B050"/>
                          </a:solidFill>
                        </a:rPr>
                        <a:t>0.81</a:t>
                      </a:r>
                      <a:endParaRPr lang="zh-CN" altLang="en-US" sz="1600" dirty="0">
                        <a:solidFill>
                          <a:srgbClr val="00B050"/>
                        </a:solidFill>
                      </a:endParaRPr>
                    </a:p>
                  </a:txBody>
                  <a:tcPr/>
                </a:tc>
                <a:tc>
                  <a:txBody>
                    <a:bodyPr/>
                    <a:lstStyle/>
                    <a:p>
                      <a:pPr algn="r"/>
                      <a:r>
                        <a:rPr lang="en-US" altLang="zh-CN" sz="1600" dirty="0">
                          <a:solidFill>
                            <a:srgbClr val="00B050"/>
                          </a:solidFill>
                        </a:rPr>
                        <a:t>0.78</a:t>
                      </a:r>
                      <a:endParaRPr lang="zh-CN" altLang="en-US" sz="1600" dirty="0">
                        <a:solidFill>
                          <a:srgbClr val="00B050"/>
                        </a:solidFill>
                      </a:endParaRPr>
                    </a:p>
                  </a:txBody>
                  <a:tcPr/>
                </a:tc>
                <a:tc>
                  <a:txBody>
                    <a:bodyPr/>
                    <a:lstStyle/>
                    <a:p>
                      <a:pPr algn="r"/>
                      <a:r>
                        <a:rPr lang="en-US" altLang="zh-CN" sz="1600" dirty="0"/>
                        <a:t>11711</a:t>
                      </a:r>
                      <a:endParaRPr lang="zh-CN" altLang="en-US" sz="1600" dirty="0"/>
                    </a:p>
                  </a:txBody>
                  <a:tcPr/>
                </a:tc>
                <a:extLst>
                  <a:ext uri="{0D108BD9-81ED-4DB2-BD59-A6C34878D82A}">
                    <a16:rowId xmlns:a16="http://schemas.microsoft.com/office/drawing/2014/main" val="3520624497"/>
                  </a:ext>
                </a:extLst>
              </a:tr>
            </a:tbl>
          </a:graphicData>
        </a:graphic>
      </p:graphicFrame>
      <p:graphicFrame>
        <p:nvGraphicFramePr>
          <p:cNvPr id="17" name="表格 12">
            <a:extLst>
              <a:ext uri="{FF2B5EF4-FFF2-40B4-BE49-F238E27FC236}">
                <a16:creationId xmlns:a16="http://schemas.microsoft.com/office/drawing/2014/main" id="{C8EA9119-664B-4412-806D-369C438B0D47}"/>
              </a:ext>
            </a:extLst>
          </p:cNvPr>
          <p:cNvGraphicFramePr>
            <a:graphicFrameLocks noGrp="1"/>
          </p:cNvGraphicFramePr>
          <p:nvPr>
            <p:extLst>
              <p:ext uri="{D42A27DB-BD31-4B8C-83A1-F6EECF244321}">
                <p14:modId xmlns:p14="http://schemas.microsoft.com/office/powerpoint/2010/main" val="992650417"/>
              </p:ext>
            </p:extLst>
          </p:nvPr>
        </p:nvGraphicFramePr>
        <p:xfrm>
          <a:off x="1896759" y="3561304"/>
          <a:ext cx="2342881" cy="1228820"/>
        </p:xfrm>
        <a:graphic>
          <a:graphicData uri="http://schemas.openxmlformats.org/drawingml/2006/table">
            <a:tbl>
              <a:tblPr firstRow="1" bandRow="1">
                <a:tableStyleId>{D27102A9-8310-4765-A935-A1911B00CA55}</a:tableStyleId>
              </a:tblPr>
              <a:tblGrid>
                <a:gridCol w="904699">
                  <a:extLst>
                    <a:ext uri="{9D8B030D-6E8A-4147-A177-3AD203B41FA5}">
                      <a16:colId xmlns:a16="http://schemas.microsoft.com/office/drawing/2014/main" val="3783247872"/>
                    </a:ext>
                  </a:extLst>
                </a:gridCol>
                <a:gridCol w="657222">
                  <a:extLst>
                    <a:ext uri="{9D8B030D-6E8A-4147-A177-3AD203B41FA5}">
                      <a16:colId xmlns:a16="http://schemas.microsoft.com/office/drawing/2014/main" val="3221708883"/>
                    </a:ext>
                  </a:extLst>
                </a:gridCol>
                <a:gridCol w="780960">
                  <a:extLst>
                    <a:ext uri="{9D8B030D-6E8A-4147-A177-3AD203B41FA5}">
                      <a16:colId xmlns:a16="http://schemas.microsoft.com/office/drawing/2014/main" val="3338467163"/>
                    </a:ext>
                  </a:extLst>
                </a:gridCol>
              </a:tblGrid>
              <a:tr h="401050">
                <a:tc>
                  <a:txBody>
                    <a:bodyPr/>
                    <a:lstStyle/>
                    <a:p>
                      <a:r>
                        <a:rPr lang="en-US" altLang="zh-CN" sz="1100" dirty="0"/>
                        <a:t>Predicted</a:t>
                      </a:r>
                    </a:p>
                    <a:p>
                      <a:r>
                        <a:rPr lang="en-US" altLang="zh-CN" sz="1100" dirty="0"/>
                        <a:t>Actual</a:t>
                      </a:r>
                      <a:endParaRPr lang="zh-CN" altLang="en-US" sz="1100" dirty="0"/>
                    </a:p>
                  </a:txBody>
                  <a:tcPr/>
                </a:tc>
                <a:tc>
                  <a:txBody>
                    <a:bodyPr/>
                    <a:lstStyle/>
                    <a:p>
                      <a:pPr algn="ctr"/>
                      <a:r>
                        <a:rPr lang="en-US" altLang="zh-CN" sz="1100" dirty="0"/>
                        <a:t>False</a:t>
                      </a:r>
                      <a:endParaRPr lang="zh-CN" altLang="en-US" sz="1100" dirty="0"/>
                    </a:p>
                  </a:txBody>
                  <a:tcPr anchor="ctr"/>
                </a:tc>
                <a:tc>
                  <a:txBody>
                    <a:bodyPr/>
                    <a:lstStyle/>
                    <a:p>
                      <a:pPr algn="ctr"/>
                      <a:r>
                        <a:rPr lang="en-US" altLang="zh-CN" sz="1100" dirty="0"/>
                        <a:t>True</a:t>
                      </a:r>
                      <a:endParaRPr lang="zh-CN" altLang="en-US" sz="1100" dirty="0"/>
                    </a:p>
                  </a:txBody>
                  <a:tcPr anchor="ctr"/>
                </a:tc>
                <a:extLst>
                  <a:ext uri="{0D108BD9-81ED-4DB2-BD59-A6C34878D82A}">
                    <a16:rowId xmlns:a16="http://schemas.microsoft.com/office/drawing/2014/main" val="589494842"/>
                  </a:ext>
                </a:extLst>
              </a:tr>
              <a:tr h="401050">
                <a:tc>
                  <a:txBody>
                    <a:bodyPr/>
                    <a:lstStyle/>
                    <a:p>
                      <a:pPr algn="ctr"/>
                      <a:r>
                        <a:rPr lang="en-US" altLang="zh-CN" sz="1400" dirty="0"/>
                        <a:t>False</a:t>
                      </a:r>
                      <a:endParaRPr lang="zh-CN" altLang="en-US" sz="1400" dirty="0"/>
                    </a:p>
                  </a:txBody>
                  <a:tcPr/>
                </a:tc>
                <a:tc>
                  <a:txBody>
                    <a:bodyPr/>
                    <a:lstStyle/>
                    <a:p>
                      <a:pPr algn="ctr"/>
                      <a:r>
                        <a:rPr lang="en-US" altLang="zh-CN" sz="1400" b="0" dirty="0">
                          <a:solidFill>
                            <a:srgbClr val="00B050"/>
                          </a:solidFill>
                        </a:rPr>
                        <a:t>8541</a:t>
                      </a:r>
                      <a:endParaRPr lang="zh-CN" altLang="en-US" sz="1400" b="0" dirty="0">
                        <a:solidFill>
                          <a:srgbClr val="00B050"/>
                        </a:solidFill>
                      </a:endParaRPr>
                    </a:p>
                  </a:txBody>
                  <a:tcPr anchor="ctr"/>
                </a:tc>
                <a:tc>
                  <a:txBody>
                    <a:bodyPr/>
                    <a:lstStyle/>
                    <a:p>
                      <a:pPr algn="ctr"/>
                      <a:r>
                        <a:rPr lang="en-US" altLang="zh-CN" sz="1400" b="0" dirty="0">
                          <a:solidFill>
                            <a:srgbClr val="00B050"/>
                          </a:solidFill>
                        </a:rPr>
                        <a:t>3216</a:t>
                      </a:r>
                      <a:endParaRPr lang="zh-CN" altLang="en-US" sz="1400" b="0" dirty="0">
                        <a:solidFill>
                          <a:srgbClr val="00B050"/>
                        </a:solidFill>
                      </a:endParaRPr>
                    </a:p>
                  </a:txBody>
                  <a:tcPr anchor="ctr"/>
                </a:tc>
                <a:extLst>
                  <a:ext uri="{0D108BD9-81ED-4DB2-BD59-A6C34878D82A}">
                    <a16:rowId xmlns:a16="http://schemas.microsoft.com/office/drawing/2014/main" val="839850171"/>
                  </a:ext>
                </a:extLst>
              </a:tr>
              <a:tr h="401050">
                <a:tc>
                  <a:txBody>
                    <a:bodyPr/>
                    <a:lstStyle/>
                    <a:p>
                      <a:pPr algn="ctr"/>
                      <a:r>
                        <a:rPr lang="en-US" altLang="zh-CN" sz="1400"/>
                        <a:t>True</a:t>
                      </a:r>
                      <a:endParaRPr lang="zh-CN" altLang="en-US" sz="1400" dirty="0"/>
                    </a:p>
                  </a:txBody>
                  <a:tcPr/>
                </a:tc>
                <a:tc>
                  <a:txBody>
                    <a:bodyPr/>
                    <a:lstStyle/>
                    <a:p>
                      <a:pPr algn="ctr"/>
                      <a:r>
                        <a:rPr lang="en-US" altLang="zh-CN" sz="1400" b="0" dirty="0">
                          <a:solidFill>
                            <a:srgbClr val="00B050"/>
                          </a:solidFill>
                        </a:rPr>
                        <a:t>2125</a:t>
                      </a:r>
                      <a:endParaRPr lang="zh-CN" altLang="en-US" sz="1400" b="0" dirty="0">
                        <a:solidFill>
                          <a:srgbClr val="00B050"/>
                        </a:solidFill>
                      </a:endParaRPr>
                    </a:p>
                  </a:txBody>
                  <a:tcPr anchor="ctr"/>
                </a:tc>
                <a:tc>
                  <a:txBody>
                    <a:bodyPr/>
                    <a:lstStyle/>
                    <a:p>
                      <a:pPr algn="ctr"/>
                      <a:r>
                        <a:rPr lang="en-US" altLang="zh-CN" sz="1400" b="0" dirty="0">
                          <a:solidFill>
                            <a:srgbClr val="00B050"/>
                          </a:solidFill>
                        </a:rPr>
                        <a:t>9480</a:t>
                      </a:r>
                      <a:endParaRPr lang="zh-CN" altLang="en-US" sz="1400" b="0" dirty="0">
                        <a:solidFill>
                          <a:srgbClr val="00B050"/>
                        </a:solidFill>
                      </a:endParaRPr>
                    </a:p>
                  </a:txBody>
                  <a:tcPr anchor="ctr"/>
                </a:tc>
                <a:extLst>
                  <a:ext uri="{0D108BD9-81ED-4DB2-BD59-A6C34878D82A}">
                    <a16:rowId xmlns:a16="http://schemas.microsoft.com/office/drawing/2014/main" val="3520624497"/>
                  </a:ext>
                </a:extLst>
              </a:tr>
            </a:tbl>
          </a:graphicData>
        </a:graphic>
      </p:graphicFrame>
      <p:sp>
        <p:nvSpPr>
          <p:cNvPr id="5" name="文本框 4">
            <a:extLst>
              <a:ext uri="{FF2B5EF4-FFF2-40B4-BE49-F238E27FC236}">
                <a16:creationId xmlns:a16="http://schemas.microsoft.com/office/drawing/2014/main" id="{5F75FDA6-AB92-4510-9534-AD472354B7F9}"/>
              </a:ext>
            </a:extLst>
          </p:cNvPr>
          <p:cNvSpPr txBox="1"/>
          <p:nvPr/>
        </p:nvSpPr>
        <p:spPr>
          <a:xfrm>
            <a:off x="845523" y="3977196"/>
            <a:ext cx="1051233" cy="646331"/>
          </a:xfrm>
          <a:prstGeom prst="rect">
            <a:avLst/>
          </a:prstGeom>
          <a:noFill/>
        </p:spPr>
        <p:txBody>
          <a:bodyPr wrap="square" rtlCol="0">
            <a:spAutoFit/>
          </a:bodyPr>
          <a:lstStyle/>
          <a:p>
            <a:r>
              <a:rPr lang="en-US" altLang="zh-CN" dirty="0">
                <a:solidFill>
                  <a:srgbClr val="FF0000"/>
                </a:solidFill>
              </a:rPr>
              <a:t>Better</a:t>
            </a:r>
          </a:p>
          <a:p>
            <a:r>
              <a:rPr lang="en-US" altLang="zh-CN" dirty="0">
                <a:solidFill>
                  <a:srgbClr val="00B050"/>
                </a:solidFill>
              </a:rPr>
              <a:t>Worse</a:t>
            </a:r>
            <a:endParaRPr lang="zh-CN" altLang="en-US" dirty="0">
              <a:solidFill>
                <a:srgbClr val="00B050"/>
              </a:solidFill>
            </a:endParaRPr>
          </a:p>
        </p:txBody>
      </p:sp>
      <p:pic>
        <p:nvPicPr>
          <p:cNvPr id="6" name="图片 5">
            <a:extLst>
              <a:ext uri="{FF2B5EF4-FFF2-40B4-BE49-F238E27FC236}">
                <a16:creationId xmlns:a16="http://schemas.microsoft.com/office/drawing/2014/main" id="{6E723310-26E8-411C-81A4-C3FE1F012725}"/>
              </a:ext>
            </a:extLst>
          </p:cNvPr>
          <p:cNvPicPr>
            <a:picLocks noChangeAspect="1"/>
          </p:cNvPicPr>
          <p:nvPr/>
        </p:nvPicPr>
        <p:blipFill>
          <a:blip r:embed="rId3"/>
          <a:stretch>
            <a:fillRect/>
          </a:stretch>
        </p:blipFill>
        <p:spPr>
          <a:xfrm>
            <a:off x="1786224" y="4926139"/>
            <a:ext cx="2563949" cy="1795846"/>
          </a:xfrm>
          <a:prstGeom prst="rect">
            <a:avLst/>
          </a:prstGeom>
        </p:spPr>
      </p:pic>
      <p:pic>
        <p:nvPicPr>
          <p:cNvPr id="9" name="图片 8">
            <a:extLst>
              <a:ext uri="{FF2B5EF4-FFF2-40B4-BE49-F238E27FC236}">
                <a16:creationId xmlns:a16="http://schemas.microsoft.com/office/drawing/2014/main" id="{141CDABE-BC0D-44EC-ABD7-E7E4B049035F}"/>
              </a:ext>
            </a:extLst>
          </p:cNvPr>
          <p:cNvPicPr>
            <a:picLocks noChangeAspect="1"/>
          </p:cNvPicPr>
          <p:nvPr/>
        </p:nvPicPr>
        <p:blipFill>
          <a:blip r:embed="rId4"/>
          <a:stretch>
            <a:fillRect/>
          </a:stretch>
        </p:blipFill>
        <p:spPr>
          <a:xfrm>
            <a:off x="5510892" y="1528752"/>
            <a:ext cx="5933864" cy="830439"/>
          </a:xfrm>
          <a:prstGeom prst="rect">
            <a:avLst/>
          </a:prstGeom>
        </p:spPr>
      </p:pic>
    </p:spTree>
    <p:extLst>
      <p:ext uri="{BB962C8B-B14F-4D97-AF65-F5344CB8AC3E}">
        <p14:creationId xmlns:p14="http://schemas.microsoft.com/office/powerpoint/2010/main" val="40989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标题 1">
            <a:extLst>
              <a:ext uri="{FF2B5EF4-FFF2-40B4-BE49-F238E27FC236}">
                <a16:creationId xmlns:a16="http://schemas.microsoft.com/office/drawing/2014/main" id="{D0FA13B4-A361-46D7-998F-8E69C65132C0}"/>
              </a:ext>
            </a:extLst>
          </p:cNvPr>
          <p:cNvSpPr>
            <a:spLocks noGrp="1"/>
          </p:cNvSpPr>
          <p:nvPr>
            <p:ph type="title"/>
          </p:nvPr>
        </p:nvSpPr>
        <p:spPr>
          <a:xfrm>
            <a:off x="1136428" y="627564"/>
            <a:ext cx="7474172" cy="1325563"/>
          </a:xfrm>
        </p:spPr>
        <p:txBody>
          <a:bodyPr>
            <a:normAutofit/>
          </a:bodyPr>
          <a:lstStyle/>
          <a:p>
            <a:r>
              <a:rPr lang="en-US" altLang="zh-CN" b="1"/>
              <a:t>Comparison</a:t>
            </a:r>
            <a:endParaRPr lang="zh-CN" altLang="en-US" b="1" dirty="0"/>
          </a:p>
        </p:txBody>
      </p:sp>
      <p:sp>
        <p:nvSpPr>
          <p:cNvPr id="27" name="内容占位符 2">
            <a:extLst>
              <a:ext uri="{FF2B5EF4-FFF2-40B4-BE49-F238E27FC236}">
                <a16:creationId xmlns:a16="http://schemas.microsoft.com/office/drawing/2014/main" id="{2E86FE25-043B-45D4-B7B2-D1D38D7F8F7D}"/>
              </a:ext>
            </a:extLst>
          </p:cNvPr>
          <p:cNvSpPr>
            <a:spLocks noGrp="1"/>
          </p:cNvSpPr>
          <p:nvPr>
            <p:ph idx="1"/>
          </p:nvPr>
        </p:nvSpPr>
        <p:spPr>
          <a:xfrm>
            <a:off x="1136429" y="1995368"/>
            <a:ext cx="7130878" cy="4452565"/>
          </a:xfrm>
        </p:spPr>
        <p:txBody>
          <a:bodyPr anchor="ctr">
            <a:normAutofit fontScale="92500"/>
          </a:bodyPr>
          <a:lstStyle/>
          <a:p>
            <a:r>
              <a:rPr lang="en-US" altLang="zh-CN" sz="2100" dirty="0"/>
              <a:t>Tree best</a:t>
            </a:r>
          </a:p>
          <a:p>
            <a:pPr lvl="1"/>
            <a:r>
              <a:rPr lang="en-US" altLang="zh-CN" sz="2100" dirty="0"/>
              <a:t>computationally inexpensive</a:t>
            </a:r>
          </a:p>
          <a:p>
            <a:pPr lvl="1"/>
            <a:r>
              <a:rPr lang="en-US" altLang="zh-CN" sz="2100" dirty="0"/>
              <a:t>Interpretable and Visualizable</a:t>
            </a:r>
          </a:p>
          <a:p>
            <a:pPr lvl="1"/>
            <a:r>
              <a:rPr lang="en-US" altLang="zh-CN" sz="2100" dirty="0"/>
              <a:t>Highest accuracy, do well in all metrics</a:t>
            </a:r>
          </a:p>
          <a:p>
            <a:pPr lvl="1"/>
            <a:r>
              <a:rPr lang="en-US" altLang="zh-CN" sz="2100" dirty="0"/>
              <a:t>Errors: False cases, </a:t>
            </a:r>
          </a:p>
          <a:p>
            <a:pPr lvl="1"/>
            <a:r>
              <a:rPr lang="en-US" altLang="zh-CN" sz="2100" dirty="0"/>
              <a:t>Potential to improve with random forest</a:t>
            </a:r>
          </a:p>
          <a:p>
            <a:r>
              <a:rPr lang="en-US" altLang="zh-CN" sz="2100" dirty="0"/>
              <a:t>Logistic Regression Interesting</a:t>
            </a:r>
          </a:p>
          <a:p>
            <a:pPr lvl="1"/>
            <a:r>
              <a:rPr lang="en-US" altLang="zh-CN" sz="2100" dirty="0"/>
              <a:t>Brings light to new knowledge (or errors)</a:t>
            </a:r>
          </a:p>
          <a:p>
            <a:pPr lvl="1"/>
            <a:r>
              <a:rPr lang="en-US" altLang="zh-CN" sz="2100" dirty="0"/>
              <a:t>Suffers from multicollinearity</a:t>
            </a:r>
          </a:p>
          <a:p>
            <a:pPr lvl="1"/>
            <a:r>
              <a:rPr lang="en-US" altLang="zh-CN" sz="2100" dirty="0"/>
              <a:t>Better at false cases than Tree</a:t>
            </a:r>
          </a:p>
          <a:p>
            <a:r>
              <a:rPr lang="en-US" altLang="zh-CN" sz="2100" dirty="0"/>
              <a:t>SVM unfeasible</a:t>
            </a:r>
          </a:p>
          <a:p>
            <a:pPr lvl="1"/>
            <a:r>
              <a:rPr lang="en-US" altLang="zh-CN" sz="2100" dirty="0"/>
              <a:t>Couldn’t optimize because of limited computational power</a:t>
            </a:r>
          </a:p>
          <a:p>
            <a:r>
              <a:rPr lang="en-US" altLang="zh-CN" sz="2100" dirty="0"/>
              <a:t>Fair/unfair comparison?</a:t>
            </a:r>
          </a:p>
          <a:p>
            <a:endParaRPr lang="en-US" altLang="zh-CN" sz="1500" dirty="0"/>
          </a:p>
          <a:p>
            <a:pPr lvl="1"/>
            <a:endParaRPr lang="en-US" altLang="zh-CN" sz="1500" dirty="0"/>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Deciduous tree">
            <a:extLst>
              <a:ext uri="{FF2B5EF4-FFF2-40B4-BE49-F238E27FC236}">
                <a16:creationId xmlns:a16="http://schemas.microsoft.com/office/drawing/2014/main" id="{E5FD33A3-1A94-AB61-E5B9-6E3236C8C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9027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标题 1">
            <a:extLst>
              <a:ext uri="{FF2B5EF4-FFF2-40B4-BE49-F238E27FC236}">
                <a16:creationId xmlns:a16="http://schemas.microsoft.com/office/drawing/2014/main" id="{D0FA13B4-A361-46D7-998F-8E69C65132C0}"/>
              </a:ext>
            </a:extLst>
          </p:cNvPr>
          <p:cNvSpPr>
            <a:spLocks noGrp="1"/>
          </p:cNvSpPr>
          <p:nvPr>
            <p:ph type="title"/>
          </p:nvPr>
        </p:nvSpPr>
        <p:spPr>
          <a:xfrm>
            <a:off x="838200" y="365125"/>
            <a:ext cx="10515600" cy="1325563"/>
          </a:xfrm>
        </p:spPr>
        <p:txBody>
          <a:bodyPr>
            <a:normAutofit/>
          </a:bodyPr>
          <a:lstStyle/>
          <a:p>
            <a:r>
              <a:rPr lang="en-US" altLang="zh-CN" sz="5400" b="1"/>
              <a:t>Conclusion</a:t>
            </a:r>
            <a:endParaRPr lang="zh-CN" altLang="en-US" sz="5400" b="1"/>
          </a:p>
        </p:txBody>
      </p:sp>
      <p:sp>
        <p:nvSpPr>
          <p:cNvPr id="4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内容占位符 2">
            <a:extLst>
              <a:ext uri="{FF2B5EF4-FFF2-40B4-BE49-F238E27FC236}">
                <a16:creationId xmlns:a16="http://schemas.microsoft.com/office/drawing/2014/main" id="{8208DDFE-12F1-DA25-DBC6-D6697EDA897B}"/>
              </a:ext>
            </a:extLst>
          </p:cNvPr>
          <p:cNvGraphicFramePr>
            <a:graphicFrameLocks noGrp="1"/>
          </p:cNvGraphicFramePr>
          <p:nvPr>
            <p:ph idx="1"/>
            <p:extLst>
              <p:ext uri="{D42A27DB-BD31-4B8C-83A1-F6EECF244321}">
                <p14:modId xmlns:p14="http://schemas.microsoft.com/office/powerpoint/2010/main" val="4360994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3285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1951</Words>
  <Application>Microsoft Office PowerPoint</Application>
  <PresentationFormat>宽屏</PresentationFormat>
  <Paragraphs>315</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 Unicode MS</vt:lpstr>
      <vt:lpstr>等线</vt:lpstr>
      <vt:lpstr>等线 Light</vt:lpstr>
      <vt:lpstr>Arial</vt:lpstr>
      <vt:lpstr>Office 主题​​</vt:lpstr>
      <vt:lpstr>Will LOL player buy boots first?</vt:lpstr>
      <vt:lpstr>Task</vt:lpstr>
      <vt:lpstr>Data and Preprocessing</vt:lpstr>
      <vt:lpstr>PowerPoint 演示文稿</vt:lpstr>
      <vt:lpstr>Decision Tree with GS CV</vt:lpstr>
      <vt:lpstr>Logistic Regression (polynomial)</vt:lpstr>
      <vt:lpstr>Support Vector Machine (rbf kernel)</vt:lpstr>
      <vt:lpstr>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LOL player buy boots first?</dc:title>
  <dc:creator>Li Yawei</dc:creator>
  <cp:lastModifiedBy>Li Yawei</cp:lastModifiedBy>
  <cp:revision>3</cp:revision>
  <dcterms:created xsi:type="dcterms:W3CDTF">2022-02-27T03:18:07Z</dcterms:created>
  <dcterms:modified xsi:type="dcterms:W3CDTF">2022-03-19T03:11:58Z</dcterms:modified>
</cp:coreProperties>
</file>