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9E32DAA8.xml" ContentType="application/vnd.ms-powerpoint.comments+xml"/>
  <Override PartName="/ppt/comments/modernComment_109_439895CE.xml" ContentType="application/vnd.ms-powerpoint.comments+xml"/>
  <Override PartName="/ppt/comments/modernComment_105_F1E82758.xml" ContentType="application/vnd.ms-powerpoint.comments+xml"/>
  <Override PartName="/ppt/comments/modernComment_110_75E1F6C5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5" r:id="rId7"/>
    <p:sldId id="261" r:id="rId8"/>
    <p:sldId id="272" r:id="rId9"/>
    <p:sldId id="269" r:id="rId10"/>
    <p:sldId id="262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924CEF-F64F-DB08-3E04-DC73447BEA4A}" name="J. Cheng" initials="JC" userId="S::yc502@cam.ac.uk::6738d867-530b-4516-845e-334a3bddfba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2F2F2"/>
    <a:srgbClr val="DCE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D1BB7-F63F-4806-95F8-4DF5500C5E7F}" v="154" dt="2023-11-16T10:33:55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modernComment_103_9E32DAA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90296A-9711-44D7-AD5D-A3363F5E9F6F}" authorId="{64924CEF-F64F-DB08-3E04-DC73447BEA4A}" created="2023-11-14T21:26:10.204">
    <pc:sldMkLst xmlns:pc="http://schemas.microsoft.com/office/powerpoint/2013/main/command">
      <pc:docMk/>
      <pc:sldMk cId="2654132904" sldId="259"/>
    </pc:sldMkLst>
    <p188:replyLst>
      <p188:reply id="{17B1BD94-AC0D-42B3-BF0C-80B5DE73887F}" authorId="{64924CEF-F64F-DB08-3E04-DC73447BEA4A}" created="2023-11-14T21:26:33.229">
        <p188:txBody>
          <a:bodyPr/>
          <a:lstStyle/>
          <a:p>
            <a:r>
              <a:rPr lang="zh-CN" altLang="en-US"/>
              <a:t>We'll see if we can shrink this one, might have too many information
</a:t>
            </a:r>
          </a:p>
        </p188:txBody>
      </p188:reply>
    </p188:replyLst>
    <p188:txBody>
      <a:bodyPr/>
      <a:lstStyle/>
      <a:p>
        <a:r>
          <a:rPr lang="zh-CN" altLang="en-US"/>
          <a:t>Remember to define long working memory
</a:t>
        </a:r>
      </a:p>
    </p188:txBody>
  </p188:cm>
  <p188:cm id="{BDEB74E0-AFE4-476F-97E8-7D9EE2270279}" authorId="{64924CEF-F64F-DB08-3E04-DC73447BEA4A}" created="2023-11-15T17:39:18.981">
    <pc:sldMkLst xmlns:pc="http://schemas.microsoft.com/office/powerpoint/2013/main/command">
      <pc:docMk/>
      <pc:sldMk cId="2654132904" sldId="259"/>
    </pc:sldMkLst>
    <p188:txBody>
      <a:bodyPr/>
      <a:lstStyle/>
      <a:p>
        <a:r>
          <a:rPr lang="zh-CN" altLang="en-US"/>
          <a:t>"pay attention to z: it's related to neuronal time constants like this, and importantly it's a constant and deosn't change with time.</a:t>
        </a:r>
      </a:p>
    </p188:txBody>
  </p188:cm>
  <p188:cm id="{727D3610-3465-49E9-964E-AC4561DA1DD8}" authorId="{64924CEF-F64F-DB08-3E04-DC73447BEA4A}" created="2023-11-15T17:40:20.919">
    <pc:sldMkLst xmlns:pc="http://schemas.microsoft.com/office/powerpoint/2013/main/command">
      <pc:docMk/>
      <pc:sldMk cId="2654132904" sldId="259"/>
    </pc:sldMkLst>
    <p188:txBody>
      <a:bodyPr/>
      <a:lstStyle/>
      <a:p>
        <a:r>
          <a:rPr lang="zh-CN" altLang="en-US"/>
          <a:t>For firing rate equations: emphasize z is constant. Introduce components briefly.</a:t>
        </a:r>
      </a:p>
    </p188:txBody>
  </p188:cm>
  <p188:cm id="{3960A0EB-608D-41ED-95E9-44A07A3E3BE6}" authorId="{64924CEF-F64F-DB08-3E04-DC73447BEA4A}" created="2023-11-15T17:43:15.686">
    <pc:sldMkLst xmlns:pc="http://schemas.microsoft.com/office/powerpoint/2013/main/command">
      <pc:docMk/>
      <pc:sldMk cId="2654132904" sldId="259"/>
    </pc:sldMkLst>
    <p188:txBody>
      <a:bodyPr/>
      <a:lstStyle/>
      <a:p>
        <a:r>
          <a:rPr lang="zh-CN" altLang="en-US"/>
          <a:t>After firing rate say I'm going to call this vanilla rnn</a:t>
        </a:r>
      </a:p>
    </p188:txBody>
  </p188:cm>
</p188:cmLst>
</file>

<file path=ppt/comments/modernComment_105_F1E827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D84873D-B188-4D89-AB04-5FAE444B477C}" authorId="{64924CEF-F64F-DB08-3E04-DC73447BEA4A}" created="2023-11-15T16:35:56.71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58523480" sldId="261"/>
      <ac:spMk id="3" creationId="{EB03091E-ADDB-0FDE-2E24-113A3856313F}"/>
    </ac:deMkLst>
    <p188:replyLst>
      <p188:reply id="{BB4653AE-8625-4F8C-8ECD-C49A8FAF21BE}" authorId="{64924CEF-F64F-DB08-3E04-DC73447BEA4A}" created="2023-11-15T16:36:13.386">
        <p188:txBody>
          <a:bodyPr/>
          <a:lstStyle/>
          <a:p>
            <a:r>
              <a:rPr lang="zh-CN" altLang="en-US"/>
              <a:t>The difference is whether it is independent</a:t>
            </a:r>
          </a:p>
        </p188:txBody>
      </p188:reply>
    </p188:replyLst>
    <p188:txBody>
      <a:bodyPr/>
      <a:lstStyle/>
      <a:p>
        <a:r>
          <a:rPr lang="zh-CN" altLang="en-US"/>
          <a:t>Emphasize on previous slide that a dynamic z is good
</a:t>
        </a:r>
      </a:p>
    </p188:txBody>
  </p188:cm>
</p188:cmLst>
</file>

<file path=ppt/comments/modernComment_109_439895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09546EA-0706-4B7E-BC5F-467D0F362634}" authorId="{64924CEF-F64F-DB08-3E04-DC73447BEA4A}" created="2023-11-15T17:39:33.289">
    <pc:sldMkLst xmlns:pc="http://schemas.microsoft.com/office/powerpoint/2013/main/command">
      <pc:docMk/>
      <pc:sldMk cId="1134073294" sldId="265"/>
    </pc:sldMkLst>
    <p188:txBody>
      <a:bodyPr/>
      <a:lstStyle/>
      <a:p>
        <a:r>
          <a:rPr lang="zh-CN" altLang="en-US"/>
          <a:t>to regulate flow of information and flexibly decide whether to rewrite information or retain past inputs</a:t>
        </a:r>
      </a:p>
    </p188:txBody>
  </p188:cm>
</p188:cmLst>
</file>

<file path=ppt/comments/modernComment_110_75E1F6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5BAB43-0981-425C-8FEA-8057F820A6C8}" authorId="{64924CEF-F64F-DB08-3E04-DC73447BEA4A}" created="2023-11-15T16:35:56.71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77743045" sldId="272"/>
      <ac:spMk id="3" creationId="{EB03091E-ADDB-0FDE-2E24-113A3856313F}"/>
    </ac:deMkLst>
    <p188:replyLst>
      <p188:reply id="{BB4653AE-8625-4F8C-8ECD-C49A8FAF21BE}" authorId="{64924CEF-F64F-DB08-3E04-DC73447BEA4A}" created="2023-11-15T16:36:13.386">
        <p188:txBody>
          <a:bodyPr/>
          <a:lstStyle/>
          <a:p>
            <a:r>
              <a:rPr lang="zh-CN" altLang="en-US"/>
              <a:t>The difference is whether it is independent</a:t>
            </a:r>
          </a:p>
        </p188:txBody>
      </p188:reply>
    </p188:replyLst>
    <p188:txBody>
      <a:bodyPr/>
      <a:lstStyle/>
      <a:p>
        <a:r>
          <a:rPr lang="zh-CN" altLang="en-US"/>
          <a:t>Emphasize on previous slide that a dynamic z is good
</a:t>
        </a:r>
      </a:p>
    </p188:txBody>
  </p188:cm>
  <p188:cm id="{CF29F4A8-5E0F-4E50-9B5C-E8F2B18022BE}" authorId="{64924CEF-F64F-DB08-3E04-DC73447BEA4A}" created="2023-11-15T21:55:21.3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77743045" sldId="272"/>
      <ac:spMk id="3" creationId="{EB03091E-ADDB-0FDE-2E24-113A3856313F}"/>
    </ac:deMkLst>
    <p188:txBody>
      <a:bodyPr/>
      <a:lstStyle/>
      <a:p>
        <a:r>
          <a:rPr lang="zh-CN" altLang="en-US"/>
          <a:t>the close connection of K's and W's (while we complete freedom in GRU b/w W_h and W_z)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B5763-1FE9-4BD5-9BE5-F49BE2756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0087AF-AC0C-886E-63E8-11B2C9E02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711BA-AB4F-7266-29B4-732D74C7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E5F8-B0FD-40C6-ABFD-23F9FFDB624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D7641-2DCA-1583-ED14-41CCA84F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1378F-32CD-D8FD-F1A5-43FBCE7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EB00-1084-47D9-9F9A-267C209E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EC76D-ACA6-4831-9A58-B6272369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174E51-401C-8507-6474-45B524946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5E9F6-490B-38EC-9A05-F91EB6AE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E5F8-B0FD-40C6-ABFD-23F9FFDB624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949D9-BBD0-85CA-9011-4F0F947D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2F0D9-BC76-3350-F2CE-8AE0D7FF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EB00-1084-47D9-9F9A-267C209E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19ABE4-CF79-67F9-C52D-8CA9AC808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252B5-04AD-9450-53FA-637FAA6A0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F59C4-D119-4C00-D697-067C1ABE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E5F8-B0FD-40C6-ABFD-23F9FFDB624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32BC7-B8B4-CAB9-F898-C120F15F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CB135-B602-B10C-4948-219434E6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EB00-1084-47D9-9F9A-267C209E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0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77FCE-3FA1-AF53-6194-E531DD3B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30953-CF1C-1C7B-9D37-21158203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28C99-51FF-C77F-4C33-00B58833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E5F8-B0FD-40C6-ABFD-23F9FFDB624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8287F-291B-6D51-ABAB-29851974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95201-DD51-F93B-94C1-4B7B50AA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EB00-1084-47D9-9F9A-267C209E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4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7030-5377-78C6-5FB4-9F32FCC3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64F5C-C036-D3E8-0319-7CFDAC67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D8CA8-CEFF-9845-B0E0-01E74C96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E5F8-B0FD-40C6-ABFD-23F9FFDB624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91FE3-8F7D-3F46-8984-BA1FFB8E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FE396-2BA2-386B-E438-DD5973F0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EB00-1084-47D9-9F9A-267C209E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51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3005-79BE-45AE-44E9-46ECF8C6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A7D2E-9E82-0763-AB96-74CC03F89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0D076-8702-F781-9125-0D39162D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051E6-369A-37B4-E931-B5C6FE55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E5F8-B0FD-40C6-ABFD-23F9FFDB624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B8217-61C1-BC4E-5BB3-164AA4F4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103F5-517D-B169-F297-555EB50D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EB00-1084-47D9-9F9A-267C209E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4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98CA4-32E5-B33A-2AE7-AD4B77A1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68939-7F0A-B97B-58B8-9422AE51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74F6B7-547D-05E4-EEE1-386BC6F6A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1FBAAE-51DE-3123-FF78-B42503F4A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3AA76F-0A3F-751A-D35C-B51A54E70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7C0114-9192-2A98-EB9C-A62A07EB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E5F8-B0FD-40C6-ABFD-23F9FFDB624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F869BB-42AE-2F23-F7B1-85D98636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CA4002-8E2A-F73C-BA57-5F4FA1A2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EB00-1084-47D9-9F9A-267C209E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8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5BE3C-7248-80A3-6DE4-E1E74CBB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00E275-5A17-E1AC-10A9-6F243C17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E5F8-B0FD-40C6-ABFD-23F9FFDB624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6F2874-DEBD-AC13-DF5C-56D946A2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17EE7F-8144-C746-04AE-DB10E5B0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EB00-1084-47D9-9F9A-267C209E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4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2483E-2AC3-9031-2FA7-51F57D87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E5F8-B0FD-40C6-ABFD-23F9FFDB624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D6EDC1-7B93-E52C-0EAF-B4AC7FA1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2DFCD7-305D-E9A6-85AB-5F20024E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EB00-1084-47D9-9F9A-267C209E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77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2269B-8B62-2BE2-EB88-298742C0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80264-32D5-7500-1551-C45C4852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F0116A-B9D5-E733-FA26-C2BE8CA85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01137-2D95-FE22-399E-945DE7FF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E5F8-B0FD-40C6-ABFD-23F9FFDB624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0462D-6C2F-FE4C-F3C3-D803650E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0C6D7-BED1-9FBF-A550-0AFB3FDE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EB00-1084-47D9-9F9A-267C209E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8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3E8C-B4D1-DB25-7B71-0BE7CE4C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D7C7FD-AD89-2AA8-2D0B-98FAA2094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8A8A7-C1C7-0131-EFBD-CF1FBBF4D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F22D6-ABA0-9544-993A-3F419BD0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E5F8-B0FD-40C6-ABFD-23F9FFDB624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5BE0BC-B28F-1ADB-23C6-6B941F73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A47A2-0725-3DC4-7E40-FC549531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EB00-1084-47D9-9F9A-267C209E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6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C5AD0E-032F-0B3D-21DF-12DF24F6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1A9D1-240D-3F85-548C-2DF5B3B3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88BCC-D4A2-1233-D1E7-93FAB4C9B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E5F8-B0FD-40C6-ABFD-23F9FFDB624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ECDBB-C777-BB6C-FB5D-CFDFE6C4D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3D491-667C-767B-F375-B4C103AD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EB00-1084-47D9-9F9A-267C209E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1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3_9E32DAA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9_439895CE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5_F1E8275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10_75E1F6C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8B242-D78A-11BE-AEFF-5A9BD839E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2" t="6759" r="1639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1F8B54-76EE-9784-F870-CDF65A136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891851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altLang="zh-C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Biologically plausible recurrent neural network for working memory tasks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B2BC78C-6730-52C3-A606-C563A0BF3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Supervisor: Yashar Ahmadian</a:t>
            </a:r>
          </a:p>
          <a:p>
            <a:pPr algn="l"/>
            <a:r>
              <a:rPr lang="en-US" altLang="zh-C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Author: Jasmine Cheng</a:t>
            </a:r>
          </a:p>
          <a:p>
            <a:pPr algn="l"/>
            <a:r>
              <a:rPr lang="en-US" altLang="zh-C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Acknowledgment of Prior Work: David He</a:t>
            </a:r>
            <a:endParaRPr lang="zh-CN" alt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62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B2EE0-9216-B520-5FF7-9DF913A4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and Future Plans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3091E-ADDB-0FDE-2E24-113A3856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18" y="16301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300" dirty="0">
                <a:latin typeface="Calibri" panose="020F0502020204030204" pitchFamily="34" charset="0"/>
                <a:cs typeface="Calibri" panose="020F0502020204030204" pitchFamily="34" charset="0"/>
              </a:rPr>
              <a:t>At this point we have proposed bRNN model that are endowed with conductance-based inputs</a:t>
            </a:r>
          </a:p>
          <a:p>
            <a:r>
              <a:rPr lang="en-US" altLang="zh-CN" sz="2300" dirty="0">
                <a:latin typeface="Calibri" panose="020F0502020204030204" pitchFamily="34" charset="0"/>
                <a:cs typeface="Calibri" panose="020F0502020204030204" pitchFamily="34" charset="0"/>
              </a:rPr>
              <a:t>In the future we plan to:</a:t>
            </a:r>
          </a:p>
          <a:p>
            <a:pPr lvl="1">
              <a:lnSpc>
                <a:spcPct val="125000"/>
              </a:lnSpc>
            </a:pPr>
            <a:r>
              <a:rPr lang="en-US" altLang="zh-CN" sz="2100" dirty="0">
                <a:latin typeface="Calibri" panose="020F0502020204030204" pitchFamily="34" charset="0"/>
                <a:cs typeface="Calibri" panose="020F0502020204030204" pitchFamily="34" charset="0"/>
              </a:rPr>
              <a:t>By implementing short term plasticity and excitatory and inhibitory synapses, get a spectrum of model with different degree of biological features</a:t>
            </a:r>
          </a:p>
          <a:p>
            <a:pPr lvl="1">
              <a:lnSpc>
                <a:spcPct val="125000"/>
              </a:lnSpc>
            </a:pPr>
            <a:r>
              <a:rPr lang="en-US" altLang="zh-CN" sz="2100" dirty="0">
                <a:latin typeface="Calibri" panose="020F0502020204030204" pitchFamily="34" charset="0"/>
                <a:cs typeface="Calibri" panose="020F0502020204030204" pitchFamily="34" charset="0"/>
              </a:rPr>
              <a:t>Work on different sequential tasks and compare the models</a:t>
            </a:r>
          </a:p>
          <a:p>
            <a:pPr lvl="1">
              <a:lnSpc>
                <a:spcPct val="125000"/>
              </a:lnSpc>
            </a:pPr>
            <a:r>
              <a:rPr lang="en-US" altLang="zh-CN" sz="2100" dirty="0">
                <a:latin typeface="Calibri" panose="020F0502020204030204" pitchFamily="34" charset="0"/>
                <a:cs typeface="Calibri" panose="020F0502020204030204" pitchFamily="34" charset="0"/>
              </a:rPr>
              <a:t>Explore tasks that reflect behavioural flexibility and context-dependent decision making e.g. Two-armed bandit problem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B3E7DD-529E-A403-173B-6805C93D3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386" y="4585277"/>
            <a:ext cx="2000732" cy="18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B2EE0-9216-B520-5FF7-9DF913A4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CN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3091E-ADDB-0FDE-2E24-113A38563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5655"/>
            <a:ext cx="10423968" cy="484927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zh-CN" sz="2100" dirty="0">
                <a:latin typeface="Calibri" panose="020F0502020204030204" pitchFamily="34" charset="0"/>
                <a:cs typeface="Calibri" panose="020F0502020204030204" pitchFamily="34" charset="0"/>
              </a:rPr>
              <a:t>Brain networks are highly recurrently connected</a:t>
            </a:r>
          </a:p>
          <a:p>
            <a:pPr>
              <a:buSzPct val="100000"/>
            </a:pPr>
            <a:r>
              <a:rPr lang="en-US" altLang="zh-C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Firing rate equations</a:t>
            </a: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</a:pPr>
            <a:endParaRPr lang="en-US" altLang="zh-CN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US" altLang="zh-CN" sz="2100" dirty="0">
                <a:latin typeface="Calibri" panose="020F0502020204030204" pitchFamily="34" charset="0"/>
                <a:cs typeface="Calibri" panose="020F0502020204030204" pitchFamily="34" charset="0"/>
              </a:rPr>
              <a:t>After discretization, </a:t>
            </a:r>
            <a:endParaRPr lang="en-US" altLang="zh-C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endParaRPr lang="en-US" altLang="zh-C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US" altLang="zh-C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Vanilla RNN does not perform well in sequential tasks  e.g. natural language processing , which require high working memory</a:t>
            </a:r>
          </a:p>
          <a:p>
            <a:pPr>
              <a:buSzPct val="100000"/>
            </a:pPr>
            <a:r>
              <a:rPr lang="en-US" altLang="zh-C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Certain artificial RNNs(</a:t>
            </a:r>
            <a:r>
              <a:rPr lang="en-US" altLang="zh-CN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aRNN</a:t>
            </a:r>
            <a:r>
              <a:rPr lang="en-US" altLang="zh-C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have high working memory</a:t>
            </a:r>
          </a:p>
          <a:p>
            <a:pPr>
              <a:buSzPct val="100000"/>
            </a:pPr>
            <a:r>
              <a:rPr lang="en-US" altLang="zh-C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these </a:t>
            </a:r>
            <a:r>
              <a:rPr lang="en-US" altLang="zh-CN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aRNNs</a:t>
            </a:r>
            <a:r>
              <a:rPr lang="en-US" altLang="zh-C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features that are not biologically plausible</a:t>
            </a:r>
          </a:p>
          <a:p>
            <a:pPr>
              <a:buSzPct val="100000"/>
            </a:pPr>
            <a:r>
              <a:rPr lang="en-US" altLang="zh-CN" sz="2100" dirty="0">
                <a:latin typeface="Calibri" panose="020F0502020204030204" pitchFamily="34" charset="0"/>
                <a:cs typeface="Calibri" panose="020F0502020204030204" pitchFamily="34" charset="0"/>
              </a:rPr>
              <a:t>Biological features like short term plasticity and conductance-based synaptic inputs are not incorporated in vanilla RNN</a:t>
            </a:r>
          </a:p>
          <a:p>
            <a:pPr>
              <a:buSzPct val="100000"/>
            </a:pPr>
            <a:r>
              <a:rPr lang="en-US" altLang="zh-CN" sz="2100" dirty="0">
                <a:latin typeface="Calibri" panose="020F0502020204030204" pitchFamily="34" charset="0"/>
                <a:cs typeface="Calibri" panose="020F0502020204030204" pitchFamily="34" charset="0"/>
              </a:rPr>
              <a:t>We want to see if these features help give RNN a higher computational capacity</a:t>
            </a:r>
            <a:endParaRPr lang="zh-CN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7ABD27-1C65-B29F-9645-A7E0BE193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65" y="3127939"/>
            <a:ext cx="5099882" cy="566012"/>
          </a:xfrm>
          <a:prstGeom prst="rect">
            <a:avLst/>
          </a:prstGeom>
        </p:spPr>
      </p:pic>
      <p:pic>
        <p:nvPicPr>
          <p:cNvPr id="1030" name="Picture 6" descr="Fig 1">
            <a:extLst>
              <a:ext uri="{FF2B5EF4-FFF2-40B4-BE49-F238E27FC236}">
                <a16:creationId xmlns:a16="http://schemas.microsoft.com/office/drawing/2014/main" id="{B769C967-8E57-39B2-BF7B-4833C3D0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400" y="365125"/>
            <a:ext cx="3496897" cy="187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B9B529-C2B5-8A5E-3DD0-8D1EBCBB3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429" y="2327137"/>
            <a:ext cx="2781541" cy="6172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7DEB1C-E7F5-3F33-9034-DF8DB9E65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055" y="3064232"/>
            <a:ext cx="3177815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3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B2EE0-9216-B520-5FF7-9DF913A4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03091E-ADDB-0FDE-2E24-113A38563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1950"/>
                <a:ext cx="10515600" cy="469907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sz="2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aRNNs</a:t>
                </a:r>
                <a:r>
                  <a:rPr lang="en-US" altLang="zh-CN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have dynamically updated gate</a:t>
                </a:r>
              </a:p>
              <a:p>
                <a:r>
                  <a:rPr lang="en-US" altLang="zh-CN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Gated Recurrent Unit Network:</a:t>
                </a:r>
                <a:endParaRPr lang="en-US" altLang="zh-CN" sz="27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zh-CN" sz="2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Long short-term Memory</a:t>
                </a:r>
              </a:p>
              <a:p>
                <a:endParaRPr lang="en-US" altLang="zh-CN" sz="2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7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en-US" altLang="zh-CN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now dynamic and dependent on the full state of the network</a:t>
                </a:r>
              </a:p>
              <a:p>
                <a:r>
                  <a:rPr lang="en-US" altLang="zh-CN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Independent weight matrix for each gate makes </a:t>
                </a:r>
                <a:r>
                  <a:rPr lang="en-US" altLang="zh-CN" sz="2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aRNN</a:t>
                </a:r>
                <a:r>
                  <a:rPr lang="en-US" altLang="zh-CN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not biological</a:t>
                </a:r>
              </a:p>
              <a:p>
                <a:pPr marL="457200" lvl="1" indent="0">
                  <a:buNone/>
                </a:pPr>
                <a:endParaRPr lang="en-US" altLang="zh-CN" sz="2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zh-CN" altLang="en-US" sz="1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03091E-ADDB-0FDE-2E24-113A38563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1950"/>
                <a:ext cx="10515600" cy="4699079"/>
              </a:xfrm>
              <a:blipFill>
                <a:blip r:embed="rId3"/>
                <a:stretch>
                  <a:fillRect l="-580" t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45FFA65-5B91-60CF-007C-32C4E4E4B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990" y="2329407"/>
            <a:ext cx="5503761" cy="113127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85B613A-E573-0547-F231-CE64A270C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168" y="4023988"/>
            <a:ext cx="4438292" cy="13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1502F61-7289-A2E5-6B46-B3481A798EA2}"/>
              </a:ext>
            </a:extLst>
          </p:cNvPr>
          <p:cNvSpPr/>
          <p:nvPr/>
        </p:nvSpPr>
        <p:spPr>
          <a:xfrm>
            <a:off x="3359320" y="3080755"/>
            <a:ext cx="2913686" cy="379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D4E13E-7770-9814-9C69-9F2570EEAAA8}"/>
              </a:ext>
            </a:extLst>
          </p:cNvPr>
          <p:cNvSpPr/>
          <p:nvPr/>
        </p:nvSpPr>
        <p:spPr>
          <a:xfrm>
            <a:off x="6434931" y="2456357"/>
            <a:ext cx="301625" cy="379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76AD83-8374-3396-E65F-A7495EA87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7669" y="2546694"/>
            <a:ext cx="3177815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7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B2EE0-9216-B520-5FF7-9DF913A4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9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3091E-ADDB-0FDE-2E24-113A3856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86300"/>
          </a:xfrm>
        </p:spPr>
        <p:txBody>
          <a:bodyPr>
            <a:normAutofit/>
          </a:bodyPr>
          <a:lstStyle/>
          <a:p>
            <a:r>
              <a:rPr lang="en-US" altLang="zh-CN" sz="2300" dirty="0">
                <a:latin typeface="Calibri" panose="020F0502020204030204" pitchFamily="34" charset="0"/>
                <a:cs typeface="Calibri" panose="020F0502020204030204" pitchFamily="34" charset="0"/>
              </a:rPr>
              <a:t>Short term plasticity</a:t>
            </a:r>
          </a:p>
          <a:p>
            <a:pPr lvl="1"/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</a:rPr>
              <a:t>Refers to the temporary variation (0.5-2 sec) in synaptic strength in response to synaptic activities, either facilitation or depression</a:t>
            </a:r>
          </a:p>
          <a:p>
            <a:pPr lvl="1"/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</a:rPr>
              <a:t>Has been suggested as a substrate of working memory</a:t>
            </a:r>
          </a:p>
          <a:p>
            <a:endParaRPr lang="en-US" altLang="zh-C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8505B1-DD94-10FF-7655-9E5DBCC3F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902" y="3121582"/>
            <a:ext cx="6183638" cy="15419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16E952-E872-45D0-8169-7B5AD7D36D44}"/>
              </a:ext>
            </a:extLst>
          </p:cNvPr>
          <p:cNvSpPr txBox="1"/>
          <p:nvPr/>
        </p:nvSpPr>
        <p:spPr>
          <a:xfrm>
            <a:off x="1014413" y="3592294"/>
            <a:ext cx="225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Postsynaptic potential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E0C2EA9-4339-DBBA-A20F-071D287C7E66}"/>
              </a:ext>
            </a:extLst>
          </p:cNvPr>
          <p:cNvGrpSpPr/>
          <p:nvPr/>
        </p:nvGrpSpPr>
        <p:grpSpPr>
          <a:xfrm>
            <a:off x="3665035" y="4986808"/>
            <a:ext cx="1732156" cy="697526"/>
            <a:chOff x="3665035" y="4986808"/>
            <a:chExt cx="1732156" cy="697526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DB0BB0F-D25C-A1E9-D322-B136A94B0863}"/>
                </a:ext>
              </a:extLst>
            </p:cNvPr>
            <p:cNvCxnSpPr>
              <a:cxnSpLocks/>
            </p:cNvCxnSpPr>
            <p:nvPr/>
          </p:nvCxnSpPr>
          <p:spPr>
            <a:xfrm>
              <a:off x="3665035" y="5684333"/>
              <a:ext cx="173215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545C8B1-3FF3-695F-0843-4EF7C4E062A8}"/>
                </a:ext>
              </a:extLst>
            </p:cNvPr>
            <p:cNvCxnSpPr>
              <a:cxnSpLocks/>
            </p:cNvCxnSpPr>
            <p:nvPr/>
          </p:nvCxnSpPr>
          <p:spPr>
            <a:xfrm>
              <a:off x="3809664" y="5013131"/>
              <a:ext cx="0" cy="67120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AE848C4-6AD4-345C-0098-12EBD2611209}"/>
                </a:ext>
              </a:extLst>
            </p:cNvPr>
            <p:cNvCxnSpPr>
              <a:cxnSpLocks/>
            </p:cNvCxnSpPr>
            <p:nvPr/>
          </p:nvCxnSpPr>
          <p:spPr>
            <a:xfrm>
              <a:off x="4036545" y="5013131"/>
              <a:ext cx="0" cy="6712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492D935-57F1-817B-F63D-8AD76012EF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4572" y="5013131"/>
              <a:ext cx="0" cy="67120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C293839-74B7-7C41-DED9-6CCE578DEE3D}"/>
                </a:ext>
              </a:extLst>
            </p:cNvPr>
            <p:cNvCxnSpPr>
              <a:cxnSpLocks/>
            </p:cNvCxnSpPr>
            <p:nvPr/>
          </p:nvCxnSpPr>
          <p:spPr>
            <a:xfrm>
              <a:off x="4505175" y="5013131"/>
              <a:ext cx="0" cy="67120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8C51C3E-CA2B-4D62-C954-A3B4DEEFAB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6327" y="5013131"/>
              <a:ext cx="0" cy="67120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9077E62-5A5C-8BCA-1136-90F00EA899E8}"/>
                </a:ext>
              </a:extLst>
            </p:cNvPr>
            <p:cNvCxnSpPr>
              <a:cxnSpLocks/>
            </p:cNvCxnSpPr>
            <p:nvPr/>
          </p:nvCxnSpPr>
          <p:spPr>
            <a:xfrm>
              <a:off x="4953208" y="5013131"/>
              <a:ext cx="0" cy="67120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14762C8-58F1-9A94-596E-7CB2DF7EA9BD}"/>
                </a:ext>
              </a:extLst>
            </p:cNvPr>
            <p:cNvCxnSpPr>
              <a:cxnSpLocks/>
            </p:cNvCxnSpPr>
            <p:nvPr/>
          </p:nvCxnSpPr>
          <p:spPr>
            <a:xfrm>
              <a:off x="5215024" y="4986808"/>
              <a:ext cx="0" cy="69752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DC41F0FE-0F38-E5FF-CA95-2BB1F16E8ADC}"/>
              </a:ext>
            </a:extLst>
          </p:cNvPr>
          <p:cNvSpPr txBox="1"/>
          <p:nvPr/>
        </p:nvSpPr>
        <p:spPr>
          <a:xfrm>
            <a:off x="1065788" y="5161918"/>
            <a:ext cx="190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Presynaptic inputs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B678290-A6D6-1895-C822-407F1681DF02}"/>
              </a:ext>
            </a:extLst>
          </p:cNvPr>
          <p:cNvGrpSpPr/>
          <p:nvPr/>
        </p:nvGrpSpPr>
        <p:grpSpPr>
          <a:xfrm>
            <a:off x="6568070" y="4997822"/>
            <a:ext cx="1732156" cy="699672"/>
            <a:chOff x="6568070" y="4997822"/>
            <a:chExt cx="1732156" cy="699672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72ACEC8-3A00-17D2-5632-2912EF10075E}"/>
                </a:ext>
              </a:extLst>
            </p:cNvPr>
            <p:cNvCxnSpPr>
              <a:cxnSpLocks/>
            </p:cNvCxnSpPr>
            <p:nvPr/>
          </p:nvCxnSpPr>
          <p:spPr>
            <a:xfrm>
              <a:off x="6568070" y="5684333"/>
              <a:ext cx="173215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7619736-2588-8A1C-97DF-4E6EBF25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712699" y="5013131"/>
              <a:ext cx="0" cy="67120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39634BA-4613-8652-D5ED-139F854E8D44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44" y="5013131"/>
              <a:ext cx="0" cy="6712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CAE857E-A610-65BB-088C-593D6378CC66}"/>
                </a:ext>
              </a:extLst>
            </p:cNvPr>
            <p:cNvCxnSpPr>
              <a:cxnSpLocks/>
            </p:cNvCxnSpPr>
            <p:nvPr/>
          </p:nvCxnSpPr>
          <p:spPr>
            <a:xfrm>
              <a:off x="7100700" y="5013131"/>
              <a:ext cx="0" cy="67120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AD9441A-A7C7-E4FE-A5A3-BD0BEEF77BB8}"/>
                </a:ext>
              </a:extLst>
            </p:cNvPr>
            <p:cNvCxnSpPr>
              <a:cxnSpLocks/>
            </p:cNvCxnSpPr>
            <p:nvPr/>
          </p:nvCxnSpPr>
          <p:spPr>
            <a:xfrm>
              <a:off x="7281830" y="5013131"/>
              <a:ext cx="0" cy="67120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D53727B-A8AE-5D5F-286D-3E3F2024FC87}"/>
                </a:ext>
              </a:extLst>
            </p:cNvPr>
            <p:cNvCxnSpPr>
              <a:cxnSpLocks/>
            </p:cNvCxnSpPr>
            <p:nvPr/>
          </p:nvCxnSpPr>
          <p:spPr>
            <a:xfrm>
              <a:off x="7443510" y="4999969"/>
              <a:ext cx="0" cy="67120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7076968-523B-F8DD-D4EE-73E8E018E26D}"/>
                </a:ext>
              </a:extLst>
            </p:cNvPr>
            <p:cNvCxnSpPr>
              <a:cxnSpLocks/>
            </p:cNvCxnSpPr>
            <p:nvPr/>
          </p:nvCxnSpPr>
          <p:spPr>
            <a:xfrm>
              <a:off x="7640653" y="5010984"/>
              <a:ext cx="0" cy="67120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1757FF5-4D83-26B5-E079-06A7CB892118}"/>
                </a:ext>
              </a:extLst>
            </p:cNvPr>
            <p:cNvCxnSpPr>
              <a:cxnSpLocks/>
            </p:cNvCxnSpPr>
            <p:nvPr/>
          </p:nvCxnSpPr>
          <p:spPr>
            <a:xfrm>
              <a:off x="7828128" y="4999969"/>
              <a:ext cx="0" cy="69752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F3478B1-42F0-0956-942F-BDCA2579C91E}"/>
                </a:ext>
              </a:extLst>
            </p:cNvPr>
            <p:cNvCxnSpPr>
              <a:cxnSpLocks/>
            </p:cNvCxnSpPr>
            <p:nvPr/>
          </p:nvCxnSpPr>
          <p:spPr>
            <a:xfrm>
              <a:off x="7987962" y="4997822"/>
              <a:ext cx="0" cy="69752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9442FE3-E067-ED8F-0100-F80D3C36092F}"/>
                </a:ext>
              </a:extLst>
            </p:cNvPr>
            <p:cNvCxnSpPr>
              <a:cxnSpLocks/>
            </p:cNvCxnSpPr>
            <p:nvPr/>
          </p:nvCxnSpPr>
          <p:spPr>
            <a:xfrm>
              <a:off x="8158948" y="4997822"/>
              <a:ext cx="0" cy="69752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85234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B2EE0-9216-B520-5FF7-9DF913A4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9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03091E-ADDB-0FDE-2E24-113A38563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400"/>
                <a:ext cx="10515600" cy="46863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Short term plasticity</a:t>
                </a:r>
              </a:p>
              <a:p>
                <a:pPr lvl="1"/>
                <a:r>
                  <a:rPr lang="en-US" altLang="zh-CN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Refers to the temporary variation (0.5-2 sec) in synaptic strength in response to synaptic activities, either facilitation or depression</a:t>
                </a:r>
              </a:p>
              <a:p>
                <a:pPr lvl="1"/>
                <a:r>
                  <a:rPr lang="en-US" altLang="zh-CN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 been suggested as a substrate of working memory</a:t>
                </a:r>
              </a:p>
              <a:p>
                <a:r>
                  <a:rPr lang="en-US" altLang="zh-CN" sz="2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Conductance-based synaptic inputs</a:t>
                </a:r>
              </a:p>
              <a:p>
                <a:pPr lvl="1"/>
                <a:r>
                  <a:rPr lang="en-US" altLang="zh-CN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Presynaptic firing directly effect synaptic conductance and hence the synaptic current</a:t>
                </a:r>
              </a:p>
              <a:p>
                <a:pPr lvl="1"/>
                <a:endParaRPr lang="en-US" altLang="zh-CN" sz="1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zh-CN" sz="1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zh-CN" sz="1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this model, firing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9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changes the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9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into postsynaptic cell and the time constant </a:t>
                </a:r>
                <a14:m>
                  <m:oMath xmlns:m="http://schemas.openxmlformats.org/officeDocument/2006/math">
                    <m:r>
                      <a:rPr lang="en-US" altLang="zh-CN" sz="19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en-US" altLang="zh-CN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endParaRPr lang="en-US" altLang="zh-CN" sz="23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3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Therefore, these two properties also lead to a dynamic 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endParaRPr lang="en-US" altLang="zh-CN" sz="23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3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03091E-ADDB-0FDE-2E24-113A38563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400"/>
                <a:ext cx="10515600" cy="4686300"/>
              </a:xfrm>
              <a:blipFill>
                <a:blip r:embed="rId3"/>
                <a:stretch>
                  <a:fillRect l="-696" t="-169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764A143-805F-302B-3A42-E9EB42F12B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739" r="594" b="6410"/>
          <a:stretch/>
        </p:blipFill>
        <p:spPr>
          <a:xfrm>
            <a:off x="5929311" y="3636339"/>
            <a:ext cx="6125796" cy="8050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23C37D-628B-9BA9-16C8-3ECFDDDD1C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712" b="24581"/>
          <a:stretch/>
        </p:blipFill>
        <p:spPr>
          <a:xfrm>
            <a:off x="4335925" y="4937069"/>
            <a:ext cx="2834375" cy="4647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D53F6B3-BA8A-5FA7-1C91-73DBAFDECFE2}"/>
              </a:ext>
            </a:extLst>
          </p:cNvPr>
          <p:cNvSpPr/>
          <p:nvPr/>
        </p:nvSpPr>
        <p:spPr>
          <a:xfrm>
            <a:off x="906050" y="1928472"/>
            <a:ext cx="10447749" cy="946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9F044E-0B7F-CA60-E715-BB452EAB4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92" y="3659851"/>
            <a:ext cx="5617053" cy="6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B2EE0-9216-B520-5FF7-9DF913A4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</a:t>
            </a:r>
            <a:endParaRPr lang="zh-CN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03091E-ADDB-0FDE-2E24-113A38563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901" y="143787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Carrying forward the biological features, </a:t>
                </a:r>
              </a:p>
              <a:p>
                <a:pPr lvl="1"/>
                <a:endParaRPr lang="en-US" altLang="zh-CN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Synaptic conductances are weighted contribution by pre-synaptic neurons, </a:t>
                </a:r>
              </a:p>
              <a:p>
                <a:endParaRPr lang="en-US" altLang="zh-CN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discretising and arranging terms, </a:t>
                </a:r>
              </a:p>
              <a:p>
                <a:endParaRPr lang="en-US" altLang="zh-CN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</m:oMath>
                </a14:m>
                <a:r>
                  <a:rPr lang="en-US" altLang="zh-CN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reversal potential, can be either positive or negative,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03091E-ADDB-0FDE-2E24-113A38563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901" y="1437873"/>
                <a:ext cx="10515600" cy="4351338"/>
              </a:xfrm>
              <a:blipFill>
                <a:blip r:embed="rId2"/>
                <a:stretch>
                  <a:fillRect l="-580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F994EC6-A518-2FA2-549A-75EFB880B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803" y="1841500"/>
            <a:ext cx="6320275" cy="59522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3212134-E5F0-F492-7EE9-09DB010A7F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261"/>
          <a:stretch/>
        </p:blipFill>
        <p:spPr>
          <a:xfrm>
            <a:off x="1602190" y="4431757"/>
            <a:ext cx="5233076" cy="4756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2250E2-1E33-6638-0FF2-CC2A0E7B9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112" y="5596159"/>
            <a:ext cx="2401783" cy="5447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8F2A35-42EE-DB7E-2672-A0E77352A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468" y="5547064"/>
            <a:ext cx="2401783" cy="593877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2C8334-773E-8774-2D8E-41CF4B5E2517}"/>
              </a:ext>
            </a:extLst>
          </p:cNvPr>
          <p:cNvCxnSpPr>
            <a:cxnSpLocks/>
          </p:cNvCxnSpPr>
          <p:nvPr/>
        </p:nvCxnSpPr>
        <p:spPr>
          <a:xfrm>
            <a:off x="5369668" y="5844002"/>
            <a:ext cx="680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018633CF-218D-2D97-800F-EE782C5EE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1986" y="4246167"/>
            <a:ext cx="2546830" cy="81361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2CB981C-76DA-8350-2230-1B3EE9E8C5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8540" y="405572"/>
            <a:ext cx="3264844" cy="223570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102609C-D37D-5008-B418-5179089EBC8B}"/>
              </a:ext>
            </a:extLst>
          </p:cNvPr>
          <p:cNvSpPr/>
          <p:nvPr/>
        </p:nvSpPr>
        <p:spPr>
          <a:xfrm>
            <a:off x="9446895" y="1247912"/>
            <a:ext cx="296545" cy="379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68F4BD-BEF5-DDC5-EC74-5A6681FA2E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1771" y="2948336"/>
            <a:ext cx="2359537" cy="8191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3EF774-2F07-6219-986D-427BE78A9A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8788" y="3035230"/>
            <a:ext cx="1963812" cy="79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B2EE0-9216-B520-5FF7-9DF913A4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</a:t>
            </a:r>
            <a:endParaRPr lang="zh-CN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3091E-ADDB-0FDE-2E24-113A3856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01" y="143787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Referencing to the voltage-based conductance model, we have proposed our bRNN model as follow:</a:t>
            </a:r>
          </a:p>
          <a:p>
            <a:pPr lvl="1"/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</a:rPr>
              <a:t>Constant-A bRNN: the scaling factor A is a constant</a:t>
            </a:r>
          </a:p>
          <a:p>
            <a:pPr lvl="1"/>
            <a:endParaRPr lang="en-US" altLang="zh-C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</a:rPr>
              <a:t>Matrix-A bRNN: the scaling factor A is a square matrix depending on the presynaptic and postsynaptic neuron</a:t>
            </a:r>
          </a:p>
          <a:p>
            <a:pPr lvl="1"/>
            <a:endParaRPr lang="en-US" altLang="zh-C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Simple-GRU is a nice and simple model to represent ANN’s performance in sequential tasks</a:t>
            </a:r>
          </a:p>
          <a:p>
            <a:pPr lvl="1"/>
            <a:endParaRPr lang="en-US" altLang="zh-C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E96076E-05DF-08BB-156E-DEB58E05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3" y="3866434"/>
            <a:ext cx="5022015" cy="7773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D2E03E0-1A55-4A0C-9C22-6EF1F0A5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3" y="2537511"/>
            <a:ext cx="4503810" cy="7925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36D60AD-F58F-C40A-D691-1E677502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874" y="5413102"/>
            <a:ext cx="2935687" cy="4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B2EE0-9216-B520-5FF7-9DF913A4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zh-CN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3091E-ADDB-0FDE-2E24-113A3856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7132" cy="4351338"/>
          </a:xfrm>
        </p:spPr>
        <p:txBody>
          <a:bodyPr>
            <a:normAutofit/>
          </a:bodyPr>
          <a:lstStyle/>
          <a:p>
            <a:r>
              <a:rPr lang="en-US" altLang="zh-CN" sz="2300" dirty="0">
                <a:latin typeface="Calibri" panose="020F0502020204030204" pitchFamily="34" charset="0"/>
                <a:cs typeface="Calibri" panose="020F0502020204030204" pitchFamily="34" charset="0"/>
              </a:rPr>
              <a:t>MNIST dataset</a:t>
            </a:r>
          </a:p>
          <a:p>
            <a:pPr lvl="1"/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</a:rPr>
              <a:t>28*28 grey scale images</a:t>
            </a:r>
          </a:p>
          <a:p>
            <a:pPr lvl="1"/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</a:rPr>
              <a:t>Size of dataset: 60000 training images and 10000 test images</a:t>
            </a:r>
          </a:p>
          <a:p>
            <a:pPr lvl="1"/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</a:rPr>
              <a:t>the networks read one pixel at a time in scanline order</a:t>
            </a:r>
          </a:p>
          <a:p>
            <a:pPr lvl="1"/>
            <a:endParaRPr lang="en-US" altLang="zh-C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300" dirty="0">
                <a:latin typeface="Calibri" panose="020F0502020204030204" pitchFamily="34" charset="0"/>
                <a:cs typeface="Calibri" panose="020F0502020204030204" pitchFamily="34" charset="0"/>
              </a:rPr>
              <a:t>CIFAR-10 dataset</a:t>
            </a:r>
          </a:p>
          <a:p>
            <a:pPr lvl="1"/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</a:rPr>
              <a:t>32*32 pixels and 3 colour channel</a:t>
            </a:r>
          </a:p>
          <a:p>
            <a:pPr lvl="1"/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</a:rPr>
              <a:t>Size of dataset: 50000 training images and 10000 test images</a:t>
            </a:r>
          </a:p>
          <a:p>
            <a:pPr lvl="1"/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</a:rPr>
              <a:t>The pixels are turned into sequential input using a ‘snake scan’</a:t>
            </a:r>
          </a:p>
          <a:p>
            <a:pPr marL="0" indent="0">
              <a:buNone/>
            </a:pPr>
            <a:endParaRPr lang="en-US" altLang="zh-C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How to Develop a CNN From Scratch for CIFAR-10 Photo Classification -  MachineLearningMastery.com">
            <a:extLst>
              <a:ext uri="{FF2B5EF4-FFF2-40B4-BE49-F238E27FC236}">
                <a16:creationId xmlns:a16="http://schemas.microsoft.com/office/drawing/2014/main" id="{BDB6A7E9-C01A-6DDC-D62A-AAA71040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321" y="3740873"/>
            <a:ext cx="2867276" cy="215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Develop a CNN for MNIST Handwritten Digit Classification -  MachineLearningMastery.com">
            <a:extLst>
              <a:ext uri="{FF2B5EF4-FFF2-40B4-BE49-F238E27FC236}">
                <a16:creationId xmlns:a16="http://schemas.microsoft.com/office/drawing/2014/main" id="{84551ACD-1126-9366-B18B-508D847BD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807" y="1308002"/>
            <a:ext cx="2951328" cy="22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) Snake Scan, (b) Smart Snake Scanning order (SS ...">
            <a:extLst>
              <a:ext uri="{FF2B5EF4-FFF2-40B4-BE49-F238E27FC236}">
                <a16:creationId xmlns:a16="http://schemas.microsoft.com/office/drawing/2014/main" id="{8FA04D87-41AB-31E2-51BE-B30F373D6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r="9401"/>
          <a:stretch/>
        </p:blipFill>
        <p:spPr bwMode="auto">
          <a:xfrm>
            <a:off x="6902791" y="4130333"/>
            <a:ext cx="2188931" cy="13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B2EE0-9216-B520-5FF7-9DF913A4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Preliminary Results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E32C9F4-D9EE-380E-C990-DF8CC3AEF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53898"/>
              </p:ext>
            </p:extLst>
          </p:nvPr>
        </p:nvGraphicFramePr>
        <p:xfrm>
          <a:off x="6979870" y="3058803"/>
          <a:ext cx="3168168" cy="1453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084">
                  <a:extLst>
                    <a:ext uri="{9D8B030D-6E8A-4147-A177-3AD203B41FA5}">
                      <a16:colId xmlns:a16="http://schemas.microsoft.com/office/drawing/2014/main" val="4110842630"/>
                    </a:ext>
                  </a:extLst>
                </a:gridCol>
                <a:gridCol w="1584084">
                  <a:extLst>
                    <a:ext uri="{9D8B030D-6E8A-4147-A177-3AD203B41FA5}">
                      <a16:colId xmlns:a16="http://schemas.microsoft.com/office/drawing/2014/main" val="3214721293"/>
                    </a:ext>
                  </a:extLst>
                </a:gridCol>
              </a:tblGrid>
              <a:tr h="311240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Hidden size</a:t>
                      </a:r>
                      <a:endParaRPr lang="zh-CN" altLang="en-US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 for MNIST</a:t>
                      </a:r>
                    </a:p>
                    <a:p>
                      <a:r>
                        <a:rPr lang="en-US" altLang="zh-C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 for CIFAR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75"/>
                  </a:ext>
                </a:extLst>
              </a:tr>
              <a:tr h="250169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zh-CN" altLang="en-US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93832"/>
                  </a:ext>
                </a:extLst>
              </a:tr>
              <a:tr h="311240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75773"/>
                  </a:ext>
                </a:extLst>
              </a:tr>
              <a:tr h="364935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Bayesian optimized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26806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4036B850-460A-0CA0-D7E6-3BF422A18B8C}"/>
              </a:ext>
            </a:extLst>
          </p:cNvPr>
          <p:cNvSpPr txBox="1"/>
          <p:nvPr/>
        </p:nvSpPr>
        <p:spPr>
          <a:xfrm>
            <a:off x="1430561" y="1807349"/>
            <a:ext cx="449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of Models using MNIST dataset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C65772-D7AC-7770-B965-0451CC40341C}"/>
              </a:ext>
            </a:extLst>
          </p:cNvPr>
          <p:cNvSpPr txBox="1"/>
          <p:nvPr/>
        </p:nvSpPr>
        <p:spPr>
          <a:xfrm>
            <a:off x="969196" y="4639864"/>
            <a:ext cx="4490977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two conductance-based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bRNNs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much better than vanilla RNN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GRU model still outweighs the two conductance-based bRNN.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Matrix-A bRNN only have slight advantage over constant-A bRNN. 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2DA7DB4-22C2-BA57-549C-0C865820A8CF}"/>
              </a:ext>
            </a:extLst>
          </p:cNvPr>
          <p:cNvSpPr txBox="1">
            <a:spLocks/>
          </p:cNvSpPr>
          <p:nvPr/>
        </p:nvSpPr>
        <p:spPr>
          <a:xfrm>
            <a:off x="6197601" y="4405444"/>
            <a:ext cx="5157787" cy="47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Constant-A bRNN outweighs simple GRU at low input size</a:t>
            </a:r>
          </a:p>
          <a:p>
            <a:pPr>
              <a:lnSpc>
                <a:spcPct val="125000"/>
              </a:lnSpc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Simple GRU seems to pick up features very fast, but its behaviour starts to drop quickly as well</a:t>
            </a:r>
          </a:p>
          <a:p>
            <a:endParaRPr lang="en-US" altLang="zh-C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F9DDC6-8EF0-6341-970F-FBACCE04F156}"/>
              </a:ext>
            </a:extLst>
          </p:cNvPr>
          <p:cNvSpPr txBox="1"/>
          <p:nvPr/>
        </p:nvSpPr>
        <p:spPr>
          <a:xfrm>
            <a:off x="6745305" y="510095"/>
            <a:ext cx="449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of Models using CIFAR-10 dataset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22ABF5-FC2E-22D2-B25C-F5FA84EFA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0"/>
          <a:stretch/>
        </p:blipFill>
        <p:spPr>
          <a:xfrm>
            <a:off x="6520997" y="885998"/>
            <a:ext cx="4109193" cy="210467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6E08AB-E825-68D4-B973-923011B03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69"/>
          <a:stretch/>
        </p:blipFill>
        <p:spPr>
          <a:xfrm>
            <a:off x="903679" y="2183089"/>
            <a:ext cx="4556494" cy="24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C550AAA18B48850E099350B14818" ma:contentTypeVersion="6" ma:contentTypeDescription="Create a new document." ma:contentTypeScope="" ma:versionID="cfafac943d4aa696a0288f210b14351c">
  <xsd:schema xmlns:xsd="http://www.w3.org/2001/XMLSchema" xmlns:xs="http://www.w3.org/2001/XMLSchema" xmlns:p="http://schemas.microsoft.com/office/2006/metadata/properties" xmlns:ns3="8ffedabf-644f-4a8f-a491-827af834d7e6" xmlns:ns4="2b31d6fa-8dac-489b-bcbb-bea5511472d5" targetNamespace="http://schemas.microsoft.com/office/2006/metadata/properties" ma:root="true" ma:fieldsID="1938e2e00cbc7ea0c1c084f238dbb9b7" ns3:_="" ns4:_="">
    <xsd:import namespace="8ffedabf-644f-4a8f-a491-827af834d7e6"/>
    <xsd:import namespace="2b31d6fa-8dac-489b-bcbb-bea5511472d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edabf-644f-4a8f-a491-827af834d7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1d6fa-8dac-489b-bcbb-bea5511472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31d6fa-8dac-489b-bcbb-bea5511472d5" xsi:nil="true"/>
  </documentManagement>
</p:properties>
</file>

<file path=customXml/itemProps1.xml><?xml version="1.0" encoding="utf-8"?>
<ds:datastoreItem xmlns:ds="http://schemas.openxmlformats.org/officeDocument/2006/customXml" ds:itemID="{108D87FB-FA50-484B-977F-36BA61FA5D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fedabf-644f-4a8f-a491-827af834d7e6"/>
    <ds:schemaRef ds:uri="2b31d6fa-8dac-489b-bcbb-bea551147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F52DD7-281C-4145-8FD2-03D4906FEA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886B5C-A228-4FDA-894C-36E70EFF4C8E}">
  <ds:schemaRefs>
    <ds:schemaRef ds:uri="http://schemas.microsoft.com/office/2006/documentManagement/types"/>
    <ds:schemaRef ds:uri="http://purl.org/dc/elements/1.1/"/>
    <ds:schemaRef ds:uri="http://www.w3.org/XML/1998/namespace"/>
    <ds:schemaRef ds:uri="8ffedabf-644f-4a8f-a491-827af834d7e6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2b31d6fa-8dac-489b-bcbb-bea5511472d5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586</Words>
  <Application>Microsoft Office PowerPoint</Application>
  <PresentationFormat>宽屏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Cambria Math</vt:lpstr>
      <vt:lpstr>Wingdings</vt:lpstr>
      <vt:lpstr>Office 主题​​</vt:lpstr>
      <vt:lpstr> Biologically plausible recurrent neural network for working memory tasks</vt:lpstr>
      <vt:lpstr>Introduction</vt:lpstr>
      <vt:lpstr>Background</vt:lpstr>
      <vt:lpstr>Background</vt:lpstr>
      <vt:lpstr>Background</vt:lpstr>
      <vt:lpstr>Modelling</vt:lpstr>
      <vt:lpstr>Modelling</vt:lpstr>
      <vt:lpstr>Methods</vt:lpstr>
      <vt:lpstr>Preliminary Results</vt:lpstr>
      <vt:lpstr>Summary and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Biologically plausible recurrent neural network</dc:title>
  <dc:creator>J. Cheng</dc:creator>
  <cp:lastModifiedBy>J. Cheng</cp:lastModifiedBy>
  <cp:revision>4</cp:revision>
  <dcterms:created xsi:type="dcterms:W3CDTF">2023-11-11T20:55:39Z</dcterms:created>
  <dcterms:modified xsi:type="dcterms:W3CDTF">2023-11-26T21:56:42Z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0x0101009843C550AAA18B48850E099350B14818</vt:lpwstr>
  </property>
</Properties>
</file>