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8" r:id="rId9"/>
    <p:sldId id="266" r:id="rId10"/>
    <p:sldId id="267" r:id="rId11"/>
    <p:sldId id="270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24" y="19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4A7E8-6218-4B23-9B4E-11CC713093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BC31A7-7A49-4406-905D-01BF5E39C4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C2035-19D6-4E55-9366-CB0649CA0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1ED3-848C-470B-80BC-D2B33F812DB8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3F599-4AA2-4908-A628-40F1C7175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02BBB-6F21-4A9A-8FCF-A4811CE92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445B-E7BA-41A4-A6F0-D0E00570F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37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2254D-B5D0-445C-A945-FA9C5E8FF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2173D7-6677-4DF3-A399-C35ED8D42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2E9D1-6248-4D1D-941A-566C44FD5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1ED3-848C-470B-80BC-D2B33F812DB8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49375-F39C-4ACE-8736-2DFA37CBC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F8FB4-1B93-4050-A3AE-801F9D17D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445B-E7BA-41A4-A6F0-D0E00570F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34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1577FC-5D2B-4896-85BA-8A11E6A30E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A9A972-14E5-4856-8162-C5D0AADBB6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26123-9B20-431E-85D7-47A4601D8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1ED3-848C-470B-80BC-D2B33F812DB8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9FFE1-17B2-4A30-91FF-34221C3E9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4EE6A-D02F-44F6-94EC-9CA7B3CF7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445B-E7BA-41A4-A6F0-D0E00570F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49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CC67D-939A-4ABA-A9F6-258418418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6410E-6DA4-44B3-8A82-FF7674BC9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E574D-3DCD-4396-B341-E830659DF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1ED3-848C-470B-80BC-D2B33F812DB8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6976D-8C9D-4DF7-9ED6-9685D9141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36DC3-126D-493C-8ED4-2159391D8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445B-E7BA-41A4-A6F0-D0E00570F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414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2CB15-9FE6-4BF3-ADCC-EC16124F8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6A8C4-A500-4F56-B16F-49D965D96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FDC8A-9FF8-4AF7-AA34-37324E043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1ED3-848C-470B-80BC-D2B33F812DB8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E0C82-5EB9-4537-B607-1ABD7AC9F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3E8F7-397D-4436-9683-E477CE9A8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445B-E7BA-41A4-A6F0-D0E00570F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38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107FF-E7C6-4A60-845E-389543C26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B8D74-6920-40BD-8620-BE7C39E614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F6225A-6058-4974-8EC8-24C2CE1BE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B1797F-2EE4-4964-B49C-E69E9D4EF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1ED3-848C-470B-80BC-D2B33F812DB8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B5F068-027A-4995-8C0A-CE8AC75A6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633133-926A-414F-837E-084055416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445B-E7BA-41A4-A6F0-D0E00570F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677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E49DF-5F6E-4A09-B982-9466852C4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FC989-17AA-44E2-B7D0-D18890C2D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6277CC-09AA-4D9F-A0AD-8C38CB0B9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DFA7B1-6C44-4B84-B8B3-87F391E2A9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849C80-EBE8-4977-8065-CA80AE093B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671B71-6DBE-4D17-8AFA-939AD4C3D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1ED3-848C-470B-80BC-D2B33F812DB8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53787-D378-4DEE-AFBC-8A0ADD3CD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31CD3C-B768-4B59-9903-DA2C1238E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445B-E7BA-41A4-A6F0-D0E00570F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889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B856B-D4BD-41EC-BFEB-3292AB30D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172F15-75CD-4A4E-B2A7-074335094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1ED3-848C-470B-80BC-D2B33F812DB8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D6902B-548E-4DD0-BAAE-27BFB454E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A93208-63C8-4D97-AFF5-C59E3DFB0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445B-E7BA-41A4-A6F0-D0E00570F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46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E0745E-D939-45EA-86AF-4ECA65004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1ED3-848C-470B-80BC-D2B33F812DB8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3AB4AE-BAAE-4490-97ED-BB660BBE8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2B169-45BC-4D5B-A784-DF4EEC1C4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445B-E7BA-41A4-A6F0-D0E00570F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675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B4AC2-6D02-413B-BA54-4FE717FA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7E176-94B7-4DA5-B101-BD66D3675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FCB98F-4F33-4D7E-9870-E2CC256B6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B050B-7F97-4EEE-A946-E967C7A1A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1ED3-848C-470B-80BC-D2B33F812DB8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8060A7-D21F-4963-9060-181EC82BE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B77DA1-6375-4A1B-8CAD-514C86AA0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445B-E7BA-41A4-A6F0-D0E00570F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880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93F78-46D1-4DE1-86B0-B7DC88D0B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DA5D37-12EA-4900-9B2B-22B3803398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3250C6-39BF-4BC9-A50C-8681F3FEDD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5BE00E-E3B6-401D-9383-42324DFA7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1ED3-848C-470B-80BC-D2B33F812DB8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D327E-EAF1-4DAC-905A-4E04410BE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A32214-7633-4482-8DF6-40A772549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445B-E7BA-41A4-A6F0-D0E00570F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577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B52AB6-0DD1-4B9A-B0D7-1DFA2F713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C9933-4357-484B-A478-6144FB02F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27061-48F1-4928-9331-C4CEC72A22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D1ED3-848C-470B-80BC-D2B33F812DB8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2F474-8CB1-4EAF-A319-6F281F1BE5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A1A3F-1954-44E3-8CE6-37ECFA4D72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3445B-E7BA-41A4-A6F0-D0E00570F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192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E1C69D-6F37-4B43-98DB-1B4A1A8DA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796739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4453992-134E-4EB6-9FA9-ADC2236A8FC3}"/>
              </a:ext>
            </a:extLst>
          </p:cNvPr>
          <p:cNvSpPr/>
          <p:nvPr/>
        </p:nvSpPr>
        <p:spPr>
          <a:xfrm>
            <a:off x="6638314" y="651467"/>
            <a:ext cx="460395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</a:rPr>
              <a:t>Six Degrees of</a:t>
            </a:r>
          </a:p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</a:rPr>
              <a:t>Francis Bacon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8" name="Half Frame 7">
            <a:extLst>
              <a:ext uri="{FF2B5EF4-FFF2-40B4-BE49-F238E27FC236}">
                <a16:creationId xmlns:a16="http://schemas.microsoft.com/office/drawing/2014/main" id="{29A9F282-39FF-430E-B655-24C8950BD6C7}"/>
              </a:ext>
            </a:extLst>
          </p:cNvPr>
          <p:cNvSpPr/>
          <p:nvPr/>
        </p:nvSpPr>
        <p:spPr>
          <a:xfrm>
            <a:off x="6415457" y="651467"/>
            <a:ext cx="445713" cy="511062"/>
          </a:xfrm>
          <a:prstGeom prst="halfFram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Half Frame 9">
            <a:extLst>
              <a:ext uri="{FF2B5EF4-FFF2-40B4-BE49-F238E27FC236}">
                <a16:creationId xmlns:a16="http://schemas.microsoft.com/office/drawing/2014/main" id="{4BC8B3BC-EE22-4C67-B30F-069A3ED0F722}"/>
              </a:ext>
            </a:extLst>
          </p:cNvPr>
          <p:cNvSpPr/>
          <p:nvPr/>
        </p:nvSpPr>
        <p:spPr>
          <a:xfrm rot="10800000">
            <a:off x="10914491" y="1894731"/>
            <a:ext cx="445713" cy="511062"/>
          </a:xfrm>
          <a:prstGeom prst="halfFrame">
            <a:avLst>
              <a:gd name="adj1" fmla="val 33333"/>
              <a:gd name="adj2" fmla="val 33333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C36D07-D291-48F6-A989-24127360D92A}"/>
              </a:ext>
            </a:extLst>
          </p:cNvPr>
          <p:cNvSpPr txBox="1"/>
          <p:nvPr/>
        </p:nvSpPr>
        <p:spPr>
          <a:xfrm>
            <a:off x="9283959" y="4044820"/>
            <a:ext cx="27385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Team 8</a:t>
            </a:r>
          </a:p>
          <a:p>
            <a:r>
              <a:rPr lang="en-US" dirty="0"/>
              <a:t>Patrick Ban</a:t>
            </a:r>
          </a:p>
          <a:p>
            <a:r>
              <a:rPr lang="en-US" dirty="0"/>
              <a:t>Yawen Duan</a:t>
            </a:r>
          </a:p>
          <a:p>
            <a:r>
              <a:rPr lang="en-US" dirty="0" err="1"/>
              <a:t>Jaymin</a:t>
            </a:r>
            <a:r>
              <a:rPr lang="en-US" dirty="0"/>
              <a:t> Patel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716510-BF3A-442C-85E5-AD09CF0496DC}"/>
              </a:ext>
            </a:extLst>
          </p:cNvPr>
          <p:cNvSpPr/>
          <p:nvPr/>
        </p:nvSpPr>
        <p:spPr>
          <a:xfrm>
            <a:off x="9098914" y="4142793"/>
            <a:ext cx="87074" cy="10356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561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DC95C32-AC5D-49EE-BB88-D8D9096933DC}"/>
              </a:ext>
            </a:extLst>
          </p:cNvPr>
          <p:cNvSpPr/>
          <p:nvPr/>
        </p:nvSpPr>
        <p:spPr>
          <a:xfrm>
            <a:off x="9764322" y="675461"/>
            <a:ext cx="2427678" cy="2343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723F6A-4B97-41D0-99C9-F26A64D6FF4A}"/>
              </a:ext>
            </a:extLst>
          </p:cNvPr>
          <p:cNvSpPr/>
          <p:nvPr/>
        </p:nvSpPr>
        <p:spPr>
          <a:xfrm>
            <a:off x="8550483" y="1241409"/>
            <a:ext cx="2427678" cy="2343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F34CF7-A707-4A43-A9F9-3C204AC053D5}"/>
              </a:ext>
            </a:extLst>
          </p:cNvPr>
          <p:cNvSpPr/>
          <p:nvPr/>
        </p:nvSpPr>
        <p:spPr>
          <a:xfrm>
            <a:off x="9764322" y="1871687"/>
            <a:ext cx="2427678" cy="2343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3C05B3-666E-421D-8FB4-FAF6417E5EE1}"/>
              </a:ext>
            </a:extLst>
          </p:cNvPr>
          <p:cNvSpPr/>
          <p:nvPr/>
        </p:nvSpPr>
        <p:spPr>
          <a:xfrm>
            <a:off x="851191" y="588156"/>
            <a:ext cx="57872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Results &amp; Findings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A16607-3093-4C62-81DF-7A764C198F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19" t="11339" r="16964" b="16601"/>
          <a:stretch/>
        </p:blipFill>
        <p:spPr>
          <a:xfrm>
            <a:off x="1044929" y="1883571"/>
            <a:ext cx="5243903" cy="408458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B7942C5-EA5C-4494-9C1B-CC7E59BB2776}"/>
              </a:ext>
            </a:extLst>
          </p:cNvPr>
          <p:cNvSpPr txBox="1"/>
          <p:nvPr/>
        </p:nvSpPr>
        <p:spPr>
          <a:xfrm>
            <a:off x="6148873" y="2828835"/>
            <a:ext cx="470262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Francis Bacon is not central in this network either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6 central people all belong to group “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Royal Academy of Music I and II</a:t>
            </a:r>
            <a:r>
              <a:rPr lang="en-US" dirty="0"/>
              <a:t>” (1700-1734)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central groups: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Royal Academy of Music I and II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Opera of the Nobility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Whigs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Royal Society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72FFCF-B3E0-455B-862A-065660CECF92}"/>
              </a:ext>
            </a:extLst>
          </p:cNvPr>
          <p:cNvSpPr txBox="1"/>
          <p:nvPr/>
        </p:nvSpPr>
        <p:spPr>
          <a:xfrm>
            <a:off x="4930408" y="1603646"/>
            <a:ext cx="362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--Co-group Network</a:t>
            </a:r>
          </a:p>
        </p:txBody>
      </p:sp>
    </p:spTree>
    <p:extLst>
      <p:ext uri="{BB962C8B-B14F-4D97-AF65-F5344CB8AC3E}">
        <p14:creationId xmlns:p14="http://schemas.microsoft.com/office/powerpoint/2010/main" val="681510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DC95C32-AC5D-49EE-BB88-D8D9096933DC}"/>
              </a:ext>
            </a:extLst>
          </p:cNvPr>
          <p:cNvSpPr/>
          <p:nvPr/>
        </p:nvSpPr>
        <p:spPr>
          <a:xfrm>
            <a:off x="9764322" y="675461"/>
            <a:ext cx="2427678" cy="2343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723F6A-4B97-41D0-99C9-F26A64D6FF4A}"/>
              </a:ext>
            </a:extLst>
          </p:cNvPr>
          <p:cNvSpPr/>
          <p:nvPr/>
        </p:nvSpPr>
        <p:spPr>
          <a:xfrm>
            <a:off x="8550483" y="1241409"/>
            <a:ext cx="2427678" cy="2343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F34CF7-A707-4A43-A9F9-3C204AC053D5}"/>
              </a:ext>
            </a:extLst>
          </p:cNvPr>
          <p:cNvSpPr/>
          <p:nvPr/>
        </p:nvSpPr>
        <p:spPr>
          <a:xfrm>
            <a:off x="9764322" y="1871687"/>
            <a:ext cx="2427678" cy="2343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3C05B3-666E-421D-8FB4-FAF6417E5EE1}"/>
              </a:ext>
            </a:extLst>
          </p:cNvPr>
          <p:cNvSpPr/>
          <p:nvPr/>
        </p:nvSpPr>
        <p:spPr>
          <a:xfrm>
            <a:off x="851191" y="588156"/>
            <a:ext cx="57872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Results &amp; Findings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72FFCF-B3E0-455B-862A-065660CECF92}"/>
              </a:ext>
            </a:extLst>
          </p:cNvPr>
          <p:cNvSpPr txBox="1"/>
          <p:nvPr/>
        </p:nvSpPr>
        <p:spPr>
          <a:xfrm>
            <a:off x="4930408" y="1603646"/>
            <a:ext cx="3620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--Does the network change</a:t>
            </a:r>
          </a:p>
          <a:p>
            <a:r>
              <a:rPr lang="en-US" dirty="0"/>
              <a:t>   over time?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E7133AE-AB8A-40CF-82C9-228C3F139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93" y="2265288"/>
            <a:ext cx="3181911" cy="19679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4E9A480-CB99-4E2F-933A-DE50DB86A7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70" y="4352613"/>
            <a:ext cx="3300631" cy="204138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5AEF180-C895-43E2-A6F7-E8BBD4B6BC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101" y="2275377"/>
            <a:ext cx="3223434" cy="199364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2DB08AA-62EC-47EB-85E5-A4B5F864BA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548" y="4352614"/>
            <a:ext cx="3300628" cy="204138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CE6A2ED-D654-4061-9B29-E9B5CCE13E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623" y="2949052"/>
            <a:ext cx="4538718" cy="280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365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75B0665-325B-4ABD-B834-CCBCB1361E0A}"/>
              </a:ext>
            </a:extLst>
          </p:cNvPr>
          <p:cNvSpPr/>
          <p:nvPr/>
        </p:nvSpPr>
        <p:spPr>
          <a:xfrm>
            <a:off x="3606282" y="2006082"/>
            <a:ext cx="5164493" cy="2775857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accent2">
                    <a:lumMod val="75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38735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6FB54D-F4DB-48BE-8EE3-6FDA0FB3339A}"/>
              </a:ext>
            </a:extLst>
          </p:cNvPr>
          <p:cNvSpPr/>
          <p:nvPr/>
        </p:nvSpPr>
        <p:spPr>
          <a:xfrm>
            <a:off x="611132" y="0"/>
            <a:ext cx="464092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59053717-631F-4C40-96FD-2B74CF7ADA38}"/>
              </a:ext>
            </a:extLst>
          </p:cNvPr>
          <p:cNvSpPr/>
          <p:nvPr/>
        </p:nvSpPr>
        <p:spPr>
          <a:xfrm>
            <a:off x="1773661" y="1190098"/>
            <a:ext cx="340028" cy="326244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4C19C6-73C9-4EE4-942E-6781321B3FF3}"/>
              </a:ext>
            </a:extLst>
          </p:cNvPr>
          <p:cNvSpPr txBox="1"/>
          <p:nvPr/>
        </p:nvSpPr>
        <p:spPr>
          <a:xfrm>
            <a:off x="2398575" y="2460891"/>
            <a:ext cx="3418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</a:rPr>
              <a:t>Questions We Are Interested In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58E5A29C-7B24-4B37-93B6-A72FA4BFE062}"/>
              </a:ext>
            </a:extLst>
          </p:cNvPr>
          <p:cNvSpPr/>
          <p:nvPr/>
        </p:nvSpPr>
        <p:spPr>
          <a:xfrm>
            <a:off x="1773661" y="2482052"/>
            <a:ext cx="340028" cy="326244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EEAF2106-2610-4669-9EAC-E28F0502B47B}"/>
              </a:ext>
            </a:extLst>
          </p:cNvPr>
          <p:cNvSpPr/>
          <p:nvPr/>
        </p:nvSpPr>
        <p:spPr>
          <a:xfrm>
            <a:off x="1773661" y="3774772"/>
            <a:ext cx="340028" cy="326244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8F218FC8-0DD4-466D-A0AE-402B8AE83882}"/>
              </a:ext>
            </a:extLst>
          </p:cNvPr>
          <p:cNvSpPr/>
          <p:nvPr/>
        </p:nvSpPr>
        <p:spPr>
          <a:xfrm>
            <a:off x="1773661" y="5067492"/>
            <a:ext cx="340028" cy="326244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663129-3DAB-44EF-9DD8-43168709035F}"/>
              </a:ext>
            </a:extLst>
          </p:cNvPr>
          <p:cNvSpPr txBox="1"/>
          <p:nvPr/>
        </p:nvSpPr>
        <p:spPr>
          <a:xfrm>
            <a:off x="2352625" y="1168554"/>
            <a:ext cx="3418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</a:rPr>
              <a:t>Dataset We Are Working 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24DA8B-295A-4A35-9B84-4987BAE975BD}"/>
              </a:ext>
            </a:extLst>
          </p:cNvPr>
          <p:cNvSpPr txBox="1"/>
          <p:nvPr/>
        </p:nvSpPr>
        <p:spPr>
          <a:xfrm>
            <a:off x="2462904" y="3753228"/>
            <a:ext cx="3418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</a:rPr>
              <a:t>Analysis Approach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8AD4E2-86E3-4BCF-9B01-63D2C131E95B}"/>
              </a:ext>
            </a:extLst>
          </p:cNvPr>
          <p:cNvSpPr txBox="1"/>
          <p:nvPr/>
        </p:nvSpPr>
        <p:spPr>
          <a:xfrm>
            <a:off x="2462904" y="5067492"/>
            <a:ext cx="3418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</a:rPr>
              <a:t>First Results &amp; Findings</a:t>
            </a:r>
          </a:p>
        </p:txBody>
      </p:sp>
    </p:spTree>
    <p:extLst>
      <p:ext uri="{BB962C8B-B14F-4D97-AF65-F5344CB8AC3E}">
        <p14:creationId xmlns:p14="http://schemas.microsoft.com/office/powerpoint/2010/main" val="2326246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DC95C32-AC5D-49EE-BB88-D8D9096933DC}"/>
              </a:ext>
            </a:extLst>
          </p:cNvPr>
          <p:cNvSpPr/>
          <p:nvPr/>
        </p:nvSpPr>
        <p:spPr>
          <a:xfrm>
            <a:off x="9764322" y="675461"/>
            <a:ext cx="2427678" cy="2343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723F6A-4B97-41D0-99C9-F26A64D6FF4A}"/>
              </a:ext>
            </a:extLst>
          </p:cNvPr>
          <p:cNvSpPr/>
          <p:nvPr/>
        </p:nvSpPr>
        <p:spPr>
          <a:xfrm>
            <a:off x="8550483" y="1241409"/>
            <a:ext cx="2427678" cy="2343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F34CF7-A707-4A43-A9F9-3C204AC053D5}"/>
              </a:ext>
            </a:extLst>
          </p:cNvPr>
          <p:cNvSpPr/>
          <p:nvPr/>
        </p:nvSpPr>
        <p:spPr>
          <a:xfrm>
            <a:off x="9764322" y="1871687"/>
            <a:ext cx="2427678" cy="2343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3C05B3-666E-421D-8FB4-FAF6417E5EE1}"/>
              </a:ext>
            </a:extLst>
          </p:cNvPr>
          <p:cNvSpPr/>
          <p:nvPr/>
        </p:nvSpPr>
        <p:spPr>
          <a:xfrm>
            <a:off x="5605991" y="670866"/>
            <a:ext cx="25170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Dataset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FBEF53A-E7F1-4426-89B4-04D2FE08CF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56" y="-3409"/>
            <a:ext cx="4590380" cy="686140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72261B8-9FA1-481D-81E2-9684306ACD6C}"/>
              </a:ext>
            </a:extLst>
          </p:cNvPr>
          <p:cNvSpPr txBox="1"/>
          <p:nvPr/>
        </p:nvSpPr>
        <p:spPr>
          <a:xfrm>
            <a:off x="5982657" y="2233158"/>
            <a:ext cx="552775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Francis Bacon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English philosopher, statesman, scientist, jurist, orator, and author, the father of empiricism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13983</a:t>
            </a:r>
            <a:r>
              <a:rPr lang="en-US" dirty="0"/>
              <a:t> People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Gender, birth year, death year, historical significance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191402</a:t>
            </a:r>
            <a:r>
              <a:rPr lang="en-US" dirty="0"/>
              <a:t> Edges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Start year, end year, maximum confidence, original confidence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109 </a:t>
            </a:r>
            <a:r>
              <a:rPr lang="en-US" dirty="0"/>
              <a:t>Groups (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494</a:t>
            </a:r>
            <a:r>
              <a:rPr lang="en-US" dirty="0"/>
              <a:t> People)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Name, description, start year, end year, member list</a:t>
            </a:r>
          </a:p>
        </p:txBody>
      </p:sp>
    </p:spTree>
    <p:extLst>
      <p:ext uri="{BB962C8B-B14F-4D97-AF65-F5344CB8AC3E}">
        <p14:creationId xmlns:p14="http://schemas.microsoft.com/office/powerpoint/2010/main" val="3764925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CC9B4B-CDC0-4E76-B95D-8A0EC486D21B}"/>
              </a:ext>
            </a:extLst>
          </p:cNvPr>
          <p:cNvSpPr txBox="1"/>
          <p:nvPr/>
        </p:nvSpPr>
        <p:spPr>
          <a:xfrm>
            <a:off x="4374414" y="413548"/>
            <a:ext cx="4264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13A95-8317-4DD4-9078-002E157D9D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531" y="2329911"/>
            <a:ext cx="2603053" cy="260305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BAE6861-F5F7-42AE-B027-A7F37FFA8AC1}"/>
              </a:ext>
            </a:extLst>
          </p:cNvPr>
          <p:cNvSpPr/>
          <p:nvPr/>
        </p:nvSpPr>
        <p:spPr>
          <a:xfrm>
            <a:off x="4470144" y="1373896"/>
            <a:ext cx="3051829" cy="1973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5AD3BEBB-7AB1-49D5-9326-0BB01AFCE48E}"/>
              </a:ext>
            </a:extLst>
          </p:cNvPr>
          <p:cNvSpPr/>
          <p:nvPr/>
        </p:nvSpPr>
        <p:spPr>
          <a:xfrm>
            <a:off x="896021" y="2172748"/>
            <a:ext cx="340028" cy="326244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C28F92-85CA-4920-89D1-36D18F9C4C2F}"/>
              </a:ext>
            </a:extLst>
          </p:cNvPr>
          <p:cNvSpPr txBox="1"/>
          <p:nvPr/>
        </p:nvSpPr>
        <p:spPr>
          <a:xfrm>
            <a:off x="1312627" y="2117350"/>
            <a:ext cx="28259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everyone in this network be linked to Francis Bacon within 6 steps?</a:t>
            </a: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D4F12FC0-E50B-45DB-94F5-276202A674A7}"/>
              </a:ext>
            </a:extLst>
          </p:cNvPr>
          <p:cNvSpPr/>
          <p:nvPr/>
        </p:nvSpPr>
        <p:spPr>
          <a:xfrm>
            <a:off x="896021" y="4038724"/>
            <a:ext cx="340028" cy="326244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2F9BAD-7F31-41FE-8843-DD2301EAD65D}"/>
              </a:ext>
            </a:extLst>
          </p:cNvPr>
          <p:cNvSpPr txBox="1"/>
          <p:nvPr/>
        </p:nvSpPr>
        <p:spPr>
          <a:xfrm>
            <a:off x="1312627" y="3985011"/>
            <a:ext cx="2825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Francis Bacon the most central people? If not, who is?</a:t>
            </a: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6C41A164-D07F-4A10-A969-6B70257FA4C7}"/>
              </a:ext>
            </a:extLst>
          </p:cNvPr>
          <p:cNvSpPr/>
          <p:nvPr/>
        </p:nvSpPr>
        <p:spPr>
          <a:xfrm>
            <a:off x="7853579" y="2223579"/>
            <a:ext cx="340028" cy="326244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6FDC79-045A-4BB7-8265-2F4AAFB9B044}"/>
              </a:ext>
            </a:extLst>
          </p:cNvPr>
          <p:cNvSpPr txBox="1"/>
          <p:nvPr/>
        </p:nvSpPr>
        <p:spPr>
          <a:xfrm>
            <a:off x="8238789" y="2154109"/>
            <a:ext cx="36759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Which type (occupation, historical significance, gender, group) of people are more central? Linked to Francis Bacon within smaller steps?</a:t>
            </a: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2A9BE5E8-530D-4BB4-AC3C-9637FEF61BAC}"/>
              </a:ext>
            </a:extLst>
          </p:cNvPr>
          <p:cNvSpPr/>
          <p:nvPr/>
        </p:nvSpPr>
        <p:spPr>
          <a:xfrm>
            <a:off x="7853579" y="4283554"/>
            <a:ext cx="340028" cy="326244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ED279A-EA93-47A5-BFF3-5138E37ACA65}"/>
              </a:ext>
            </a:extLst>
          </p:cNvPr>
          <p:cNvSpPr txBox="1"/>
          <p:nvPr/>
        </p:nvSpPr>
        <p:spPr>
          <a:xfrm>
            <a:off x="8238789" y="4208480"/>
            <a:ext cx="3276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Does the network change over time?</a:t>
            </a:r>
          </a:p>
        </p:txBody>
      </p:sp>
    </p:spTree>
    <p:extLst>
      <p:ext uri="{BB962C8B-B14F-4D97-AF65-F5344CB8AC3E}">
        <p14:creationId xmlns:p14="http://schemas.microsoft.com/office/powerpoint/2010/main" val="442291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0703297-26BD-4920-BB81-32439B44C3A3}"/>
              </a:ext>
            </a:extLst>
          </p:cNvPr>
          <p:cNvSpPr/>
          <p:nvPr/>
        </p:nvSpPr>
        <p:spPr>
          <a:xfrm>
            <a:off x="3487585" y="1373896"/>
            <a:ext cx="5500185" cy="1973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2F57BA-F5BF-425E-948E-2A63763749EC}"/>
              </a:ext>
            </a:extLst>
          </p:cNvPr>
          <p:cNvSpPr txBox="1"/>
          <p:nvPr/>
        </p:nvSpPr>
        <p:spPr>
          <a:xfrm>
            <a:off x="3446229" y="450566"/>
            <a:ext cx="5748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Analysis Approach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4415C5-A780-4BE7-BC15-8459CEF5F4E2}"/>
              </a:ext>
            </a:extLst>
          </p:cNvPr>
          <p:cNvSpPr txBox="1"/>
          <p:nvPr/>
        </p:nvSpPr>
        <p:spPr>
          <a:xfrm>
            <a:off x="6373232" y="1973290"/>
            <a:ext cx="4732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 network, color nodes by group/ occupation, color edges by maximum confidence (1 to 4)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FBDFFD-35F9-4CA8-A3C6-E97194B3E282}"/>
              </a:ext>
            </a:extLst>
          </p:cNvPr>
          <p:cNvSpPr txBox="1"/>
          <p:nvPr/>
        </p:nvSpPr>
        <p:spPr>
          <a:xfrm>
            <a:off x="928185" y="2484979"/>
            <a:ext cx="434684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3 Networks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All relationships network (13983 nodes, 191402 edges)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Occupation network (8 occupation, 2823 nodes, 23028 edges)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Co-group network (109 groups, 494 nodes, 7059 edges)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BC9BAA-CB06-4894-BCDD-856C09E493B5}"/>
              </a:ext>
            </a:extLst>
          </p:cNvPr>
          <p:cNvSpPr txBox="1"/>
          <p:nvPr/>
        </p:nvSpPr>
        <p:spPr>
          <a:xfrm>
            <a:off x="6373232" y="3200981"/>
            <a:ext cx="4264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each node, calculate the shortest path to Francis Bacon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4E8EC3-B9CD-4AEF-8384-602B34CC7DA3}"/>
              </a:ext>
            </a:extLst>
          </p:cNvPr>
          <p:cNvSpPr txBox="1"/>
          <p:nvPr/>
        </p:nvSpPr>
        <p:spPr>
          <a:xfrm>
            <a:off x="6373231" y="4137992"/>
            <a:ext cx="42641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each network, calculate degree, betweenness, closeness, eigenvector centrality and find out the most central people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742D95-95BD-400E-A7B7-A4E27058ED07}"/>
              </a:ext>
            </a:extLst>
          </p:cNvPr>
          <p:cNvSpPr txBox="1"/>
          <p:nvPr/>
        </p:nvSpPr>
        <p:spPr>
          <a:xfrm>
            <a:off x="6373232" y="5629002"/>
            <a:ext cx="4264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 the centrality against time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862CE08D-3BAF-447E-B7AA-E5869C7C0FFF}"/>
              </a:ext>
            </a:extLst>
          </p:cNvPr>
          <p:cNvSpPr/>
          <p:nvPr/>
        </p:nvSpPr>
        <p:spPr>
          <a:xfrm>
            <a:off x="8243385" y="2896620"/>
            <a:ext cx="317053" cy="402069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61A8042F-2833-467B-90BC-66228EEE8E7B}"/>
              </a:ext>
            </a:extLst>
          </p:cNvPr>
          <p:cNvSpPr/>
          <p:nvPr/>
        </p:nvSpPr>
        <p:spPr>
          <a:xfrm>
            <a:off x="8243385" y="3769562"/>
            <a:ext cx="317053" cy="402069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66806980-0C96-4C80-9289-610ABABD5B9D}"/>
              </a:ext>
            </a:extLst>
          </p:cNvPr>
          <p:cNvSpPr/>
          <p:nvPr/>
        </p:nvSpPr>
        <p:spPr>
          <a:xfrm>
            <a:off x="8234195" y="5283069"/>
            <a:ext cx="317053" cy="402069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96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DC95C32-AC5D-49EE-BB88-D8D9096933DC}"/>
              </a:ext>
            </a:extLst>
          </p:cNvPr>
          <p:cNvSpPr/>
          <p:nvPr/>
        </p:nvSpPr>
        <p:spPr>
          <a:xfrm>
            <a:off x="9764322" y="675461"/>
            <a:ext cx="2427678" cy="2343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723F6A-4B97-41D0-99C9-F26A64D6FF4A}"/>
              </a:ext>
            </a:extLst>
          </p:cNvPr>
          <p:cNvSpPr/>
          <p:nvPr/>
        </p:nvSpPr>
        <p:spPr>
          <a:xfrm>
            <a:off x="8550483" y="1241409"/>
            <a:ext cx="2427678" cy="2343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F34CF7-A707-4A43-A9F9-3C204AC053D5}"/>
              </a:ext>
            </a:extLst>
          </p:cNvPr>
          <p:cNvSpPr/>
          <p:nvPr/>
        </p:nvSpPr>
        <p:spPr>
          <a:xfrm>
            <a:off x="9764322" y="1871687"/>
            <a:ext cx="2427678" cy="2343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3C05B3-666E-421D-8FB4-FAF6417E5EE1}"/>
              </a:ext>
            </a:extLst>
          </p:cNvPr>
          <p:cNvSpPr/>
          <p:nvPr/>
        </p:nvSpPr>
        <p:spPr>
          <a:xfrm>
            <a:off x="851191" y="588156"/>
            <a:ext cx="57872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Results &amp; Findings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E50C4E-ACA5-4AA1-A16D-B005C52BFB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3" t="4422" r="22320" b="3544"/>
          <a:stretch/>
        </p:blipFill>
        <p:spPr>
          <a:xfrm>
            <a:off x="851191" y="1792040"/>
            <a:ext cx="4020603" cy="45765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72FFCF-B3E0-455B-862A-065660CECF92}"/>
              </a:ext>
            </a:extLst>
          </p:cNvPr>
          <p:cNvSpPr txBox="1"/>
          <p:nvPr/>
        </p:nvSpPr>
        <p:spPr>
          <a:xfrm>
            <a:off x="4930408" y="1603646"/>
            <a:ext cx="362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--All Relationships Network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07B009-F965-491B-99E0-08E19C9A37B9}"/>
              </a:ext>
            </a:extLst>
          </p:cNvPr>
          <p:cNvSpPr txBox="1"/>
          <p:nvPr/>
        </p:nvSpPr>
        <p:spPr>
          <a:xfrm>
            <a:off x="6740445" y="3719574"/>
            <a:ext cx="4370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Max steps to be linked to Francis Bacon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8AB9C7-457C-467A-94C5-94E550A7B683}"/>
              </a:ext>
            </a:extLst>
          </p:cNvPr>
          <p:cNvSpPr txBox="1"/>
          <p:nvPr/>
        </p:nvSpPr>
        <p:spPr>
          <a:xfrm>
            <a:off x="6740445" y="2715248"/>
            <a:ext cx="4600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Average steps to be linked to Francis Bacon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F8A5B3-64FF-41FA-B64B-1E1BEDEBED1B}"/>
              </a:ext>
            </a:extLst>
          </p:cNvPr>
          <p:cNvSpPr txBox="1"/>
          <p:nvPr/>
        </p:nvSpPr>
        <p:spPr>
          <a:xfrm>
            <a:off x="6740445" y="4539518"/>
            <a:ext cx="5008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Francis Bacon is the 42</a:t>
            </a:r>
            <a:r>
              <a:rPr lang="en-US" sz="1600" baseline="30000" dirty="0"/>
              <a:t>nd</a:t>
            </a:r>
            <a:r>
              <a:rPr lang="en-US" sz="1600" dirty="0"/>
              <a:t> central people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F670AE-171F-4D2E-97B6-6F88BA78A5C4}"/>
              </a:ext>
            </a:extLst>
          </p:cNvPr>
          <p:cNvSpPr txBox="1"/>
          <p:nvPr/>
        </p:nvSpPr>
        <p:spPr>
          <a:xfrm>
            <a:off x="6740445" y="5297623"/>
            <a:ext cx="4696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11% are strong ties (maximum confidence &gt;60)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1DCF11-59BC-45CD-B5BA-9CC8C4667A0B}"/>
              </a:ext>
            </a:extLst>
          </p:cNvPr>
          <p:cNvSpPr/>
          <p:nvPr/>
        </p:nvSpPr>
        <p:spPr>
          <a:xfrm>
            <a:off x="5467129" y="2469716"/>
            <a:ext cx="110158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2.3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3175375-1AC7-472F-836D-00542264AA86}"/>
              </a:ext>
            </a:extLst>
          </p:cNvPr>
          <p:cNvSpPr/>
          <p:nvPr/>
        </p:nvSpPr>
        <p:spPr>
          <a:xfrm>
            <a:off x="5467129" y="3468171"/>
            <a:ext cx="110158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5</a:t>
            </a:r>
            <a:r>
              <a:rPr lang="en-U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D6D2ACE-58DC-4E3B-9D5D-9A743A751E3A}"/>
              </a:ext>
            </a:extLst>
          </p:cNvPr>
          <p:cNvSpPr/>
          <p:nvPr/>
        </p:nvSpPr>
        <p:spPr>
          <a:xfrm>
            <a:off x="5560103" y="4354852"/>
            <a:ext cx="91563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42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38E94CA-617A-4353-AD16-A0C6B46B21C3}"/>
              </a:ext>
            </a:extLst>
          </p:cNvPr>
          <p:cNvSpPr/>
          <p:nvPr/>
        </p:nvSpPr>
        <p:spPr>
          <a:xfrm>
            <a:off x="5560102" y="5174512"/>
            <a:ext cx="91563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11</a:t>
            </a:r>
            <a:endParaRPr lang="en-US" sz="4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19282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DC95C32-AC5D-49EE-BB88-D8D9096933DC}"/>
              </a:ext>
            </a:extLst>
          </p:cNvPr>
          <p:cNvSpPr/>
          <p:nvPr/>
        </p:nvSpPr>
        <p:spPr>
          <a:xfrm>
            <a:off x="9764322" y="675461"/>
            <a:ext cx="2427678" cy="2343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723F6A-4B97-41D0-99C9-F26A64D6FF4A}"/>
              </a:ext>
            </a:extLst>
          </p:cNvPr>
          <p:cNvSpPr/>
          <p:nvPr/>
        </p:nvSpPr>
        <p:spPr>
          <a:xfrm>
            <a:off x="8550483" y="1241409"/>
            <a:ext cx="2427678" cy="2343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F34CF7-A707-4A43-A9F9-3C204AC053D5}"/>
              </a:ext>
            </a:extLst>
          </p:cNvPr>
          <p:cNvSpPr/>
          <p:nvPr/>
        </p:nvSpPr>
        <p:spPr>
          <a:xfrm>
            <a:off x="9764322" y="1871687"/>
            <a:ext cx="2427678" cy="2343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3C05B3-666E-421D-8FB4-FAF6417E5EE1}"/>
              </a:ext>
            </a:extLst>
          </p:cNvPr>
          <p:cNvSpPr/>
          <p:nvPr/>
        </p:nvSpPr>
        <p:spPr>
          <a:xfrm>
            <a:off x="851191" y="588156"/>
            <a:ext cx="57872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Results &amp; Findings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72FFCF-B3E0-455B-862A-065660CECF92}"/>
              </a:ext>
            </a:extLst>
          </p:cNvPr>
          <p:cNvSpPr txBox="1"/>
          <p:nvPr/>
        </p:nvSpPr>
        <p:spPr>
          <a:xfrm>
            <a:off x="4930408" y="1603646"/>
            <a:ext cx="362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--All Relationships Network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248468-FDF7-483D-8D5C-BD94E23458E8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91" y="2939652"/>
            <a:ext cx="1371600" cy="1737360"/>
          </a:xfrm>
          <a:prstGeom prst="ellipse">
            <a:avLst/>
          </a:prstGeom>
          <a:ln>
            <a:noFill/>
          </a:ln>
          <a:effectLst/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E9719DF-8E6E-400A-BA38-E2129D0CFED0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352" y="2939652"/>
            <a:ext cx="1371600" cy="1737360"/>
          </a:xfrm>
          <a:prstGeom prst="ellipse">
            <a:avLst/>
          </a:prstGeom>
          <a:ln>
            <a:noFill/>
          </a:ln>
          <a:effectLst/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3A224C9-81EC-4207-8235-00A5CB50B4E3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591" y="2939652"/>
            <a:ext cx="1371600" cy="1737360"/>
          </a:xfrm>
          <a:prstGeom prst="ellipse">
            <a:avLst/>
          </a:prstGeom>
          <a:ln>
            <a:noFill/>
          </a:ln>
          <a:effectLst/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1261273-4471-4F4B-99DA-F8BA430248D1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850" y="2976055"/>
            <a:ext cx="1371600" cy="1737360"/>
          </a:xfrm>
          <a:prstGeom prst="ellipse">
            <a:avLst/>
          </a:prstGeom>
          <a:ln>
            <a:noFill/>
          </a:ln>
          <a:effectLst/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E8F6140-85D4-48E9-888D-4A334C9EC6C7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0031" y="2939652"/>
            <a:ext cx="1371600" cy="1737360"/>
          </a:xfrm>
          <a:prstGeom prst="ellipse">
            <a:avLst/>
          </a:prstGeom>
          <a:ln>
            <a:noFill/>
          </a:ln>
          <a:effectLst/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B2239B9D-DFE8-40C3-AAD7-34DD4E4AFD9E}"/>
              </a:ext>
            </a:extLst>
          </p:cNvPr>
          <p:cNvSpPr/>
          <p:nvPr/>
        </p:nvSpPr>
        <p:spPr>
          <a:xfrm>
            <a:off x="683231" y="2513734"/>
            <a:ext cx="17075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King Charles II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D132501-2C34-463A-90A7-DA43D983E4BF}"/>
              </a:ext>
            </a:extLst>
          </p:cNvPr>
          <p:cNvSpPr/>
          <p:nvPr/>
        </p:nvSpPr>
        <p:spPr>
          <a:xfrm>
            <a:off x="2678216" y="2513734"/>
            <a:ext cx="16097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King Charles I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020F7E-537D-4069-B456-83BD3F6AB8E6}"/>
              </a:ext>
            </a:extLst>
          </p:cNvPr>
          <p:cNvSpPr/>
          <p:nvPr/>
        </p:nvSpPr>
        <p:spPr>
          <a:xfrm>
            <a:off x="4782428" y="2513734"/>
            <a:ext cx="22220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King James I and VI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D74F616-E5F0-40E2-BD91-6F7F99DA2180}"/>
              </a:ext>
            </a:extLst>
          </p:cNvPr>
          <p:cNvSpPr/>
          <p:nvPr/>
        </p:nvSpPr>
        <p:spPr>
          <a:xfrm>
            <a:off x="7272831" y="2513734"/>
            <a:ext cx="24176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King James II and VII</a:t>
            </a:r>
          </a:p>
          <a:p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CE4414F-E6EC-4C82-8FEA-2274C253E894}"/>
              </a:ext>
            </a:extLst>
          </p:cNvPr>
          <p:cNvSpPr/>
          <p:nvPr/>
        </p:nvSpPr>
        <p:spPr>
          <a:xfrm>
            <a:off x="9848003" y="2467504"/>
            <a:ext cx="1778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King Henry VII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07D753-6128-473B-9AC9-AA023DF0CC9A}"/>
              </a:ext>
            </a:extLst>
          </p:cNvPr>
          <p:cNvSpPr txBox="1"/>
          <p:nvPr/>
        </p:nvSpPr>
        <p:spPr>
          <a:xfrm>
            <a:off x="805813" y="4842588"/>
            <a:ext cx="14623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1630-1685</a:t>
            </a:r>
          </a:p>
          <a:p>
            <a:pPr algn="ctr"/>
            <a:r>
              <a:rPr lang="en-US" sz="1400" dirty="0"/>
              <a:t>Bacon 1.99</a:t>
            </a:r>
          </a:p>
          <a:p>
            <a:pPr algn="ctr"/>
            <a:r>
              <a:rPr lang="en-US" sz="1400" dirty="0"/>
              <a:t>Degree 2184</a:t>
            </a:r>
          </a:p>
          <a:p>
            <a:pPr algn="ctr"/>
            <a:r>
              <a:rPr lang="en-US" sz="1400" dirty="0" err="1"/>
              <a:t>Betw</a:t>
            </a:r>
            <a:r>
              <a:rPr lang="en-US" sz="1400" dirty="0"/>
              <a:t> 7.9</a:t>
            </a:r>
          </a:p>
          <a:p>
            <a:pPr algn="ctr"/>
            <a:r>
              <a:rPr lang="en-US" sz="1400" dirty="0"/>
              <a:t>Clos .04</a:t>
            </a:r>
          </a:p>
          <a:p>
            <a:pPr algn="ctr"/>
            <a:r>
              <a:rPr lang="en-US" sz="1400" dirty="0"/>
              <a:t>Eigen 1.00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1E51338-5B2B-4A1F-B7F8-BC5A324C4E96}"/>
              </a:ext>
            </a:extLst>
          </p:cNvPr>
          <p:cNvSpPr txBox="1"/>
          <p:nvPr/>
        </p:nvSpPr>
        <p:spPr>
          <a:xfrm>
            <a:off x="2916352" y="4842588"/>
            <a:ext cx="14623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1600-1649</a:t>
            </a:r>
          </a:p>
          <a:p>
            <a:pPr algn="ctr"/>
            <a:r>
              <a:rPr lang="en-US" sz="1400" dirty="0"/>
              <a:t>Bacon 2.04</a:t>
            </a:r>
          </a:p>
          <a:p>
            <a:pPr algn="ctr"/>
            <a:r>
              <a:rPr lang="en-US" sz="1400" dirty="0"/>
              <a:t>Degree 2101</a:t>
            </a:r>
          </a:p>
          <a:p>
            <a:pPr algn="ctr"/>
            <a:r>
              <a:rPr lang="en-US" sz="1400" dirty="0" err="1"/>
              <a:t>Betw</a:t>
            </a:r>
            <a:r>
              <a:rPr lang="en-US" sz="1400" dirty="0"/>
              <a:t> 5.5</a:t>
            </a:r>
          </a:p>
          <a:p>
            <a:pPr algn="ctr"/>
            <a:r>
              <a:rPr lang="en-US" sz="1400" dirty="0"/>
              <a:t>Clos .04</a:t>
            </a:r>
          </a:p>
          <a:p>
            <a:pPr algn="ctr"/>
            <a:r>
              <a:rPr lang="en-US" sz="1400" dirty="0"/>
              <a:t>Eigen .096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018AC0E-2398-4673-890F-09173CC1E771}"/>
              </a:ext>
            </a:extLst>
          </p:cNvPr>
          <p:cNvSpPr txBox="1"/>
          <p:nvPr/>
        </p:nvSpPr>
        <p:spPr>
          <a:xfrm>
            <a:off x="5094591" y="4842588"/>
            <a:ext cx="14623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1566-1625</a:t>
            </a:r>
          </a:p>
          <a:p>
            <a:pPr algn="ctr"/>
            <a:r>
              <a:rPr lang="en-US" sz="1400" dirty="0"/>
              <a:t>Bacon 2.10</a:t>
            </a:r>
          </a:p>
          <a:p>
            <a:pPr algn="ctr"/>
            <a:r>
              <a:rPr lang="en-US" sz="1400" dirty="0"/>
              <a:t>Degree 1613</a:t>
            </a:r>
          </a:p>
          <a:p>
            <a:pPr algn="ctr"/>
            <a:r>
              <a:rPr lang="en-US" sz="1400" dirty="0" err="1"/>
              <a:t>Betw</a:t>
            </a:r>
            <a:r>
              <a:rPr lang="en-US" sz="1400" dirty="0"/>
              <a:t> 5.6</a:t>
            </a:r>
          </a:p>
          <a:p>
            <a:pPr algn="ctr"/>
            <a:r>
              <a:rPr lang="en-US" sz="1400" dirty="0"/>
              <a:t>Clos .04</a:t>
            </a:r>
          </a:p>
          <a:p>
            <a:pPr algn="ctr"/>
            <a:r>
              <a:rPr lang="en-US" sz="1400" dirty="0"/>
              <a:t>Eigen .097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F7142BC-639E-4EF9-92A0-A69077D6A47E}"/>
              </a:ext>
            </a:extLst>
          </p:cNvPr>
          <p:cNvSpPr txBox="1"/>
          <p:nvPr/>
        </p:nvSpPr>
        <p:spPr>
          <a:xfrm>
            <a:off x="7568096" y="4842588"/>
            <a:ext cx="14623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1633-1701</a:t>
            </a:r>
          </a:p>
          <a:p>
            <a:pPr algn="ctr"/>
            <a:r>
              <a:rPr lang="en-US" sz="1400" dirty="0"/>
              <a:t>Bacon 2.14</a:t>
            </a:r>
          </a:p>
          <a:p>
            <a:pPr algn="ctr"/>
            <a:r>
              <a:rPr lang="en-US" sz="1400" dirty="0"/>
              <a:t>Degree 1272</a:t>
            </a:r>
          </a:p>
          <a:p>
            <a:pPr algn="ctr"/>
            <a:r>
              <a:rPr lang="en-US" sz="1400" dirty="0" err="1"/>
              <a:t>Betw</a:t>
            </a:r>
            <a:r>
              <a:rPr lang="en-US" sz="1400" dirty="0"/>
              <a:t> 3.7</a:t>
            </a:r>
          </a:p>
          <a:p>
            <a:pPr algn="ctr"/>
            <a:r>
              <a:rPr lang="en-US" sz="1400" dirty="0"/>
              <a:t>Clos .04</a:t>
            </a:r>
          </a:p>
          <a:p>
            <a:pPr algn="ctr"/>
            <a:r>
              <a:rPr lang="en-US" sz="1400" dirty="0"/>
              <a:t>Eigen .051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EE900CA-0BEC-45EF-96A1-477D2D2F6C32}"/>
              </a:ext>
            </a:extLst>
          </p:cNvPr>
          <p:cNvSpPr txBox="1"/>
          <p:nvPr/>
        </p:nvSpPr>
        <p:spPr>
          <a:xfrm>
            <a:off x="10064654" y="4842588"/>
            <a:ext cx="14623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1492-1547</a:t>
            </a:r>
          </a:p>
          <a:p>
            <a:pPr algn="ctr"/>
            <a:r>
              <a:rPr lang="en-US" sz="1400" dirty="0"/>
              <a:t>Bacon 2.75</a:t>
            </a:r>
          </a:p>
          <a:p>
            <a:pPr algn="ctr"/>
            <a:r>
              <a:rPr lang="en-US" sz="1400" dirty="0"/>
              <a:t>Degree 1249</a:t>
            </a:r>
          </a:p>
          <a:p>
            <a:pPr algn="ctr"/>
            <a:r>
              <a:rPr lang="en-US" sz="1400" dirty="0" err="1"/>
              <a:t>Betw</a:t>
            </a:r>
            <a:r>
              <a:rPr lang="en-US" sz="1400" dirty="0"/>
              <a:t> 2.8</a:t>
            </a:r>
          </a:p>
          <a:p>
            <a:pPr algn="ctr"/>
            <a:r>
              <a:rPr lang="en-US" sz="1400" dirty="0"/>
              <a:t>Clos .04</a:t>
            </a:r>
          </a:p>
          <a:p>
            <a:pPr algn="ctr"/>
            <a:r>
              <a:rPr lang="en-US" sz="1400" dirty="0"/>
              <a:t>Eigen .047</a:t>
            </a:r>
          </a:p>
        </p:txBody>
      </p:sp>
    </p:spTree>
    <p:extLst>
      <p:ext uri="{BB962C8B-B14F-4D97-AF65-F5344CB8AC3E}">
        <p14:creationId xmlns:p14="http://schemas.microsoft.com/office/powerpoint/2010/main" val="3402448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DC95C32-AC5D-49EE-BB88-D8D9096933DC}"/>
              </a:ext>
            </a:extLst>
          </p:cNvPr>
          <p:cNvSpPr/>
          <p:nvPr/>
        </p:nvSpPr>
        <p:spPr>
          <a:xfrm>
            <a:off x="9764322" y="675461"/>
            <a:ext cx="2427678" cy="2343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723F6A-4B97-41D0-99C9-F26A64D6FF4A}"/>
              </a:ext>
            </a:extLst>
          </p:cNvPr>
          <p:cNvSpPr/>
          <p:nvPr/>
        </p:nvSpPr>
        <p:spPr>
          <a:xfrm>
            <a:off x="8550483" y="1241409"/>
            <a:ext cx="2427678" cy="2343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F34CF7-A707-4A43-A9F9-3C204AC053D5}"/>
              </a:ext>
            </a:extLst>
          </p:cNvPr>
          <p:cNvSpPr/>
          <p:nvPr/>
        </p:nvSpPr>
        <p:spPr>
          <a:xfrm>
            <a:off x="9764322" y="1871687"/>
            <a:ext cx="2427678" cy="2343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3C05B3-666E-421D-8FB4-FAF6417E5EE1}"/>
              </a:ext>
            </a:extLst>
          </p:cNvPr>
          <p:cNvSpPr/>
          <p:nvPr/>
        </p:nvSpPr>
        <p:spPr>
          <a:xfrm>
            <a:off x="851191" y="588156"/>
            <a:ext cx="57872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Results &amp; Findings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72FFCF-B3E0-455B-862A-065660CECF92}"/>
              </a:ext>
            </a:extLst>
          </p:cNvPr>
          <p:cNvSpPr txBox="1"/>
          <p:nvPr/>
        </p:nvSpPr>
        <p:spPr>
          <a:xfrm>
            <a:off x="4930408" y="1603646"/>
            <a:ext cx="362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--All Relationships Network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239B9D-DFE8-40C3-AAD7-34DD4E4AFD9E}"/>
              </a:ext>
            </a:extLst>
          </p:cNvPr>
          <p:cNvSpPr/>
          <p:nvPr/>
        </p:nvSpPr>
        <p:spPr>
          <a:xfrm>
            <a:off x="268020" y="3604790"/>
            <a:ext cx="16530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Jeffrey Pitman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CE4414F-E6EC-4C82-8FEA-2274C253E894}"/>
              </a:ext>
            </a:extLst>
          </p:cNvPr>
          <p:cNvSpPr/>
          <p:nvPr/>
        </p:nvSpPr>
        <p:spPr>
          <a:xfrm>
            <a:off x="10197901" y="3847413"/>
            <a:ext cx="1669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Francis Bacon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31AFF57-4D11-434F-B30C-F3139588E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3889" y="2326634"/>
            <a:ext cx="1837362" cy="30777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dirty="0">
                <a:solidFill>
                  <a:schemeClr val="accent2">
                    <a:lumMod val="75000"/>
                  </a:schemeClr>
                </a:solidFill>
              </a:rPr>
              <a:t>Edmund Burwell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FB252A72-0729-45A8-BC5E-F619C71C8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5822" y="3908968"/>
            <a:ext cx="1806905" cy="30777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dirty="0">
                <a:solidFill>
                  <a:schemeClr val="accent2">
                    <a:lumMod val="75000"/>
                  </a:schemeClr>
                </a:solidFill>
              </a:rPr>
              <a:t>Thomas Burwell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3D75D605-E73F-41C2-B5C5-B1228D624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9034" y="2773055"/>
            <a:ext cx="1787669" cy="30777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dirty="0">
                <a:solidFill>
                  <a:schemeClr val="accent2">
                    <a:lumMod val="75000"/>
                  </a:schemeClr>
                </a:solidFill>
              </a:rPr>
              <a:t>Sir Jonas Moore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C8537821-15FC-49A5-905E-581537E1C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5019" y="5259910"/>
            <a:ext cx="2164281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solidFill>
                  <a:schemeClr val="accent2">
                    <a:lumMod val="75000"/>
                  </a:schemeClr>
                </a:solidFill>
              </a:rPr>
              <a:t>William </a:t>
            </a:r>
            <a:r>
              <a:rPr lang="en-US" altLang="en-US" sz="1400" b="1" dirty="0" err="1">
                <a:solidFill>
                  <a:schemeClr val="accent2">
                    <a:lumMod val="75000"/>
                  </a:schemeClr>
                </a:solidFill>
              </a:rPr>
              <a:t>Oughtred</a:t>
            </a:r>
            <a:endParaRPr lang="en-US" alt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9FDAB903-7322-4818-900B-517AF1C89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4310" y="4001273"/>
            <a:ext cx="1273105" cy="30777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dirty="0">
                <a:solidFill>
                  <a:schemeClr val="accent2">
                    <a:lumMod val="75000"/>
                  </a:schemeClr>
                </a:solidFill>
              </a:rPr>
              <a:t>John </a:t>
            </a:r>
            <a:r>
              <a:rPr lang="en-US" altLang="en-US" sz="1400" b="1" dirty="0" err="1">
                <a:solidFill>
                  <a:schemeClr val="accent2">
                    <a:lumMod val="75000"/>
                  </a:schemeClr>
                </a:solidFill>
              </a:rPr>
              <a:t>Cosin</a:t>
            </a:r>
            <a:endParaRPr lang="en-US" alt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F3023D-E109-4BC1-AF82-CF7E758F483F}"/>
              </a:ext>
            </a:extLst>
          </p:cNvPr>
          <p:cNvSpPr/>
          <p:nvPr/>
        </p:nvSpPr>
        <p:spPr>
          <a:xfrm>
            <a:off x="8123899" y="3977156"/>
            <a:ext cx="1239442" cy="30777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Seth Ward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F5F49E-F36A-4748-B1B3-B2F39ACBD024}"/>
              </a:ext>
            </a:extLst>
          </p:cNvPr>
          <p:cNvSpPr txBox="1"/>
          <p:nvPr/>
        </p:nvSpPr>
        <p:spPr>
          <a:xfrm>
            <a:off x="8092055" y="5313431"/>
            <a:ext cx="1941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Henry</a:t>
            </a:r>
            <a:r>
              <a:rPr lang="en-US" dirty="0"/>
              <a:t> 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Moore</a:t>
            </a:r>
          </a:p>
        </p:txBody>
      </p:sp>
      <p:sp>
        <p:nvSpPr>
          <p:cNvPr id="19" name="Rectangle 7">
            <a:extLst>
              <a:ext uri="{FF2B5EF4-FFF2-40B4-BE49-F238E27FC236}">
                <a16:creationId xmlns:a16="http://schemas.microsoft.com/office/drawing/2014/main" id="{703637FC-DE10-4D89-8111-B2A200745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6128" y="2474724"/>
            <a:ext cx="1798194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solidFill>
                  <a:schemeClr val="accent2">
                    <a:lumMod val="75000"/>
                  </a:schemeClr>
                </a:solidFill>
              </a:rPr>
              <a:t>King Charles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altLang="en-US" sz="1400" b="1" dirty="0">
                <a:solidFill>
                  <a:schemeClr val="accent2">
                    <a:lumMod val="75000"/>
                  </a:schemeClr>
                </a:solidFill>
              </a:rPr>
              <a:t>II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33090C9-F7AF-439C-8830-AB904055D89D}"/>
              </a:ext>
            </a:extLst>
          </p:cNvPr>
          <p:cNvCxnSpPr/>
          <p:nvPr/>
        </p:nvCxnSpPr>
        <p:spPr>
          <a:xfrm flipV="1">
            <a:off x="1810139" y="2634411"/>
            <a:ext cx="704461" cy="761932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414C0EC-A2AC-4132-B763-9A43BA3A81CC}"/>
              </a:ext>
            </a:extLst>
          </p:cNvPr>
          <p:cNvCxnSpPr>
            <a:cxnSpLocks/>
          </p:cNvCxnSpPr>
          <p:nvPr/>
        </p:nvCxnSpPr>
        <p:spPr>
          <a:xfrm>
            <a:off x="3513674" y="3045157"/>
            <a:ext cx="0" cy="848394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6F0DFB8-C399-444B-8866-3BE84598C67A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4432727" y="2926944"/>
            <a:ext cx="1076307" cy="1135913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6653BA1-C24F-4BE8-8BC7-3BE77C94B107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>
            <a:off x="4432727" y="4062857"/>
            <a:ext cx="1361583" cy="92305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CC4038-26E9-4BC6-A721-0EEE71F5DC6E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432727" y="4062857"/>
            <a:ext cx="1258946" cy="1264923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F8FBA839-370A-4A90-9666-CB386FC2AC0B}"/>
              </a:ext>
            </a:extLst>
          </p:cNvPr>
          <p:cNvSpPr/>
          <p:nvPr/>
        </p:nvSpPr>
        <p:spPr>
          <a:xfrm>
            <a:off x="8206325" y="5571569"/>
            <a:ext cx="11769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/>
              <a:t>Jesuit</a:t>
            </a:r>
          </a:p>
          <a:p>
            <a:pPr algn="ctr"/>
            <a:r>
              <a:rPr lang="en-US" sz="1400" dirty="0"/>
              <a:t>1587-1661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981B126-D636-42D6-BDA4-D697268F6F20}"/>
              </a:ext>
            </a:extLst>
          </p:cNvPr>
          <p:cNvSpPr/>
          <p:nvPr/>
        </p:nvSpPr>
        <p:spPr>
          <a:xfrm>
            <a:off x="7715490" y="2650683"/>
            <a:ext cx="20206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king of England, Scotland, and Ireland </a:t>
            </a:r>
          </a:p>
          <a:p>
            <a:pPr algn="ctr"/>
            <a:r>
              <a:rPr lang="en-US" sz="1400" dirty="0"/>
              <a:t>1630-1685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AEEA066-D64F-46D0-87E1-77B43551CD18}"/>
              </a:ext>
            </a:extLst>
          </p:cNvPr>
          <p:cNvSpPr/>
          <p:nvPr/>
        </p:nvSpPr>
        <p:spPr>
          <a:xfrm>
            <a:off x="7855953" y="4155161"/>
            <a:ext cx="18776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Astronomer and bishop of Exeter and Salisbury</a:t>
            </a:r>
          </a:p>
          <a:p>
            <a:pPr algn="ctr"/>
            <a:r>
              <a:rPr lang="en-US" sz="1400" dirty="0"/>
              <a:t>1617-1689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226201F-A442-4736-957E-FA1C7FFB6CFE}"/>
              </a:ext>
            </a:extLst>
          </p:cNvPr>
          <p:cNvSpPr/>
          <p:nvPr/>
        </p:nvSpPr>
        <p:spPr>
          <a:xfrm>
            <a:off x="5495314" y="3018012"/>
            <a:ext cx="17606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mathematician and patron of astronomy</a:t>
            </a:r>
          </a:p>
          <a:p>
            <a:pPr algn="ctr"/>
            <a:r>
              <a:rPr lang="en-US" sz="1400" dirty="0"/>
              <a:t>1617-1679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58D5426-49C8-4CE9-89D4-64588F456285}"/>
              </a:ext>
            </a:extLst>
          </p:cNvPr>
          <p:cNvSpPr/>
          <p:nvPr/>
        </p:nvSpPr>
        <p:spPr>
          <a:xfrm>
            <a:off x="5551336" y="4230483"/>
            <a:ext cx="17956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/>
              <a:t>bishop of Durham</a:t>
            </a:r>
          </a:p>
          <a:p>
            <a:pPr algn="ctr"/>
            <a:r>
              <a:rPr lang="en-US" sz="1400" dirty="0"/>
              <a:t>1595-1672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9179E40-7175-4535-A9B5-7108633A20C5}"/>
              </a:ext>
            </a:extLst>
          </p:cNvPr>
          <p:cNvSpPr/>
          <p:nvPr/>
        </p:nvSpPr>
        <p:spPr>
          <a:xfrm>
            <a:off x="5745017" y="5463842"/>
            <a:ext cx="15007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/>
              <a:t>Mathematician</a:t>
            </a:r>
          </a:p>
          <a:p>
            <a:pPr algn="ctr"/>
            <a:r>
              <a:rPr lang="en-US" sz="1400" dirty="0"/>
              <a:t>1575-1660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2C6AC77-E408-4919-961C-A9C1D35807E7}"/>
              </a:ext>
            </a:extLst>
          </p:cNvPr>
          <p:cNvSpPr/>
          <p:nvPr/>
        </p:nvSpPr>
        <p:spPr>
          <a:xfrm>
            <a:off x="2906322" y="4171106"/>
            <a:ext cx="11872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/>
              <a:t>civil lawyer</a:t>
            </a:r>
          </a:p>
          <a:p>
            <a:pPr algn="ctr"/>
            <a:r>
              <a:rPr lang="en-US" sz="1400" dirty="0"/>
              <a:t>1603-1673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DB29C8C-F12B-41B4-B04D-FC20201BFA9E}"/>
              </a:ext>
            </a:extLst>
          </p:cNvPr>
          <p:cNvSpPr/>
          <p:nvPr/>
        </p:nvSpPr>
        <p:spPr>
          <a:xfrm>
            <a:off x="56759" y="3893551"/>
            <a:ext cx="23616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/>
              <a:t>draper and haberdasher</a:t>
            </a:r>
          </a:p>
          <a:p>
            <a:pPr algn="ctr"/>
            <a:r>
              <a:rPr lang="en-US" sz="1400" dirty="0"/>
              <a:t>1561-1627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F11FACB-421B-4C9A-83F3-F34D4A486494}"/>
              </a:ext>
            </a:extLst>
          </p:cNvPr>
          <p:cNvSpPr txBox="1"/>
          <p:nvPr/>
        </p:nvSpPr>
        <p:spPr>
          <a:xfrm>
            <a:off x="2933387" y="2562852"/>
            <a:ext cx="1516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1574-1672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9E9A0D9-9510-4D0E-AD6B-187287D62AF6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7296703" y="2538068"/>
            <a:ext cx="644095" cy="388876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FB168AD-F890-49B6-958B-92AE5FF07AE2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7296703" y="2926944"/>
            <a:ext cx="827196" cy="1182065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E01FC18-A088-4642-BE23-93A4085CF8EA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7296703" y="2926944"/>
            <a:ext cx="795352" cy="2571153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5EE4499-4CC3-4D91-B20C-8C74F6F1687C}"/>
              </a:ext>
            </a:extLst>
          </p:cNvPr>
          <p:cNvCxnSpPr>
            <a:cxnSpLocks/>
          </p:cNvCxnSpPr>
          <p:nvPr/>
        </p:nvCxnSpPr>
        <p:spPr>
          <a:xfrm flipV="1">
            <a:off x="7131348" y="4109009"/>
            <a:ext cx="967240" cy="43506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AD841D2-6D20-495E-B58E-5EEB529F0629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7131348" y="4179589"/>
            <a:ext cx="960707" cy="1318508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5FCD566-18BA-4940-A844-42596CF8460E}"/>
              </a:ext>
            </a:extLst>
          </p:cNvPr>
          <p:cNvCxnSpPr>
            <a:cxnSpLocks/>
          </p:cNvCxnSpPr>
          <p:nvPr/>
        </p:nvCxnSpPr>
        <p:spPr>
          <a:xfrm flipV="1">
            <a:off x="7485774" y="4152515"/>
            <a:ext cx="555327" cy="1205506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D40DDE3-1E0C-4940-A29F-1FE0F454208A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7475037" y="5367633"/>
            <a:ext cx="617018" cy="130464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6C0E49F-F1E8-45F5-90B0-CF1D62C331CB}"/>
              </a:ext>
            </a:extLst>
          </p:cNvPr>
          <p:cNvCxnSpPr>
            <a:cxnSpLocks/>
          </p:cNvCxnSpPr>
          <p:nvPr/>
        </p:nvCxnSpPr>
        <p:spPr>
          <a:xfrm>
            <a:off x="9590479" y="2614847"/>
            <a:ext cx="733843" cy="1344553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4F6D312-EFB2-4725-BFC3-722FA6880574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9417057" y="4032079"/>
            <a:ext cx="780844" cy="56234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AEB068D-9C51-49CB-BB4B-8178310BAED7}"/>
              </a:ext>
            </a:extLst>
          </p:cNvPr>
          <p:cNvCxnSpPr>
            <a:cxnSpLocks/>
          </p:cNvCxnSpPr>
          <p:nvPr/>
        </p:nvCxnSpPr>
        <p:spPr>
          <a:xfrm flipV="1">
            <a:off x="9538032" y="4206468"/>
            <a:ext cx="786290" cy="1298127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9B445EF0-CF40-4228-93D9-85004605BC87}"/>
              </a:ext>
            </a:extLst>
          </p:cNvPr>
          <p:cNvSpPr txBox="1"/>
          <p:nvPr/>
        </p:nvSpPr>
        <p:spPr>
          <a:xfrm>
            <a:off x="10409740" y="4179589"/>
            <a:ext cx="1245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Politician</a:t>
            </a:r>
          </a:p>
          <a:p>
            <a:pPr algn="ctr"/>
            <a:r>
              <a:rPr lang="en-US" sz="1400" dirty="0"/>
              <a:t>1561-1626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4150C5D-D4F7-434C-87E4-D3C24B8B9E17}"/>
              </a:ext>
            </a:extLst>
          </p:cNvPr>
          <p:cNvSpPr txBox="1"/>
          <p:nvPr/>
        </p:nvSpPr>
        <p:spPr>
          <a:xfrm>
            <a:off x="3637301" y="3217482"/>
            <a:ext cx="1003299" cy="2616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100" dirty="0"/>
              <a:t>brother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00474A2-E214-4242-B5B9-9D8FB34B5836}"/>
              </a:ext>
            </a:extLst>
          </p:cNvPr>
          <p:cNvSpPr txBox="1"/>
          <p:nvPr/>
        </p:nvSpPr>
        <p:spPr>
          <a:xfrm rot="18872535">
            <a:off x="1491898" y="2796051"/>
            <a:ext cx="1151601" cy="2616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100" dirty="0"/>
              <a:t>Father-in-law</a:t>
            </a:r>
          </a:p>
        </p:txBody>
      </p:sp>
    </p:spTree>
    <p:extLst>
      <p:ext uri="{BB962C8B-B14F-4D97-AF65-F5344CB8AC3E}">
        <p14:creationId xmlns:p14="http://schemas.microsoft.com/office/powerpoint/2010/main" val="476975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DC95C32-AC5D-49EE-BB88-D8D9096933DC}"/>
              </a:ext>
            </a:extLst>
          </p:cNvPr>
          <p:cNvSpPr/>
          <p:nvPr/>
        </p:nvSpPr>
        <p:spPr>
          <a:xfrm>
            <a:off x="9764322" y="675461"/>
            <a:ext cx="2427678" cy="2343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723F6A-4B97-41D0-99C9-F26A64D6FF4A}"/>
              </a:ext>
            </a:extLst>
          </p:cNvPr>
          <p:cNvSpPr/>
          <p:nvPr/>
        </p:nvSpPr>
        <p:spPr>
          <a:xfrm>
            <a:off x="8550483" y="1241409"/>
            <a:ext cx="2427678" cy="2343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F34CF7-A707-4A43-A9F9-3C204AC053D5}"/>
              </a:ext>
            </a:extLst>
          </p:cNvPr>
          <p:cNvSpPr/>
          <p:nvPr/>
        </p:nvSpPr>
        <p:spPr>
          <a:xfrm>
            <a:off x="9764322" y="1871687"/>
            <a:ext cx="2427678" cy="2343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3C05B3-666E-421D-8FB4-FAF6417E5EE1}"/>
              </a:ext>
            </a:extLst>
          </p:cNvPr>
          <p:cNvSpPr/>
          <p:nvPr/>
        </p:nvSpPr>
        <p:spPr>
          <a:xfrm>
            <a:off x="851191" y="588156"/>
            <a:ext cx="57872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Results &amp; Findings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72FFCF-B3E0-455B-862A-065660CECF92}"/>
              </a:ext>
            </a:extLst>
          </p:cNvPr>
          <p:cNvSpPr txBox="1"/>
          <p:nvPr/>
        </p:nvSpPr>
        <p:spPr>
          <a:xfrm>
            <a:off x="4930408" y="1603646"/>
            <a:ext cx="362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--Occupation Network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07B009-F965-491B-99E0-08E19C9A37B9}"/>
              </a:ext>
            </a:extLst>
          </p:cNvPr>
          <p:cNvSpPr txBox="1"/>
          <p:nvPr/>
        </p:nvSpPr>
        <p:spPr>
          <a:xfrm>
            <a:off x="6855525" y="5445294"/>
            <a:ext cx="4370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Max steps to be linked to Francis Bacon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8AB9C7-457C-467A-94C5-94E550A7B683}"/>
              </a:ext>
            </a:extLst>
          </p:cNvPr>
          <p:cNvSpPr txBox="1"/>
          <p:nvPr/>
        </p:nvSpPr>
        <p:spPr>
          <a:xfrm>
            <a:off x="6740445" y="2560609"/>
            <a:ext cx="4600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Average steps to be linked to Francis Bacon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F670AE-171F-4D2E-97B6-6F88BA78A5C4}"/>
              </a:ext>
            </a:extLst>
          </p:cNvPr>
          <p:cNvSpPr txBox="1"/>
          <p:nvPr/>
        </p:nvSpPr>
        <p:spPr>
          <a:xfrm>
            <a:off x="6843082" y="5814626"/>
            <a:ext cx="4696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6.9% are strong ties (maximum confidence &gt;60)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1DCF11-59BC-45CD-B5BA-9CC8C4667A0B}"/>
              </a:ext>
            </a:extLst>
          </p:cNvPr>
          <p:cNvSpPr/>
          <p:nvPr/>
        </p:nvSpPr>
        <p:spPr>
          <a:xfrm>
            <a:off x="5467129" y="2469716"/>
            <a:ext cx="110158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2.8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3175375-1AC7-472F-836D-00542264AA86}"/>
              </a:ext>
            </a:extLst>
          </p:cNvPr>
          <p:cNvSpPr/>
          <p:nvPr/>
        </p:nvSpPr>
        <p:spPr>
          <a:xfrm>
            <a:off x="5467129" y="5195362"/>
            <a:ext cx="110158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5</a:t>
            </a:r>
            <a:r>
              <a:rPr lang="en-U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38E94CA-617A-4353-AD16-A0C6B46B21C3}"/>
              </a:ext>
            </a:extLst>
          </p:cNvPr>
          <p:cNvSpPr/>
          <p:nvPr/>
        </p:nvSpPr>
        <p:spPr>
          <a:xfrm>
            <a:off x="5467129" y="5721146"/>
            <a:ext cx="110158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6.9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C25D44-1FD9-4157-89B4-E20D0ED781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43" t="8479" r="25228" b="15998"/>
          <a:stretch/>
        </p:blipFill>
        <p:spPr>
          <a:xfrm>
            <a:off x="1006666" y="1689723"/>
            <a:ext cx="3853543" cy="37555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9D31D37-61C5-4CEC-88AA-96C3FF44DFF3}"/>
              </a:ext>
            </a:extLst>
          </p:cNvPr>
          <p:cNvSpPr txBox="1"/>
          <p:nvPr/>
        </p:nvSpPr>
        <p:spPr>
          <a:xfrm>
            <a:off x="1197198" y="5445294"/>
            <a:ext cx="52631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1.Painters </a:t>
            </a:r>
            <a:r>
              <a:rPr lang="en-US" sz="1400" dirty="0">
                <a:solidFill>
                  <a:schemeClr val="accent1"/>
                </a:solidFill>
              </a:rPr>
              <a:t>2.mathematicians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3.clergy</a:t>
            </a:r>
          </a:p>
          <a:p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4.Scholars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5.gardeners </a:t>
            </a:r>
            <a:r>
              <a:rPr lang="en-US" sz="1400" dirty="0">
                <a:solidFill>
                  <a:srgbClr val="C00000"/>
                </a:solidFill>
              </a:rPr>
              <a:t>6.military</a:t>
            </a:r>
          </a:p>
          <a:p>
            <a:r>
              <a:rPr lang="en-US" sz="1400" dirty="0">
                <a:solidFill>
                  <a:srgbClr val="7030A0"/>
                </a:solidFill>
              </a:rPr>
              <a:t>7.Historians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8.landowners </a:t>
            </a:r>
            <a:r>
              <a:rPr lang="en-US" sz="1400" dirty="0"/>
              <a:t>0. Francis Bacon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5942D448-0DAF-4547-9607-3E4C7A1968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311796"/>
              </p:ext>
            </p:extLst>
          </p:nvPr>
        </p:nvGraphicFramePr>
        <p:xfrm>
          <a:off x="5500397" y="3184195"/>
          <a:ext cx="5407090" cy="2053971"/>
        </p:xfrm>
        <a:graphic>
          <a:graphicData uri="http://schemas.openxmlformats.org/drawingml/2006/table">
            <a:tbl>
              <a:tblPr/>
              <a:tblGrid>
                <a:gridCol w="1081418">
                  <a:extLst>
                    <a:ext uri="{9D8B030D-6E8A-4147-A177-3AD203B41FA5}">
                      <a16:colId xmlns:a16="http://schemas.microsoft.com/office/drawing/2014/main" val="1882915168"/>
                    </a:ext>
                  </a:extLst>
                </a:gridCol>
                <a:gridCol w="1081418">
                  <a:extLst>
                    <a:ext uri="{9D8B030D-6E8A-4147-A177-3AD203B41FA5}">
                      <a16:colId xmlns:a16="http://schemas.microsoft.com/office/drawing/2014/main" val="1985949131"/>
                    </a:ext>
                  </a:extLst>
                </a:gridCol>
                <a:gridCol w="1081418">
                  <a:extLst>
                    <a:ext uri="{9D8B030D-6E8A-4147-A177-3AD203B41FA5}">
                      <a16:colId xmlns:a16="http://schemas.microsoft.com/office/drawing/2014/main" val="4172381640"/>
                    </a:ext>
                  </a:extLst>
                </a:gridCol>
                <a:gridCol w="1081418">
                  <a:extLst>
                    <a:ext uri="{9D8B030D-6E8A-4147-A177-3AD203B41FA5}">
                      <a16:colId xmlns:a16="http://schemas.microsoft.com/office/drawing/2014/main" val="973503682"/>
                    </a:ext>
                  </a:extLst>
                </a:gridCol>
                <a:gridCol w="1081418">
                  <a:extLst>
                    <a:ext uri="{9D8B030D-6E8A-4147-A177-3AD203B41FA5}">
                      <a16:colId xmlns:a16="http://schemas.microsoft.com/office/drawing/2014/main" val="4160263198"/>
                    </a:ext>
                  </a:extLst>
                </a:gridCol>
              </a:tblGrid>
              <a:tr h="2282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degree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betw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close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eigenc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532105"/>
                  </a:ext>
                </a:extLst>
              </a:tr>
              <a:tr h="2282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9.267516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1704.489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0.003878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0.004794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966242"/>
                  </a:ext>
                </a:extLst>
              </a:tr>
              <a:tr h="2282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11.42857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2272.61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0.003843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0.008164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209788"/>
                  </a:ext>
                </a:extLst>
              </a:tr>
              <a:tr h="2282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10.87746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2223.265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0.003749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0.011966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641908"/>
                  </a:ext>
                </a:extLst>
              </a:tr>
              <a:tr h="2282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11.21935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2543.348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0.003851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0.008019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2056500"/>
                  </a:ext>
                </a:extLst>
              </a:tr>
              <a:tr h="2282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7.642857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1025.159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0.003649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0.00429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165604"/>
                  </a:ext>
                </a:extLst>
              </a:tr>
              <a:tr h="2282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17.36913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3675.142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0.004044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0.027178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217292"/>
                  </a:ext>
                </a:extLst>
              </a:tr>
              <a:tr h="2282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15.46457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5344.998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0.003897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0.015879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883020"/>
                  </a:ext>
                </a:extLst>
              </a:tr>
              <a:tr h="2282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11.07568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2152.95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0.003701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0.01659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587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3271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1317</TotalTime>
  <Words>590</Words>
  <Application>Microsoft Office PowerPoint</Application>
  <PresentationFormat>Widescreen</PresentationFormat>
  <Paragraphs>185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Consolas</vt:lpstr>
      <vt:lpstr>Lucida Console</vt:lpstr>
      <vt:lpstr>Tahoma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Yawen Duan</dc:creator>
  <cp:lastModifiedBy>Yawen Duan</cp:lastModifiedBy>
  <cp:revision>40</cp:revision>
  <dcterms:created xsi:type="dcterms:W3CDTF">2017-12-04T02:13:23Z</dcterms:created>
  <dcterms:modified xsi:type="dcterms:W3CDTF">2017-12-05T16:21:41Z</dcterms:modified>
</cp:coreProperties>
</file>