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87" r:id="rId4"/>
    <p:sldId id="288" r:id="rId5"/>
    <p:sldId id="291" r:id="rId6"/>
    <p:sldId id="290" r:id="rId7"/>
    <p:sldId id="292" r:id="rId8"/>
    <p:sldId id="281" r:id="rId9"/>
    <p:sldId id="282" r:id="rId10"/>
    <p:sldId id="283" r:id="rId11"/>
    <p:sldId id="284" r:id="rId12"/>
    <p:sldId id="293" r:id="rId13"/>
    <p:sldId id="294" r:id="rId14"/>
    <p:sldId id="295" r:id="rId15"/>
    <p:sldId id="296" r:id="rId16"/>
    <p:sldId id="297" r:id="rId17"/>
    <p:sldId id="286" r:id="rId18"/>
    <p:sldId id="285" r:id="rId19"/>
    <p:sldId id="256" r:id="rId20"/>
    <p:sldId id="274" r:id="rId21"/>
    <p:sldId id="263" r:id="rId22"/>
    <p:sldId id="273" r:id="rId23"/>
    <p:sldId id="277" r:id="rId24"/>
    <p:sldId id="278" r:id="rId25"/>
    <p:sldId id="258" r:id="rId26"/>
    <p:sldId id="259" r:id="rId27"/>
    <p:sldId id="270" r:id="rId28"/>
    <p:sldId id="268" r:id="rId29"/>
    <p:sldId id="269" r:id="rId30"/>
    <p:sldId id="260" r:id="rId31"/>
    <p:sldId id="262" r:id="rId32"/>
    <p:sldId id="265" r:id="rId33"/>
    <p:sldId id="264" r:id="rId34"/>
    <p:sldId id="261" r:id="rId35"/>
    <p:sldId id="272" r:id="rId36"/>
    <p:sldId id="271" r:id="rId37"/>
    <p:sldId id="267" r:id="rId38"/>
    <p:sldId id="276" r:id="rId39"/>
    <p:sldId id="279" r:id="rId40"/>
    <p:sldId id="275" r:id="rId41"/>
    <p:sldId id="280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0" autoAdjust="0"/>
    <p:restoredTop sz="94660"/>
  </p:normalViewPr>
  <p:slideViewPr>
    <p:cSldViewPr snapToGrid="0">
      <p:cViewPr>
        <p:scale>
          <a:sx n="125" d="100"/>
          <a:sy n="125" d="100"/>
        </p:scale>
        <p:origin x="-396" y="-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72C84-45CB-427D-8DAB-6ED266EA0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5C7959-F6C6-464F-8A11-3FCD1E506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92882F-56DD-4B25-801E-17C2B211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17DBC6-3559-448A-8A1F-A81F1AAA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67611-DE97-46AC-B459-F16EBE1F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6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6AF6C-1DF5-4386-B4A5-18CF9BF0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E95A04-B62B-4DB4-9748-E465BB617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FE403-BBE4-4A07-BB73-2CAD4A4F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C47A8-89AE-46D7-A8AD-6A7E0487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93EE6-24D2-4E04-9794-6A799EA1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24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CC5F84-7217-41E3-9AB6-C8D223025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9D0917-B4F5-4E55-8BA9-5F9DB21C5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B8193-F09D-4EAD-B954-58C729CE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48A8B-9E2B-4226-AAC7-EEFE6A4B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641A2-FA36-492E-8319-9FDD5D3C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81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A7F09-109C-4984-B6C6-5A3215D4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DBE8E-8DAE-4D08-839E-B91905728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FA563-2510-4415-B9FC-A0A81CBE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E52DCD-4AEC-4D3A-8215-133145E2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DAFAC-7880-422C-8DA0-8B035EEA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19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84C75-EB42-442D-91F5-3D2D28DF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7C3F97-705D-4868-A1A5-CEC3F2B83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32C4A-973E-4ECA-93B9-85C1A427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1F2FC-ABA8-4F7C-9D4C-E11538B2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DE07A-9D52-43CD-8232-2682F889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26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972E6-9E23-4C8E-A805-A59509E1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2138D-4DF6-40F2-9D27-2822BFDDB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D63AA8-F73B-4BB3-889A-1A9DB120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1A9AAB-A823-4A10-9474-8A5341F6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0D0362-7AC4-41A3-BC39-107DC107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E815E6-B3B6-4B75-9AB1-8E7889EB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0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62C3F-7B70-4218-8519-CBA805D6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80F76-0836-45C6-8543-6B807B921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A9EFA3-5576-4898-8DC3-65BD44DA5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F2737F-9DC8-43E6-9DDB-08C073940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0C3978-3AA1-4239-BFE6-6D9FFC927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9960F9-E358-4C22-9ABE-A6BA912C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A2C792-B97E-44F8-B486-89DC0E688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E552D3-B62D-4B5C-B435-FDB5B835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61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F57C5-87DD-4E5A-AFC7-3A76BAEB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F4A22-C953-45F9-9FE0-5D15E65A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2BD8CF-D9EA-40D1-AC02-A2C47414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058B37-D813-41B9-9318-E3E5195B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10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CFC170-07D7-46BF-A1E9-0BCE71CC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770C83-822F-43EB-8BD0-C51D28F9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99608F-9F0D-4895-83E2-9EC8683E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9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D8F1A-50B6-490F-99FF-6E7B6392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79629-5C06-4D6D-8EC6-AD0745E7F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D0783D-C41A-4865-827F-A49EADAF5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4ACC1E-E71C-469F-B0C3-A7C2F8AC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EF233-F97D-4808-899F-1C0D86B1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17E307-7C6B-4D6F-B16A-E8915499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5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7E2A3-47E7-4DE3-801A-76E976E0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BFE7F5-8C98-448E-B70B-EC44A3CAE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3FCA69-5919-47A7-8B47-8C32510F0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6D173D-1C24-4B5B-ABB2-AC7CAF8D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AC449A-7B9A-48E7-A031-307D3634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FB29E-242D-4C04-BFBE-6BF19BF7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5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AEA7D6-3ADB-4A0B-9D67-93726146E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CD5181-DBB1-43C0-853E-4A6DF21D1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B305E-4DE8-4DC7-BE32-A4669BDAE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0867-2505-4FDA-8967-29F421AF88E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DA928-5D41-4C46-B9B5-15F9735BC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C60E5-880F-4DC5-8774-169C185FB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1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081811"/>
            <a:ext cx="10337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데이터 분석 주제 및 가설</a:t>
            </a:r>
          </a:p>
        </p:txBody>
      </p:sp>
    </p:spTree>
    <p:extLst>
      <p:ext uri="{BB962C8B-B14F-4D97-AF65-F5344CB8AC3E}">
        <p14:creationId xmlns:p14="http://schemas.microsoft.com/office/powerpoint/2010/main" val="2226605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11F771-02D6-4FB2-BE20-16A4D5D66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1714500"/>
            <a:ext cx="104870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36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B1E3DA-15DD-40F8-ABE4-D4D99DF0B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1714500"/>
            <a:ext cx="104870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4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3D089E-AF39-4F6E-864E-F56A09C17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1714500"/>
            <a:ext cx="104870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5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04B139-3AB1-4705-9974-A658194AC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1714500"/>
            <a:ext cx="104870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84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33953A-ED84-4090-A2B0-4B6BF9D5C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1714500"/>
            <a:ext cx="104870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24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B3EC49-DE9A-47E0-BB3F-BAD5A4EFE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1714500"/>
            <a:ext cx="104870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67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032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D3DB46-9483-40F6-B49A-2C70D2CB9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0" y="1181100"/>
            <a:ext cx="6858000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85FCC4D-D158-4076-9BA0-7D659C30A268}"/>
              </a:ext>
            </a:extLst>
          </p:cNvPr>
          <p:cNvSpPr/>
          <p:nvPr/>
        </p:nvSpPr>
        <p:spPr>
          <a:xfrm>
            <a:off x="4282440" y="1775460"/>
            <a:ext cx="236220" cy="6065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CBF378-344A-4160-A060-4336F0C23274}"/>
              </a:ext>
            </a:extLst>
          </p:cNvPr>
          <p:cNvSpPr/>
          <p:nvPr/>
        </p:nvSpPr>
        <p:spPr>
          <a:xfrm>
            <a:off x="5897880" y="1775460"/>
            <a:ext cx="243840" cy="6065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52C3CE-4274-446E-BDDA-2D8F40353C68}"/>
              </a:ext>
            </a:extLst>
          </p:cNvPr>
          <p:cNvSpPr/>
          <p:nvPr/>
        </p:nvSpPr>
        <p:spPr>
          <a:xfrm>
            <a:off x="7978140" y="1775460"/>
            <a:ext cx="243840" cy="6065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C70BEB-6CDF-4E2D-93BC-412B7C263A3C}"/>
              </a:ext>
            </a:extLst>
          </p:cNvPr>
          <p:cNvSpPr/>
          <p:nvPr/>
        </p:nvSpPr>
        <p:spPr>
          <a:xfrm>
            <a:off x="8221980" y="1775460"/>
            <a:ext cx="243840" cy="6065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069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B9FE99-3C70-4200-AE8D-9C0869FE1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57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A274BC-7B8C-41C2-9932-4E4CF426E118}"/>
              </a:ext>
            </a:extLst>
          </p:cNvPr>
          <p:cNvSpPr txBox="1"/>
          <p:nvPr/>
        </p:nvSpPr>
        <p:spPr>
          <a:xfrm>
            <a:off x="995082" y="1614788"/>
            <a:ext cx="6579045" cy="1203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데이터를 불러온다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- G:\\</a:t>
            </a:r>
            <a:r>
              <a:rPr lang="ko-KR" altLang="en-US" sz="1050" dirty="0"/>
              <a:t>내 드라이브</a:t>
            </a:r>
            <a:r>
              <a:rPr lang="en-US" altLang="ko-KR" sz="1050" dirty="0"/>
              <a:t>\\DataSet\\_</a:t>
            </a:r>
            <a:r>
              <a:rPr lang="ko-KR" altLang="en-US" sz="1050" dirty="0"/>
              <a:t>최종 병합 파일</a:t>
            </a:r>
            <a:r>
              <a:rPr lang="en-US" altLang="ko-KR" sz="1050" dirty="0"/>
              <a:t>\\</a:t>
            </a:r>
            <a:r>
              <a:rPr lang="ko-KR" altLang="en-US" sz="1050" b="1" dirty="0">
                <a:solidFill>
                  <a:srgbClr val="FF0000"/>
                </a:solidFill>
              </a:rPr>
              <a:t>서울시 공공자전거 고장신고 내역</a:t>
            </a:r>
            <a:r>
              <a:rPr lang="en-US" altLang="ko-KR" sz="1050" b="1" dirty="0">
                <a:solidFill>
                  <a:srgbClr val="FF0000"/>
                </a:solidFill>
              </a:rPr>
              <a:t>_15-24.06.parquet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50" dirty="0">
              <a:solidFill>
                <a:srgbClr val="FF0000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5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A4B518-6F0F-43AF-A7CC-F9A8DDE50011}"/>
              </a:ext>
            </a:extLst>
          </p:cNvPr>
          <p:cNvSpPr txBox="1"/>
          <p:nvPr/>
        </p:nvSpPr>
        <p:spPr>
          <a:xfrm>
            <a:off x="995082" y="1033022"/>
            <a:ext cx="5448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｢</a:t>
            </a:r>
            <a:r>
              <a:rPr lang="ko-KR" altLang="en-US" sz="2000" b="1" dirty="0"/>
              <a:t>서울시 공공자전거 고장신고 내역</a:t>
            </a:r>
            <a:r>
              <a:rPr lang="en-US" altLang="ko-KR" sz="2000" b="1" dirty="0"/>
              <a:t>｣ - </a:t>
            </a:r>
            <a:r>
              <a:rPr lang="ko-KR" altLang="en-US" sz="2000" b="1" dirty="0"/>
              <a:t>전 처리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FE80B3-F2C9-4ECD-8B7D-01BC44639C44}"/>
              </a:ext>
            </a:extLst>
          </p:cNvPr>
          <p:cNvSpPr txBox="1"/>
          <p:nvPr/>
        </p:nvSpPr>
        <p:spPr>
          <a:xfrm>
            <a:off x="995082" y="3539987"/>
            <a:ext cx="2961067" cy="729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2. 2024</a:t>
            </a:r>
            <a:r>
              <a:rPr lang="ko-KR" altLang="en-US" dirty="0"/>
              <a:t>년 고장이력만 조회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등록일자 </a:t>
            </a:r>
            <a:r>
              <a:rPr lang="en-US" altLang="ko-KR" sz="1100" dirty="0"/>
              <a:t>: 2024-01-01 ~ 2024-06-30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75A0ECB-A87C-4103-BE6D-BD535886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91" y="2354468"/>
            <a:ext cx="2686425" cy="10955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7F558F6-C4EB-44F5-97C1-789334EEF556}"/>
              </a:ext>
            </a:extLst>
          </p:cNvPr>
          <p:cNvSpPr txBox="1"/>
          <p:nvPr/>
        </p:nvSpPr>
        <p:spPr>
          <a:xfrm>
            <a:off x="995082" y="4359024"/>
            <a:ext cx="567815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자전거 별로 가장 마지막 신고내역 </a:t>
            </a:r>
            <a:r>
              <a:rPr lang="en-US" altLang="ko-KR" dirty="0"/>
              <a:t>1</a:t>
            </a:r>
            <a:r>
              <a:rPr lang="ko-KR" altLang="en-US" dirty="0"/>
              <a:t>개만 가져오기</a:t>
            </a:r>
            <a:endParaRPr lang="en-US" altLang="ko-KR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AC2E0DA-0855-4072-B543-9C714D367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91" y="4813316"/>
            <a:ext cx="2981741" cy="7811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4834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23190E-F8C0-46C9-9A94-EE41525E2FDC}"/>
              </a:ext>
            </a:extLst>
          </p:cNvPr>
          <p:cNvSpPr txBox="1"/>
          <p:nvPr/>
        </p:nvSpPr>
        <p:spPr>
          <a:xfrm>
            <a:off x="995082" y="1459697"/>
            <a:ext cx="3369833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 (본문)"/>
              </a:rPr>
              <a:t>데이터 기반 자전거 유지보수 체계 개선</a:t>
            </a:r>
            <a:endParaRPr lang="ko-KR" altLang="en-US" sz="900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CB2D2-CF07-48E4-87A2-6EECFF986AB0}"/>
              </a:ext>
            </a:extLst>
          </p:cNvPr>
          <p:cNvSpPr txBox="1"/>
          <p:nvPr/>
        </p:nvSpPr>
        <p:spPr>
          <a:xfrm>
            <a:off x="995082" y="106883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분석 주제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4666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데이터 분석 주제 및 가설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A6761-C81E-4C83-85DD-D3ECCA1F9916}"/>
              </a:ext>
            </a:extLst>
          </p:cNvPr>
          <p:cNvSpPr txBox="1"/>
          <p:nvPr/>
        </p:nvSpPr>
        <p:spPr>
          <a:xfrm>
            <a:off x="995082" y="2586534"/>
            <a:ext cx="9318577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”</a:t>
            </a:r>
            <a:r>
              <a:rPr lang="ko-KR" altLang="en-US" sz="1400" dirty="0" err="1"/>
              <a:t>따릉이</a:t>
            </a:r>
            <a:r>
              <a:rPr lang="ko-KR" altLang="en-US" sz="1400" dirty="0"/>
              <a:t>“ 의 </a:t>
            </a:r>
            <a:r>
              <a:rPr lang="ko-KR" altLang="en-US" sz="1400" b="1" dirty="0">
                <a:solidFill>
                  <a:srgbClr val="FF0000"/>
                </a:solidFill>
              </a:rPr>
              <a:t>이상 대여 패턴</a:t>
            </a:r>
            <a:r>
              <a:rPr lang="ko-KR" altLang="en-US" sz="1400" dirty="0"/>
              <a:t>을 분석하여 자전거 고장을 예측하는 모델을 개발하고자 합니다</a:t>
            </a:r>
            <a:r>
              <a:rPr lang="en-US" altLang="ko-KR" sz="1400" dirty="0"/>
              <a:t>.</a:t>
            </a:r>
            <a:br>
              <a:rPr lang="ko-KR" altLang="en-US" sz="1400" dirty="0"/>
            </a:br>
            <a:r>
              <a:rPr lang="ko-KR" altLang="en-US" sz="1400" dirty="0"/>
              <a:t>이를 통해 선제적 유지보수가 가능해져 이용자 만족도를 높이고 운영 효율성을 개선할 수 있을 것으로 기대됩니다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39D611-054E-4201-A009-A50F3ABC8B50}"/>
              </a:ext>
            </a:extLst>
          </p:cNvPr>
          <p:cNvSpPr txBox="1"/>
          <p:nvPr/>
        </p:nvSpPr>
        <p:spPr>
          <a:xfrm>
            <a:off x="995082" y="2195670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분석 가설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24F8AA-5BB8-446E-BD9D-F45C6497737D}"/>
              </a:ext>
            </a:extLst>
          </p:cNvPr>
          <p:cNvSpPr txBox="1"/>
          <p:nvPr/>
        </p:nvSpPr>
        <p:spPr>
          <a:xfrm>
            <a:off x="995082" y="4065312"/>
            <a:ext cx="10395795" cy="2549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１</a:t>
            </a:r>
            <a:r>
              <a:rPr lang="en-US" altLang="ko-KR" sz="1200" b="1" dirty="0"/>
              <a:t>. “</a:t>
            </a:r>
            <a:r>
              <a:rPr lang="ko-KR" altLang="en-US" sz="1200" b="1" dirty="0" err="1"/>
              <a:t>따릉이</a:t>
            </a:r>
            <a:r>
              <a:rPr lang="en-US" altLang="ko-KR" sz="1200" b="1" dirty="0"/>
              <a:t>” </a:t>
            </a:r>
            <a:r>
              <a:rPr lang="ko-KR" altLang="en-US" sz="1200" b="1" dirty="0"/>
              <a:t>에 문제가 있는 경우</a:t>
            </a:r>
            <a:r>
              <a:rPr lang="en-US" altLang="ko-KR" sz="1200" b="1" dirty="0"/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고장 전 한달의 대여이력 중에</a:t>
            </a:r>
            <a:r>
              <a:rPr lang="en-US" altLang="ko-KR" sz="1200" b="1" dirty="0">
                <a:solidFill>
                  <a:srgbClr val="FF0000"/>
                </a:solidFill>
              </a:rPr>
              <a:t>, (</a:t>
            </a:r>
            <a:r>
              <a:rPr lang="ko-KR" altLang="en-US" sz="1200" b="1" dirty="0">
                <a:solidFill>
                  <a:srgbClr val="FF0000"/>
                </a:solidFill>
              </a:rPr>
              <a:t>대여 후</a:t>
            </a:r>
            <a:r>
              <a:rPr lang="en-US" altLang="ko-KR" sz="1200" b="1" dirty="0">
                <a:solidFill>
                  <a:srgbClr val="FF0000"/>
                </a:solidFill>
              </a:rPr>
              <a:t>, 5</a:t>
            </a:r>
            <a:r>
              <a:rPr lang="ko-KR" altLang="en-US" sz="1200" b="1" dirty="0">
                <a:solidFill>
                  <a:srgbClr val="FF0000"/>
                </a:solidFill>
              </a:rPr>
              <a:t>분 이내에 대여대여소와 반납대여소가 동일한 이용패턴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r>
              <a:rPr lang="ko-KR" altLang="en-US" sz="1200" b="1" dirty="0"/>
              <a:t>이 있을 것이다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- </a:t>
            </a:r>
            <a:r>
              <a:rPr lang="ko-KR" altLang="en-US" sz="1200" dirty="0"/>
              <a:t>고장인 경우</a:t>
            </a:r>
            <a:r>
              <a:rPr lang="en-US" altLang="ko-KR" sz="1200" dirty="0"/>
              <a:t>, </a:t>
            </a:r>
            <a:r>
              <a:rPr lang="ko-KR" altLang="en-US" sz="1200" dirty="0"/>
              <a:t>고장 전 한달의 대여이력 중에</a:t>
            </a:r>
            <a:r>
              <a:rPr lang="en-US" altLang="ko-KR" sz="1200" dirty="0"/>
              <a:t>, </a:t>
            </a:r>
            <a:r>
              <a:rPr lang="ko-KR" altLang="en-US" sz="1200" dirty="0"/>
              <a:t>위의 이용패턴이 정상인 자전거보다 더 많을 것이다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  ※ </a:t>
            </a:r>
            <a:r>
              <a:rPr lang="ko-KR" altLang="en-US" sz="1200" dirty="0">
                <a:solidFill>
                  <a:srgbClr val="FF0000"/>
                </a:solidFill>
              </a:rPr>
              <a:t>대여 후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문제를 파악하여 대여한 대여소에 다시 반납하는 가설을 설정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2 . </a:t>
            </a:r>
            <a:r>
              <a:rPr lang="ko-KR" altLang="en-US" sz="1200" b="1" dirty="0">
                <a:solidFill>
                  <a:srgbClr val="FF0000"/>
                </a:solidFill>
              </a:rPr>
              <a:t>한달 전의 대여이력 횟수를 비교 시</a:t>
            </a:r>
            <a:r>
              <a:rPr lang="en-US" altLang="ko-KR" sz="1200" b="1" dirty="0">
                <a:solidFill>
                  <a:srgbClr val="FF0000"/>
                </a:solidFill>
              </a:rPr>
              <a:t>, ‘</a:t>
            </a:r>
            <a:r>
              <a:rPr lang="ko-KR" altLang="en-US" sz="1200" b="1" dirty="0">
                <a:solidFill>
                  <a:srgbClr val="FF0000"/>
                </a:solidFill>
              </a:rPr>
              <a:t>대여이력 횟수</a:t>
            </a:r>
            <a:r>
              <a:rPr lang="en-US" altLang="ko-KR" sz="1200" b="1" dirty="0">
                <a:solidFill>
                  <a:srgbClr val="FF0000"/>
                </a:solidFill>
              </a:rPr>
              <a:t>’</a:t>
            </a:r>
            <a:r>
              <a:rPr lang="ko-KR" altLang="en-US" sz="1200" b="1" dirty="0">
                <a:solidFill>
                  <a:srgbClr val="FF0000"/>
                </a:solidFill>
              </a:rPr>
              <a:t>가 더 많을 수록 고장이 많을 것이다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- </a:t>
            </a:r>
            <a:r>
              <a:rPr lang="ko-KR" altLang="en-US" sz="1200" dirty="0"/>
              <a:t>고장인 경우</a:t>
            </a:r>
            <a:r>
              <a:rPr lang="en-US" altLang="ko-KR" sz="1200" dirty="0"/>
              <a:t>, </a:t>
            </a:r>
            <a:r>
              <a:rPr lang="ko-KR" altLang="en-US" sz="1200" dirty="0"/>
              <a:t>고장 전 한달의 대여이력 중에</a:t>
            </a:r>
            <a:r>
              <a:rPr lang="en-US" altLang="ko-KR" sz="1200" dirty="0"/>
              <a:t>, </a:t>
            </a:r>
            <a:r>
              <a:rPr lang="ko-KR" altLang="en-US" sz="1200" dirty="0"/>
              <a:t>대여횟수가 정상인 자전거보다 더 적을 것이다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3 . “</a:t>
            </a:r>
            <a:r>
              <a:rPr lang="ko-KR" altLang="en-US" sz="1200" b="1" dirty="0" err="1"/>
              <a:t>따릉이</a:t>
            </a:r>
            <a:r>
              <a:rPr lang="en-US" altLang="ko-KR" sz="1200" b="1" dirty="0"/>
              <a:t>”</a:t>
            </a:r>
            <a:r>
              <a:rPr lang="ko-KR" altLang="en-US" sz="1200" b="1" dirty="0"/>
              <a:t>에 문제가 있는 경우</a:t>
            </a:r>
            <a:r>
              <a:rPr lang="en-US" altLang="ko-KR" sz="1200" b="1" dirty="0"/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고장 전 한달의 대여횟수가 이전연도</a:t>
            </a:r>
            <a:r>
              <a:rPr lang="en-US" altLang="ko-KR" sz="1200" b="1" dirty="0">
                <a:solidFill>
                  <a:srgbClr val="FF0000"/>
                </a:solidFill>
              </a:rPr>
              <a:t>(2023</a:t>
            </a:r>
            <a:r>
              <a:rPr lang="ko-KR" altLang="en-US" sz="1200" b="1" dirty="0">
                <a:solidFill>
                  <a:srgbClr val="FF0000"/>
                </a:solidFill>
              </a:rPr>
              <a:t>년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r>
              <a:rPr lang="ko-KR" altLang="en-US" sz="1200" b="1" dirty="0">
                <a:solidFill>
                  <a:srgbClr val="FF0000"/>
                </a:solidFill>
              </a:rPr>
              <a:t>의 해당 자전거의 월별 평균 대여횟수보다 적을 것</a:t>
            </a:r>
            <a:r>
              <a:rPr lang="ko-KR" altLang="en-US" sz="1200" b="1" dirty="0"/>
              <a:t>이다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72BE88-2E78-4803-BD28-A44C05450E4D}"/>
              </a:ext>
            </a:extLst>
          </p:cNvPr>
          <p:cNvSpPr txBox="1"/>
          <p:nvPr/>
        </p:nvSpPr>
        <p:spPr>
          <a:xfrm>
            <a:off x="995082" y="367444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가설 상세</a:t>
            </a:r>
          </a:p>
        </p:txBody>
      </p:sp>
    </p:spTree>
    <p:extLst>
      <p:ext uri="{BB962C8B-B14F-4D97-AF65-F5344CB8AC3E}">
        <p14:creationId xmlns:p14="http://schemas.microsoft.com/office/powerpoint/2010/main" val="3904354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E5B3066-F5AA-4259-98EF-925B6D283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82" y="5681362"/>
            <a:ext cx="4020111" cy="8287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A4B518-6F0F-43AF-A7CC-F9A8DDE50011}"/>
              </a:ext>
            </a:extLst>
          </p:cNvPr>
          <p:cNvSpPr txBox="1"/>
          <p:nvPr/>
        </p:nvSpPr>
        <p:spPr>
          <a:xfrm>
            <a:off x="995082" y="1033022"/>
            <a:ext cx="5448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｢</a:t>
            </a:r>
            <a:r>
              <a:rPr lang="ko-KR" altLang="en-US" sz="2000" b="1" dirty="0"/>
              <a:t>서울시 공공자전거 고장신고 내역</a:t>
            </a:r>
            <a:r>
              <a:rPr lang="en-US" altLang="ko-KR" sz="2000" b="1" dirty="0"/>
              <a:t>｣ - </a:t>
            </a:r>
            <a:r>
              <a:rPr lang="ko-KR" altLang="en-US" sz="2000" b="1" dirty="0"/>
              <a:t>전 처리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15681-BE27-4417-A222-13BD044B5602}"/>
              </a:ext>
            </a:extLst>
          </p:cNvPr>
          <p:cNvSpPr txBox="1"/>
          <p:nvPr/>
        </p:nvSpPr>
        <p:spPr>
          <a:xfrm>
            <a:off x="995082" y="4956667"/>
            <a:ext cx="2630848" cy="729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6. “</a:t>
            </a:r>
            <a:r>
              <a:rPr lang="ko-KR" altLang="en-US" dirty="0"/>
              <a:t>고장여부</a:t>
            </a:r>
            <a:r>
              <a:rPr lang="en-US" altLang="ko-KR" dirty="0"/>
              <a:t>” </a:t>
            </a:r>
            <a:r>
              <a:rPr lang="ko-KR" altLang="en-US" dirty="0"/>
              <a:t>컬럼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- </a:t>
            </a:r>
            <a:r>
              <a:rPr lang="ko-KR" altLang="en-US" sz="1100" dirty="0"/>
              <a:t>고장여부 </a:t>
            </a:r>
            <a:r>
              <a:rPr lang="en-US" altLang="ko-KR" sz="1100" dirty="0"/>
              <a:t>= 1 </a:t>
            </a:r>
            <a:r>
              <a:rPr lang="ko-KR" altLang="en-US" sz="1100" dirty="0"/>
              <a:t>으로 추가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517A2C-CB1F-44D6-A862-E8A500821AB5}"/>
              </a:ext>
            </a:extLst>
          </p:cNvPr>
          <p:cNvSpPr/>
          <p:nvPr/>
        </p:nvSpPr>
        <p:spPr>
          <a:xfrm>
            <a:off x="4539748" y="5681676"/>
            <a:ext cx="537717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73906A-4986-4FE7-8D68-2C1FA871EFD4}"/>
              </a:ext>
            </a:extLst>
          </p:cNvPr>
          <p:cNvSpPr txBox="1"/>
          <p:nvPr/>
        </p:nvSpPr>
        <p:spPr>
          <a:xfrm>
            <a:off x="1056191" y="3236578"/>
            <a:ext cx="2132315" cy="729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컬럼 이름 변경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- [</a:t>
            </a:r>
            <a:r>
              <a:rPr lang="ko-KR" altLang="en-US" sz="1100" dirty="0"/>
              <a:t>등록일자</a:t>
            </a:r>
            <a:r>
              <a:rPr lang="en-US" altLang="ko-KR" sz="1100" dirty="0"/>
              <a:t>] -&gt; [</a:t>
            </a:r>
            <a:r>
              <a:rPr lang="ko-KR" altLang="en-US" sz="1100" dirty="0"/>
              <a:t>등록대여일자</a:t>
            </a:r>
            <a:r>
              <a:rPr lang="en-US" altLang="ko-KR" sz="1100" dirty="0"/>
              <a:t>]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FF9D306-3370-47DD-8113-4204DAFCC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82" y="4021680"/>
            <a:ext cx="3419952" cy="8287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F9AE0C57-C245-454F-BD69-11AD89780B63}"/>
              </a:ext>
            </a:extLst>
          </p:cNvPr>
          <p:cNvSpPr/>
          <p:nvPr/>
        </p:nvSpPr>
        <p:spPr>
          <a:xfrm>
            <a:off x="3737879" y="4037498"/>
            <a:ext cx="781855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2F8C99-D3FD-4845-9A42-91A54AB0540B}"/>
              </a:ext>
            </a:extLst>
          </p:cNvPr>
          <p:cNvSpPr txBox="1"/>
          <p:nvPr/>
        </p:nvSpPr>
        <p:spPr>
          <a:xfrm>
            <a:off x="995082" y="1589301"/>
            <a:ext cx="3259226" cy="729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4. ‘</a:t>
            </a:r>
            <a:r>
              <a:rPr lang="ko-KR" altLang="en-US" dirty="0"/>
              <a:t>이전일자</a:t>
            </a:r>
            <a:r>
              <a:rPr lang="en-US" altLang="ko-KR" dirty="0"/>
              <a:t>_1mon’ </a:t>
            </a:r>
            <a:r>
              <a:rPr lang="ko-KR" altLang="en-US" dirty="0"/>
              <a:t>컬럼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- ‘</a:t>
            </a:r>
            <a:r>
              <a:rPr lang="ko-KR" altLang="en-US" sz="1100" dirty="0"/>
              <a:t>이전일자</a:t>
            </a:r>
            <a:r>
              <a:rPr lang="en-US" altLang="ko-KR" sz="1100" dirty="0"/>
              <a:t>_1mon’ = ‘</a:t>
            </a:r>
            <a:r>
              <a:rPr lang="ko-KR" altLang="en-US" sz="1100" dirty="0"/>
              <a:t>등록일자</a:t>
            </a:r>
            <a:r>
              <a:rPr lang="en-US" altLang="ko-KR" sz="1100" dirty="0"/>
              <a:t>’ – 1</a:t>
            </a:r>
            <a:r>
              <a:rPr lang="ko-KR" altLang="en-US" sz="1100" dirty="0"/>
              <a:t>달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74D4BA2-C81E-4D4F-8BEA-A8D8C75B3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191" y="2402064"/>
            <a:ext cx="3924848" cy="8192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461008-42CB-43DF-855E-46D5BFFA421D}"/>
              </a:ext>
            </a:extLst>
          </p:cNvPr>
          <p:cNvSpPr/>
          <p:nvPr/>
        </p:nvSpPr>
        <p:spPr>
          <a:xfrm>
            <a:off x="4058429" y="2402064"/>
            <a:ext cx="922610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C0F8A6-7994-40D4-8447-F019414A92CA}"/>
              </a:ext>
            </a:extLst>
          </p:cNvPr>
          <p:cNvSpPr txBox="1"/>
          <p:nvPr/>
        </p:nvSpPr>
        <p:spPr>
          <a:xfrm>
            <a:off x="5671118" y="2708734"/>
            <a:ext cx="307968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이전일자</a:t>
            </a:r>
            <a:r>
              <a:rPr lang="en-US" altLang="ko-KR" sz="1400" dirty="0"/>
              <a:t>_1mon’ = ‘</a:t>
            </a:r>
            <a:r>
              <a:rPr lang="ko-KR" altLang="en-US" sz="1400" dirty="0"/>
              <a:t>등록일자</a:t>
            </a:r>
            <a:r>
              <a:rPr lang="en-US" altLang="ko-KR" sz="1400" dirty="0"/>
              <a:t>’ – 1</a:t>
            </a:r>
            <a:r>
              <a:rPr lang="ko-KR" altLang="en-US" sz="1400" dirty="0"/>
              <a:t>달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DCC386C-9E3E-4A51-A927-DC9248B88EAB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4981039" y="2530939"/>
            <a:ext cx="690079" cy="3316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863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23190E-F8C0-46C9-9A94-EE41525E2FDC}"/>
              </a:ext>
            </a:extLst>
          </p:cNvPr>
          <p:cNvSpPr txBox="1"/>
          <p:nvPr/>
        </p:nvSpPr>
        <p:spPr>
          <a:xfrm>
            <a:off x="995082" y="1465874"/>
            <a:ext cx="10205038" cy="982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아래의 </a:t>
            </a:r>
            <a:r>
              <a:rPr lang="en-US" altLang="ko-KR" dirty="0"/>
              <a:t>2</a:t>
            </a:r>
            <a:r>
              <a:rPr lang="ko-KR" altLang="en-US" dirty="0"/>
              <a:t>개 데이터를 합친다</a:t>
            </a:r>
            <a:r>
              <a:rPr lang="en-US" altLang="ko-KR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/>
              <a:t>G:\\</a:t>
            </a:r>
            <a:r>
              <a:rPr lang="ko-KR" altLang="en-US" sz="1100" dirty="0"/>
              <a:t>내 드라이브</a:t>
            </a:r>
            <a:r>
              <a:rPr lang="en-US" altLang="ko-KR" sz="1100" dirty="0"/>
              <a:t>\\DataSet\\_</a:t>
            </a:r>
            <a:r>
              <a:rPr lang="ko-KR" altLang="en-US" sz="1100" dirty="0" err="1"/>
              <a:t>파킷</a:t>
            </a:r>
            <a:r>
              <a:rPr lang="ko-KR" altLang="en-US" sz="1100" dirty="0"/>
              <a:t> 파일</a:t>
            </a:r>
            <a:r>
              <a:rPr lang="en-US" altLang="ko-KR" sz="1100" dirty="0"/>
              <a:t>\\</a:t>
            </a:r>
            <a:r>
              <a:rPr lang="ko-KR" altLang="en-US" sz="1100" dirty="0"/>
              <a:t>서울특별시 공공자전거 대여이력 정보</a:t>
            </a:r>
            <a:r>
              <a:rPr lang="en-US" altLang="ko-KR" sz="1100" dirty="0"/>
              <a:t>\\</a:t>
            </a:r>
            <a:r>
              <a:rPr lang="ko-KR" altLang="en-US" sz="1100" b="1" dirty="0">
                <a:solidFill>
                  <a:srgbClr val="FF0000"/>
                </a:solidFill>
              </a:rPr>
              <a:t>서울특별시 공공자전거 대여이력 정보</a:t>
            </a:r>
            <a:r>
              <a:rPr lang="en-US" altLang="ko-KR" sz="1100" b="1" dirty="0">
                <a:solidFill>
                  <a:srgbClr val="FF0000"/>
                </a:solidFill>
              </a:rPr>
              <a:t>_2023_preprocessed.parquet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/>
              <a:t>G:\\</a:t>
            </a:r>
            <a:r>
              <a:rPr lang="ko-KR" altLang="en-US" sz="1100" dirty="0"/>
              <a:t>내 드라이브</a:t>
            </a:r>
            <a:r>
              <a:rPr lang="en-US" altLang="ko-KR" sz="1100" dirty="0"/>
              <a:t>\\DataSet\\_</a:t>
            </a:r>
            <a:r>
              <a:rPr lang="ko-KR" altLang="en-US" sz="1100" dirty="0" err="1"/>
              <a:t>파킷</a:t>
            </a:r>
            <a:r>
              <a:rPr lang="ko-KR" altLang="en-US" sz="1100" dirty="0"/>
              <a:t> 파일</a:t>
            </a:r>
            <a:r>
              <a:rPr lang="en-US" altLang="ko-KR" sz="1100" dirty="0"/>
              <a:t>\\</a:t>
            </a:r>
            <a:r>
              <a:rPr lang="ko-KR" altLang="en-US" sz="1100" dirty="0"/>
              <a:t>서울특별시 공공자전거 대여이력 정보</a:t>
            </a:r>
            <a:r>
              <a:rPr lang="en-US" altLang="ko-KR" sz="1100" dirty="0"/>
              <a:t>\\</a:t>
            </a:r>
            <a:r>
              <a:rPr lang="ko-KR" altLang="en-US" sz="1100" b="1" dirty="0">
                <a:solidFill>
                  <a:srgbClr val="FF0000"/>
                </a:solidFill>
              </a:rPr>
              <a:t>서울특별시 공공자전거 대여이력 정보</a:t>
            </a:r>
            <a:r>
              <a:rPr lang="en-US" altLang="ko-KR" sz="1100" b="1" dirty="0">
                <a:solidFill>
                  <a:srgbClr val="FF0000"/>
                </a:solidFill>
              </a:rPr>
              <a:t>_2024_preprocessed.parquet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6DD0DC-F7D7-49D3-8C22-EFD266DA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2492735"/>
            <a:ext cx="5782482" cy="8383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B2D2-CF07-48E4-87A2-6EECFF986AB0}"/>
              </a:ext>
            </a:extLst>
          </p:cNvPr>
          <p:cNvSpPr txBox="1"/>
          <p:nvPr/>
        </p:nvSpPr>
        <p:spPr>
          <a:xfrm>
            <a:off x="995082" y="1068833"/>
            <a:ext cx="5961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｢</a:t>
            </a:r>
            <a:r>
              <a:rPr lang="ko-KR" altLang="en-US" sz="2000" b="1" dirty="0"/>
              <a:t>서울특별시 공공자전거 대여이력 정보</a:t>
            </a:r>
            <a:r>
              <a:rPr lang="en-US" altLang="ko-KR" sz="2000" b="1" dirty="0"/>
              <a:t>｣ - </a:t>
            </a:r>
            <a:r>
              <a:rPr lang="ko-KR" altLang="en-US" sz="2000" b="1" dirty="0"/>
              <a:t>전 처리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ED7CA-5614-4DEE-8BC8-6CF3F0DA99A1}"/>
              </a:ext>
            </a:extLst>
          </p:cNvPr>
          <p:cNvSpPr txBox="1"/>
          <p:nvPr/>
        </p:nvSpPr>
        <p:spPr>
          <a:xfrm>
            <a:off x="995082" y="3396280"/>
            <a:ext cx="9772227" cy="729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고장이 아닌 자전거 데이터를 추출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b="1" dirty="0"/>
              <a:t>“</a:t>
            </a:r>
            <a:r>
              <a:rPr lang="ko-KR" altLang="en-US" sz="1100" b="1" dirty="0"/>
              <a:t>서울시 공공자전거 고장신고 내역</a:t>
            </a:r>
            <a:r>
              <a:rPr lang="en-US" altLang="ko-KR" sz="1100" b="1" dirty="0"/>
              <a:t>” - </a:t>
            </a:r>
            <a:r>
              <a:rPr lang="ko-KR" altLang="en-US" sz="1100" dirty="0"/>
              <a:t>등록일자 </a:t>
            </a:r>
            <a:r>
              <a:rPr lang="en-US" altLang="ko-KR" sz="1100" dirty="0"/>
              <a:t>: 2024-01-01 ~ 2024-06-30 </a:t>
            </a:r>
            <a:r>
              <a:rPr lang="ko-KR" altLang="en-US" sz="1100" dirty="0"/>
              <a:t>의 자전거가 아닌 것을 </a:t>
            </a:r>
            <a:r>
              <a:rPr lang="en-US" altLang="ko-KR" sz="1100" dirty="0"/>
              <a:t>“</a:t>
            </a:r>
            <a:r>
              <a:rPr lang="ko-KR" altLang="en-US" sz="1100" dirty="0"/>
              <a:t>서울특별시 공공자전거 대여이력 정보</a:t>
            </a:r>
            <a:r>
              <a:rPr lang="en-US" altLang="ko-KR" sz="1100" dirty="0"/>
              <a:t>”</a:t>
            </a:r>
            <a:r>
              <a:rPr lang="ko-KR" altLang="en-US" sz="1100" dirty="0"/>
              <a:t>에서 추출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8FD48E-D9CD-47F9-B066-B8E291829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2" y="4115259"/>
            <a:ext cx="5820587" cy="8478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0C9435-A9E0-4116-8EB0-8F7BACD6141B}"/>
              </a:ext>
            </a:extLst>
          </p:cNvPr>
          <p:cNvSpPr txBox="1"/>
          <p:nvPr/>
        </p:nvSpPr>
        <p:spPr>
          <a:xfrm>
            <a:off x="995082" y="5021881"/>
            <a:ext cx="3259226" cy="729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 ‘</a:t>
            </a:r>
            <a:r>
              <a:rPr lang="ko-KR" altLang="en-US" dirty="0"/>
              <a:t>이전일자</a:t>
            </a:r>
            <a:r>
              <a:rPr lang="en-US" altLang="ko-KR" dirty="0"/>
              <a:t>_1mon’ </a:t>
            </a:r>
            <a:r>
              <a:rPr lang="ko-KR" altLang="en-US" dirty="0"/>
              <a:t>컬럼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- ‘</a:t>
            </a:r>
            <a:r>
              <a:rPr lang="ko-KR" altLang="en-US" sz="1100" dirty="0"/>
              <a:t>이전일자</a:t>
            </a:r>
            <a:r>
              <a:rPr lang="en-US" altLang="ko-KR" sz="1100" dirty="0"/>
              <a:t>_1mon’ = ‘</a:t>
            </a:r>
            <a:r>
              <a:rPr lang="ko-KR" altLang="en-US" sz="1100" dirty="0"/>
              <a:t>등록일자</a:t>
            </a:r>
            <a:r>
              <a:rPr lang="en-US" altLang="ko-KR" sz="1100" dirty="0"/>
              <a:t>’ – 1</a:t>
            </a:r>
            <a:r>
              <a:rPr lang="ko-KR" altLang="en-US" sz="1100" dirty="0"/>
              <a:t>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5BC304-ACEA-4E7F-BDC5-4F0C079FF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082" y="5750927"/>
            <a:ext cx="7106642" cy="8383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AB0F6A-A47C-4C33-A257-D1372EFE35F2}"/>
              </a:ext>
            </a:extLst>
          </p:cNvPr>
          <p:cNvSpPr/>
          <p:nvPr/>
        </p:nvSpPr>
        <p:spPr>
          <a:xfrm>
            <a:off x="2417106" y="5750927"/>
            <a:ext cx="612421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31DE5-076D-411C-99F6-0102BB83EE0A}"/>
              </a:ext>
            </a:extLst>
          </p:cNvPr>
          <p:cNvSpPr/>
          <p:nvPr/>
        </p:nvSpPr>
        <p:spPr>
          <a:xfrm>
            <a:off x="7183070" y="5750927"/>
            <a:ext cx="918654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C4F7D0-3BF0-4D3C-B928-7372634118F0}"/>
              </a:ext>
            </a:extLst>
          </p:cNvPr>
          <p:cNvSpPr txBox="1"/>
          <p:nvPr/>
        </p:nvSpPr>
        <p:spPr>
          <a:xfrm>
            <a:off x="8774537" y="5386404"/>
            <a:ext cx="307968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이전일자</a:t>
            </a:r>
            <a:r>
              <a:rPr lang="en-US" altLang="ko-KR" sz="1400" dirty="0"/>
              <a:t>_1mon’ = ‘</a:t>
            </a:r>
            <a:r>
              <a:rPr lang="ko-KR" altLang="en-US" sz="1400" dirty="0"/>
              <a:t>대여일자</a:t>
            </a:r>
            <a:r>
              <a:rPr lang="en-US" altLang="ko-KR" sz="1400" dirty="0"/>
              <a:t>’ – 1</a:t>
            </a:r>
            <a:r>
              <a:rPr lang="ko-KR" altLang="en-US" sz="1400" dirty="0"/>
              <a:t>달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DF21D5C-B36F-49C7-8A49-2071AD4B20C2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8101724" y="5540293"/>
            <a:ext cx="672813" cy="3395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62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23190E-F8C0-46C9-9A94-EE41525E2FDC}"/>
              </a:ext>
            </a:extLst>
          </p:cNvPr>
          <p:cNvSpPr txBox="1"/>
          <p:nvPr/>
        </p:nvSpPr>
        <p:spPr>
          <a:xfrm>
            <a:off x="995082" y="1465874"/>
            <a:ext cx="3772186" cy="982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위에서 </a:t>
            </a:r>
            <a:r>
              <a:rPr lang="ko-KR" altLang="en-US" dirty="0" err="1"/>
              <a:t>전처리</a:t>
            </a:r>
            <a:r>
              <a:rPr lang="ko-KR" altLang="en-US" dirty="0"/>
              <a:t> 한 데이터 합치기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b="1" dirty="0"/>
              <a:t>서울시 공공자전거 고장신고 내역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b="1" dirty="0"/>
              <a:t>서울특별시 공공자전거 대여이력 정보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CB2D2-CF07-48E4-87A2-6EECFF986AB0}"/>
              </a:ext>
            </a:extLst>
          </p:cNvPr>
          <p:cNvSpPr txBox="1"/>
          <p:nvPr/>
        </p:nvSpPr>
        <p:spPr>
          <a:xfrm>
            <a:off x="995082" y="1068833"/>
            <a:ext cx="2893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｢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데이터 합치기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DC27955-2927-4E49-A156-EB7687C1A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2448835"/>
            <a:ext cx="4124901" cy="13908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47F0E1-1D36-4E97-9D8F-1BBEF6E2CF18}"/>
              </a:ext>
            </a:extLst>
          </p:cNvPr>
          <p:cNvSpPr/>
          <p:nvPr/>
        </p:nvSpPr>
        <p:spPr>
          <a:xfrm>
            <a:off x="995081" y="2757633"/>
            <a:ext cx="4094155" cy="5232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49B60C-DA31-4F8F-8D70-A88DE2486A48}"/>
              </a:ext>
            </a:extLst>
          </p:cNvPr>
          <p:cNvSpPr/>
          <p:nvPr/>
        </p:nvSpPr>
        <p:spPr>
          <a:xfrm>
            <a:off x="995081" y="3316459"/>
            <a:ext cx="4094155" cy="5232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D311FE-97AD-4A05-A4C5-F814C745B24C}"/>
              </a:ext>
            </a:extLst>
          </p:cNvPr>
          <p:cNvSpPr txBox="1"/>
          <p:nvPr/>
        </p:nvSpPr>
        <p:spPr>
          <a:xfrm>
            <a:off x="6289955" y="2532368"/>
            <a:ext cx="324479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서울특별시 공공자전거 대여이력 정보</a:t>
            </a:r>
            <a:endParaRPr lang="ko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1566BA9-049D-4497-932E-B2C7584A47CD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5089236" y="2686257"/>
            <a:ext cx="1200719" cy="3329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25E938-D3F3-4FDB-9F72-6C5C2CAA9038}"/>
              </a:ext>
            </a:extLst>
          </p:cNvPr>
          <p:cNvSpPr txBox="1"/>
          <p:nvPr/>
        </p:nvSpPr>
        <p:spPr>
          <a:xfrm>
            <a:off x="6320702" y="3519584"/>
            <a:ext cx="288572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서울시 공공자전거 고장신고 내역</a:t>
            </a:r>
            <a:endParaRPr lang="ko-KR" altLang="en-US" sz="14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6BB5F4C-FBA9-4A57-98D0-4008171F0EBF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5089236" y="3578069"/>
            <a:ext cx="1231466" cy="954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321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23190E-F8C0-46C9-9A94-EE41525E2FDC}"/>
              </a:ext>
            </a:extLst>
          </p:cNvPr>
          <p:cNvSpPr txBox="1"/>
          <p:nvPr/>
        </p:nvSpPr>
        <p:spPr>
          <a:xfrm>
            <a:off x="995082" y="1465874"/>
            <a:ext cx="9579867" cy="567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/>
              <a:t>“</a:t>
            </a:r>
            <a:r>
              <a:rPr lang="ko-KR" altLang="en-US" sz="1100" dirty="0"/>
              <a:t>자전거 고장</a:t>
            </a:r>
            <a:r>
              <a:rPr lang="en-US" altLang="ko-KR" sz="1100" dirty="0"/>
              <a:t>/</a:t>
            </a:r>
            <a:r>
              <a:rPr lang="ko-KR" altLang="en-US" sz="1100" dirty="0"/>
              <a:t>정상 </a:t>
            </a:r>
            <a:r>
              <a:rPr lang="ko-KR" altLang="en-US" sz="1100" dirty="0" err="1"/>
              <a:t>데이터＂의</a:t>
            </a:r>
            <a:r>
              <a:rPr lang="ko-KR" altLang="en-US" sz="1100" dirty="0"/>
              <a:t> 자전거 번호 별로</a:t>
            </a:r>
            <a:r>
              <a:rPr lang="en-US" altLang="ko-KR" sz="1100" dirty="0"/>
              <a:t>, </a:t>
            </a:r>
            <a:r>
              <a:rPr lang="ko-KR" altLang="en-US" sz="1100" dirty="0"/>
              <a:t>＂대여이력 정보</a:t>
            </a:r>
            <a:r>
              <a:rPr lang="en-US" altLang="ko-KR" sz="1100" dirty="0"/>
              <a:t>(</a:t>
            </a:r>
            <a:r>
              <a:rPr lang="ko-KR" altLang="en-US" sz="1100" dirty="0"/>
              <a:t>이상패턴</a:t>
            </a:r>
            <a:r>
              <a:rPr lang="en-US" altLang="ko-KR" sz="1100" dirty="0"/>
              <a:t>)” </a:t>
            </a:r>
            <a:r>
              <a:rPr lang="ko-KR" altLang="en-US" sz="1100" dirty="0"/>
              <a:t>데이터의</a:t>
            </a:r>
            <a:br>
              <a:rPr lang="en-US" altLang="ko-KR" sz="1100" dirty="0"/>
            </a:br>
            <a:r>
              <a:rPr lang="en-US" altLang="ko-KR" sz="1100" dirty="0"/>
              <a:t>“</a:t>
            </a:r>
            <a:r>
              <a:rPr lang="ko-KR" altLang="en-US" sz="1100" dirty="0"/>
              <a:t>대여일자</a:t>
            </a:r>
            <a:r>
              <a:rPr lang="en-US" altLang="ko-KR" sz="1100" dirty="0"/>
              <a:t>”</a:t>
            </a:r>
            <a:r>
              <a:rPr lang="ko-KR" altLang="en-US" sz="1100" dirty="0"/>
              <a:t>가</a:t>
            </a:r>
            <a:r>
              <a:rPr lang="en-US" altLang="ko-KR" sz="1100" dirty="0"/>
              <a:t>, “</a:t>
            </a:r>
            <a:r>
              <a:rPr lang="ko-KR" altLang="en-US" sz="1100" dirty="0"/>
              <a:t>자전거 고장</a:t>
            </a:r>
            <a:r>
              <a:rPr lang="en-US" altLang="ko-KR" sz="1100" dirty="0"/>
              <a:t>/</a:t>
            </a:r>
            <a:r>
              <a:rPr lang="ko-KR" altLang="en-US" sz="1100" dirty="0"/>
              <a:t>정상 </a:t>
            </a:r>
            <a:r>
              <a:rPr lang="ko-KR" altLang="en-US" sz="1100" dirty="0" err="1"/>
              <a:t>데이터＂의</a:t>
            </a:r>
            <a:r>
              <a:rPr lang="ko-KR" altLang="en-US" sz="1100" dirty="0"/>
              <a:t> ＂이전일자</a:t>
            </a:r>
            <a:r>
              <a:rPr lang="en-US" altLang="ko-KR" sz="1100" dirty="0"/>
              <a:t>_1mon” ~ “</a:t>
            </a:r>
            <a:r>
              <a:rPr lang="ko-KR" altLang="en-US" sz="1100" dirty="0"/>
              <a:t>등록대여일자＂ 사이의 개수를 구하여</a:t>
            </a:r>
            <a:r>
              <a:rPr lang="en-US" altLang="ko-KR" sz="1100" dirty="0"/>
              <a:t>, “</a:t>
            </a:r>
            <a:r>
              <a:rPr lang="ko-KR" altLang="en-US" sz="1100" dirty="0"/>
              <a:t>이상패턴</a:t>
            </a:r>
            <a:r>
              <a:rPr lang="en-US" altLang="ko-KR" sz="1100" dirty="0"/>
              <a:t>_5min_</a:t>
            </a:r>
            <a:r>
              <a:rPr lang="ko-KR" altLang="en-US" sz="1100" dirty="0"/>
              <a:t>횟수</a:t>
            </a:r>
            <a:r>
              <a:rPr lang="en-US" altLang="ko-KR" sz="1100" dirty="0"/>
              <a:t>” </a:t>
            </a:r>
            <a:r>
              <a:rPr lang="ko-KR" altLang="en-US" sz="1100" dirty="0"/>
              <a:t>컬럼으로 추가 </a:t>
            </a:r>
            <a:endParaRPr lang="en-US" altLang="ko-KR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CB2D2-CF07-48E4-87A2-6EECFF986AB0}"/>
              </a:ext>
            </a:extLst>
          </p:cNvPr>
          <p:cNvSpPr txBox="1"/>
          <p:nvPr/>
        </p:nvSpPr>
        <p:spPr>
          <a:xfrm>
            <a:off x="995082" y="1068833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｢</a:t>
            </a:r>
            <a:r>
              <a:rPr lang="ko-KR" altLang="en-US" sz="2000" b="1" dirty="0"/>
              <a:t>대여 이상패턴 찾기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E9DCA1-475D-4C9A-854B-9B2A19A0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3897333"/>
            <a:ext cx="6163535" cy="8573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427C37-CFE7-4FFE-915B-699DA3DBD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2" y="2131354"/>
            <a:ext cx="4124901" cy="13908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EE655E-7706-4425-954B-5F65BEFD6B0B}"/>
              </a:ext>
            </a:extLst>
          </p:cNvPr>
          <p:cNvSpPr/>
          <p:nvPr/>
        </p:nvSpPr>
        <p:spPr>
          <a:xfrm>
            <a:off x="1610793" y="3915805"/>
            <a:ext cx="679825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408B94-EEC7-47C8-9688-5C5E3865378B}"/>
              </a:ext>
            </a:extLst>
          </p:cNvPr>
          <p:cNvSpPr/>
          <p:nvPr/>
        </p:nvSpPr>
        <p:spPr>
          <a:xfrm>
            <a:off x="2417107" y="3915805"/>
            <a:ext cx="575476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9FA1B2-D94C-45B2-8293-DCC6920EAB14}"/>
              </a:ext>
            </a:extLst>
          </p:cNvPr>
          <p:cNvSpPr/>
          <p:nvPr/>
        </p:nvSpPr>
        <p:spPr>
          <a:xfrm>
            <a:off x="1610793" y="2148535"/>
            <a:ext cx="679825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6236EF0-4B6C-44B8-B916-73D41862A0D7}"/>
              </a:ext>
            </a:extLst>
          </p:cNvPr>
          <p:cNvSpPr/>
          <p:nvPr/>
        </p:nvSpPr>
        <p:spPr>
          <a:xfrm>
            <a:off x="2866669" y="2161962"/>
            <a:ext cx="874057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4DCB6B-C237-4BFD-BE5A-3D52EB60E28E}"/>
              </a:ext>
            </a:extLst>
          </p:cNvPr>
          <p:cNvSpPr/>
          <p:nvPr/>
        </p:nvSpPr>
        <p:spPr>
          <a:xfrm>
            <a:off x="3774208" y="2161962"/>
            <a:ext cx="770083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C815561-D4DF-4133-A1F5-E8C41187D90F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1950706" y="2406284"/>
            <a:ext cx="0" cy="15095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2F8D8F-1CDB-470C-9200-D3B03503EE4F}"/>
              </a:ext>
            </a:extLst>
          </p:cNvPr>
          <p:cNvCxnSpPr>
            <a:cxnSpLocks/>
          </p:cNvCxnSpPr>
          <p:nvPr/>
        </p:nvCxnSpPr>
        <p:spPr>
          <a:xfrm flipH="1">
            <a:off x="2416532" y="2406284"/>
            <a:ext cx="450137" cy="14910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433D2CC-3DC2-44DF-934A-E02EF1684121}"/>
              </a:ext>
            </a:extLst>
          </p:cNvPr>
          <p:cNvCxnSpPr>
            <a:cxnSpLocks/>
          </p:cNvCxnSpPr>
          <p:nvPr/>
        </p:nvCxnSpPr>
        <p:spPr>
          <a:xfrm flipH="1">
            <a:off x="2992583" y="2419711"/>
            <a:ext cx="1551708" cy="14960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4C6040-1CEB-4B6C-B4D5-18E012DC224A}"/>
              </a:ext>
            </a:extLst>
          </p:cNvPr>
          <p:cNvSpPr txBox="1"/>
          <p:nvPr/>
        </p:nvSpPr>
        <p:spPr>
          <a:xfrm>
            <a:off x="7774328" y="2518999"/>
            <a:ext cx="218361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자전거 고장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정상 데이터</a:t>
            </a:r>
            <a:endParaRPr lang="ko-KR" altLang="en-US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AC6D050-9FF1-49AF-8B29-557BC3D960E8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 flipV="1">
            <a:off x="5119983" y="2672888"/>
            <a:ext cx="2654345" cy="1538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6093C76-4E5D-4889-82BE-7D92C8B5FCDB}"/>
              </a:ext>
            </a:extLst>
          </p:cNvPr>
          <p:cNvSpPr txBox="1"/>
          <p:nvPr/>
        </p:nvSpPr>
        <p:spPr>
          <a:xfrm>
            <a:off x="7774328" y="4018241"/>
            <a:ext cx="3483646" cy="630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대여이력 정보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이상패턴</a:t>
            </a:r>
            <a:r>
              <a:rPr lang="en-US" altLang="ko-KR" sz="1400" b="1" dirty="0"/>
              <a:t>)</a:t>
            </a:r>
          </a:p>
          <a:p>
            <a:r>
              <a:rPr lang="ko-KR" altLang="en-US" sz="1050" dirty="0"/>
              <a:t>대여시간차가 </a:t>
            </a:r>
            <a:r>
              <a:rPr lang="en-US" altLang="ko-KR" sz="1050" dirty="0"/>
              <a:t>(5</a:t>
            </a:r>
            <a:r>
              <a:rPr lang="ko-KR" altLang="en-US" sz="1050" dirty="0"/>
              <a:t>분</a:t>
            </a:r>
            <a:r>
              <a:rPr lang="en-US" altLang="ko-KR" sz="1050" dirty="0"/>
              <a:t>, 7</a:t>
            </a:r>
            <a:r>
              <a:rPr lang="ko-KR" altLang="en-US" sz="1050" dirty="0"/>
              <a:t>분</a:t>
            </a:r>
            <a:r>
              <a:rPr lang="en-US" altLang="ko-KR" sz="1050" dirty="0"/>
              <a:t>, 10</a:t>
            </a:r>
            <a:r>
              <a:rPr lang="ko-KR" altLang="en-US" sz="1050" dirty="0"/>
              <a:t>분</a:t>
            </a:r>
            <a:r>
              <a:rPr lang="en-US" altLang="ko-KR" sz="1050" dirty="0"/>
              <a:t>) </a:t>
            </a:r>
            <a:r>
              <a:rPr lang="ko-KR" altLang="en-US" sz="1050" dirty="0"/>
              <a:t>미만</a:t>
            </a:r>
            <a:r>
              <a:rPr lang="en-US" altLang="ko-KR" sz="1050" dirty="0"/>
              <a:t>, </a:t>
            </a:r>
            <a:br>
              <a:rPr lang="en-US" altLang="ko-KR" sz="1050" dirty="0"/>
            </a:br>
            <a:r>
              <a:rPr lang="ko-KR" altLang="en-US" sz="1050" dirty="0"/>
              <a:t>대여 대여소 번호와 반납 대여소 번호가 동일한 데이터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37E0994-033B-4A85-9546-C88787248DF3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7158617" y="4326018"/>
            <a:ext cx="615711" cy="76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55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37A639-87D8-4E4F-9F67-23453E6B4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46" y="4848672"/>
            <a:ext cx="3639058" cy="16004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23190E-F8C0-46C9-9A94-EE41525E2FDC}"/>
              </a:ext>
            </a:extLst>
          </p:cNvPr>
          <p:cNvSpPr txBox="1"/>
          <p:nvPr/>
        </p:nvSpPr>
        <p:spPr>
          <a:xfrm>
            <a:off x="995082" y="1475110"/>
            <a:ext cx="6096541" cy="1329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/>
              <a:t>“</a:t>
            </a:r>
            <a:r>
              <a:rPr lang="ko-KR" altLang="en-US" sz="1100" dirty="0"/>
              <a:t>자전거 고장</a:t>
            </a:r>
            <a:r>
              <a:rPr lang="en-US" altLang="ko-KR" sz="1100" dirty="0"/>
              <a:t>/</a:t>
            </a:r>
            <a:r>
              <a:rPr lang="ko-KR" altLang="en-US" sz="1100" dirty="0"/>
              <a:t>정상 </a:t>
            </a:r>
            <a:r>
              <a:rPr lang="ko-KR" altLang="en-US" sz="1100" dirty="0" err="1"/>
              <a:t>데이터＂의</a:t>
            </a:r>
            <a:r>
              <a:rPr lang="ko-KR" altLang="en-US" sz="1100" dirty="0"/>
              <a:t> 자전거 번호 별로</a:t>
            </a:r>
            <a:r>
              <a:rPr lang="en-US" altLang="ko-KR" sz="1100" dirty="0"/>
              <a:t>, </a:t>
            </a:r>
            <a:r>
              <a:rPr lang="ko-KR" altLang="en-US" sz="1100" dirty="0"/>
              <a:t>＂대여이력 정보</a:t>
            </a:r>
            <a:r>
              <a:rPr lang="en-US" altLang="ko-KR" sz="1100" dirty="0"/>
              <a:t>(</a:t>
            </a:r>
            <a:r>
              <a:rPr lang="ko-KR" altLang="en-US" sz="1100" dirty="0"/>
              <a:t>정상 데이터</a:t>
            </a:r>
            <a:r>
              <a:rPr lang="en-US" altLang="ko-KR" sz="1100" dirty="0"/>
              <a:t>)” </a:t>
            </a:r>
            <a:r>
              <a:rPr lang="ko-KR" altLang="en-US" sz="1100" dirty="0"/>
              <a:t>데이터의</a:t>
            </a:r>
            <a:br>
              <a:rPr lang="en-US" altLang="ko-KR" sz="1100" dirty="0"/>
            </a:br>
            <a:r>
              <a:rPr lang="en-US" altLang="ko-KR" sz="1100" dirty="0"/>
              <a:t>“</a:t>
            </a:r>
            <a:r>
              <a:rPr lang="ko-KR" altLang="en-US" sz="1100" dirty="0"/>
              <a:t>대여일자</a:t>
            </a:r>
            <a:r>
              <a:rPr lang="en-US" altLang="ko-KR" sz="1100" dirty="0"/>
              <a:t>”</a:t>
            </a:r>
            <a:r>
              <a:rPr lang="ko-KR" altLang="en-US" sz="1100" dirty="0"/>
              <a:t>가</a:t>
            </a:r>
            <a:r>
              <a:rPr lang="en-US" altLang="ko-KR" sz="1100" dirty="0"/>
              <a:t>, “</a:t>
            </a:r>
            <a:r>
              <a:rPr lang="ko-KR" altLang="en-US" sz="1100" dirty="0"/>
              <a:t>자전거 고장</a:t>
            </a:r>
            <a:r>
              <a:rPr lang="en-US" altLang="ko-KR" sz="1100" dirty="0"/>
              <a:t>/</a:t>
            </a:r>
            <a:r>
              <a:rPr lang="ko-KR" altLang="en-US" sz="1100" dirty="0"/>
              <a:t>정상 </a:t>
            </a:r>
            <a:r>
              <a:rPr lang="ko-KR" altLang="en-US" sz="1100" dirty="0" err="1"/>
              <a:t>데이터＂의</a:t>
            </a:r>
            <a:r>
              <a:rPr lang="ko-KR" altLang="en-US" sz="1100" dirty="0"/>
              <a:t> ＂이전일자</a:t>
            </a:r>
            <a:r>
              <a:rPr lang="en-US" altLang="ko-KR" sz="1100" dirty="0"/>
              <a:t>_1mon” ~ “</a:t>
            </a:r>
            <a:r>
              <a:rPr lang="ko-KR" altLang="en-US" sz="1100" dirty="0"/>
              <a:t>등록대여일자＂ 사이의</a:t>
            </a:r>
            <a:br>
              <a:rPr lang="en-US" altLang="ko-KR" sz="1100" dirty="0"/>
            </a:br>
            <a:r>
              <a:rPr lang="en-US" altLang="ko-KR" sz="1100" dirty="0"/>
              <a:t>- “</a:t>
            </a:r>
            <a:r>
              <a:rPr lang="ko-KR" altLang="en-US" sz="1100" dirty="0"/>
              <a:t>이용거리</a:t>
            </a:r>
            <a:r>
              <a:rPr lang="en-US" altLang="ko-KR" sz="1100" dirty="0"/>
              <a:t>(M)” </a:t>
            </a:r>
            <a:r>
              <a:rPr lang="ko-KR" altLang="en-US" sz="1100" dirty="0"/>
              <a:t>의 합계</a:t>
            </a:r>
            <a:r>
              <a:rPr lang="en-US" altLang="ko-KR" sz="1100" dirty="0"/>
              <a:t> :  </a:t>
            </a:r>
            <a:r>
              <a:rPr lang="ko-KR" altLang="en-US" sz="1100" dirty="0"/>
              <a:t>이전일자</a:t>
            </a:r>
            <a:r>
              <a:rPr lang="en-US" altLang="ko-KR" sz="1100" dirty="0"/>
              <a:t>_1mon_</a:t>
            </a:r>
            <a:r>
              <a:rPr lang="ko-KR" altLang="en-US" sz="1100" dirty="0"/>
              <a:t>이용거리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- “</a:t>
            </a:r>
            <a:r>
              <a:rPr lang="ko-KR" altLang="en-US" sz="1100" dirty="0"/>
              <a:t>이용시간</a:t>
            </a:r>
            <a:r>
              <a:rPr lang="en-US" altLang="ko-KR" sz="1100" dirty="0"/>
              <a:t>(</a:t>
            </a:r>
            <a:r>
              <a:rPr lang="ko-KR" altLang="en-US" sz="1100" dirty="0"/>
              <a:t>분</a:t>
            </a:r>
            <a:r>
              <a:rPr lang="en-US" altLang="ko-KR" sz="1100" dirty="0"/>
              <a:t>)” </a:t>
            </a:r>
            <a:r>
              <a:rPr lang="ko-KR" altLang="en-US" sz="1100" dirty="0"/>
              <a:t>의 합계</a:t>
            </a:r>
            <a:r>
              <a:rPr lang="en-US" altLang="ko-KR" sz="1100" dirty="0"/>
              <a:t> : </a:t>
            </a:r>
            <a:r>
              <a:rPr lang="ko-KR" altLang="en-US" sz="1100" dirty="0"/>
              <a:t>이전일자</a:t>
            </a:r>
            <a:r>
              <a:rPr lang="en-US" altLang="ko-KR" sz="1100" dirty="0"/>
              <a:t>_1mon_</a:t>
            </a:r>
            <a:r>
              <a:rPr lang="ko-KR" altLang="en-US" sz="1100" dirty="0"/>
              <a:t>이용시간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- “</a:t>
            </a:r>
            <a:r>
              <a:rPr lang="ko-KR" altLang="en-US" sz="1100" dirty="0"/>
              <a:t>대여횟수</a:t>
            </a:r>
            <a:r>
              <a:rPr lang="en-US" altLang="ko-KR" sz="1100" dirty="0"/>
              <a:t>” </a:t>
            </a:r>
            <a:r>
              <a:rPr lang="ko-KR" altLang="en-US" sz="1100" dirty="0"/>
              <a:t>의 합계</a:t>
            </a:r>
            <a:r>
              <a:rPr lang="en-US" altLang="ko-KR" sz="1100" dirty="0"/>
              <a:t> : </a:t>
            </a:r>
            <a:r>
              <a:rPr lang="ko-KR" altLang="en-US" sz="1100" dirty="0"/>
              <a:t>이전일자</a:t>
            </a:r>
            <a:r>
              <a:rPr lang="en-US" altLang="ko-KR" sz="1100" dirty="0"/>
              <a:t>_1mon_</a:t>
            </a:r>
            <a:r>
              <a:rPr lang="ko-KR" altLang="en-US" sz="1100" dirty="0"/>
              <a:t>이용횟수</a:t>
            </a:r>
            <a:endParaRPr lang="en-US" altLang="ko-KR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CB2D2-CF07-48E4-87A2-6EECFF986AB0}"/>
              </a:ext>
            </a:extLst>
          </p:cNvPr>
          <p:cNvSpPr txBox="1"/>
          <p:nvPr/>
        </p:nvSpPr>
        <p:spPr>
          <a:xfrm>
            <a:off x="995082" y="1068833"/>
            <a:ext cx="3239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｢</a:t>
            </a:r>
            <a:r>
              <a:rPr lang="ko-KR" altLang="en-US" sz="2000" b="1" dirty="0"/>
              <a:t>이전 한달 대여패턴 찾기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8427C37-CFE7-4FFE-915B-699DA3DBD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2" y="3064221"/>
            <a:ext cx="4124901" cy="13908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EE655E-7706-4425-954B-5F65BEFD6B0B}"/>
              </a:ext>
            </a:extLst>
          </p:cNvPr>
          <p:cNvSpPr/>
          <p:nvPr/>
        </p:nvSpPr>
        <p:spPr>
          <a:xfrm>
            <a:off x="1610793" y="4848672"/>
            <a:ext cx="679825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408B94-EEC7-47C8-9688-5C5E3865378B}"/>
              </a:ext>
            </a:extLst>
          </p:cNvPr>
          <p:cNvSpPr/>
          <p:nvPr/>
        </p:nvSpPr>
        <p:spPr>
          <a:xfrm>
            <a:off x="2398635" y="4848672"/>
            <a:ext cx="575476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9FA1B2-D94C-45B2-8293-DCC6920EAB14}"/>
              </a:ext>
            </a:extLst>
          </p:cNvPr>
          <p:cNvSpPr/>
          <p:nvPr/>
        </p:nvSpPr>
        <p:spPr>
          <a:xfrm>
            <a:off x="1610793" y="3081402"/>
            <a:ext cx="679825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6236EF0-4B6C-44B8-B916-73D41862A0D7}"/>
              </a:ext>
            </a:extLst>
          </p:cNvPr>
          <p:cNvSpPr/>
          <p:nvPr/>
        </p:nvSpPr>
        <p:spPr>
          <a:xfrm>
            <a:off x="2866669" y="3094829"/>
            <a:ext cx="874057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4DCB6B-C237-4BFD-BE5A-3D52EB60E28E}"/>
              </a:ext>
            </a:extLst>
          </p:cNvPr>
          <p:cNvSpPr/>
          <p:nvPr/>
        </p:nvSpPr>
        <p:spPr>
          <a:xfrm>
            <a:off x="3774208" y="3094829"/>
            <a:ext cx="770083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C815561-D4DF-4133-A1F5-E8C41187D90F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1950706" y="3339151"/>
            <a:ext cx="0" cy="15095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2F8D8F-1CDB-470C-9200-D3B03503EE4F}"/>
              </a:ext>
            </a:extLst>
          </p:cNvPr>
          <p:cNvCxnSpPr>
            <a:cxnSpLocks/>
          </p:cNvCxnSpPr>
          <p:nvPr/>
        </p:nvCxnSpPr>
        <p:spPr>
          <a:xfrm flipH="1">
            <a:off x="2416532" y="3339151"/>
            <a:ext cx="450137" cy="14910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433D2CC-3DC2-44DF-934A-E02EF1684121}"/>
              </a:ext>
            </a:extLst>
          </p:cNvPr>
          <p:cNvCxnSpPr>
            <a:cxnSpLocks/>
          </p:cNvCxnSpPr>
          <p:nvPr/>
        </p:nvCxnSpPr>
        <p:spPr>
          <a:xfrm flipH="1">
            <a:off x="2992583" y="3352578"/>
            <a:ext cx="1551708" cy="14960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4C6040-1CEB-4B6C-B4D5-18E012DC224A}"/>
              </a:ext>
            </a:extLst>
          </p:cNvPr>
          <p:cNvSpPr txBox="1"/>
          <p:nvPr/>
        </p:nvSpPr>
        <p:spPr>
          <a:xfrm>
            <a:off x="7774328" y="3451866"/>
            <a:ext cx="218361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자전거 고장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정상 데이터</a:t>
            </a:r>
            <a:endParaRPr lang="ko-KR" altLang="en-US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AC6D050-9FF1-49AF-8B29-557BC3D960E8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 flipV="1">
            <a:off x="5119983" y="3605755"/>
            <a:ext cx="2654345" cy="1538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6093C76-4E5D-4889-82BE-7D92C8B5FCDB}"/>
              </a:ext>
            </a:extLst>
          </p:cNvPr>
          <p:cNvSpPr txBox="1"/>
          <p:nvPr/>
        </p:nvSpPr>
        <p:spPr>
          <a:xfrm>
            <a:off x="7774328" y="4914158"/>
            <a:ext cx="241284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대여이력 정보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정상 데이터</a:t>
            </a:r>
            <a:r>
              <a:rPr lang="en-US" altLang="ko-KR" sz="1400" b="1" dirty="0"/>
              <a:t>)</a:t>
            </a:r>
            <a:endParaRPr lang="ko-KR" altLang="en-US" sz="105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37E0994-033B-4A85-9546-C88787248DF3}"/>
              </a:ext>
            </a:extLst>
          </p:cNvPr>
          <p:cNvCxnSpPr>
            <a:cxnSpLocks/>
            <a:stCxn id="3" idx="3"/>
            <a:endCxn id="35" idx="1"/>
          </p:cNvCxnSpPr>
          <p:nvPr/>
        </p:nvCxnSpPr>
        <p:spPr>
          <a:xfrm flipV="1">
            <a:off x="5076004" y="5068047"/>
            <a:ext cx="2698324" cy="5808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67C4C7-CAEE-42BE-8A70-3F9C621CAC20}"/>
              </a:ext>
            </a:extLst>
          </p:cNvPr>
          <p:cNvSpPr/>
          <p:nvPr/>
        </p:nvSpPr>
        <p:spPr>
          <a:xfrm>
            <a:off x="3015958" y="4848672"/>
            <a:ext cx="678589" cy="2577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7F0831-FCD5-46FB-9EEF-A2BB21F27E6A}"/>
              </a:ext>
            </a:extLst>
          </p:cNvPr>
          <p:cNvSpPr/>
          <p:nvPr/>
        </p:nvSpPr>
        <p:spPr>
          <a:xfrm>
            <a:off x="3762021" y="4848672"/>
            <a:ext cx="678589" cy="2577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4C0DF6-1E0A-4036-9E26-FC09DDED8024}"/>
              </a:ext>
            </a:extLst>
          </p:cNvPr>
          <p:cNvSpPr/>
          <p:nvPr/>
        </p:nvSpPr>
        <p:spPr>
          <a:xfrm>
            <a:off x="4507045" y="4848672"/>
            <a:ext cx="481898" cy="2577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69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9E1DA2-439F-41D1-943B-D19A2E572122}"/>
              </a:ext>
            </a:extLst>
          </p:cNvPr>
          <p:cNvSpPr txBox="1"/>
          <p:nvPr/>
        </p:nvSpPr>
        <p:spPr>
          <a:xfrm>
            <a:off x="995082" y="1068833"/>
            <a:ext cx="4817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｢</a:t>
            </a:r>
            <a:r>
              <a:rPr lang="ko-KR" altLang="en-US" sz="2000" b="1" dirty="0"/>
              <a:t>서울특별시 공공자전거 대여이력 정보</a:t>
            </a:r>
            <a:r>
              <a:rPr lang="en-US" altLang="ko-KR" sz="2000" b="1" dirty="0"/>
              <a:t>｣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72841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081811"/>
            <a:ext cx="10337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시각화</a:t>
            </a:r>
          </a:p>
        </p:txBody>
      </p:sp>
    </p:spTree>
    <p:extLst>
      <p:ext uri="{BB962C8B-B14F-4D97-AF65-F5344CB8AC3E}">
        <p14:creationId xmlns:p14="http://schemas.microsoft.com/office/powerpoint/2010/main" val="3077994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A7B10-2527-4906-B623-609338427C7E}"/>
              </a:ext>
            </a:extLst>
          </p:cNvPr>
          <p:cNvSpPr txBox="1"/>
          <p:nvPr/>
        </p:nvSpPr>
        <p:spPr>
          <a:xfrm>
            <a:off x="995082" y="871067"/>
            <a:ext cx="5464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이상패턴</a:t>
            </a:r>
            <a:r>
              <a:rPr lang="en-US" altLang="ko-KR" sz="2000" b="1" dirty="0"/>
              <a:t>_5min_</a:t>
            </a:r>
            <a:r>
              <a:rPr lang="ko-KR" altLang="en-US" sz="2000" b="1" dirty="0"/>
              <a:t>횟수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고장</a:t>
            </a:r>
            <a:r>
              <a:rPr lang="en-US" altLang="ko-KR" sz="2000" b="1" dirty="0"/>
              <a:t>=1, </a:t>
            </a:r>
            <a:r>
              <a:rPr lang="ko-KR" altLang="en-US" sz="2000" b="1" dirty="0"/>
              <a:t>고장</a:t>
            </a:r>
            <a:r>
              <a:rPr lang="en-US" altLang="ko-KR" sz="2000" b="1" dirty="0"/>
              <a:t>=0) </a:t>
            </a:r>
            <a:r>
              <a:rPr lang="ko-KR" altLang="en-US" sz="2000" b="1" dirty="0"/>
              <a:t>시각화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468D12-B35D-4611-B0C0-5DAA0DCE3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19" y="1394287"/>
            <a:ext cx="9488224" cy="488700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40828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A7B10-2527-4906-B623-609338427C7E}"/>
              </a:ext>
            </a:extLst>
          </p:cNvPr>
          <p:cNvSpPr txBox="1"/>
          <p:nvPr/>
        </p:nvSpPr>
        <p:spPr>
          <a:xfrm>
            <a:off x="995082" y="871067"/>
            <a:ext cx="6046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이전일자</a:t>
            </a:r>
            <a:r>
              <a:rPr lang="en-US" altLang="ko-KR" sz="2000" b="1" dirty="0"/>
              <a:t>_1mon_</a:t>
            </a:r>
            <a:r>
              <a:rPr lang="ko-KR" altLang="en-US" sz="2000" b="1" dirty="0"/>
              <a:t>이용횟수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고장</a:t>
            </a:r>
            <a:r>
              <a:rPr lang="en-US" altLang="ko-KR" sz="2000" b="1" dirty="0"/>
              <a:t>=1, </a:t>
            </a:r>
            <a:r>
              <a:rPr lang="ko-KR" altLang="en-US" sz="2000" b="1" dirty="0"/>
              <a:t>고장</a:t>
            </a:r>
            <a:r>
              <a:rPr lang="en-US" altLang="ko-KR" sz="2000" b="1" dirty="0"/>
              <a:t>=0) </a:t>
            </a:r>
            <a:r>
              <a:rPr lang="ko-KR" altLang="en-US" sz="2000" b="1" dirty="0"/>
              <a:t>시각화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7BC0BC-6A81-4AC1-AC90-90D8D2B96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1271177"/>
            <a:ext cx="9469171" cy="493463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89832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A7B10-2527-4906-B623-609338427C7E}"/>
              </a:ext>
            </a:extLst>
          </p:cNvPr>
          <p:cNvSpPr txBox="1"/>
          <p:nvPr/>
        </p:nvSpPr>
        <p:spPr>
          <a:xfrm>
            <a:off x="995082" y="871067"/>
            <a:ext cx="4724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이용횟수</a:t>
            </a:r>
            <a:r>
              <a:rPr lang="en-US" altLang="ko-KR" sz="2000" b="1" dirty="0"/>
              <a:t>_</a:t>
            </a:r>
            <a:r>
              <a:rPr lang="ko-KR" altLang="en-US" sz="2000" b="1" dirty="0"/>
              <a:t>비교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고장</a:t>
            </a:r>
            <a:r>
              <a:rPr lang="en-US" altLang="ko-KR" sz="2000" b="1" dirty="0"/>
              <a:t>=1, </a:t>
            </a:r>
            <a:r>
              <a:rPr lang="ko-KR" altLang="en-US" sz="2000" b="1" dirty="0"/>
              <a:t>고장</a:t>
            </a:r>
            <a:r>
              <a:rPr lang="en-US" altLang="ko-KR" sz="2000" b="1" dirty="0"/>
              <a:t>=0) </a:t>
            </a:r>
            <a:r>
              <a:rPr lang="ko-KR" altLang="en-US" sz="2000" b="1" dirty="0"/>
              <a:t>시각화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BBB3DB-770D-4F11-909E-212258926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19" y="1394287"/>
            <a:ext cx="9440592" cy="489653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5016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CD4F74-2E3B-4D2C-8A05-0540E29B6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2" y="571500"/>
            <a:ext cx="5715000" cy="5715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B2922C-857D-426E-B0A2-3ADA8A8F3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98" y="5715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15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A7B10-2527-4906-B623-609338427C7E}"/>
              </a:ext>
            </a:extLst>
          </p:cNvPr>
          <p:cNvSpPr txBox="1"/>
          <p:nvPr/>
        </p:nvSpPr>
        <p:spPr>
          <a:xfrm>
            <a:off x="995082" y="871067"/>
            <a:ext cx="5464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"</a:t>
            </a:r>
            <a:r>
              <a:rPr lang="ko-KR" altLang="en-US" sz="2000" b="1" dirty="0"/>
              <a:t>이상패턴</a:t>
            </a:r>
            <a:r>
              <a:rPr lang="en-US" altLang="ko-KR" sz="2000" b="1" dirty="0"/>
              <a:t>_5min_</a:t>
            </a:r>
            <a:r>
              <a:rPr lang="ko-KR" altLang="en-US" sz="2000" b="1" dirty="0"/>
              <a:t>횟수</a:t>
            </a:r>
            <a:r>
              <a:rPr lang="en-US" altLang="ko-KR" sz="2000" b="1" dirty="0"/>
              <a:t>" </a:t>
            </a:r>
            <a:r>
              <a:rPr lang="ko-KR" altLang="en-US" sz="2000" b="1" dirty="0"/>
              <a:t>에 따른 고장여부 횟수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0B9A2B-9597-40AC-B76A-8956AEB1D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3" y="1505240"/>
            <a:ext cx="7631682" cy="448169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51423A-DC28-4B49-AFD4-C4C1307D0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071" y="1505241"/>
            <a:ext cx="2026703" cy="448169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76B1E3B-4CCE-4377-ACE8-96E1F372A64A}"/>
              </a:ext>
            </a:extLst>
          </p:cNvPr>
          <p:cNvSpPr/>
          <p:nvPr/>
        </p:nvSpPr>
        <p:spPr>
          <a:xfrm>
            <a:off x="8903856" y="3001817"/>
            <a:ext cx="2283825" cy="221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80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A7B10-2527-4906-B623-609338427C7E}"/>
              </a:ext>
            </a:extLst>
          </p:cNvPr>
          <p:cNvSpPr txBox="1"/>
          <p:nvPr/>
        </p:nvSpPr>
        <p:spPr>
          <a:xfrm>
            <a:off x="995082" y="871067"/>
            <a:ext cx="5464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"</a:t>
            </a:r>
            <a:r>
              <a:rPr lang="ko-KR" altLang="en-US" sz="2000" b="1" dirty="0"/>
              <a:t>이상패턴</a:t>
            </a:r>
            <a:r>
              <a:rPr lang="en-US" altLang="ko-KR" sz="2000" b="1" dirty="0"/>
              <a:t>_5min_</a:t>
            </a:r>
            <a:r>
              <a:rPr lang="ko-KR" altLang="en-US" sz="2000" b="1" dirty="0"/>
              <a:t>횟수</a:t>
            </a:r>
            <a:r>
              <a:rPr lang="en-US" altLang="ko-KR" sz="2000" b="1" dirty="0"/>
              <a:t>" </a:t>
            </a:r>
            <a:r>
              <a:rPr lang="ko-KR" altLang="en-US" sz="2000" b="1" dirty="0"/>
              <a:t>에 따른 고장여부 횟수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23DC11-DB15-45B3-BEEF-EAE15770C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1505241"/>
            <a:ext cx="7517676" cy="448169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43A808-327C-45D8-83DB-3ED9CA572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262" y="1505241"/>
            <a:ext cx="2172249" cy="448169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76B1E3B-4CCE-4377-ACE8-96E1F372A64A}"/>
              </a:ext>
            </a:extLst>
          </p:cNvPr>
          <p:cNvSpPr/>
          <p:nvPr/>
        </p:nvSpPr>
        <p:spPr>
          <a:xfrm>
            <a:off x="8709892" y="3001817"/>
            <a:ext cx="2355272" cy="221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16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A7B10-2527-4906-B623-609338427C7E}"/>
              </a:ext>
            </a:extLst>
          </p:cNvPr>
          <p:cNvSpPr txBox="1"/>
          <p:nvPr/>
        </p:nvSpPr>
        <p:spPr>
          <a:xfrm>
            <a:off x="995082" y="871067"/>
            <a:ext cx="5961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독립변수 </a:t>
            </a:r>
            <a:r>
              <a:rPr lang="en-US" altLang="ko-KR" sz="2000" b="1" dirty="0">
                <a:sym typeface="Wingdings" panose="05000000000000000000" pitchFamily="2" charset="2"/>
              </a:rPr>
              <a:t> </a:t>
            </a:r>
            <a:r>
              <a:rPr lang="ko-KR" altLang="en-US" sz="2000" b="1" dirty="0">
                <a:sym typeface="Wingdings" panose="05000000000000000000" pitchFamily="2" charset="2"/>
              </a:rPr>
              <a:t>종속변수</a:t>
            </a:r>
            <a:r>
              <a:rPr lang="en-US" altLang="ko-KR" sz="2000" b="1" dirty="0">
                <a:sym typeface="Wingdings" panose="05000000000000000000" pitchFamily="2" charset="2"/>
              </a:rPr>
              <a:t>(</a:t>
            </a:r>
            <a:r>
              <a:rPr lang="ko-KR" altLang="en-US" sz="2000" b="1" dirty="0">
                <a:sym typeface="Wingdings" panose="05000000000000000000" pitchFamily="2" charset="2"/>
              </a:rPr>
              <a:t>고장여부</a:t>
            </a:r>
            <a:r>
              <a:rPr lang="en-US" altLang="ko-KR" sz="2000" b="1" dirty="0">
                <a:sym typeface="Wingdings" panose="05000000000000000000" pitchFamily="2" charset="2"/>
              </a:rPr>
              <a:t>) </a:t>
            </a:r>
            <a:r>
              <a:rPr lang="ko-KR" altLang="en-US" sz="2000" b="1" dirty="0">
                <a:sym typeface="Wingdings" panose="05000000000000000000" pitchFamily="2" charset="2"/>
              </a:rPr>
              <a:t>의 상관계수 확인</a:t>
            </a:r>
            <a:endParaRPr lang="ko-KR" altLang="en-US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5EB795-BD10-4BCB-B93F-85643A40E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36" y="1394287"/>
            <a:ext cx="5237019" cy="533183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ABD74EC-A14B-47DB-B2BB-056CD1308325}"/>
              </a:ext>
            </a:extLst>
          </p:cNvPr>
          <p:cNvSpPr/>
          <p:nvPr/>
        </p:nvSpPr>
        <p:spPr>
          <a:xfrm>
            <a:off x="2512292" y="1450109"/>
            <a:ext cx="184727" cy="335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B7BB4B-B880-43B0-A399-B435110E90CE}"/>
              </a:ext>
            </a:extLst>
          </p:cNvPr>
          <p:cNvSpPr/>
          <p:nvPr/>
        </p:nvSpPr>
        <p:spPr>
          <a:xfrm>
            <a:off x="3537524" y="1450109"/>
            <a:ext cx="184727" cy="335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A43C27-8EE6-465B-98B7-D2E73D8A3339}"/>
              </a:ext>
            </a:extLst>
          </p:cNvPr>
          <p:cNvSpPr/>
          <p:nvPr/>
        </p:nvSpPr>
        <p:spPr>
          <a:xfrm>
            <a:off x="3343562" y="1450109"/>
            <a:ext cx="184727" cy="335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289AC6-824C-4EBC-B86E-2AFF0A94E656}"/>
              </a:ext>
            </a:extLst>
          </p:cNvPr>
          <p:cNvSpPr/>
          <p:nvPr/>
        </p:nvSpPr>
        <p:spPr>
          <a:xfrm>
            <a:off x="1847362" y="1523999"/>
            <a:ext cx="415547" cy="1662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97A5BC-8664-4A80-99D2-0AE610742DFE}"/>
              </a:ext>
            </a:extLst>
          </p:cNvPr>
          <p:cNvSpPr/>
          <p:nvPr/>
        </p:nvSpPr>
        <p:spPr>
          <a:xfrm>
            <a:off x="2512292" y="5587999"/>
            <a:ext cx="184727" cy="922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697A74-7BBD-43D0-A231-E41A333B6225}"/>
              </a:ext>
            </a:extLst>
          </p:cNvPr>
          <p:cNvSpPr/>
          <p:nvPr/>
        </p:nvSpPr>
        <p:spPr>
          <a:xfrm>
            <a:off x="3325086" y="5580534"/>
            <a:ext cx="184727" cy="654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A11D7AE-7332-48E0-8EBA-32F2B070E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466806"/>
              </p:ext>
            </p:extLst>
          </p:nvPr>
        </p:nvGraphicFramePr>
        <p:xfrm>
          <a:off x="6875951" y="2150806"/>
          <a:ext cx="4623322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758">
                  <a:extLst>
                    <a:ext uri="{9D8B030D-6E8A-4147-A177-3AD203B41FA5}">
                      <a16:colId xmlns:a16="http://schemas.microsoft.com/office/drawing/2014/main" val="358582532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443337600"/>
                    </a:ext>
                  </a:extLst>
                </a:gridCol>
                <a:gridCol w="1006764">
                  <a:extLst>
                    <a:ext uri="{9D8B030D-6E8A-4147-A177-3AD203B41FA5}">
                      <a16:colId xmlns:a16="http://schemas.microsoft.com/office/drawing/2014/main" val="769077868"/>
                    </a:ext>
                  </a:extLst>
                </a:gridCol>
              </a:tblGrid>
              <a:tr h="2564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독립변수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종속변수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상관계수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763502"/>
                  </a:ext>
                </a:extLst>
              </a:tr>
              <a:tr h="2564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이상패턴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_5min_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고장여부 </a:t>
                      </a:r>
                      <a:r>
                        <a:rPr lang="en-US" altLang="ko-KR" sz="1100" dirty="0"/>
                        <a:t>(0:</a:t>
                      </a:r>
                      <a:r>
                        <a:rPr lang="ko-KR" altLang="en-US" sz="1100" dirty="0"/>
                        <a:t>정상</a:t>
                      </a:r>
                      <a:r>
                        <a:rPr lang="en-US" altLang="ko-KR" sz="1100" dirty="0"/>
                        <a:t>, 1:</a:t>
                      </a:r>
                      <a:r>
                        <a:rPr lang="ko-KR" altLang="en-US" sz="1100" dirty="0"/>
                        <a:t>고장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95340"/>
                  </a:ext>
                </a:extLst>
              </a:tr>
              <a:tr h="2564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이용횟수</a:t>
                      </a:r>
                      <a:r>
                        <a:rPr lang="en-US" altLang="ko-KR" sz="1100" dirty="0"/>
                        <a:t>_</a:t>
                      </a:r>
                      <a:r>
                        <a:rPr lang="ko-KR" altLang="en-US" sz="1100" dirty="0"/>
                        <a:t>비교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고장여부 </a:t>
                      </a:r>
                      <a:r>
                        <a:rPr lang="en-US" altLang="ko-KR" sz="1100" dirty="0"/>
                        <a:t>(0:</a:t>
                      </a:r>
                      <a:r>
                        <a:rPr lang="ko-KR" altLang="en-US" sz="1100" dirty="0"/>
                        <a:t>정상</a:t>
                      </a:r>
                      <a:r>
                        <a:rPr lang="en-US" altLang="ko-KR" sz="1100" dirty="0"/>
                        <a:t>, 1:</a:t>
                      </a:r>
                      <a:r>
                        <a:rPr lang="ko-KR" altLang="en-US" sz="1100" dirty="0"/>
                        <a:t>고장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-0.3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79091"/>
                  </a:ext>
                </a:extLst>
              </a:tr>
              <a:tr h="2564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이용거리</a:t>
                      </a:r>
                      <a:r>
                        <a:rPr lang="en-US" altLang="ko-KR" sz="1100" dirty="0"/>
                        <a:t>_</a:t>
                      </a:r>
                      <a:r>
                        <a:rPr lang="ko-KR" altLang="en-US" sz="1100" dirty="0"/>
                        <a:t>비교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고장여부 </a:t>
                      </a:r>
                      <a:r>
                        <a:rPr lang="en-US" altLang="ko-KR" sz="1100" dirty="0"/>
                        <a:t>(0:</a:t>
                      </a:r>
                      <a:r>
                        <a:rPr lang="ko-KR" altLang="en-US" sz="1100" dirty="0"/>
                        <a:t>정상</a:t>
                      </a:r>
                      <a:r>
                        <a:rPr lang="en-US" altLang="ko-KR" sz="1100" dirty="0"/>
                        <a:t>, 1:</a:t>
                      </a:r>
                      <a:r>
                        <a:rPr lang="ko-KR" altLang="en-US" sz="1100" dirty="0"/>
                        <a:t>고장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-0.2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8293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BE15B6C-1A88-41A7-AB4F-DF79E022DF41}"/>
              </a:ext>
            </a:extLst>
          </p:cNvPr>
          <p:cNvSpPr txBox="1"/>
          <p:nvPr/>
        </p:nvSpPr>
        <p:spPr>
          <a:xfrm>
            <a:off x="6875951" y="178196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상관계수 확인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D22DA5-CDE1-45B5-990D-7098919BB39D}"/>
              </a:ext>
            </a:extLst>
          </p:cNvPr>
          <p:cNvSpPr/>
          <p:nvPr/>
        </p:nvSpPr>
        <p:spPr>
          <a:xfrm>
            <a:off x="3516477" y="5580534"/>
            <a:ext cx="184727" cy="654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172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081811"/>
            <a:ext cx="10337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289765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모델링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CC6AB-6326-48F7-922B-F85A5C5C7CDD}"/>
              </a:ext>
            </a:extLst>
          </p:cNvPr>
          <p:cNvSpPr txBox="1"/>
          <p:nvPr/>
        </p:nvSpPr>
        <p:spPr>
          <a:xfrm>
            <a:off x="995082" y="871067"/>
            <a:ext cx="476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로지스틱회귀분석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LogisticRegression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4D7E2-2E5B-446A-8A1C-5D68B2832876}"/>
              </a:ext>
            </a:extLst>
          </p:cNvPr>
          <p:cNvSpPr txBox="1"/>
          <p:nvPr/>
        </p:nvSpPr>
        <p:spPr>
          <a:xfrm>
            <a:off x="995082" y="1425065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독립변수 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정확도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DF1DC03-ACB2-437B-B72A-CBFD625D0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73029"/>
              </p:ext>
            </p:extLst>
          </p:nvPr>
        </p:nvGraphicFramePr>
        <p:xfrm>
          <a:off x="995081" y="1794397"/>
          <a:ext cx="1060579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0519">
                  <a:extLst>
                    <a:ext uri="{9D8B030D-6E8A-4147-A177-3AD203B41FA5}">
                      <a16:colId xmlns:a16="http://schemas.microsoft.com/office/drawing/2014/main" val="4147197392"/>
                    </a:ext>
                  </a:extLst>
                </a:gridCol>
                <a:gridCol w="2355273">
                  <a:extLst>
                    <a:ext uri="{9D8B030D-6E8A-4147-A177-3AD203B41FA5}">
                      <a16:colId xmlns:a16="http://schemas.microsoft.com/office/drawing/2014/main" val="3864778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독립변수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정확도 </a:t>
                      </a:r>
                      <a:r>
                        <a:rPr lang="en-US" altLang="ko-KR" sz="1600" dirty="0"/>
                        <a:t>(Accuracy)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22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이상패턴</a:t>
                      </a:r>
                      <a:r>
                        <a:rPr lang="en-US" altLang="ko-KR" sz="1200" dirty="0"/>
                        <a:t>_5min_</a:t>
                      </a:r>
                      <a:r>
                        <a:rPr lang="ko-KR" altLang="en-US" sz="1200" dirty="0"/>
                        <a:t>횟수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이용횟수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0.8259162303664922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3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이상패턴</a:t>
                      </a:r>
                      <a:r>
                        <a:rPr lang="en-US" altLang="ko-KR" sz="1200" dirty="0"/>
                        <a:t>_5min_</a:t>
                      </a:r>
                      <a:r>
                        <a:rPr lang="ko-KR" altLang="en-US" sz="1200" dirty="0"/>
                        <a:t>횟수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0.8259162303664922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6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이상패턴</a:t>
                      </a:r>
                      <a:r>
                        <a:rPr lang="en-US" altLang="ko-KR" sz="1200" dirty="0"/>
                        <a:t>_5min_</a:t>
                      </a:r>
                      <a:r>
                        <a:rPr lang="ko-KR" altLang="en-US" sz="1200" dirty="0"/>
                        <a:t>횟수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이전일자</a:t>
                      </a:r>
                      <a:r>
                        <a:rPr lang="en-US" altLang="ko-KR" sz="1200" dirty="0"/>
                        <a:t>_1mon_</a:t>
                      </a:r>
                      <a:r>
                        <a:rPr lang="ko-KR" altLang="en-US" sz="1200" dirty="0"/>
                        <a:t>이용횟수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0.8259162303664922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825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이용횟수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0.8259162303664922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7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이용거리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0.8263525305410122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70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이용횟수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이용거리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0.8263525305410122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29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이상패턴</a:t>
                      </a:r>
                      <a:r>
                        <a:rPr lang="en-US" altLang="ko-KR" sz="1200" dirty="0"/>
                        <a:t>_5min_</a:t>
                      </a:r>
                      <a:r>
                        <a:rPr lang="ko-KR" altLang="en-US" sz="1200" dirty="0"/>
                        <a:t>횟수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이용횟수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이용거리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0.8294066317626527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66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이상패턴</a:t>
                      </a:r>
                      <a:r>
                        <a:rPr lang="en-US" altLang="ko-KR" sz="1200" dirty="0"/>
                        <a:t>_5min_</a:t>
                      </a:r>
                      <a:r>
                        <a:rPr lang="ko-KR" altLang="en-US" sz="1200" dirty="0"/>
                        <a:t>횟수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이전일자</a:t>
                      </a:r>
                      <a:r>
                        <a:rPr lang="en-US" altLang="ko-KR" sz="1200" dirty="0"/>
                        <a:t>_1mon_</a:t>
                      </a:r>
                      <a:r>
                        <a:rPr lang="ko-KR" altLang="en-US" sz="1200" dirty="0"/>
                        <a:t>이용횟수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이용거리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0.8328970331588132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9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이상패턴</a:t>
                      </a:r>
                      <a:r>
                        <a:rPr lang="en-US" altLang="ko-KR" sz="1200" dirty="0"/>
                        <a:t>_5min_</a:t>
                      </a:r>
                      <a:r>
                        <a:rPr lang="ko-KR" altLang="en-US" sz="1200" dirty="0"/>
                        <a:t>횟수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이전일자</a:t>
                      </a:r>
                      <a:r>
                        <a:rPr lang="en-US" altLang="ko-KR" sz="1200" dirty="0"/>
                        <a:t>_1mon_</a:t>
                      </a:r>
                      <a:r>
                        <a:rPr lang="ko-KR" altLang="en-US" sz="1200" dirty="0"/>
                        <a:t>이용횟수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이용횟수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이용거리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0.8442408376963351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91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'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이상패턴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_5min_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횟수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', '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이전일자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_1mon_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이용횟수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', '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이용횟수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_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비교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'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0.8446771378708552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003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38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모델링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CC6AB-6326-48F7-922B-F85A5C5C7CDD}"/>
              </a:ext>
            </a:extLst>
          </p:cNvPr>
          <p:cNvSpPr txBox="1"/>
          <p:nvPr/>
        </p:nvSpPr>
        <p:spPr>
          <a:xfrm>
            <a:off x="995082" y="871067"/>
            <a:ext cx="476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로지스틱회귀분석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LogisticRegression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4D7E2-2E5B-446A-8A1C-5D68B2832876}"/>
              </a:ext>
            </a:extLst>
          </p:cNvPr>
          <p:cNvSpPr txBox="1"/>
          <p:nvPr/>
        </p:nvSpPr>
        <p:spPr>
          <a:xfrm>
            <a:off x="995082" y="1425065"/>
            <a:ext cx="4222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독립변수 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이상패턴</a:t>
            </a:r>
            <a:r>
              <a:rPr lang="en-US" altLang="ko-KR" sz="1600" b="1" dirty="0"/>
              <a:t>_5min_</a:t>
            </a:r>
            <a:r>
              <a:rPr lang="ko-KR" altLang="en-US" sz="1600" b="1" dirty="0"/>
              <a:t>횟수 기준 별</a:t>
            </a:r>
          </a:p>
          <a:p>
            <a:endParaRPr lang="ko-KR" altLang="en-US" sz="1600" b="1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DF1DC03-ACB2-437B-B72A-CBFD625D0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435"/>
              </p:ext>
            </p:extLst>
          </p:nvPr>
        </p:nvGraphicFramePr>
        <p:xfrm>
          <a:off x="995081" y="1794397"/>
          <a:ext cx="1060579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774">
                  <a:extLst>
                    <a:ext uri="{9D8B030D-6E8A-4147-A177-3AD203B41FA5}">
                      <a16:colId xmlns:a16="http://schemas.microsoft.com/office/drawing/2014/main" val="4147197392"/>
                    </a:ext>
                  </a:extLst>
                </a:gridCol>
                <a:gridCol w="2706254">
                  <a:extLst>
                    <a:ext uri="{9D8B030D-6E8A-4147-A177-3AD203B41FA5}">
                      <a16:colId xmlns:a16="http://schemas.microsoft.com/office/drawing/2014/main" val="1532591431"/>
                    </a:ext>
                  </a:extLst>
                </a:gridCol>
                <a:gridCol w="3038764">
                  <a:extLst>
                    <a:ext uri="{9D8B030D-6E8A-4147-A177-3AD203B41FA5}">
                      <a16:colId xmlns:a16="http://schemas.microsoft.com/office/drawing/2014/main" val="3864778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독립변수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이상패턴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_5min_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횟수  기준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정확도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(Accuracy)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224828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'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이상패턴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_5min_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횟수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', '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이전일자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_1mon_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이용횟수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', '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이용횟수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_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비교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'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이상패턴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_5min_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횟수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&gt; 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0.7186932849364791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366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이상패턴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_5min_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횟수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&gt; 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0.7407467797162889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646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이상패턴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_5min_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횟수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&gt; 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0.758641600970285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8259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이상패턴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_5min_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횟수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&gt; 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0.7893236589790101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799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이상패턴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_5min_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횟수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&gt; 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0.8163196776359973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7068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이상패턴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_5min_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횟수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&gt; 5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0.8446771378708552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24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532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모델링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0E6AA1-83B6-4F74-9E70-14516102D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643" y="991139"/>
            <a:ext cx="3086531" cy="228631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47EAAFA-A5F8-482C-9010-FED7BED2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643" y="3816761"/>
            <a:ext cx="2762636" cy="31436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C6E4925-F808-4F4B-8A4D-9B34E85D2022}"/>
              </a:ext>
            </a:extLst>
          </p:cNvPr>
          <p:cNvSpPr/>
          <p:nvPr/>
        </p:nvSpPr>
        <p:spPr>
          <a:xfrm>
            <a:off x="6815643" y="2844800"/>
            <a:ext cx="1764939" cy="175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994B8E-CF16-42FA-BFE1-1D62C3A7A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082" y="915685"/>
            <a:ext cx="5441701" cy="545740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D9C50F-2B80-42A1-81FF-C2AB1C49671C}"/>
              </a:ext>
            </a:extLst>
          </p:cNvPr>
          <p:cNvSpPr txBox="1"/>
          <p:nvPr/>
        </p:nvSpPr>
        <p:spPr>
          <a:xfrm>
            <a:off x="6815643" y="4443065"/>
            <a:ext cx="2961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※ 23</a:t>
            </a:r>
            <a:r>
              <a:rPr lang="ko-KR" altLang="en-US" sz="1100" b="1" dirty="0">
                <a:solidFill>
                  <a:srgbClr val="FF0000"/>
                </a:solidFill>
              </a:rPr>
              <a:t>년 대여이력 월별 집계 이상치 제거 후</a:t>
            </a:r>
            <a:r>
              <a:rPr lang="en-US" altLang="ko-KR" sz="1100" b="1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100" b="1" dirty="0">
                <a:solidFill>
                  <a:srgbClr val="FF0000"/>
                </a:solidFill>
              </a:rPr>
              <a:t>모델링 시</a:t>
            </a:r>
            <a:r>
              <a:rPr lang="en-US" altLang="ko-KR" sz="1100" b="1" dirty="0">
                <a:solidFill>
                  <a:srgbClr val="FF0000"/>
                </a:solidFill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</a:rPr>
              <a:t>정확도가 </a:t>
            </a:r>
            <a:r>
              <a:rPr lang="en-US" altLang="ko-KR" sz="1100" b="1" dirty="0">
                <a:solidFill>
                  <a:srgbClr val="FF0000"/>
                </a:solidFill>
              </a:rPr>
              <a:t>0.82</a:t>
            </a:r>
            <a:r>
              <a:rPr lang="ko-KR" altLang="en-US" sz="1100" b="1" dirty="0">
                <a:solidFill>
                  <a:srgbClr val="FF0000"/>
                </a:solidFill>
              </a:rPr>
              <a:t>정도로 더 낮아짐</a:t>
            </a:r>
            <a:r>
              <a:rPr lang="en-US" altLang="ko-KR" sz="1100" b="1" dirty="0">
                <a:solidFill>
                  <a:srgbClr val="FF0000"/>
                </a:solidFill>
              </a:rPr>
              <a:t>.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0F3463-2664-4E65-93B8-ED0D00565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632" y="4926925"/>
            <a:ext cx="2268192" cy="16679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86958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모델링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17918-AEDC-4126-9ADC-1F617780A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64" y="991139"/>
            <a:ext cx="5091736" cy="503551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00935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모델링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CC6AB-6326-48F7-922B-F85A5C5C7CDD}"/>
              </a:ext>
            </a:extLst>
          </p:cNvPr>
          <p:cNvSpPr txBox="1"/>
          <p:nvPr/>
        </p:nvSpPr>
        <p:spPr>
          <a:xfrm>
            <a:off x="995082" y="871067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여러 모델 성능 테스트</a:t>
            </a:r>
          </a:p>
        </p:txBody>
      </p:sp>
    </p:spTree>
    <p:extLst>
      <p:ext uri="{BB962C8B-B14F-4D97-AF65-F5344CB8AC3E}">
        <p14:creationId xmlns:p14="http://schemas.microsoft.com/office/powerpoint/2010/main" val="2102664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한계사항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CC6AB-6326-48F7-922B-F85A5C5C7CDD}"/>
              </a:ext>
            </a:extLst>
          </p:cNvPr>
          <p:cNvSpPr txBox="1"/>
          <p:nvPr/>
        </p:nvSpPr>
        <p:spPr>
          <a:xfrm>
            <a:off x="1078209" y="1443721"/>
            <a:ext cx="75969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/>
              <a:t>정상이고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이상패턴 횟수가 높은 자전거의 경우</a:t>
            </a:r>
            <a:r>
              <a:rPr lang="en-US" altLang="ko-KR" sz="2000" b="1" dirty="0"/>
              <a:t>, </a:t>
            </a:r>
          </a:p>
          <a:p>
            <a:r>
              <a:rPr lang="en-US" altLang="ko-KR" sz="2000" b="1" dirty="0"/>
              <a:t>     </a:t>
            </a:r>
            <a:r>
              <a:rPr lang="ko-KR" altLang="en-US" sz="2000" b="1" dirty="0"/>
              <a:t>현재 고장상태이나 신고를 안 한 경우 일수 있으나 확인 불가</a:t>
            </a:r>
            <a:endParaRPr lang="en-US" altLang="ko-KR" sz="2000" b="1" dirty="0"/>
          </a:p>
          <a:p>
            <a:r>
              <a:rPr lang="en-US" altLang="ko-KR" sz="2000" b="1" dirty="0"/>
              <a:t>2. </a:t>
            </a:r>
            <a:r>
              <a:rPr lang="ko-KR" altLang="en-US" sz="2000" b="1" dirty="0"/>
              <a:t>고장은 잘 예측하나、 정상을 오 예측하는 부분 개선관련</a:t>
            </a:r>
          </a:p>
        </p:txBody>
      </p:sp>
    </p:spTree>
    <p:extLst>
      <p:ext uri="{BB962C8B-B14F-4D97-AF65-F5344CB8AC3E}">
        <p14:creationId xmlns:p14="http://schemas.microsoft.com/office/powerpoint/2010/main" val="425381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639E9E4-C91B-4ACC-90E1-B4502EB2A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96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2130466"/>
            <a:ext cx="10337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3E2EF1-59D9-400E-A600-A241339FB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400" y="3229287"/>
            <a:ext cx="25273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36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FE95059-967E-4B66-89D1-CDB74463A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27" y="926382"/>
            <a:ext cx="4570578" cy="38540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E79B15-F1CF-4297-8355-4BD666B74FEC}"/>
              </a:ext>
            </a:extLst>
          </p:cNvPr>
          <p:cNvSpPr txBox="1"/>
          <p:nvPr/>
        </p:nvSpPr>
        <p:spPr>
          <a:xfrm>
            <a:off x="766390" y="649383"/>
            <a:ext cx="2005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이상치 데이터 가공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이전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2D197A-590A-475E-BD2C-3528C7D9B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27" y="4843493"/>
            <a:ext cx="2436335" cy="17345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5C497B-160E-4C91-82FA-6B3EA1D1F946}"/>
              </a:ext>
            </a:extLst>
          </p:cNvPr>
          <p:cNvSpPr txBox="1"/>
          <p:nvPr/>
        </p:nvSpPr>
        <p:spPr>
          <a:xfrm>
            <a:off x="6271256" y="649383"/>
            <a:ext cx="2005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이상치 데이터 가공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이후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4E14A9-E0E2-4B8B-AC6C-AC95DF987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257" y="926383"/>
            <a:ext cx="4545824" cy="38540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588E76-4477-48C5-A111-74A5B9A1C43A}"/>
              </a:ext>
            </a:extLst>
          </p:cNvPr>
          <p:cNvSpPr txBox="1"/>
          <p:nvPr/>
        </p:nvSpPr>
        <p:spPr>
          <a:xfrm>
            <a:off x="507772" y="124540"/>
            <a:ext cx="4196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['</a:t>
            </a:r>
            <a:r>
              <a:rPr lang="ko-KR" altLang="en-US" sz="1200" b="1" dirty="0"/>
              <a:t>이상패턴</a:t>
            </a:r>
            <a:r>
              <a:rPr lang="en-US" altLang="ko-KR" sz="1200" b="1" dirty="0"/>
              <a:t>_5min_</a:t>
            </a:r>
            <a:r>
              <a:rPr lang="ko-KR" altLang="en-US" sz="1200" b="1" dirty="0"/>
              <a:t>횟수</a:t>
            </a:r>
            <a:r>
              <a:rPr lang="en-US" altLang="ko-KR" sz="1200" b="1" dirty="0"/>
              <a:t>', '</a:t>
            </a:r>
            <a:r>
              <a:rPr lang="ko-KR" altLang="en-US" sz="1200" b="1" dirty="0"/>
              <a:t>이용횟수</a:t>
            </a:r>
            <a:r>
              <a:rPr lang="en-US" altLang="ko-KR" sz="1200" b="1" dirty="0"/>
              <a:t>_</a:t>
            </a:r>
            <a:r>
              <a:rPr lang="ko-KR" altLang="en-US" sz="1200" b="1" dirty="0"/>
              <a:t>비교</a:t>
            </a:r>
            <a:r>
              <a:rPr lang="en-US" altLang="ko-KR" sz="1200" b="1" dirty="0"/>
              <a:t>', '</a:t>
            </a:r>
            <a:r>
              <a:rPr lang="ko-KR" altLang="en-US" sz="1200" b="1" dirty="0"/>
              <a:t>이상패턴</a:t>
            </a:r>
            <a:r>
              <a:rPr lang="en-US" altLang="ko-KR" sz="1200" b="1" dirty="0"/>
              <a:t>_</a:t>
            </a:r>
            <a:r>
              <a:rPr lang="ko-KR" altLang="en-US" sz="1200" b="1" dirty="0"/>
              <a:t>비율</a:t>
            </a:r>
            <a:r>
              <a:rPr lang="en-US" altLang="ko-KR" sz="1200" b="1" dirty="0"/>
              <a:t>'] </a:t>
            </a:r>
            <a:endParaRPr lang="ko-KR" altLang="en-US" sz="12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17B6F6-05B3-482A-A5CC-C79475E29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316" y="4843493"/>
            <a:ext cx="2436335" cy="18067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B45587-A589-437E-9F43-5A0ED9783BEC}"/>
              </a:ext>
            </a:extLst>
          </p:cNvPr>
          <p:cNvSpPr/>
          <p:nvPr/>
        </p:nvSpPr>
        <p:spPr>
          <a:xfrm>
            <a:off x="877227" y="4815785"/>
            <a:ext cx="1764939" cy="175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F7A586-0525-4D25-AC63-BF298233FC36}"/>
              </a:ext>
            </a:extLst>
          </p:cNvPr>
          <p:cNvSpPr/>
          <p:nvPr/>
        </p:nvSpPr>
        <p:spPr>
          <a:xfrm>
            <a:off x="6297316" y="4815785"/>
            <a:ext cx="1764939" cy="175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6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E9A945-DC4C-48D7-A743-A850BCE58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571500"/>
            <a:ext cx="952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3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606031-6D5D-4C28-8424-A48C22EFB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571500"/>
            <a:ext cx="952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0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31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C927E5D-5DBC-46E1-BA79-2BC1AFE2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1714500"/>
            <a:ext cx="10487025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60D3AE-ED4B-48EB-820E-44299B480442}"/>
              </a:ext>
            </a:extLst>
          </p:cNvPr>
          <p:cNvSpPr txBox="1"/>
          <p:nvPr/>
        </p:nvSpPr>
        <p:spPr>
          <a:xfrm>
            <a:off x="995082" y="471407"/>
            <a:ext cx="9318577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”</a:t>
            </a:r>
            <a:r>
              <a:rPr lang="ko-KR" altLang="en-US" sz="1400" dirty="0" err="1"/>
              <a:t>따릉이</a:t>
            </a:r>
            <a:r>
              <a:rPr lang="ko-KR" altLang="en-US" sz="1400" dirty="0"/>
              <a:t>“ 의 </a:t>
            </a:r>
            <a:r>
              <a:rPr lang="ko-KR" altLang="en-US" sz="1400" b="1" dirty="0">
                <a:solidFill>
                  <a:srgbClr val="FF0000"/>
                </a:solidFill>
              </a:rPr>
              <a:t>이상 대여 패턴</a:t>
            </a:r>
            <a:r>
              <a:rPr lang="ko-KR" altLang="en-US" sz="1400" dirty="0"/>
              <a:t>을 분석하여 자전거 고장을 예측하는 모델을 개발하고자 합니다</a:t>
            </a:r>
            <a:r>
              <a:rPr lang="en-US" altLang="ko-KR" sz="1400" dirty="0"/>
              <a:t>.</a:t>
            </a:r>
            <a:br>
              <a:rPr lang="ko-KR" altLang="en-US" sz="1400" dirty="0"/>
            </a:br>
            <a:r>
              <a:rPr lang="ko-KR" altLang="en-US" sz="1400" dirty="0"/>
              <a:t>이를 통해 선제적 유지보수가 가능해져 이용자 만족도를 높이고 운영 효율성을 개선할 수 있을 것으로 기대됩니다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68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34D4EB5-C10F-4859-A0D5-72D50C7C4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1714500"/>
            <a:ext cx="104870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9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1200</Words>
  <Application>Microsoft Office PowerPoint</Application>
  <PresentationFormat>와이드스크린</PresentationFormat>
  <Paragraphs>149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맑은 고딕</vt:lpstr>
      <vt:lpstr>맑은 고딕 (본문)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52</cp:revision>
  <dcterms:created xsi:type="dcterms:W3CDTF">2024-11-08T07:34:45Z</dcterms:created>
  <dcterms:modified xsi:type="dcterms:W3CDTF">2024-11-13T11:15:17Z</dcterms:modified>
</cp:coreProperties>
</file>