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1"/>
  </p:notesMasterIdLst>
  <p:handoutMasterIdLst>
    <p:handoutMasterId r:id="rId22"/>
  </p:handoutMasterIdLst>
  <p:sldIdLst>
    <p:sldId id="291" r:id="rId2"/>
    <p:sldId id="288" r:id="rId3"/>
    <p:sldId id="303" r:id="rId4"/>
    <p:sldId id="322" r:id="rId5"/>
    <p:sldId id="276" r:id="rId6"/>
    <p:sldId id="304" r:id="rId7"/>
    <p:sldId id="323" r:id="rId8"/>
    <p:sldId id="324" r:id="rId9"/>
    <p:sldId id="325" r:id="rId10"/>
    <p:sldId id="326" r:id="rId11"/>
    <p:sldId id="327" r:id="rId12"/>
    <p:sldId id="330" r:id="rId13"/>
    <p:sldId id="328" r:id="rId14"/>
    <p:sldId id="329" r:id="rId15"/>
    <p:sldId id="331" r:id="rId16"/>
    <p:sldId id="332" r:id="rId17"/>
    <p:sldId id="333" r:id="rId18"/>
    <p:sldId id="334" r:id="rId19"/>
    <p:sldId id="279" r:id="rId20"/>
  </p:sldIdLst>
  <p:sldSz cx="14630400" cy="8229600"/>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652463" indent="-195263" algn="l" rtl="0" fontAlgn="base">
      <a:spcBef>
        <a:spcPct val="0"/>
      </a:spcBef>
      <a:spcAft>
        <a:spcPct val="0"/>
      </a:spcAft>
      <a:defRPr kern="1200">
        <a:solidFill>
          <a:schemeClr val="tx1"/>
        </a:solidFill>
        <a:latin typeface="Arial" charset="0"/>
        <a:ea typeface="ヒラギノ角ゴ Pro W3" charset="-128"/>
        <a:cs typeface="+mn-cs"/>
      </a:defRPr>
    </a:lvl2pPr>
    <a:lvl3pPr marL="1304925" indent="-390525" algn="l" rtl="0" fontAlgn="base">
      <a:spcBef>
        <a:spcPct val="0"/>
      </a:spcBef>
      <a:spcAft>
        <a:spcPct val="0"/>
      </a:spcAft>
      <a:defRPr kern="1200">
        <a:solidFill>
          <a:schemeClr val="tx1"/>
        </a:solidFill>
        <a:latin typeface="Arial" charset="0"/>
        <a:ea typeface="ヒラギノ角ゴ Pro W3" charset="-128"/>
        <a:cs typeface="+mn-cs"/>
      </a:defRPr>
    </a:lvl3pPr>
    <a:lvl4pPr marL="1958975" indent="-587375" algn="l" rtl="0" fontAlgn="base">
      <a:spcBef>
        <a:spcPct val="0"/>
      </a:spcBef>
      <a:spcAft>
        <a:spcPct val="0"/>
      </a:spcAft>
      <a:defRPr kern="1200">
        <a:solidFill>
          <a:schemeClr val="tx1"/>
        </a:solidFill>
        <a:latin typeface="Arial" charset="0"/>
        <a:ea typeface="ヒラギノ角ゴ Pro W3" charset="-128"/>
        <a:cs typeface="+mn-cs"/>
      </a:defRPr>
    </a:lvl4pPr>
    <a:lvl5pPr marL="2611438" indent="-782638"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DDDDDD"/>
    <a:srgbClr val="C0C0C0"/>
    <a:srgbClr val="CC0000"/>
    <a:srgbClr val="E6E6E6"/>
    <a:srgbClr val="999999"/>
    <a:srgbClr val="5B8BCA"/>
    <a:srgbClr val="49A1D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40" autoAdjust="0"/>
    <p:restoredTop sz="87995" autoAdjust="0"/>
  </p:normalViewPr>
  <p:slideViewPr>
    <p:cSldViewPr snapToGrid="0">
      <p:cViewPr varScale="1">
        <p:scale>
          <a:sx n="85" d="100"/>
          <a:sy n="85" d="100"/>
        </p:scale>
        <p:origin x="-744" y="-84"/>
      </p:cViewPr>
      <p:guideLst>
        <p:guide orient="horz" pos="1004"/>
        <p:guide pos="7367"/>
        <p:guide pos="6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ED38D1-A2ED-47DC-9164-74FFF7A271DD}" type="slidenum">
              <a:rPr lang="en-US"/>
              <a:pPr/>
              <a:t>‹#›</a:t>
            </a:fld>
            <a:endParaRPr lang="en-US"/>
          </a:p>
        </p:txBody>
      </p:sp>
    </p:spTree>
    <p:extLst>
      <p:ext uri="{BB962C8B-B14F-4D97-AF65-F5344CB8AC3E}">
        <p14:creationId xmlns="" xmlns:p14="http://schemas.microsoft.com/office/powerpoint/2010/main" val="60251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D2AD2-761A-4316-A015-191260BD35BB}" type="slidenum">
              <a:rPr lang="en-US"/>
              <a:pPr/>
              <a:t>‹#›</a:t>
            </a:fld>
            <a:endParaRPr lang="en-US"/>
          </a:p>
        </p:txBody>
      </p:sp>
    </p:spTree>
    <p:extLst>
      <p:ext uri="{BB962C8B-B14F-4D97-AF65-F5344CB8AC3E}">
        <p14:creationId xmlns="" xmlns:p14="http://schemas.microsoft.com/office/powerpoint/2010/main" val="255028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ＭＳ Ｐゴシック" pitchFamily="-112" charset="-128"/>
      </a:defRPr>
    </a:lvl1pPr>
    <a:lvl2pPr marL="652463"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mn-cs"/>
      </a:defRPr>
    </a:lvl2pPr>
    <a:lvl3pPr marL="130492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ヒラギノ角ゴ Pro W3" pitchFamily="-112" charset="-128"/>
      </a:defRPr>
    </a:lvl3pPr>
    <a:lvl4pPr marL="195897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4pPr>
    <a:lvl5pPr marL="2611438"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2_16x9_DF12_title.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99428" name="Rectangle 4"/>
          <p:cNvSpPr>
            <a:spLocks noGrp="1" noChangeArrowheads="1"/>
          </p:cNvSpPr>
          <p:nvPr>
            <p:ph type="ctrTitle"/>
          </p:nvPr>
        </p:nvSpPr>
        <p:spPr>
          <a:xfrm>
            <a:off x="1869439" y="675524"/>
            <a:ext cx="11452111" cy="1477009"/>
          </a:xfrm>
          <a:effectLst>
            <a:outerShdw blurRad="50800" dist="38100" dir="2700000">
              <a:srgbClr val="000000">
                <a:alpha val="43000"/>
              </a:srgbClr>
            </a:outerShdw>
          </a:effectLst>
        </p:spPr>
        <p:txBody>
          <a:bodyPr anchor="b"/>
          <a:lstStyle>
            <a:lvl1pPr>
              <a:defRPr sz="5400" b="0" baseline="0">
                <a:solidFill>
                  <a:schemeClr val="bg1"/>
                </a:solidFill>
              </a:defRPr>
            </a:lvl1pPr>
          </a:lstStyle>
          <a:p>
            <a:r>
              <a:rPr lang="en-US" dirty="0" smtClean="0"/>
              <a:t>Click to edit Master title style</a:t>
            </a:r>
            <a:endParaRPr lang="en-US" dirty="0"/>
          </a:p>
        </p:txBody>
      </p:sp>
      <p:sp>
        <p:nvSpPr>
          <p:cNvPr id="999429" name="Rectangle 5"/>
          <p:cNvSpPr>
            <a:spLocks noGrp="1" noChangeArrowheads="1"/>
          </p:cNvSpPr>
          <p:nvPr>
            <p:ph type="subTitle" idx="1"/>
          </p:nvPr>
        </p:nvSpPr>
        <p:spPr>
          <a:xfrm>
            <a:off x="1815396" y="2220638"/>
            <a:ext cx="11519666" cy="614552"/>
          </a:xfrm>
        </p:spPr>
        <p:txBody>
          <a:bodyPr/>
          <a:lstStyle>
            <a:lvl1pPr marL="0" indent="0">
              <a:lnSpc>
                <a:spcPct val="100000"/>
              </a:lnSpc>
              <a:spcBef>
                <a:spcPct val="0"/>
              </a:spcBef>
              <a:buFont typeface="Wingdings" pitchFamily="-112" charset="2"/>
              <a:buNone/>
              <a:defRPr i="1">
                <a:solidFill>
                  <a:schemeClr val="bg1"/>
                </a:solidFill>
              </a:defRPr>
            </a:lvl1pPr>
          </a:lstStyle>
          <a:p>
            <a:r>
              <a:rPr lang="en-US" smtClean="0"/>
              <a:t>Click to edit Master subtitle style</a:t>
            </a:r>
            <a:endParaRPr lang="en-US" dirty="0"/>
          </a:p>
        </p:txBody>
      </p:sp>
      <p:sp>
        <p:nvSpPr>
          <p:cNvPr id="7" name="Text Placeholder 2"/>
          <p:cNvSpPr>
            <a:spLocks noGrp="1"/>
          </p:cNvSpPr>
          <p:nvPr>
            <p:ph type="body" idx="10"/>
          </p:nvPr>
        </p:nvSpPr>
        <p:spPr>
          <a:xfrm>
            <a:off x="1834390" y="3168372"/>
            <a:ext cx="11129771" cy="1749460"/>
          </a:xfrm>
        </p:spPr>
        <p:txBody>
          <a:bodyPr/>
          <a:lstStyle>
            <a:lvl1pPr marL="0" indent="0" algn="l">
              <a:lnSpc>
                <a:spcPct val="120000"/>
              </a:lnSpc>
              <a:spcBef>
                <a:spcPts val="0"/>
              </a:spcBef>
              <a:buNone/>
              <a:defRPr sz="22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dirty="0"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17" name="Picture 4" descr="2_16x9_DF12_FullDiv_Q&amp;A.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 name="Text Placeholder 13"/>
          <p:cNvSpPr>
            <a:spLocks noGrp="1"/>
          </p:cNvSpPr>
          <p:nvPr>
            <p:ph type="body" sz="quarter" idx="14"/>
          </p:nvPr>
        </p:nvSpPr>
        <p:spPr>
          <a:xfrm>
            <a:off x="885972"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5" descr="2_16x9_DF12_FullDiv_thank.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5341" y="1394460"/>
            <a:ext cx="6418579"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77760" y="1394460"/>
            <a:ext cx="6421120"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5" name="Picture 4" descr="2_16x9_DF12_divSFDC.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7" name="Straight Connector 6"/>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6"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4" descr="2_16x9_DF12_divCustomer.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8" name="Straight Connector 7"/>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Picture Placeholder 2"/>
          <p:cNvSpPr>
            <a:spLocks noGrp="1"/>
          </p:cNvSpPr>
          <p:nvPr>
            <p:ph type="pic" idx="10"/>
          </p:nvPr>
        </p:nvSpPr>
        <p:spPr>
          <a:xfrm>
            <a:off x="1297027" y="2735203"/>
            <a:ext cx="4336935" cy="2286001"/>
          </a:xfrm>
        </p:spPr>
        <p:txBody>
          <a:bodyPr/>
          <a:lstStyle>
            <a:lvl1pPr marL="0" indent="0" algn="ctr">
              <a:spcBef>
                <a:spcPts val="0"/>
              </a:spcBef>
              <a:buNone/>
              <a:defRPr sz="4600">
                <a:solidFill>
                  <a:schemeClr val="tx1"/>
                </a:solidFill>
              </a:defRPr>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r>
              <a:rPr lang="en-US" noProof="0" dirty="0" smtClean="0"/>
              <a:t>Click icon to add picture</a:t>
            </a:r>
          </a:p>
        </p:txBody>
      </p: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5"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indent="0">
              <a:defRPr/>
            </a:lvl1pPr>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txBox="1">
            <a:spLocks/>
          </p:cNvSpPr>
          <p:nvPr userDrawn="1"/>
        </p:nvSpPr>
        <p:spPr bwMode="auto">
          <a:xfrm>
            <a:off x="804863" y="182563"/>
            <a:ext cx="2687637" cy="950912"/>
          </a:xfrm>
          <a:prstGeom prst="rect">
            <a:avLst/>
          </a:prstGeom>
          <a:noFill/>
          <a:ln w="9525">
            <a:noFill/>
            <a:miter lim="800000"/>
            <a:headEnd/>
            <a:tailEnd/>
          </a:ln>
        </p:spPr>
        <p:txBody>
          <a:bodyPr lIns="130622" tIns="65311" rIns="130622" bIns="65311" anchor="ctr"/>
          <a:lstStyle/>
          <a:p>
            <a:pPr eaLnBrk="0" hangingPunct="0">
              <a:defRPr/>
            </a:pPr>
            <a:r>
              <a:rPr lang="en-US" sz="4000" b="1">
                <a:solidFill>
                  <a:schemeClr val="tx2"/>
                </a:solidFill>
                <a:ea typeface="ＭＳ Ｐゴシック" pitchFamily="-97" charset="-128"/>
                <a:cs typeface="ＭＳ Ｐゴシック" pitchFamily="-97" charset="-128"/>
              </a:rPr>
              <a:t>All about</a:t>
            </a:r>
          </a:p>
        </p:txBody>
      </p:sp>
      <p:cxnSp>
        <p:nvCxnSpPr>
          <p:cNvPr id="10" name="Straight Connector 9"/>
          <p:cNvCxnSpPr/>
          <p:nvPr userDrawn="1"/>
        </p:nvCxnSpPr>
        <p:spPr>
          <a:xfrm rot="5400000">
            <a:off x="1955007" y="3790156"/>
            <a:ext cx="4445000" cy="1587"/>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itle 1"/>
          <p:cNvSpPr>
            <a:spLocks noGrp="1"/>
          </p:cNvSpPr>
          <p:nvPr>
            <p:ph type="title"/>
          </p:nvPr>
        </p:nvSpPr>
        <p:spPr>
          <a:xfrm>
            <a:off x="3175243" y="189147"/>
            <a:ext cx="10475017" cy="932226"/>
          </a:xfrm>
        </p:spPr>
        <p:txBody>
          <a:bodyPr/>
          <a:lstStyle>
            <a:lvl1pPr>
              <a:defRPr baseline="0"/>
            </a:lvl1pPr>
          </a:lstStyle>
          <a:p>
            <a:r>
              <a:rPr lang="en-US" smtClean="0"/>
              <a:t>Click to edit Master title style</a:t>
            </a:r>
            <a:endParaRPr lang="en-US" dirty="0"/>
          </a:p>
        </p:txBody>
      </p:sp>
      <p:sp>
        <p:nvSpPr>
          <p:cNvPr id="6" name="Picture Placeholder 4"/>
          <p:cNvSpPr>
            <a:spLocks noGrp="1"/>
          </p:cNvSpPr>
          <p:nvPr>
            <p:ph type="pic" sz="quarter" idx="10"/>
          </p:nvPr>
        </p:nvSpPr>
        <p:spPr>
          <a:xfrm>
            <a:off x="948631" y="2544763"/>
            <a:ext cx="2957869" cy="1873179"/>
          </a:xfrm>
        </p:spPr>
        <p:txBody>
          <a:bodyPr anchor="ctr"/>
          <a:lstStyle>
            <a:lvl1pPr marL="0" indent="0" algn="ctr">
              <a:lnSpc>
                <a:spcPct val="100000"/>
              </a:lnSpc>
              <a:spcBef>
                <a:spcPts val="0"/>
              </a:spcBef>
              <a:buNone/>
              <a:defRPr sz="2400"/>
            </a:lvl1pPr>
          </a:lstStyle>
          <a:p>
            <a:pPr lvl="0"/>
            <a:endParaRPr lang="en-US" noProof="0"/>
          </a:p>
        </p:txBody>
      </p:sp>
      <p:sp>
        <p:nvSpPr>
          <p:cNvPr id="8" name="Text Placeholder 8"/>
          <p:cNvSpPr>
            <a:spLocks noGrp="1"/>
          </p:cNvSpPr>
          <p:nvPr>
            <p:ph type="body" sz="quarter" idx="11"/>
          </p:nvPr>
        </p:nvSpPr>
        <p:spPr>
          <a:xfrm>
            <a:off x="4459069" y="1584325"/>
            <a:ext cx="8563459" cy="1633789"/>
          </a:xfrm>
        </p:spPr>
        <p:txBody>
          <a:bodyPr/>
          <a:lstStyle>
            <a:lvl1pPr>
              <a:buFontTx/>
              <a:buNone/>
              <a:defRPr sz="2400" baseline="0"/>
            </a:lvl1pPr>
          </a:lstStyle>
          <a:p>
            <a:pPr lvl="0"/>
            <a:r>
              <a:rPr lang="en-US" dirty="0" smtClean="0"/>
              <a:t>Click to edit Master text styles</a:t>
            </a:r>
          </a:p>
        </p:txBody>
      </p:sp>
      <p:sp>
        <p:nvSpPr>
          <p:cNvPr id="9" name="Content Placeholder 10"/>
          <p:cNvSpPr>
            <a:spLocks noGrp="1"/>
          </p:cNvSpPr>
          <p:nvPr>
            <p:ph sz="quarter" idx="12"/>
          </p:nvPr>
        </p:nvSpPr>
        <p:spPr>
          <a:xfrm>
            <a:off x="4489231" y="3379558"/>
            <a:ext cx="8510409" cy="2821774"/>
          </a:xfrm>
        </p:spPr>
        <p:txBody>
          <a:bodyPr/>
          <a:lstStyle>
            <a:lvl1pPr marL="301752" marR="0" indent="-301752" algn="l" defTabSz="914400" rtl="0" eaLnBrk="0" fontAlgn="base" latinLnBrk="0" hangingPunct="0">
              <a:lnSpc>
                <a:spcPct val="120000"/>
              </a:lnSpc>
              <a:spcBef>
                <a:spcPct val="20000"/>
              </a:spcBef>
              <a:spcAft>
                <a:spcPts val="600"/>
              </a:spcAft>
              <a:buClr>
                <a:schemeClr val="bg2"/>
              </a:buClr>
              <a:buSzTx/>
              <a:buFont typeface="Wingdings" charset="2"/>
              <a:buChar char="§"/>
              <a:tabLst/>
              <a:defRPr sz="2000" baseline="0"/>
            </a:lvl1pPr>
            <a:lvl2pPr marL="694944" indent="-320040">
              <a:spcBef>
                <a:spcPts val="0"/>
              </a:spcBef>
              <a:buFont typeface="Lucida Grande"/>
              <a:buChar char="–"/>
              <a:defRPr sz="1800"/>
            </a:lvl2pPr>
            <a:lvl3pPr marL="1078992">
              <a:spcBef>
                <a:spcPts val="0"/>
              </a:spcBef>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4" descr="2_16x9_DF12_FullDiv_Q&amp;A_nologo.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5" name="Picture Placeholder 7"/>
          <p:cNvSpPr>
            <a:spLocks noGrp="1"/>
          </p:cNvSpPr>
          <p:nvPr>
            <p:ph type="pic" sz="quarter" idx="10"/>
          </p:nvPr>
        </p:nvSpPr>
        <p:spPr>
          <a:xfrm>
            <a:off x="1561024" y="2672833"/>
            <a:ext cx="1689800" cy="1689800"/>
          </a:xfrm>
        </p:spPr>
        <p:txBody>
          <a:bodyPr anchor="ctr"/>
          <a:lstStyle>
            <a:lvl1pPr marL="0" indent="0" algn="ctr">
              <a:spcBef>
                <a:spcPts val="0"/>
              </a:spcBef>
              <a:buFontTx/>
              <a:buNone/>
              <a:defRPr sz="2000"/>
            </a:lvl1pPr>
          </a:lstStyle>
          <a:p>
            <a:pPr lvl="0"/>
            <a:endParaRPr lang="en-US" noProof="0"/>
          </a:p>
        </p:txBody>
      </p:sp>
      <p:sp>
        <p:nvSpPr>
          <p:cNvPr id="6" name="Picture Placeholder 7"/>
          <p:cNvSpPr>
            <a:spLocks noGrp="1"/>
          </p:cNvSpPr>
          <p:nvPr>
            <p:ph type="pic" sz="quarter" idx="11"/>
          </p:nvPr>
        </p:nvSpPr>
        <p:spPr>
          <a:xfrm>
            <a:off x="4685207"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7" name="Picture Placeholder 7"/>
          <p:cNvSpPr>
            <a:spLocks noGrp="1"/>
          </p:cNvSpPr>
          <p:nvPr>
            <p:ph type="pic" sz="quarter" idx="12"/>
          </p:nvPr>
        </p:nvSpPr>
        <p:spPr>
          <a:xfrm>
            <a:off x="7825743"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8" name="Picture Placeholder 7"/>
          <p:cNvSpPr>
            <a:spLocks noGrp="1"/>
          </p:cNvSpPr>
          <p:nvPr>
            <p:ph type="pic" sz="quarter" idx="13"/>
          </p:nvPr>
        </p:nvSpPr>
        <p:spPr>
          <a:xfrm>
            <a:off x="10959400"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9" name="Text Placeholder 13"/>
          <p:cNvSpPr>
            <a:spLocks noGrp="1"/>
          </p:cNvSpPr>
          <p:nvPr>
            <p:ph type="body" sz="quarter" idx="14"/>
          </p:nvPr>
        </p:nvSpPr>
        <p:spPr>
          <a:xfrm>
            <a:off x="885972"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819150" y="182563"/>
            <a:ext cx="13168313" cy="1033462"/>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15975" y="1393825"/>
            <a:ext cx="13082588" cy="5372100"/>
          </a:xfrm>
          <a:prstGeom prst="rect">
            <a:avLst/>
          </a:prstGeom>
          <a:noFill/>
          <a:ln w="9525">
            <a:noFill/>
            <a:miter lim="800000"/>
            <a:headEnd/>
            <a:tailEnd/>
          </a:ln>
        </p:spPr>
        <p:txBody>
          <a:bodyPr vert="horz" wrap="square" lIns="199260" tIns="99631" rIns="199260" bIns="996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2_16x9_DF12_bottom4.jpg"/>
          <p:cNvPicPr>
            <a:picLocks noChangeAspect="1"/>
          </p:cNvPicPr>
          <p:nvPr userDrawn="1"/>
        </p:nvPicPr>
        <p:blipFill>
          <a:blip r:embed="rId16"/>
          <a:srcRect/>
          <a:stretch>
            <a:fillRect/>
          </a:stretch>
        </p:blipFill>
        <p:spPr bwMode="auto">
          <a:xfrm>
            <a:off x="0" y="6973888"/>
            <a:ext cx="14630400" cy="1255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2" r:id="rId4"/>
    <p:sldLayoutId id="2147484753" r:id="rId5"/>
    <p:sldLayoutId id="2147484759" r:id="rId6"/>
    <p:sldLayoutId id="2147484760" r:id="rId7"/>
    <p:sldLayoutId id="2147484761" r:id="rId8"/>
    <p:sldLayoutId id="2147484762" r:id="rId9"/>
    <p:sldLayoutId id="2147484763" r:id="rId10"/>
    <p:sldLayoutId id="2147484764" r:id="rId11"/>
    <p:sldLayoutId id="2147484765" r:id="rId12"/>
    <p:sldLayoutId id="2147484754" r:id="rId13"/>
    <p:sldLayoutId id="2147484755" r:id="rId14"/>
  </p:sldLayoutIdLst>
  <p:transition>
    <p:fade/>
  </p:transition>
  <p:txStyles>
    <p:title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70075" y="676275"/>
            <a:ext cx="11452225" cy="1476375"/>
          </a:xfrm>
          <a:effectLst>
            <a:outerShdw dist="38100" dir="2700000" rotWithShape="0">
              <a:srgbClr val="000000">
                <a:alpha val="42999"/>
              </a:srgbClr>
            </a:outerShdw>
          </a:effectLst>
        </p:spPr>
        <p:txBody>
          <a:bodyPr/>
          <a:lstStyle/>
          <a:p>
            <a:r>
              <a:rPr lang="en-US" dirty="0" smtClean="0">
                <a:ea typeface="ＭＳ Ｐゴシック" pitchFamily="-97" charset="-128"/>
              </a:rPr>
              <a:t>Transitioning from MSSQL to Force.com</a:t>
            </a:r>
          </a:p>
        </p:txBody>
      </p:sp>
      <p:sp>
        <p:nvSpPr>
          <p:cNvPr id="18435" name="Subtitle 5"/>
          <p:cNvSpPr>
            <a:spLocks noGrp="1"/>
          </p:cNvSpPr>
          <p:nvPr>
            <p:ph type="subTitle" idx="1"/>
          </p:nvPr>
        </p:nvSpPr>
        <p:spPr>
          <a:xfrm>
            <a:off x="1816100" y="2220913"/>
            <a:ext cx="11518900" cy="614362"/>
          </a:xfrm>
        </p:spPr>
        <p:txBody>
          <a:bodyPr/>
          <a:lstStyle/>
          <a:p>
            <a:pPr>
              <a:buFont typeface="Wingdings" charset="2"/>
              <a:buNone/>
            </a:pPr>
            <a:r>
              <a:rPr lang="en-US" dirty="0" smtClean="0">
                <a:ea typeface="ＭＳ Ｐゴシック" pitchFamily="-97" charset="-128"/>
              </a:rPr>
              <a:t>Building upon your skillset to work with Force.com</a:t>
            </a:r>
          </a:p>
        </p:txBody>
      </p:sp>
      <p:sp>
        <p:nvSpPr>
          <p:cNvPr id="18436" name="Text Placeholder 6"/>
          <p:cNvSpPr>
            <a:spLocks noGrp="1"/>
          </p:cNvSpPr>
          <p:nvPr>
            <p:ph type="body" idx="10"/>
          </p:nvPr>
        </p:nvSpPr>
        <p:spPr>
          <a:xfrm>
            <a:off x="1835150" y="3472070"/>
            <a:ext cx="11128375" cy="1446005"/>
          </a:xfrm>
        </p:spPr>
        <p:txBody>
          <a:bodyPr/>
          <a:lstStyle/>
          <a:p>
            <a:pPr>
              <a:spcBef>
                <a:spcPct val="0"/>
              </a:spcBef>
            </a:pPr>
            <a:r>
              <a:rPr lang="en-US" dirty="0" smtClean="0">
                <a:ea typeface="ＭＳ Ｐゴシック" pitchFamily="-97" charset="-128"/>
              </a:rPr>
              <a:t>Andy Boettcher, Demand Chain Systems, Senior CRM Advisor</a:t>
            </a:r>
          </a:p>
        </p:txBody>
      </p:sp>
      <p:pic>
        <p:nvPicPr>
          <p:cNvPr id="12" name="Picture 17" descr="social_twitter.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065286" y="5277891"/>
            <a:ext cx="401775" cy="401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20" descr="social_linkedin.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6065286" y="5820126"/>
            <a:ext cx="401775" cy="401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http://lorelleteaches.files.wordpress.com/2011/11/wplogo-blue-xl.png?w=58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65285" y="6380591"/>
            <a:ext cx="401775" cy="40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6603382" y="5277891"/>
            <a:ext cx="226215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a:t>
            </a:r>
            <a:endParaRPr lang="en-US" dirty="0"/>
          </a:p>
        </p:txBody>
      </p:sp>
      <p:sp>
        <p:nvSpPr>
          <p:cNvPr id="18" name="Rectangle 17"/>
          <p:cNvSpPr/>
          <p:nvPr/>
        </p:nvSpPr>
        <p:spPr>
          <a:xfrm>
            <a:off x="6603382" y="5805353"/>
            <a:ext cx="2289409" cy="430887"/>
          </a:xfrm>
          <a:prstGeom prst="rect">
            <a:avLst/>
          </a:prstGeom>
        </p:spPr>
        <p:txBody>
          <a:bodyPr wrap="none">
            <a:spAutoFit/>
          </a:bodyPr>
          <a:lstStyle/>
          <a:p>
            <a:r>
              <a:rPr lang="en-US" sz="2200" i="1" kern="0" dirty="0">
                <a:solidFill>
                  <a:srgbClr val="FFFFFF"/>
                </a:solidFill>
                <a:latin typeface="Arial"/>
                <a:ea typeface="ＭＳ Ｐゴシック" pitchFamily="-97" charset="-128"/>
              </a:rPr>
              <a:t>i</a:t>
            </a:r>
            <a:r>
              <a:rPr lang="en-US" sz="2200" i="1" kern="0" dirty="0" smtClean="0">
                <a:solidFill>
                  <a:srgbClr val="FFFFFF"/>
                </a:solidFill>
                <a:latin typeface="Arial"/>
                <a:ea typeface="ＭＳ Ｐゴシック" pitchFamily="-97" charset="-128"/>
              </a:rPr>
              <a:t>n/andyboettcher</a:t>
            </a:r>
            <a:endParaRPr lang="en-US" dirty="0"/>
          </a:p>
        </p:txBody>
      </p:sp>
      <p:sp>
        <p:nvSpPr>
          <p:cNvPr id="19" name="Rectangle 18"/>
          <p:cNvSpPr/>
          <p:nvPr/>
        </p:nvSpPr>
        <p:spPr>
          <a:xfrm>
            <a:off x="6603382" y="6351479"/>
            <a:ext cx="258756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andyboettcher.com</a:t>
            </a:r>
            <a:endParaRPr lang="en-US" dirty="0"/>
          </a:p>
        </p:txBody>
      </p:sp>
      <p:pic>
        <p:nvPicPr>
          <p:cNvPr id="22" name="Picture 11" descr="sf_cert_dev_rgb"/>
          <p:cNvPicPr>
            <a:picLocks noChangeAspect="1" noChangeArrowheads="1"/>
          </p:cNvPicPr>
          <p:nvPr/>
        </p:nvPicPr>
        <p:blipFill>
          <a:blip r:embed="rId5"/>
          <a:srcRect/>
          <a:stretch>
            <a:fillRect/>
          </a:stretch>
        </p:blipFill>
        <p:spPr bwMode="auto">
          <a:xfrm>
            <a:off x="1870075" y="4084638"/>
            <a:ext cx="895350" cy="763587"/>
          </a:xfrm>
          <a:prstGeom prst="rect">
            <a:avLst/>
          </a:prstGeom>
          <a:noFill/>
          <a:ln w="9525">
            <a:noFill/>
            <a:miter lim="800000"/>
            <a:headEnd/>
            <a:tailEnd/>
          </a:ln>
        </p:spPr>
      </p:pic>
      <p:pic>
        <p:nvPicPr>
          <p:cNvPr id="23" name="Picture 14" descr="sf_cert_adm_rgb"/>
          <p:cNvPicPr>
            <a:picLocks noChangeAspect="1" noChangeArrowheads="1"/>
          </p:cNvPicPr>
          <p:nvPr/>
        </p:nvPicPr>
        <p:blipFill>
          <a:blip r:embed="rId6"/>
          <a:srcRect/>
          <a:stretch>
            <a:fillRect/>
          </a:stretch>
        </p:blipFill>
        <p:spPr bwMode="auto">
          <a:xfrm>
            <a:off x="2916136" y="4084638"/>
            <a:ext cx="895350" cy="781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Relationship</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Relationship = Force.com Relationship</a:t>
            </a:r>
          </a:p>
          <a:p>
            <a:pPr marL="457200" indent="-457200">
              <a:buFont typeface="Arial" pitchFamily="34" charset="0"/>
              <a:buChar char="•"/>
            </a:pPr>
            <a:r>
              <a:rPr lang="en-US" sz="2800" dirty="0" smtClean="0">
                <a:ea typeface="ＭＳ Ｐゴシック" pitchFamily="-97" charset="-128"/>
              </a:rPr>
              <a:t>Master-Detail Relationship</a:t>
            </a:r>
          </a:p>
          <a:p>
            <a:pPr marL="1174750" lvl="1" indent="-457200">
              <a:buFont typeface="Arial" pitchFamily="34" charset="0"/>
              <a:buChar char="•"/>
            </a:pPr>
            <a:r>
              <a:rPr lang="en-US" sz="2300" dirty="0" smtClean="0">
                <a:ea typeface="ＭＳ Ｐゴシック" pitchFamily="-97" charset="-128"/>
              </a:rPr>
              <a:t>Mandatory</a:t>
            </a:r>
          </a:p>
          <a:p>
            <a:pPr marL="1174750" lvl="1" indent="-457200">
              <a:buFont typeface="Arial" pitchFamily="34" charset="0"/>
              <a:buChar char="•"/>
            </a:pPr>
            <a:r>
              <a:rPr lang="en-US" sz="2300" dirty="0" smtClean="0">
                <a:ea typeface="ＭＳ Ｐゴシック" pitchFamily="-97" charset="-128"/>
              </a:rPr>
              <a:t>Parent-Child relationship</a:t>
            </a:r>
          </a:p>
          <a:p>
            <a:pPr marL="1174750" lvl="1" indent="-457200">
              <a:buFont typeface="Arial" pitchFamily="34" charset="0"/>
              <a:buChar char="•"/>
            </a:pPr>
            <a:r>
              <a:rPr lang="en-US" sz="2300" dirty="0" smtClean="0">
                <a:ea typeface="ＭＳ Ｐゴシック" pitchFamily="-97" charset="-128"/>
              </a:rPr>
              <a:t>A child can have multiple parents</a:t>
            </a:r>
          </a:p>
          <a:p>
            <a:pPr marL="1174750" lvl="1" indent="-457200">
              <a:buFont typeface="Arial" pitchFamily="34" charset="0"/>
              <a:buChar char="•"/>
            </a:pPr>
            <a:r>
              <a:rPr lang="en-US" sz="2300" dirty="0" smtClean="0">
                <a:ea typeface="ＭＳ Ｐゴシック" pitchFamily="-97" charset="-128"/>
              </a:rPr>
              <a:t>Recursive Actions</a:t>
            </a:r>
          </a:p>
          <a:p>
            <a:pPr marL="457200" indent="-457200">
              <a:buFont typeface="Arial" pitchFamily="34" charset="0"/>
              <a:buChar char="•"/>
            </a:pPr>
            <a:r>
              <a:rPr lang="en-US" sz="2800" dirty="0" smtClean="0">
                <a:ea typeface="ＭＳ Ｐゴシック" pitchFamily="-97" charset="-128"/>
              </a:rPr>
              <a:t>Lookup Relationship</a:t>
            </a:r>
          </a:p>
          <a:p>
            <a:pPr marL="1174750" lvl="1" indent="-457200">
              <a:buFont typeface="Arial" pitchFamily="34" charset="0"/>
              <a:buChar char="•"/>
            </a:pPr>
            <a:r>
              <a:rPr lang="en-US" sz="2300" dirty="0" smtClean="0">
                <a:ea typeface="ＭＳ Ｐゴシック" pitchFamily="-97" charset="-128"/>
              </a:rPr>
              <a:t>Optional or Mandatory</a:t>
            </a:r>
          </a:p>
          <a:p>
            <a:pPr marL="1174750" lvl="1" indent="-457200">
              <a:buFont typeface="Arial" pitchFamily="34" charset="0"/>
              <a:buChar char="•"/>
            </a:pPr>
            <a:r>
              <a:rPr lang="en-US" sz="2300" dirty="0" smtClean="0">
                <a:ea typeface="ＭＳ Ｐゴシック" pitchFamily="-97" charset="-128"/>
              </a:rPr>
              <a:t>Optional Recursive Actions</a:t>
            </a:r>
          </a:p>
        </p:txBody>
      </p:sp>
      <p:pic>
        <p:nvPicPr>
          <p:cNvPr id="5122" name="Picture 2" descr="http://www.iconshock.com/img_jpg/STROKE/database/jpg/256/relationship_icon.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349600" y="2895600"/>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97914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Stored Procedure</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Stored Procedure = Force.com Workflows and APEX</a:t>
            </a:r>
          </a:p>
          <a:p>
            <a:pPr marL="457200" indent="-457200">
              <a:buFont typeface="Arial" pitchFamily="34" charset="0"/>
              <a:buChar char="•"/>
            </a:pPr>
            <a:r>
              <a:rPr lang="en-US" sz="2800" dirty="0" smtClean="0">
                <a:ea typeface="ＭＳ Ｐゴシック" pitchFamily="-97" charset="-128"/>
              </a:rPr>
              <a:t>Workflows</a:t>
            </a:r>
          </a:p>
          <a:p>
            <a:pPr marL="1174750" lvl="1" indent="-457200">
              <a:buFont typeface="Arial" pitchFamily="34" charset="0"/>
              <a:buChar char="•"/>
            </a:pPr>
            <a:r>
              <a:rPr lang="en-US" sz="2300" dirty="0" smtClean="0">
                <a:ea typeface="ＭＳ Ｐゴシック" pitchFamily="-97" charset="-128"/>
              </a:rPr>
              <a:t>Declarative</a:t>
            </a:r>
          </a:p>
          <a:p>
            <a:pPr marL="1174750" lvl="1" indent="-457200">
              <a:buFont typeface="Arial" pitchFamily="34" charset="0"/>
              <a:buChar char="•"/>
            </a:pPr>
            <a:r>
              <a:rPr lang="en-US" sz="2300" dirty="0" smtClean="0">
                <a:ea typeface="ＭＳ Ｐゴシック" pitchFamily="-97" charset="-128"/>
              </a:rPr>
              <a:t>Field updates, outbound messages, emails, tasks</a:t>
            </a:r>
          </a:p>
          <a:p>
            <a:pPr marL="1174750" lvl="1" indent="-457200">
              <a:buFont typeface="Arial" pitchFamily="34" charset="0"/>
              <a:buChar char="•"/>
            </a:pPr>
            <a:r>
              <a:rPr lang="en-US" sz="2300" dirty="0" smtClean="0">
                <a:ea typeface="ＭＳ Ｐゴシック" pitchFamily="-97" charset="-128"/>
              </a:rPr>
              <a:t>Scope of action (create only, fire once, always)</a:t>
            </a:r>
          </a:p>
          <a:p>
            <a:pPr marL="1174750" lvl="1" indent="-457200">
              <a:buFont typeface="Arial" pitchFamily="34" charset="0"/>
              <a:buChar char="•"/>
            </a:pPr>
            <a:r>
              <a:rPr lang="en-US" sz="2300" dirty="0" smtClean="0">
                <a:ea typeface="ＭＳ Ｐゴシック" pitchFamily="-97" charset="-128"/>
              </a:rPr>
              <a:t>Time-based actions</a:t>
            </a:r>
          </a:p>
          <a:p>
            <a:pPr marL="457200" indent="-457200">
              <a:buFont typeface="Arial" pitchFamily="34" charset="0"/>
              <a:buChar char="•"/>
            </a:pPr>
            <a:r>
              <a:rPr lang="en-US" sz="2800" dirty="0" smtClean="0">
                <a:ea typeface="ＭＳ Ｐゴシック" pitchFamily="-97" charset="-128"/>
              </a:rPr>
              <a:t>APEX (Classes)</a:t>
            </a:r>
          </a:p>
          <a:p>
            <a:pPr marL="1174750" lvl="1" indent="-457200">
              <a:buFont typeface="Arial" pitchFamily="34" charset="0"/>
              <a:buChar char="•"/>
            </a:pPr>
            <a:r>
              <a:rPr lang="en-US" sz="2300" dirty="0" smtClean="0">
                <a:ea typeface="ＭＳ Ｐゴシック" pitchFamily="-97" charset="-128"/>
              </a:rPr>
              <a:t>Programmatic (Java-based)</a:t>
            </a:r>
          </a:p>
          <a:p>
            <a:pPr marL="1174750" lvl="1" indent="-457200">
              <a:buFont typeface="Arial" pitchFamily="34" charset="0"/>
              <a:buChar char="•"/>
            </a:pPr>
            <a:r>
              <a:rPr lang="en-US" sz="2300" dirty="0" smtClean="0">
                <a:ea typeface="ＭＳ Ｐゴシック" pitchFamily="-97" charset="-128"/>
              </a:rPr>
              <a:t>Advanced functionality</a:t>
            </a:r>
          </a:p>
        </p:txBody>
      </p:sp>
      <p:pic>
        <p:nvPicPr>
          <p:cNvPr id="6146" name="Picture 2" descr="http://help.globalscape.com/help/am8/images/action_sqlstoredproc_128x128_xp_copy.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703562" y="3115954"/>
            <a:ext cx="1997690" cy="19976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16077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Mental break!</a:t>
            </a:r>
          </a:p>
        </p:txBody>
      </p:sp>
      <p:sp>
        <p:nvSpPr>
          <p:cNvPr id="22531" name="Content Placeholder 5"/>
          <p:cNvSpPr>
            <a:spLocks noGrp="1"/>
          </p:cNvSpPr>
          <p:nvPr>
            <p:ph idx="1"/>
          </p:nvPr>
        </p:nvSpPr>
        <p:spPr>
          <a:xfrm>
            <a:off x="815975" y="5486399"/>
            <a:ext cx="13082588" cy="1825215"/>
          </a:xfrm>
        </p:spPr>
        <p:txBody>
          <a:bodyPr/>
          <a:lstStyle/>
          <a:p>
            <a:pPr marL="0" algn="ctr"/>
            <a:r>
              <a:rPr lang="en-US" b="1" dirty="0" smtClean="0">
                <a:ea typeface="ＭＳ Ｐゴシック" pitchFamily="-97" charset="-128"/>
              </a:rPr>
              <a:t>Let’s hear from you!</a:t>
            </a:r>
          </a:p>
          <a:p>
            <a:pPr marL="0" algn="ctr"/>
            <a:r>
              <a:rPr lang="en-US" b="1" dirty="0" smtClean="0">
                <a:ea typeface="ＭＳ Ｐゴシック" pitchFamily="-97" charset="-128"/>
              </a:rPr>
              <a:t>Questions so far?</a:t>
            </a:r>
          </a:p>
        </p:txBody>
      </p:sp>
      <p:pic>
        <p:nvPicPr>
          <p:cNvPr id="9218" name="Picture 2" descr="Exploits of a Mo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69626" y="1555847"/>
            <a:ext cx="10517514" cy="323737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9247239" y="4822717"/>
            <a:ext cx="3239901" cy="369332"/>
          </a:xfrm>
          <a:prstGeom prst="rect">
            <a:avLst/>
          </a:prstGeom>
          <a:noFill/>
        </p:spPr>
        <p:txBody>
          <a:bodyPr wrap="square" rtlCol="0">
            <a:spAutoFit/>
          </a:bodyPr>
          <a:lstStyle/>
          <a:p>
            <a:pPr algn="r"/>
            <a:r>
              <a:rPr lang="en-US" i="1" dirty="0" smtClean="0"/>
              <a:t>Courtesy xkcd.com/327</a:t>
            </a:r>
            <a:endParaRPr lang="en-US" i="1" dirty="0"/>
          </a:p>
        </p:txBody>
      </p:sp>
    </p:spTree>
    <p:extLst>
      <p:ext uri="{BB962C8B-B14F-4D97-AF65-F5344CB8AC3E}">
        <p14:creationId xmlns="" xmlns:p14="http://schemas.microsoft.com/office/powerpoint/2010/main" val="28785404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Trigger</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Trigger = Force.com APEX Trigger</a:t>
            </a:r>
          </a:p>
          <a:p>
            <a:pPr marL="457200" indent="-457200">
              <a:buFont typeface="Arial" pitchFamily="34" charset="0"/>
              <a:buChar char="•"/>
            </a:pPr>
            <a:r>
              <a:rPr lang="en-US" sz="2800" dirty="0" smtClean="0">
                <a:ea typeface="ＭＳ Ｐゴシック" pitchFamily="-97" charset="-128"/>
              </a:rPr>
              <a:t>Scope</a:t>
            </a:r>
          </a:p>
          <a:p>
            <a:pPr marL="1174750" lvl="1" indent="-457200">
              <a:buFont typeface="Arial" pitchFamily="34" charset="0"/>
              <a:buChar char="•"/>
            </a:pPr>
            <a:r>
              <a:rPr lang="en-US" sz="2300" dirty="0">
                <a:ea typeface="ＭＳ Ｐゴシック" pitchFamily="-97" charset="-128"/>
              </a:rPr>
              <a:t>Programmatic (Java-based)</a:t>
            </a:r>
          </a:p>
          <a:p>
            <a:pPr marL="1174750" lvl="1" indent="-457200">
              <a:buFont typeface="Arial" pitchFamily="34" charset="0"/>
              <a:buChar char="•"/>
            </a:pPr>
            <a:r>
              <a:rPr lang="en-US" sz="2300" dirty="0" smtClean="0">
                <a:ea typeface="ＭＳ Ｐゴシック" pitchFamily="-97" charset="-128"/>
              </a:rPr>
              <a:t>Before or after insert, update, delete, undelete</a:t>
            </a:r>
          </a:p>
          <a:p>
            <a:pPr marL="457200" indent="-457200">
              <a:buFont typeface="Arial" pitchFamily="34" charset="0"/>
              <a:buChar char="•"/>
            </a:pPr>
            <a:r>
              <a:rPr lang="en-US" sz="2800" dirty="0" smtClean="0">
                <a:ea typeface="ＭＳ Ｐゴシック" pitchFamily="-97" charset="-128"/>
              </a:rPr>
              <a:t>Abilities</a:t>
            </a:r>
          </a:p>
          <a:p>
            <a:pPr marL="1174750" lvl="1" indent="-457200">
              <a:buFont typeface="Arial" pitchFamily="34" charset="0"/>
              <a:buChar char="•"/>
            </a:pPr>
            <a:r>
              <a:rPr lang="en-US" sz="2300" dirty="0" smtClean="0">
                <a:ea typeface="ＭＳ Ｐゴシック" pitchFamily="-97" charset="-128"/>
              </a:rPr>
              <a:t>Change record fields before database commit</a:t>
            </a:r>
          </a:p>
          <a:p>
            <a:pPr marL="1174750" lvl="1" indent="-457200">
              <a:buFont typeface="Arial" pitchFamily="34" charset="0"/>
              <a:buChar char="•"/>
            </a:pPr>
            <a:r>
              <a:rPr lang="en-US" sz="2300" dirty="0" smtClean="0">
                <a:ea typeface="ＭＳ Ｐゴシック" pitchFamily="-97" charset="-128"/>
              </a:rPr>
              <a:t>CRUD other fields / objects</a:t>
            </a:r>
          </a:p>
          <a:p>
            <a:pPr marL="1174750" lvl="1" indent="-457200">
              <a:buFont typeface="Arial" pitchFamily="34" charset="0"/>
              <a:buChar char="•"/>
            </a:pPr>
            <a:r>
              <a:rPr lang="en-US" sz="2300" dirty="0" smtClean="0">
                <a:ea typeface="ＭＳ Ｐゴシック" pitchFamily="-97" charset="-128"/>
              </a:rPr>
              <a:t>Emails</a:t>
            </a:r>
          </a:p>
          <a:p>
            <a:pPr marL="1174750" lvl="1" indent="-457200">
              <a:buFont typeface="Arial" pitchFamily="34" charset="0"/>
              <a:buChar char="•"/>
            </a:pPr>
            <a:r>
              <a:rPr lang="en-US" sz="2300" dirty="0" smtClean="0">
                <a:ea typeface="ＭＳ Ｐゴシック" pitchFamily="-97" charset="-128"/>
              </a:rPr>
              <a:t>SOAP / REST Callouts (utilizing APEX Classes)</a:t>
            </a:r>
          </a:p>
        </p:txBody>
      </p:sp>
      <p:pic>
        <p:nvPicPr>
          <p:cNvPr id="7170" name="Picture 2" descr="http://tommasodargenio.com/wp-content/uploads/2012/02/databaseTrigge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18660" y="2110708"/>
            <a:ext cx="2897973" cy="1729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010944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Index</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Index = Force.com Index</a:t>
            </a:r>
          </a:p>
          <a:p>
            <a:pPr marL="457200" indent="-457200">
              <a:buFont typeface="Arial" pitchFamily="34" charset="0"/>
              <a:buChar char="•"/>
            </a:pPr>
            <a:r>
              <a:rPr lang="en-US" sz="2800" dirty="0" smtClean="0">
                <a:ea typeface="ＭＳ Ｐゴシック" pitchFamily="-97" charset="-128"/>
              </a:rPr>
              <a:t>Standard Indexed Fields</a:t>
            </a:r>
          </a:p>
          <a:p>
            <a:pPr marL="1174750" lvl="1" indent="-457200">
              <a:buFont typeface="Arial" pitchFamily="34" charset="0"/>
              <a:buChar char="•"/>
            </a:pPr>
            <a:r>
              <a:rPr lang="en-US" sz="2300" dirty="0" smtClean="0">
                <a:ea typeface="ＭＳ Ｐゴシック" pitchFamily="-97" charset="-128"/>
              </a:rPr>
              <a:t>Lead: Company, Email, Owner, Name</a:t>
            </a:r>
            <a:endParaRPr lang="en-US" sz="2300" dirty="0">
              <a:ea typeface="ＭＳ Ｐゴシック" pitchFamily="-97" charset="-128"/>
            </a:endParaRPr>
          </a:p>
          <a:p>
            <a:pPr marL="1174750" lvl="1" indent="-457200">
              <a:buFont typeface="Arial" pitchFamily="34" charset="0"/>
              <a:buChar char="•"/>
            </a:pPr>
            <a:r>
              <a:rPr lang="en-US" sz="2300" dirty="0" smtClean="0">
                <a:ea typeface="ＭＳ Ｐゴシック" pitchFamily="-97" charset="-128"/>
              </a:rPr>
              <a:t>Contact:  Account Name, Owner, Email, Name, Reports To</a:t>
            </a:r>
          </a:p>
          <a:p>
            <a:pPr marL="1174750" lvl="1" indent="-457200">
              <a:buFont typeface="Arial" pitchFamily="34" charset="0"/>
              <a:buChar char="•"/>
            </a:pPr>
            <a:r>
              <a:rPr lang="en-US" sz="2300" dirty="0" smtClean="0">
                <a:ea typeface="ＭＳ Ｐゴシック" pitchFamily="-97" charset="-128"/>
              </a:rPr>
              <a:t>Account:  Name, Owner, Record Type, Parent Account</a:t>
            </a:r>
          </a:p>
          <a:p>
            <a:pPr marL="1174750" lvl="1" indent="-457200">
              <a:buFont typeface="Arial" pitchFamily="34" charset="0"/>
              <a:buChar char="•"/>
            </a:pPr>
            <a:r>
              <a:rPr lang="en-US" sz="2300" dirty="0" smtClean="0">
                <a:ea typeface="ＭＳ Ｐゴシック" pitchFamily="-97" charset="-128"/>
              </a:rPr>
              <a:t>Lookup relationships</a:t>
            </a:r>
          </a:p>
          <a:p>
            <a:pPr marL="1174750" lvl="1" indent="-457200">
              <a:buFont typeface="Arial" pitchFamily="34" charset="0"/>
              <a:buChar char="•"/>
            </a:pPr>
            <a:r>
              <a:rPr lang="en-US" sz="2300" dirty="0" smtClean="0">
                <a:ea typeface="ＭＳ Ｐゴシック" pitchFamily="-97" charset="-128"/>
              </a:rPr>
              <a:t>System time fields</a:t>
            </a:r>
          </a:p>
          <a:p>
            <a:pPr marL="1174750" lvl="1" indent="-457200">
              <a:buFont typeface="Arial" pitchFamily="34" charset="0"/>
              <a:buChar char="•"/>
            </a:pPr>
            <a:r>
              <a:rPr lang="en-US" sz="2300" dirty="0" smtClean="0">
                <a:ea typeface="ＭＳ Ｐゴシック" pitchFamily="-97" charset="-128"/>
              </a:rPr>
              <a:t>External Ids</a:t>
            </a:r>
          </a:p>
          <a:p>
            <a:pPr marL="457200" indent="-457200">
              <a:buFont typeface="Arial" pitchFamily="34" charset="0"/>
              <a:buChar char="•"/>
            </a:pPr>
            <a:r>
              <a:rPr lang="en-US" sz="2800" dirty="0" smtClean="0">
                <a:ea typeface="ＭＳ Ｐゴシック" pitchFamily="-97" charset="-128"/>
              </a:rPr>
              <a:t>Custom Indexing</a:t>
            </a:r>
          </a:p>
          <a:p>
            <a:pPr marL="1174750" lvl="1" indent="-457200">
              <a:buFont typeface="Arial" pitchFamily="34" charset="0"/>
              <a:buChar char="•"/>
            </a:pPr>
            <a:r>
              <a:rPr lang="en-US" sz="2300" dirty="0" smtClean="0">
                <a:ea typeface="ＭＳ Ｐゴシック" pitchFamily="-97" charset="-128"/>
              </a:rPr>
              <a:t>Not immediately available, contact Support for options</a:t>
            </a:r>
          </a:p>
        </p:txBody>
      </p:sp>
      <p:pic>
        <p:nvPicPr>
          <p:cNvPr id="8194" name="Picture 2" descr="http://www.7l.com/images/large-Database-Optimization-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243471" y="1349017"/>
            <a:ext cx="3619500" cy="3171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828385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View</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View = Good question!</a:t>
            </a:r>
          </a:p>
          <a:p>
            <a:pPr marL="457200" indent="-457200">
              <a:buFont typeface="Arial" pitchFamily="34" charset="0"/>
              <a:buChar char="•"/>
            </a:pPr>
            <a:r>
              <a:rPr lang="en-US" sz="2800" dirty="0" smtClean="0">
                <a:ea typeface="ＭＳ Ｐゴシック" pitchFamily="-97" charset="-128"/>
              </a:rPr>
              <a:t>Create a “view” custom sObject</a:t>
            </a:r>
            <a:endParaRPr lang="en-US" sz="2300" dirty="0" smtClean="0">
              <a:ea typeface="ＭＳ Ｐゴシック" pitchFamily="-97" charset="-128"/>
            </a:endParaRPr>
          </a:p>
          <a:p>
            <a:pPr marL="457200" indent="-457200">
              <a:buFont typeface="Arial" pitchFamily="34" charset="0"/>
              <a:buChar char="•"/>
            </a:pPr>
            <a:r>
              <a:rPr lang="en-US" sz="2800" dirty="0" smtClean="0">
                <a:ea typeface="ＭＳ Ｐゴシック" pitchFamily="-97" charset="-128"/>
              </a:rPr>
              <a:t>Reports</a:t>
            </a:r>
          </a:p>
          <a:p>
            <a:pPr marL="1174750" lvl="1" indent="-457200">
              <a:buFont typeface="Arial" pitchFamily="34" charset="0"/>
              <a:buChar char="•"/>
            </a:pPr>
            <a:r>
              <a:rPr lang="en-US" sz="2300" dirty="0" err="1" smtClean="0">
                <a:ea typeface="ＭＳ Ｐゴシック" pitchFamily="-97" charset="-128"/>
              </a:rPr>
              <a:t>Tablular</a:t>
            </a:r>
            <a:r>
              <a:rPr lang="en-US" sz="2300" dirty="0" smtClean="0">
                <a:ea typeface="ＭＳ Ｐゴシック" pitchFamily="-97" charset="-128"/>
              </a:rPr>
              <a:t> format</a:t>
            </a:r>
          </a:p>
          <a:p>
            <a:pPr marL="457200" indent="-457200">
              <a:buFont typeface="Arial" pitchFamily="34" charset="0"/>
              <a:buChar char="•"/>
            </a:pPr>
            <a:r>
              <a:rPr lang="en-US" sz="2800" dirty="0" smtClean="0">
                <a:ea typeface="ＭＳ Ｐゴシック" pitchFamily="-97" charset="-128"/>
              </a:rPr>
              <a:t>3</a:t>
            </a:r>
            <a:r>
              <a:rPr lang="en-US" sz="2800" baseline="30000" dirty="0" smtClean="0">
                <a:ea typeface="ＭＳ Ｐゴシック" pitchFamily="-97" charset="-128"/>
              </a:rPr>
              <a:t>rd</a:t>
            </a:r>
            <a:r>
              <a:rPr lang="en-US" sz="2800" dirty="0" smtClean="0">
                <a:ea typeface="ＭＳ Ｐゴシック" pitchFamily="-97" charset="-128"/>
              </a:rPr>
              <a:t> party integration</a:t>
            </a:r>
          </a:p>
          <a:p>
            <a:pPr marL="1174750" lvl="1" indent="-457200">
              <a:buFont typeface="Arial" pitchFamily="34" charset="0"/>
              <a:buChar char="•"/>
            </a:pPr>
            <a:r>
              <a:rPr lang="en-US" sz="2300" dirty="0" err="1" smtClean="0">
                <a:ea typeface="ＭＳ Ｐゴシック" pitchFamily="-97" charset="-128"/>
              </a:rPr>
              <a:t>Jitterbit</a:t>
            </a:r>
            <a:endParaRPr lang="en-US" sz="2300" dirty="0" smtClean="0">
              <a:ea typeface="ＭＳ Ｐゴシック" pitchFamily="-97" charset="-128"/>
            </a:endParaRPr>
          </a:p>
          <a:p>
            <a:pPr marL="1174750" lvl="1" indent="-457200">
              <a:buFont typeface="Arial" pitchFamily="34" charset="0"/>
              <a:buChar char="•"/>
            </a:pPr>
            <a:r>
              <a:rPr lang="en-US" sz="2300" dirty="0" err="1" smtClean="0">
                <a:ea typeface="ＭＳ Ｐゴシック" pitchFamily="-97" charset="-128"/>
              </a:rPr>
              <a:t>dbAMP</a:t>
            </a:r>
            <a:endParaRPr lang="en-US" sz="2300" dirty="0" smtClean="0">
              <a:ea typeface="ＭＳ Ｐゴシック" pitchFamily="-97" charset="-128"/>
            </a:endParaRPr>
          </a:p>
          <a:p>
            <a:pPr marL="1174750" lvl="1" indent="-457200">
              <a:buFont typeface="Arial" pitchFamily="34" charset="0"/>
              <a:buChar char="•"/>
            </a:pPr>
            <a:endParaRPr lang="en-US" sz="2300" dirty="0" smtClean="0">
              <a:ea typeface="ＭＳ Ｐゴシック" pitchFamily="-97" charset="-128"/>
            </a:endParaRPr>
          </a:p>
        </p:txBody>
      </p:sp>
      <p:pic>
        <p:nvPicPr>
          <p:cNvPr id="5" name="Picture 2" descr="http://icons.iconarchive.com/icons/tpdkdesign.net/refresh-cl/256/Windows-Table-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376208" y="1248490"/>
            <a:ext cx="2438400" cy="24384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http://icons.iconarchive.com/icons/tpdkdesign.net/refresh-cl/256/Windows-Table-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1060" y="1622116"/>
            <a:ext cx="2438400" cy="24384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http://icons.iconarchive.com/icons/tpdkdesign.net/refresh-cl/256/Windows-Table-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595408" y="1985909"/>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316688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Tools</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But I’m used to Management Studio?</a:t>
            </a:r>
          </a:p>
          <a:p>
            <a:pPr marL="457200" indent="-457200">
              <a:buFont typeface="Arial" pitchFamily="34" charset="0"/>
              <a:buChar char="•"/>
            </a:pPr>
            <a:r>
              <a:rPr lang="en-US" sz="2800" dirty="0" smtClean="0">
                <a:ea typeface="ＭＳ Ｐゴシック" pitchFamily="-97" charset="-128"/>
              </a:rPr>
              <a:t>Native Salesforce Interface</a:t>
            </a:r>
          </a:p>
          <a:p>
            <a:pPr marL="1174750" lvl="1" indent="-457200">
              <a:buFont typeface="Arial" pitchFamily="34" charset="0"/>
              <a:buChar char="•"/>
            </a:pPr>
            <a:r>
              <a:rPr lang="en-US" sz="2300" dirty="0" smtClean="0">
                <a:ea typeface="ＭＳ Ｐゴシック" pitchFamily="-97" charset="-128"/>
              </a:rPr>
              <a:t>All abilities available (sObjects, fields, validation rules, programmatic)</a:t>
            </a:r>
          </a:p>
          <a:p>
            <a:pPr marL="457200" indent="-457200">
              <a:buFont typeface="Arial" pitchFamily="34" charset="0"/>
              <a:buChar char="•"/>
            </a:pPr>
            <a:r>
              <a:rPr lang="en-US" sz="2800" dirty="0" smtClean="0">
                <a:ea typeface="ＭＳ Ｐゴシック" pitchFamily="-97" charset="-128"/>
              </a:rPr>
              <a:t>Schema Builder</a:t>
            </a:r>
          </a:p>
          <a:p>
            <a:pPr marL="1174750" lvl="1" indent="-457200">
              <a:buFont typeface="Arial" pitchFamily="34" charset="0"/>
              <a:buChar char="•"/>
            </a:pPr>
            <a:r>
              <a:rPr lang="en-US" sz="2300" dirty="0" smtClean="0">
                <a:ea typeface="ＭＳ Ｐゴシック" pitchFamily="-97" charset="-128"/>
              </a:rPr>
              <a:t>Fully interactive “Database Diagram”</a:t>
            </a:r>
          </a:p>
          <a:p>
            <a:pPr marL="457200" indent="-457200">
              <a:buFont typeface="Arial" pitchFamily="34" charset="0"/>
              <a:buChar char="•"/>
            </a:pPr>
            <a:r>
              <a:rPr lang="en-US" sz="2800" dirty="0" smtClean="0">
                <a:ea typeface="ＭＳ Ｐゴシック" pitchFamily="-97" charset="-128"/>
              </a:rPr>
              <a:t>Force.com Workbench</a:t>
            </a:r>
          </a:p>
          <a:p>
            <a:pPr marL="1174750" lvl="1" indent="-457200">
              <a:buFont typeface="Arial" pitchFamily="34" charset="0"/>
              <a:buChar char="•"/>
            </a:pPr>
            <a:r>
              <a:rPr lang="en-US" sz="2300" dirty="0" smtClean="0">
                <a:ea typeface="ＭＳ Ｐゴシック" pitchFamily="-97" charset="-128"/>
              </a:rPr>
              <a:t>workbench.developerforce.com</a:t>
            </a:r>
            <a:endParaRPr lang="en-US" sz="2300" dirty="0" smtClean="0">
              <a:ea typeface="ＭＳ Ｐゴシック" pitchFamily="-97" charset="-128"/>
            </a:endParaRPr>
          </a:p>
          <a:p>
            <a:pPr marL="457200" indent="-457200">
              <a:buFont typeface="Arial" pitchFamily="34" charset="0"/>
              <a:buChar char="•"/>
            </a:pPr>
            <a:r>
              <a:rPr lang="en-US" sz="2800" dirty="0" smtClean="0">
                <a:ea typeface="ＭＳ Ｐゴシック" pitchFamily="-97" charset="-128"/>
              </a:rPr>
              <a:t>Developer </a:t>
            </a:r>
            <a:r>
              <a:rPr lang="en-US" sz="2800" dirty="0" smtClean="0">
                <a:ea typeface="ＭＳ Ｐゴシック" pitchFamily="-97" charset="-128"/>
              </a:rPr>
              <a:t>Console</a:t>
            </a:r>
          </a:p>
          <a:p>
            <a:pPr marL="1174750" lvl="1" indent="-457200">
              <a:buFont typeface="Arial" pitchFamily="34" charset="0"/>
              <a:buChar char="•"/>
            </a:pPr>
            <a:r>
              <a:rPr lang="en-US" sz="2300" dirty="0" smtClean="0">
                <a:ea typeface="ＭＳ Ｐゴシック" pitchFamily="-97" charset="-128"/>
              </a:rPr>
              <a:t>APEX Classes and Triggers</a:t>
            </a:r>
          </a:p>
          <a:p>
            <a:pPr marL="1746250" lvl="2" indent="-457200">
              <a:buFont typeface="Arial" pitchFamily="34" charset="0"/>
              <a:buChar char="•"/>
            </a:pPr>
            <a:endParaRPr lang="en-US" sz="1800" dirty="0" smtClean="0">
              <a:ea typeface="ＭＳ Ｐゴシック" pitchFamily="-97" charset="-128"/>
            </a:endParaRPr>
          </a:p>
        </p:txBody>
      </p:sp>
      <p:pic>
        <p:nvPicPr>
          <p:cNvPr id="10242" name="Picture 2" descr="http://4.bp.blogspot.com/-bI-hFXnsRPs/T7UKSWK3DpI/AAAAAAAAEe4/o2VMsu7BPBY/s320/Administrative+Tool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084130" y="4203188"/>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146486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govstandard.com/wp-content/uploads/2010/02/shutterstock_256643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91815" y="284469"/>
            <a:ext cx="6842721" cy="4611995"/>
          </a:xfrm>
          <a:prstGeom prst="rect">
            <a:avLst/>
          </a:prstGeom>
          <a:noFill/>
          <a:extLst>
            <a:ext uri="{909E8E84-426E-40DD-AFC4-6F175D3DCCD1}">
              <a14:hiddenFill xmlns="" xmlns:a14="http://schemas.microsoft.com/office/drawing/2010/main">
                <a:solidFill>
                  <a:srgbClr val="FFFFFF"/>
                </a:solidFill>
              </a14:hiddenFill>
            </a:ext>
          </a:extLst>
        </p:spPr>
      </p:pic>
      <p:sp>
        <p:nvSpPr>
          <p:cNvPr id="22530" name="Title 4"/>
          <p:cNvSpPr>
            <a:spLocks noGrp="1"/>
          </p:cNvSpPr>
          <p:nvPr>
            <p:ph type="title"/>
          </p:nvPr>
        </p:nvSpPr>
        <p:spPr/>
        <p:txBody>
          <a:bodyPr/>
          <a:lstStyle/>
          <a:p>
            <a:r>
              <a:rPr lang="en-US" dirty="0" smtClean="0">
                <a:ea typeface="ＭＳ Ｐゴシック" pitchFamily="-97" charset="-128"/>
              </a:rPr>
              <a:t>Tips and Tricks</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is different about building a Force.com schema?</a:t>
            </a:r>
          </a:p>
          <a:p>
            <a:pPr marL="0"/>
            <a:endParaRPr lang="en-US" dirty="0" smtClean="0">
              <a:ea typeface="ＭＳ Ｐゴシック" pitchFamily="-97" charset="-128"/>
            </a:endParaRPr>
          </a:p>
          <a:p>
            <a:pPr marL="0"/>
            <a:endParaRPr lang="en-US" dirty="0" smtClean="0">
              <a:ea typeface="ＭＳ Ｐゴシック" pitchFamily="-97" charset="-128"/>
            </a:endParaRPr>
          </a:p>
          <a:p>
            <a:pPr marL="0"/>
            <a:endParaRPr lang="en-US" dirty="0" smtClean="0">
              <a:ea typeface="ＭＳ Ｐゴシック" pitchFamily="-97" charset="-128"/>
            </a:endParaRPr>
          </a:p>
          <a:p>
            <a:pPr marL="0"/>
            <a:r>
              <a:rPr lang="en-US" dirty="0" smtClean="0">
                <a:ea typeface="ＭＳ Ｐゴシック" pitchFamily="-97" charset="-128"/>
              </a:rPr>
              <a:t>Not much.</a:t>
            </a:r>
            <a:endParaRPr lang="en-US" sz="2800" dirty="0" smtClean="0">
              <a:ea typeface="ＭＳ Ｐゴシック" pitchFamily="-97" charset="-128"/>
            </a:endParaRPr>
          </a:p>
          <a:p>
            <a:pPr marL="457200" indent="-457200">
              <a:buFont typeface="Arial" pitchFamily="34" charset="0"/>
              <a:buChar char="•"/>
            </a:pPr>
            <a:r>
              <a:rPr lang="en-US" sz="2800" dirty="0" smtClean="0">
                <a:ea typeface="ＭＳ Ｐゴシック" pitchFamily="-97" charset="-128"/>
              </a:rPr>
              <a:t>Still need to normalize</a:t>
            </a:r>
            <a:endParaRPr lang="en-US" sz="1800" dirty="0">
              <a:ea typeface="ＭＳ Ｐゴシック" pitchFamily="-97" charset="-128"/>
            </a:endParaRPr>
          </a:p>
          <a:p>
            <a:pPr marL="457200" indent="-457200">
              <a:buFont typeface="Arial" pitchFamily="34" charset="0"/>
              <a:buChar char="•"/>
            </a:pPr>
            <a:r>
              <a:rPr lang="en-US" sz="2800" dirty="0" smtClean="0">
                <a:ea typeface="ＭＳ Ｐゴシック" pitchFamily="-97" charset="-128"/>
              </a:rPr>
              <a:t>Still need to enforce a naming convention</a:t>
            </a:r>
          </a:p>
          <a:p>
            <a:pPr marL="457200" lvl="0" indent="-457200">
              <a:buClr>
                <a:srgbClr val="6B6B6B"/>
              </a:buClr>
              <a:buFont typeface="Arial" pitchFamily="34" charset="0"/>
              <a:buChar char="•"/>
            </a:pPr>
            <a:r>
              <a:rPr lang="en-US" sz="2800" dirty="0" smtClean="0">
                <a:solidFill>
                  <a:srgbClr val="000000"/>
                </a:solidFill>
                <a:ea typeface="ＭＳ Ｐゴシック" pitchFamily="-97" charset="-128"/>
              </a:rPr>
              <a:t>Force.com helps maintain ids, names, and timestamps</a:t>
            </a:r>
            <a:endParaRPr lang="en-US" sz="2800" dirty="0">
              <a:solidFill>
                <a:srgbClr val="000000"/>
              </a:solidFill>
              <a:ea typeface="ＭＳ Ｐゴシック" pitchFamily="-97" charset="-128"/>
            </a:endParaRPr>
          </a:p>
          <a:p>
            <a:pPr marL="457200" indent="-457200">
              <a:buFont typeface="Arial" pitchFamily="34" charset="0"/>
              <a:buChar char="•"/>
            </a:pPr>
            <a:endParaRPr lang="en-US" sz="1800" dirty="0" smtClean="0">
              <a:ea typeface="ＭＳ Ｐゴシック" pitchFamily="-97" charset="-128"/>
            </a:endParaRPr>
          </a:p>
          <a:p>
            <a:pPr marL="457200" indent="-457200">
              <a:buFont typeface="Arial" pitchFamily="34" charset="0"/>
              <a:buChar char="•"/>
            </a:pPr>
            <a:endParaRPr lang="en-US" sz="2800" dirty="0" smtClean="0">
              <a:ea typeface="ＭＳ Ｐゴシック" pitchFamily="-97" charset="-128"/>
            </a:endParaRPr>
          </a:p>
        </p:txBody>
      </p:sp>
    </p:spTree>
    <p:extLst>
      <p:ext uri="{BB962C8B-B14F-4D97-AF65-F5344CB8AC3E}">
        <p14:creationId xmlns="" xmlns:p14="http://schemas.microsoft.com/office/powerpoint/2010/main" val="388558492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48952" y="3093517"/>
            <a:ext cx="7601667" cy="1688614"/>
          </a:xfrm>
          <a:prstGeom prst="rect">
            <a:avLst/>
          </a:prstGeom>
          <a:effectLst>
            <a:outerShdw blurRad="50800" dist="38100" dir="2700000" rotWithShape="0">
              <a:srgbClr val="000000">
                <a:alpha val="42999"/>
              </a:srgbClr>
            </a:outerShdw>
          </a:effectLst>
        </p:spPr>
        <p:txBody>
          <a:bodyPr/>
          <a:lst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a:lstStyle>
          <a:p>
            <a:r>
              <a:rPr lang="en-US" sz="3600" dirty="0" smtClean="0">
                <a:solidFill>
                  <a:schemeClr val="bg1"/>
                </a:solidFill>
                <a:ea typeface="ＭＳ Ｐゴシック" pitchFamily="-97" charset="-128"/>
              </a:rPr>
              <a:t>Andy Boettcher</a:t>
            </a:r>
          </a:p>
          <a:p>
            <a:endParaRPr lang="en-US" sz="1600" dirty="0" smtClean="0">
              <a:solidFill>
                <a:schemeClr val="bg1"/>
              </a:solidFill>
              <a:ea typeface="ＭＳ Ｐゴシック" pitchFamily="-97" charset="-128"/>
            </a:endParaRPr>
          </a:p>
          <a:p>
            <a:r>
              <a:rPr lang="en-US" sz="2400" dirty="0" smtClean="0">
                <a:solidFill>
                  <a:schemeClr val="bg1"/>
                </a:solidFill>
                <a:ea typeface="ＭＳ Ｐゴシック" pitchFamily="-97" charset="-128"/>
              </a:rPr>
              <a:t>@andyboettcher</a:t>
            </a:r>
          </a:p>
          <a:p>
            <a:r>
              <a:rPr lang="en-US" sz="2400" dirty="0" smtClean="0">
                <a:solidFill>
                  <a:schemeClr val="bg1"/>
                </a:solidFill>
                <a:ea typeface="ＭＳ Ｐゴシック" pitchFamily="-97" charset="-128"/>
              </a:rPr>
              <a:t>Twin Cities Developer User Group Leader</a:t>
            </a:r>
          </a:p>
        </p:txBody>
      </p:sp>
      <p:pic>
        <p:nvPicPr>
          <p:cNvPr id="819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25106" y="2975799"/>
            <a:ext cx="2314575" cy="1924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675438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97" charset="-128"/>
              </a:rPr>
              <a:t>Safe harbor</a:t>
            </a:r>
          </a:p>
        </p:txBody>
      </p:sp>
      <p:sp>
        <p:nvSpPr>
          <p:cNvPr id="19459" name="Rectangle 3"/>
          <p:cNvSpPr>
            <a:spLocks/>
          </p:cNvSpPr>
          <p:nvPr/>
        </p:nvSpPr>
        <p:spPr bwMode="auto">
          <a:xfrm>
            <a:off x="1311275" y="1401763"/>
            <a:ext cx="11591925" cy="5610225"/>
          </a:xfrm>
          <a:prstGeom prst="rect">
            <a:avLst/>
          </a:prstGeom>
          <a:noFill/>
          <a:ln w="9525">
            <a:noFill/>
            <a:miter lim="800000"/>
            <a:headEnd/>
            <a:tailEnd/>
          </a:ln>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Agenda</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exactly are we doing here today?</a:t>
            </a:r>
          </a:p>
          <a:p>
            <a:pPr lvl="1"/>
            <a:r>
              <a:rPr lang="en-US" dirty="0" smtClean="0">
                <a:ea typeface="ＭＳ Ｐゴシック" pitchFamily="-97" charset="-128"/>
              </a:rPr>
              <a:t>Who are you?</a:t>
            </a:r>
          </a:p>
          <a:p>
            <a:pPr lvl="1"/>
            <a:r>
              <a:rPr lang="en-US" dirty="0">
                <a:ea typeface="ＭＳ Ｐゴシック" pitchFamily="-97" charset="-128"/>
              </a:rPr>
              <a:t>Who am I?</a:t>
            </a:r>
          </a:p>
          <a:p>
            <a:pPr lvl="1"/>
            <a:r>
              <a:rPr lang="en-US" dirty="0" smtClean="0">
                <a:ea typeface="ＭＳ Ｐゴシック" pitchFamily="-97" charset="-128"/>
              </a:rPr>
              <a:t>Terminology</a:t>
            </a:r>
          </a:p>
          <a:p>
            <a:pPr lvl="1"/>
            <a:r>
              <a:rPr lang="en-US" dirty="0" smtClean="0">
                <a:ea typeface="ＭＳ Ｐゴシック" pitchFamily="-97" charset="-128"/>
              </a:rPr>
              <a:t>Tools</a:t>
            </a:r>
          </a:p>
          <a:p>
            <a:pPr lvl="1"/>
            <a:r>
              <a:rPr lang="en-US" dirty="0" smtClean="0">
                <a:ea typeface="ＭＳ Ｐゴシック" pitchFamily="-97" charset="-128"/>
              </a:rPr>
              <a:t>Tips and Tricks</a:t>
            </a:r>
          </a:p>
          <a:p>
            <a:pPr lvl="1"/>
            <a:r>
              <a:rPr lang="en-US" dirty="0" smtClean="0">
                <a:ea typeface="ＭＳ Ｐゴシック" pitchFamily="-97" charset="-128"/>
              </a:rPr>
              <a:t>Ping your peers / Q &amp; A</a:t>
            </a:r>
            <a:endParaRPr lang="en-US" dirty="0" smtClean="0">
              <a:ea typeface="ヒラギノ角ゴ Pro W3" charset="-128"/>
            </a:endParaRPr>
          </a:p>
        </p:txBody>
      </p:sp>
    </p:spTree>
    <p:extLst>
      <p:ext uri="{BB962C8B-B14F-4D97-AF65-F5344CB8AC3E}">
        <p14:creationId xmlns=""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Who are you?</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Are you possibly…?</a:t>
            </a:r>
          </a:p>
          <a:p>
            <a:pPr lvl="1"/>
            <a:r>
              <a:rPr lang="en-US" dirty="0" smtClean="0">
                <a:ea typeface="ＭＳ Ｐゴシック" pitchFamily="-97" charset="-128"/>
              </a:rPr>
              <a:t>Looking to start working in Force.com</a:t>
            </a:r>
          </a:p>
          <a:p>
            <a:pPr lvl="1"/>
            <a:r>
              <a:rPr lang="en-US" dirty="0" smtClean="0">
                <a:ea typeface="ＭＳ Ｐゴシック" pitchFamily="-97" charset="-128"/>
              </a:rPr>
              <a:t>Researching integration</a:t>
            </a:r>
          </a:p>
          <a:p>
            <a:pPr lvl="1"/>
            <a:r>
              <a:rPr lang="en-US" dirty="0" smtClean="0">
                <a:ea typeface="ＭＳ Ｐゴシック" pitchFamily="-97" charset="-128"/>
              </a:rPr>
              <a:t>Loading data</a:t>
            </a:r>
          </a:p>
          <a:p>
            <a:pPr lvl="1"/>
            <a:endParaRPr lang="en-US" dirty="0">
              <a:ea typeface="ＭＳ Ｐゴシック" pitchFamily="-97" charset="-128"/>
            </a:endParaRPr>
          </a:p>
          <a:p>
            <a:pPr lvl="1"/>
            <a:endParaRPr lang="en-US" dirty="0" smtClean="0">
              <a:ea typeface="ＭＳ Ｐゴシック" pitchFamily="-97" charset="-128"/>
            </a:endParaRPr>
          </a:p>
          <a:p>
            <a:pPr marL="652462" lvl="1" indent="0" algn="ctr">
              <a:buNone/>
            </a:pPr>
            <a:endParaRPr lang="en-US" sz="4800" b="1" dirty="0" smtClean="0">
              <a:ea typeface="ＭＳ Ｐゴシック" pitchFamily="-97" charset="-128"/>
            </a:endParaRPr>
          </a:p>
          <a:p>
            <a:pPr marL="652462" lvl="1" indent="0" algn="ctr">
              <a:buNone/>
            </a:pPr>
            <a:r>
              <a:rPr lang="en-US" sz="4800" b="1" dirty="0" smtClean="0">
                <a:ea typeface="ＭＳ Ｐゴシック" pitchFamily="-97" charset="-128"/>
              </a:rPr>
              <a:t>Let’s hear from you!</a:t>
            </a:r>
          </a:p>
        </p:txBody>
      </p:sp>
      <p:pic>
        <p:nvPicPr>
          <p:cNvPr id="1026" name="Picture 2" descr="http://jeknetwork.typepad.com/.a/6a00e554e887238833016766def001970b-500wi"/>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27278" y="1922667"/>
            <a:ext cx="2867025" cy="25812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1584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Who am I?</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Andrew Boettcher</a:t>
            </a:r>
          </a:p>
          <a:p>
            <a:pPr lvl="1"/>
            <a:r>
              <a:rPr lang="en-US" dirty="0" smtClean="0">
                <a:ea typeface="ＭＳ Ｐゴシック" pitchFamily="-97" charset="-128"/>
              </a:rPr>
              <a:t>Background</a:t>
            </a:r>
          </a:p>
          <a:p>
            <a:pPr lvl="2"/>
            <a:r>
              <a:rPr lang="en-US" dirty="0" smtClean="0">
                <a:ea typeface="ヒラギノ角ゴ Pro W3" charset="-128"/>
              </a:rPr>
              <a:t>Systems Engineer / Architect (MCSE)</a:t>
            </a:r>
          </a:p>
          <a:p>
            <a:pPr lvl="2"/>
            <a:r>
              <a:rPr lang="en-US" dirty="0" smtClean="0">
                <a:ea typeface="ヒラギノ角ゴ Pro W3" charset="-128"/>
              </a:rPr>
              <a:t>.NET Software Developer</a:t>
            </a:r>
          </a:p>
          <a:p>
            <a:pPr lvl="2"/>
            <a:r>
              <a:rPr lang="en-US" dirty="0" smtClean="0">
                <a:ea typeface="ヒラギノ角ゴ Pro W3" charset="-128"/>
              </a:rPr>
              <a:t>MSSQL DBA</a:t>
            </a:r>
          </a:p>
          <a:p>
            <a:pPr lvl="1"/>
            <a:r>
              <a:rPr lang="en-US" dirty="0" smtClean="0">
                <a:ea typeface="ＭＳ Ｐゴシック" pitchFamily="-97" charset="-128"/>
              </a:rPr>
              <a:t>Rumblings and Aspirations</a:t>
            </a:r>
          </a:p>
          <a:p>
            <a:pPr lvl="2"/>
            <a:r>
              <a:rPr lang="en-US" dirty="0" smtClean="0">
                <a:ea typeface="ヒラギノ角ゴ Pro W3" charset="-128"/>
              </a:rPr>
              <a:t>Senior CRM Advisor, Demand Chain Systems (Minnesota)</a:t>
            </a:r>
          </a:p>
          <a:p>
            <a:pPr lvl="2"/>
            <a:r>
              <a:rPr lang="en-US" dirty="0" smtClean="0">
                <a:ea typeface="ヒラギノ角ゴ Pro W3" charset="-128"/>
              </a:rPr>
              <a:t>Twin Cities (MN) Developer User Group Leader</a:t>
            </a:r>
          </a:p>
          <a:p>
            <a:pPr lvl="2"/>
            <a:r>
              <a:rPr lang="en-US" dirty="0" smtClean="0">
                <a:ea typeface="ヒラギノ角ゴ Pro W3" charset="-128"/>
              </a:rPr>
              <a:t>Evangelizing Force.com to anyone who will listen!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Terminology Overview</a:t>
            </a:r>
          </a:p>
        </p:txBody>
      </p:sp>
      <p:sp>
        <p:nvSpPr>
          <p:cNvPr id="22531" name="Content Placeholder 5"/>
          <p:cNvSpPr>
            <a:spLocks noGrp="1"/>
          </p:cNvSpPr>
          <p:nvPr>
            <p:ph idx="1"/>
          </p:nvPr>
        </p:nvSpPr>
        <p:spPr/>
        <p:txBody>
          <a:bodyPr>
            <a:normAutofit/>
          </a:bodyPr>
          <a:lstStyle/>
          <a:p>
            <a:pPr lvl="0" indent="-342900">
              <a:buClr>
                <a:srgbClr val="6B6B6B"/>
              </a:buClr>
              <a:buFont typeface="Wingdings" charset="2"/>
              <a:buChar char="§"/>
            </a:pPr>
            <a:endParaRPr lang="en-US" sz="2000" dirty="0">
              <a:solidFill>
                <a:srgbClr val="6B6B6B"/>
              </a:solidFill>
              <a:ea typeface="ＭＳ Ｐゴシック" pitchFamily="-97" charset="-128"/>
            </a:endParaRPr>
          </a:p>
          <a:p>
            <a:pPr marL="0"/>
            <a:endParaRPr lang="en-US" dirty="0" smtClean="0">
              <a:ea typeface="ヒラギノ角ゴ Pro W3" charset="-128"/>
            </a:endParaRPr>
          </a:p>
        </p:txBody>
      </p:sp>
      <p:graphicFrame>
        <p:nvGraphicFramePr>
          <p:cNvPr id="2" name="Table 1"/>
          <p:cNvGraphicFramePr>
            <a:graphicFrameLocks noGrp="1"/>
          </p:cNvGraphicFramePr>
          <p:nvPr>
            <p:extLst>
              <p:ext uri="{D42A27DB-BD31-4B8C-83A1-F6EECF244321}">
                <p14:modId xmlns="" xmlns:p14="http://schemas.microsoft.com/office/powerpoint/2010/main" val="2170570035"/>
              </p:ext>
            </p:extLst>
          </p:nvPr>
        </p:nvGraphicFramePr>
        <p:xfrm>
          <a:off x="2438400" y="1920240"/>
          <a:ext cx="9753600" cy="4389120"/>
        </p:xfrm>
        <a:graphic>
          <a:graphicData uri="http://schemas.openxmlformats.org/drawingml/2006/table">
            <a:tbl>
              <a:tblPr firstRow="1" bandRow="1">
                <a:tableStyleId>{7DF18680-E054-41AD-8BC1-D1AEF772440D}</a:tableStyleId>
              </a:tblPr>
              <a:tblGrid>
                <a:gridCol w="3652684"/>
                <a:gridCol w="722671"/>
                <a:gridCol w="5378245"/>
              </a:tblGrid>
              <a:tr h="370840">
                <a:tc>
                  <a:txBody>
                    <a:bodyPr/>
                    <a:lstStyle/>
                    <a:p>
                      <a:pPr algn="ctr"/>
                      <a:r>
                        <a:rPr lang="en-US" dirty="0" smtClean="0">
                          <a:solidFill>
                            <a:schemeClr val="tx2"/>
                          </a:solidFill>
                        </a:rPr>
                        <a:t>MSSQL</a:t>
                      </a:r>
                      <a:endParaRPr lang="en-US" dirty="0">
                        <a:solidFill>
                          <a:schemeClr val="tx2"/>
                        </a:solidFill>
                      </a:endParaRPr>
                    </a:p>
                  </a:txBody>
                  <a:tcPr/>
                </a:tc>
                <a:tc>
                  <a:txBody>
                    <a:bodyPr/>
                    <a:lstStyle/>
                    <a:p>
                      <a:pPr algn="ctr"/>
                      <a:endParaRPr lang="en-US" dirty="0">
                        <a:solidFill>
                          <a:schemeClr val="tx2"/>
                        </a:solidFill>
                      </a:endParaRPr>
                    </a:p>
                  </a:txBody>
                  <a:tcPr/>
                </a:tc>
                <a:tc>
                  <a:txBody>
                    <a:bodyPr/>
                    <a:lstStyle/>
                    <a:p>
                      <a:pPr algn="ctr"/>
                      <a:r>
                        <a:rPr lang="en-US" dirty="0" smtClean="0">
                          <a:solidFill>
                            <a:schemeClr val="tx2"/>
                          </a:solidFill>
                        </a:rPr>
                        <a:t>Force.com</a:t>
                      </a:r>
                      <a:endParaRPr lang="en-US" dirty="0">
                        <a:solidFill>
                          <a:schemeClr val="tx2"/>
                        </a:solidFill>
                      </a:endParaRPr>
                    </a:p>
                  </a:txBody>
                  <a:tcPr/>
                </a:tc>
              </a:tr>
              <a:tr h="370840">
                <a:tc>
                  <a:txBody>
                    <a:bodyPr/>
                    <a:lstStyle/>
                    <a:p>
                      <a:pPr algn="r"/>
                      <a:r>
                        <a:rPr lang="en-US" dirty="0" smtClean="0"/>
                        <a:t>Table</a:t>
                      </a:r>
                      <a:endParaRPr lang="en-US" dirty="0"/>
                    </a:p>
                  </a:txBody>
                  <a:tcPr/>
                </a:tc>
                <a:tc>
                  <a:txBody>
                    <a:bodyPr/>
                    <a:lstStyle/>
                    <a:p>
                      <a:pPr algn="ctr"/>
                      <a:r>
                        <a:rPr lang="en-US" dirty="0" smtClean="0"/>
                        <a:t>=</a:t>
                      </a:r>
                      <a:endParaRPr lang="en-US" dirty="0"/>
                    </a:p>
                  </a:txBody>
                  <a:tcPr/>
                </a:tc>
                <a:tc>
                  <a:txBody>
                    <a:bodyPr/>
                    <a:lstStyle/>
                    <a:p>
                      <a:pPr algn="l"/>
                      <a:r>
                        <a:rPr lang="en-US" dirty="0" smtClean="0"/>
                        <a:t>Standard</a:t>
                      </a:r>
                      <a:r>
                        <a:rPr lang="en-US" baseline="0" dirty="0" smtClean="0"/>
                        <a:t> / Custom sObject</a:t>
                      </a:r>
                      <a:endParaRPr lang="en-US" dirty="0"/>
                    </a:p>
                  </a:txBody>
                  <a:tcPr/>
                </a:tc>
              </a:tr>
              <a:tr h="370840">
                <a:tc>
                  <a:txBody>
                    <a:bodyPr/>
                    <a:lstStyle/>
                    <a:p>
                      <a:pPr algn="r"/>
                      <a:r>
                        <a:rPr lang="en-US" dirty="0" smtClean="0"/>
                        <a:t>Field</a:t>
                      </a:r>
                      <a:endParaRPr lang="en-US" dirty="0"/>
                    </a:p>
                  </a:txBody>
                  <a:tcPr/>
                </a:tc>
                <a:tc>
                  <a:txBody>
                    <a:bodyPr/>
                    <a:lstStyle/>
                    <a:p>
                      <a:pPr algn="ctr"/>
                      <a:r>
                        <a:rPr lang="en-US" dirty="0" smtClean="0"/>
                        <a:t>=</a:t>
                      </a:r>
                      <a:endParaRPr lang="en-US" dirty="0"/>
                    </a:p>
                  </a:txBody>
                  <a:tcPr/>
                </a:tc>
                <a:tc>
                  <a:txBody>
                    <a:bodyPr/>
                    <a:lstStyle/>
                    <a:p>
                      <a:pPr algn="l"/>
                      <a:r>
                        <a:rPr lang="en-US" dirty="0" smtClean="0"/>
                        <a:t>Standard</a:t>
                      </a:r>
                      <a:r>
                        <a:rPr lang="en-US" baseline="0" dirty="0" smtClean="0"/>
                        <a:t> / Custom Field</a:t>
                      </a:r>
                      <a:endParaRPr lang="en-US" dirty="0"/>
                    </a:p>
                  </a:txBody>
                  <a:tcPr/>
                </a:tc>
              </a:tr>
              <a:tr h="370840">
                <a:tc>
                  <a:txBody>
                    <a:bodyPr/>
                    <a:lstStyle/>
                    <a:p>
                      <a:pPr algn="r"/>
                      <a:r>
                        <a:rPr lang="en-US" dirty="0" smtClean="0"/>
                        <a:t>Field Integrity</a:t>
                      </a:r>
                      <a:endParaRPr lang="en-US" dirty="0"/>
                    </a:p>
                  </a:txBody>
                  <a:tcPr/>
                </a:tc>
                <a:tc>
                  <a:txBody>
                    <a:bodyPr/>
                    <a:lstStyle/>
                    <a:p>
                      <a:pPr algn="ctr"/>
                      <a:r>
                        <a:rPr lang="en-US" dirty="0" smtClean="0"/>
                        <a:t>=</a:t>
                      </a:r>
                      <a:endParaRPr lang="en-US" dirty="0"/>
                    </a:p>
                  </a:txBody>
                  <a:tcPr/>
                </a:tc>
                <a:tc>
                  <a:txBody>
                    <a:bodyPr/>
                    <a:lstStyle/>
                    <a:p>
                      <a:pPr algn="l"/>
                      <a:r>
                        <a:rPr lang="en-US" dirty="0" smtClean="0"/>
                        <a:t>Validation Rules</a:t>
                      </a:r>
                      <a:endParaRPr lang="en-US" dirty="0"/>
                    </a:p>
                  </a:txBody>
                  <a:tcPr/>
                </a:tc>
              </a:tr>
              <a:tr h="370840">
                <a:tc>
                  <a:txBody>
                    <a:bodyPr/>
                    <a:lstStyle/>
                    <a:p>
                      <a:pPr algn="r"/>
                      <a:r>
                        <a:rPr lang="en-US" dirty="0" smtClean="0"/>
                        <a:t>Relationship</a:t>
                      </a:r>
                      <a:endParaRPr lang="en-US" dirty="0"/>
                    </a:p>
                  </a:txBody>
                  <a:tcPr/>
                </a:tc>
                <a:tc>
                  <a:txBody>
                    <a:bodyPr/>
                    <a:lstStyle/>
                    <a:p>
                      <a:pPr algn="ctr"/>
                      <a:r>
                        <a:rPr lang="en-US" dirty="0" smtClean="0"/>
                        <a:t>=</a:t>
                      </a:r>
                      <a:endParaRPr lang="en-US" dirty="0"/>
                    </a:p>
                  </a:txBody>
                  <a:tcPr/>
                </a:tc>
                <a:tc>
                  <a:txBody>
                    <a:bodyPr/>
                    <a:lstStyle/>
                    <a:p>
                      <a:pPr algn="l"/>
                      <a:r>
                        <a:rPr lang="en-US" dirty="0" smtClean="0"/>
                        <a:t>Relationship</a:t>
                      </a:r>
                      <a:endParaRPr lang="en-US" dirty="0"/>
                    </a:p>
                  </a:txBody>
                  <a:tcPr/>
                </a:tc>
              </a:tr>
              <a:tr h="370840">
                <a:tc>
                  <a:txBody>
                    <a:bodyPr/>
                    <a:lstStyle/>
                    <a:p>
                      <a:pPr algn="r"/>
                      <a:r>
                        <a:rPr lang="en-US" dirty="0" smtClean="0"/>
                        <a:t>Stored Procedure</a:t>
                      </a:r>
                      <a:endParaRPr lang="en-US" dirty="0"/>
                    </a:p>
                  </a:txBody>
                  <a:tcPr/>
                </a:tc>
                <a:tc>
                  <a:txBody>
                    <a:bodyPr/>
                    <a:lstStyle/>
                    <a:p>
                      <a:pPr algn="ctr"/>
                      <a:r>
                        <a:rPr lang="en-US" dirty="0" smtClean="0"/>
                        <a:t>=</a:t>
                      </a:r>
                      <a:endParaRPr lang="en-US" dirty="0"/>
                    </a:p>
                  </a:txBody>
                  <a:tcPr/>
                </a:tc>
                <a:tc>
                  <a:txBody>
                    <a:bodyPr/>
                    <a:lstStyle/>
                    <a:p>
                      <a:pPr algn="l"/>
                      <a:r>
                        <a:rPr lang="en-US" dirty="0" smtClean="0"/>
                        <a:t>Workflow</a:t>
                      </a:r>
                      <a:r>
                        <a:rPr lang="en-US" baseline="0" dirty="0" smtClean="0"/>
                        <a:t> and APEX Class</a:t>
                      </a:r>
                      <a:endParaRPr lang="en-US" dirty="0"/>
                    </a:p>
                  </a:txBody>
                  <a:tcPr/>
                </a:tc>
              </a:tr>
              <a:tr h="370840">
                <a:tc>
                  <a:txBody>
                    <a:bodyPr/>
                    <a:lstStyle/>
                    <a:p>
                      <a:pPr algn="r"/>
                      <a:r>
                        <a:rPr lang="en-US" dirty="0" smtClean="0"/>
                        <a:t>Trigger</a:t>
                      </a:r>
                      <a:endParaRPr lang="en-US" dirty="0"/>
                    </a:p>
                  </a:txBody>
                  <a:tcPr/>
                </a:tc>
                <a:tc>
                  <a:txBody>
                    <a:bodyPr/>
                    <a:lstStyle/>
                    <a:p>
                      <a:pPr algn="ctr"/>
                      <a:r>
                        <a:rPr lang="en-US" dirty="0" smtClean="0"/>
                        <a:t>=</a:t>
                      </a:r>
                      <a:endParaRPr lang="en-US" dirty="0"/>
                    </a:p>
                  </a:txBody>
                  <a:tcPr/>
                </a:tc>
                <a:tc>
                  <a:txBody>
                    <a:bodyPr/>
                    <a:lstStyle/>
                    <a:p>
                      <a:pPr algn="l"/>
                      <a:r>
                        <a:rPr lang="en-US" dirty="0" smtClean="0"/>
                        <a:t>APEX</a:t>
                      </a:r>
                      <a:r>
                        <a:rPr lang="en-US" baseline="0" dirty="0" smtClean="0"/>
                        <a:t> Trigger</a:t>
                      </a:r>
                      <a:endParaRPr lang="en-US" dirty="0"/>
                    </a:p>
                  </a:txBody>
                  <a:tcPr/>
                </a:tc>
              </a:tr>
              <a:tr h="370840">
                <a:tc>
                  <a:txBody>
                    <a:bodyPr/>
                    <a:lstStyle/>
                    <a:p>
                      <a:pPr algn="r"/>
                      <a:r>
                        <a:rPr lang="en-US" dirty="0" smtClean="0"/>
                        <a:t>Index</a:t>
                      </a:r>
                      <a:endParaRPr lang="en-US" dirty="0"/>
                    </a:p>
                  </a:txBody>
                  <a:tcPr/>
                </a:tc>
                <a:tc>
                  <a:txBody>
                    <a:bodyPr/>
                    <a:lstStyle/>
                    <a:p>
                      <a:pPr algn="ctr"/>
                      <a:r>
                        <a:rPr lang="en-US" dirty="0" smtClean="0"/>
                        <a:t>=</a:t>
                      </a:r>
                      <a:endParaRPr lang="en-US" dirty="0"/>
                    </a:p>
                  </a:txBody>
                  <a:tcPr/>
                </a:tc>
                <a:tc>
                  <a:txBody>
                    <a:bodyPr/>
                    <a:lstStyle/>
                    <a:p>
                      <a:pPr algn="l"/>
                      <a:r>
                        <a:rPr lang="en-US" dirty="0" smtClean="0"/>
                        <a:t>Index,</a:t>
                      </a:r>
                      <a:r>
                        <a:rPr lang="en-US" baseline="0" dirty="0" smtClean="0"/>
                        <a:t> but not user customizable</a:t>
                      </a:r>
                      <a:endParaRPr lang="en-US" dirty="0"/>
                    </a:p>
                  </a:txBody>
                  <a:tcPr/>
                </a:tc>
              </a:tr>
              <a:tr h="370840">
                <a:tc>
                  <a:txBody>
                    <a:bodyPr/>
                    <a:lstStyle/>
                    <a:p>
                      <a:pPr algn="r"/>
                      <a:r>
                        <a:rPr lang="en-US" dirty="0" smtClean="0"/>
                        <a:t>View</a:t>
                      </a:r>
                      <a:endParaRPr lang="en-US" dirty="0"/>
                    </a:p>
                  </a:txBody>
                  <a:tcPr/>
                </a:tc>
                <a:tc>
                  <a:txBody>
                    <a:bodyPr/>
                    <a:lstStyle/>
                    <a:p>
                      <a:pPr algn="ctr"/>
                      <a:r>
                        <a:rPr lang="en-US" dirty="0" smtClean="0"/>
                        <a:t>=</a:t>
                      </a:r>
                      <a:endParaRPr lang="en-US" dirty="0"/>
                    </a:p>
                  </a:txBody>
                  <a:tcPr/>
                </a:tc>
                <a:tc>
                  <a:txBody>
                    <a:bodyPr/>
                    <a:lstStyle/>
                    <a:p>
                      <a:pPr algn="l"/>
                      <a:r>
                        <a:rPr lang="en-US" dirty="0" smtClean="0"/>
                        <a:t>Not available</a:t>
                      </a:r>
                      <a:endParaRPr lang="en-US" dirty="0"/>
                    </a:p>
                  </a:txBody>
                  <a:tcPr/>
                </a:tc>
              </a:tr>
            </a:tbl>
          </a:graphicData>
        </a:graphic>
      </p:graphicFrame>
    </p:spTree>
    <p:extLst>
      <p:ext uri="{BB962C8B-B14F-4D97-AF65-F5344CB8AC3E}">
        <p14:creationId xmlns=""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Table</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Table = Force.com sObject</a:t>
            </a:r>
          </a:p>
          <a:p>
            <a:pPr marL="457200" indent="-457200">
              <a:buFont typeface="Arial" pitchFamily="34" charset="0"/>
              <a:buChar char="•"/>
            </a:pPr>
            <a:r>
              <a:rPr lang="en-US" dirty="0" smtClean="0">
                <a:ea typeface="ＭＳ Ｐゴシック" pitchFamily="-97" charset="-128"/>
              </a:rPr>
              <a:t>Standard sObjects</a:t>
            </a:r>
          </a:p>
          <a:p>
            <a:pPr marL="1174750" lvl="1" indent="-457200">
              <a:buFont typeface="Arial" pitchFamily="34" charset="0"/>
              <a:buChar char="•"/>
            </a:pPr>
            <a:r>
              <a:rPr lang="en-US" dirty="0" smtClean="0">
                <a:ea typeface="ＭＳ Ｐゴシック" pitchFamily="-97" charset="-128"/>
              </a:rPr>
              <a:t>Account, Contact, Lead, Case, </a:t>
            </a:r>
            <a:r>
              <a:rPr lang="en-US" dirty="0" err="1" smtClean="0">
                <a:ea typeface="ＭＳ Ｐゴシック" pitchFamily="-97" charset="-128"/>
              </a:rPr>
              <a:t>etc</a:t>
            </a:r>
            <a:endParaRPr lang="en-US" dirty="0" smtClean="0">
              <a:ea typeface="ＭＳ Ｐゴシック" pitchFamily="-97" charset="-128"/>
            </a:endParaRPr>
          </a:p>
          <a:p>
            <a:pPr marL="1174750" lvl="1" indent="-457200">
              <a:buFont typeface="Arial" pitchFamily="34" charset="0"/>
              <a:buChar char="•"/>
            </a:pPr>
            <a:r>
              <a:rPr lang="en-US" dirty="0" smtClean="0">
                <a:ea typeface="ＭＳ Ｐゴシック" pitchFamily="-97" charset="-128"/>
              </a:rPr>
              <a:t>Can be renamed and customized, but not deleted</a:t>
            </a:r>
          </a:p>
          <a:p>
            <a:pPr marL="457200" indent="-457200">
              <a:buFont typeface="Arial" pitchFamily="34" charset="0"/>
              <a:buChar char="•"/>
            </a:pPr>
            <a:r>
              <a:rPr lang="en-US" dirty="0" smtClean="0">
                <a:ea typeface="ＭＳ Ｐゴシック" pitchFamily="-97" charset="-128"/>
              </a:rPr>
              <a:t>Custom sObjects</a:t>
            </a:r>
          </a:p>
          <a:p>
            <a:pPr marL="1174750" lvl="1" indent="-457200">
              <a:buFont typeface="Arial" pitchFamily="34" charset="0"/>
              <a:buChar char="•"/>
            </a:pPr>
            <a:r>
              <a:rPr lang="en-US" dirty="0" smtClean="0">
                <a:ea typeface="ＭＳ Ｐゴシック" pitchFamily="-97" charset="-128"/>
              </a:rPr>
              <a:t>Administrator created</a:t>
            </a:r>
          </a:p>
          <a:p>
            <a:pPr marL="1174750" lvl="1" indent="-457200">
              <a:buFont typeface="Arial" pitchFamily="34" charset="0"/>
              <a:buChar char="•"/>
            </a:pPr>
            <a:r>
              <a:rPr lang="en-US" dirty="0" smtClean="0">
                <a:ea typeface="ＭＳ Ｐゴシック" pitchFamily="-97" charset="-128"/>
              </a:rPr>
              <a:t>5 – 2,000 Custom sObjects per org (depending on license)</a:t>
            </a:r>
          </a:p>
          <a:p>
            <a:pPr marL="1174750" lvl="1" indent="-457200">
              <a:buFont typeface="Arial" pitchFamily="34" charset="0"/>
              <a:buChar char="•"/>
            </a:pPr>
            <a:r>
              <a:rPr lang="en-US" dirty="0" smtClean="0">
                <a:ea typeface="ＭＳ Ｐゴシック" pitchFamily="-97" charset="-128"/>
              </a:rPr>
              <a:t>Naming Convention = “</a:t>
            </a:r>
            <a:r>
              <a:rPr lang="en-US" dirty="0" err="1" smtClean="0">
                <a:ea typeface="ＭＳ Ｐゴシック" pitchFamily="-97" charset="-128"/>
              </a:rPr>
              <a:t>MyCustomObject</a:t>
            </a:r>
            <a:r>
              <a:rPr lang="en-US" b="1" dirty="0" smtClean="0">
                <a:ea typeface="ＭＳ Ｐゴシック" pitchFamily="-97" charset="-128"/>
              </a:rPr>
              <a:t>__c</a:t>
            </a:r>
            <a:r>
              <a:rPr lang="en-US" dirty="0" smtClean="0">
                <a:ea typeface="ＭＳ Ｐゴシック" pitchFamily="-97" charset="-128"/>
              </a:rPr>
              <a:t>”</a:t>
            </a:r>
          </a:p>
        </p:txBody>
      </p:sp>
      <p:pic>
        <p:nvPicPr>
          <p:cNvPr id="2050" name="Picture 2" descr="http://icons.iconarchive.com/icons/tpdkdesign.net/refresh-cl/256/Windows-Table-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261111" y="1469716"/>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58719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Field</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Field = Force.com Field</a:t>
            </a:r>
          </a:p>
          <a:p>
            <a:pPr marL="457200" indent="-457200">
              <a:buFont typeface="Arial" pitchFamily="34" charset="0"/>
              <a:buChar char="•"/>
            </a:pPr>
            <a:r>
              <a:rPr lang="en-US" sz="2800" dirty="0" smtClean="0">
                <a:ea typeface="ＭＳ Ｐゴシック" pitchFamily="-97" charset="-128"/>
              </a:rPr>
              <a:t>Standard Fields</a:t>
            </a:r>
          </a:p>
          <a:p>
            <a:pPr marL="1174750" lvl="1" indent="-457200">
              <a:buFont typeface="Arial" pitchFamily="34" charset="0"/>
              <a:buChar char="•"/>
            </a:pPr>
            <a:r>
              <a:rPr lang="en-US" sz="2400" dirty="0" smtClean="0">
                <a:ea typeface="ＭＳ Ｐゴシック" pitchFamily="-97" charset="-128"/>
              </a:rPr>
              <a:t>Standard sObjects have numerous standard fields</a:t>
            </a:r>
          </a:p>
          <a:p>
            <a:pPr marL="1174750" lvl="1" indent="-457200">
              <a:buFont typeface="Arial" pitchFamily="34" charset="0"/>
              <a:buChar char="•"/>
            </a:pPr>
            <a:r>
              <a:rPr lang="en-US" sz="2400" dirty="0" smtClean="0">
                <a:ea typeface="ＭＳ Ｐゴシック" pitchFamily="-97" charset="-128"/>
              </a:rPr>
              <a:t>Can be renamed, but not deleted</a:t>
            </a:r>
          </a:p>
          <a:p>
            <a:pPr marL="457200" indent="-457200">
              <a:buFont typeface="Arial" pitchFamily="34" charset="0"/>
              <a:buChar char="•"/>
            </a:pPr>
            <a:r>
              <a:rPr lang="en-US" sz="2800" dirty="0" smtClean="0">
                <a:ea typeface="ＭＳ Ｐゴシック" pitchFamily="-97" charset="-128"/>
              </a:rPr>
              <a:t>Custom Fields</a:t>
            </a:r>
          </a:p>
          <a:p>
            <a:pPr marL="1174750" lvl="1" indent="-457200">
              <a:buFont typeface="Arial" pitchFamily="34" charset="0"/>
              <a:buChar char="•"/>
            </a:pPr>
            <a:r>
              <a:rPr lang="en-US" sz="2400" dirty="0" smtClean="0">
                <a:ea typeface="ＭＳ Ｐゴシック" pitchFamily="-97" charset="-128"/>
              </a:rPr>
              <a:t>Administrator created</a:t>
            </a:r>
          </a:p>
          <a:p>
            <a:pPr marL="1174750" lvl="1" indent="-457200">
              <a:buFont typeface="Arial" pitchFamily="34" charset="0"/>
              <a:buChar char="•"/>
            </a:pPr>
            <a:r>
              <a:rPr lang="en-US" sz="2400" dirty="0" smtClean="0">
                <a:ea typeface="ＭＳ Ｐゴシック" pitchFamily="-97" charset="-128"/>
              </a:rPr>
              <a:t>5 – 800 Custom Fields per sObject (depending on license)</a:t>
            </a:r>
          </a:p>
          <a:p>
            <a:pPr marL="1174750" lvl="1" indent="-457200">
              <a:buFont typeface="Arial" pitchFamily="34" charset="0"/>
              <a:buChar char="•"/>
            </a:pPr>
            <a:r>
              <a:rPr lang="en-US" sz="2400" dirty="0" smtClean="0">
                <a:ea typeface="ＭＳ Ｐゴシック" pitchFamily="-97" charset="-128"/>
              </a:rPr>
              <a:t>Naming Convention = “</a:t>
            </a:r>
            <a:r>
              <a:rPr lang="en-US" sz="2400" dirty="0" err="1" smtClean="0">
                <a:ea typeface="ＭＳ Ｐゴシック" pitchFamily="-97" charset="-128"/>
              </a:rPr>
              <a:t>MyCustomField</a:t>
            </a:r>
            <a:r>
              <a:rPr lang="en-US" sz="2400" b="1" dirty="0" err="1" smtClean="0">
                <a:ea typeface="ＭＳ Ｐゴシック" pitchFamily="-97" charset="-128"/>
              </a:rPr>
              <a:t>__c</a:t>
            </a:r>
            <a:r>
              <a:rPr lang="en-US" sz="2400" dirty="0" smtClean="0">
                <a:ea typeface="ＭＳ Ｐゴシック" pitchFamily="-97" charset="-128"/>
              </a:rPr>
              <a:t>”</a:t>
            </a:r>
          </a:p>
          <a:p>
            <a:pPr marL="1174750" lvl="1" indent="-457200">
              <a:buFont typeface="Arial" pitchFamily="34" charset="0"/>
              <a:buChar char="•"/>
            </a:pPr>
            <a:r>
              <a:rPr lang="en-US" sz="2400" dirty="0" smtClean="0">
                <a:ea typeface="ＭＳ Ｐゴシック" pitchFamily="-97" charset="-128"/>
              </a:rPr>
              <a:t>20 different field types (primitive, relational, formulaic)</a:t>
            </a:r>
          </a:p>
        </p:txBody>
      </p:sp>
      <p:pic>
        <p:nvPicPr>
          <p:cNvPr id="3074" name="Picture 2" descr="http://www.iconshock.com/img_jpg/SUNNYDAY/database/jpg/256/field_icon.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72621" y="1681214"/>
            <a:ext cx="2438400" cy="243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607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Field Integrity</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MSSQL Field Integrity = Force.com Validation Rule</a:t>
            </a:r>
          </a:p>
          <a:p>
            <a:pPr marL="457200" indent="-457200">
              <a:buFont typeface="Arial" pitchFamily="34" charset="0"/>
              <a:buChar char="•"/>
            </a:pPr>
            <a:r>
              <a:rPr lang="en-US" sz="2800" dirty="0" smtClean="0">
                <a:ea typeface="ＭＳ Ｐゴシック" pitchFamily="-97" charset="-128"/>
              </a:rPr>
              <a:t>Scope of Validation Rule</a:t>
            </a:r>
          </a:p>
          <a:p>
            <a:pPr marL="1174750" lvl="1" indent="-457200">
              <a:buFont typeface="Arial" pitchFamily="34" charset="0"/>
              <a:buChar char="•"/>
            </a:pPr>
            <a:r>
              <a:rPr lang="en-US" sz="2300" dirty="0" smtClean="0">
                <a:ea typeface="ＭＳ Ｐゴシック" pitchFamily="-97" charset="-128"/>
              </a:rPr>
              <a:t>Can be based on single field</a:t>
            </a:r>
          </a:p>
          <a:p>
            <a:pPr marL="1174750" lvl="1" indent="-457200">
              <a:buFont typeface="Arial" pitchFamily="34" charset="0"/>
              <a:buChar char="•"/>
            </a:pPr>
            <a:r>
              <a:rPr lang="en-US" sz="2300" dirty="0" smtClean="0">
                <a:ea typeface="ＭＳ Ｐゴシック" pitchFamily="-97" charset="-128"/>
              </a:rPr>
              <a:t>Can be based on multiple fields</a:t>
            </a:r>
          </a:p>
          <a:p>
            <a:pPr marL="1174750" lvl="1" indent="-457200">
              <a:buFont typeface="Arial" pitchFamily="34" charset="0"/>
              <a:buChar char="•"/>
            </a:pPr>
            <a:r>
              <a:rPr lang="en-US" sz="2300" dirty="0" smtClean="0">
                <a:ea typeface="ＭＳ Ｐゴシック" pitchFamily="-97" charset="-128"/>
              </a:rPr>
              <a:t>Can be based on values in multiple fields</a:t>
            </a:r>
          </a:p>
          <a:p>
            <a:pPr marL="457200" indent="-457200">
              <a:buFont typeface="Arial" pitchFamily="34" charset="0"/>
              <a:buChar char="•"/>
            </a:pPr>
            <a:r>
              <a:rPr lang="en-US" sz="2800" dirty="0" smtClean="0">
                <a:ea typeface="ＭＳ Ｐゴシック" pitchFamily="-97" charset="-128"/>
              </a:rPr>
              <a:t>User Interface</a:t>
            </a:r>
          </a:p>
          <a:p>
            <a:pPr marL="1174750" lvl="1" indent="-457200">
              <a:buFont typeface="Arial" pitchFamily="34" charset="0"/>
              <a:buChar char="•"/>
            </a:pPr>
            <a:r>
              <a:rPr lang="en-US" sz="2300" dirty="0" smtClean="0">
                <a:ea typeface="ＭＳ Ｐゴシック" pitchFamily="-97" charset="-128"/>
              </a:rPr>
              <a:t>Custom Error Message</a:t>
            </a:r>
          </a:p>
          <a:p>
            <a:pPr marL="1174750" lvl="1" indent="-457200">
              <a:buFont typeface="Arial" pitchFamily="34" charset="0"/>
              <a:buChar char="•"/>
            </a:pPr>
            <a:r>
              <a:rPr lang="en-US" sz="2300" dirty="0" smtClean="0">
                <a:ea typeface="ＭＳ Ｐゴシック" pitchFamily="-97" charset="-128"/>
              </a:rPr>
              <a:t>Error Message at top of Page</a:t>
            </a:r>
          </a:p>
          <a:p>
            <a:pPr marL="1174750" lvl="1" indent="-457200">
              <a:buFont typeface="Arial" pitchFamily="34" charset="0"/>
              <a:buChar char="•"/>
            </a:pPr>
            <a:r>
              <a:rPr lang="en-US" sz="2300" dirty="0" smtClean="0">
                <a:ea typeface="ＭＳ Ｐゴシック" pitchFamily="-97" charset="-128"/>
              </a:rPr>
              <a:t>Error Message at field on Page Layout</a:t>
            </a:r>
          </a:p>
        </p:txBody>
      </p:sp>
      <p:pic>
        <p:nvPicPr>
          <p:cNvPr id="4098" name="Picture 2" descr="http://www.cloudtweaks.com/web/content/security-icon-big.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32474" y="3421627"/>
            <a:ext cx="2910360" cy="2922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2457068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5729</TotalTime>
  <Words>1040</Words>
  <Application>Microsoft Office PowerPoint</Application>
  <PresentationFormat>Custom</PresentationFormat>
  <Paragraphs>173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1_Blank Presentation</vt:lpstr>
      <vt:lpstr>Transitioning from MSSQL to Force.com</vt:lpstr>
      <vt:lpstr>Safe harbor</vt:lpstr>
      <vt:lpstr>Agenda</vt:lpstr>
      <vt:lpstr>Who are you?</vt:lpstr>
      <vt:lpstr>Who am I?</vt:lpstr>
      <vt:lpstr>Terminology Overview</vt:lpstr>
      <vt:lpstr>Table</vt:lpstr>
      <vt:lpstr>Field</vt:lpstr>
      <vt:lpstr>Field Integrity</vt:lpstr>
      <vt:lpstr>Relationship</vt:lpstr>
      <vt:lpstr>Stored Procedure</vt:lpstr>
      <vt:lpstr>Mental break!</vt:lpstr>
      <vt:lpstr>Trigger</vt:lpstr>
      <vt:lpstr>Index</vt:lpstr>
      <vt:lpstr>View</vt:lpstr>
      <vt:lpstr>Tools</vt:lpstr>
      <vt:lpstr>Tips and Tricks</vt:lpstr>
      <vt:lpstr>Slide 18</vt:lpstr>
      <vt:lpstr>Slide 19</vt:lpstr>
    </vt:vector>
  </TitlesOfParts>
  <Company>BODIE | group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Andy Boettcher</cp:lastModifiedBy>
  <cp:revision>338</cp:revision>
  <cp:lastPrinted>2012-07-16T22:14:29Z</cp:lastPrinted>
  <dcterms:created xsi:type="dcterms:W3CDTF">2012-07-18T17:50:00Z</dcterms:created>
  <dcterms:modified xsi:type="dcterms:W3CDTF">2012-09-19T19:39:49Z</dcterms:modified>
</cp:coreProperties>
</file>