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23"/>
  </p:notesMasterIdLst>
  <p:handoutMasterIdLst>
    <p:handoutMasterId r:id="rId24"/>
  </p:handoutMasterIdLst>
  <p:sldIdLst>
    <p:sldId id="291" r:id="rId2"/>
    <p:sldId id="288" r:id="rId3"/>
    <p:sldId id="276" r:id="rId4"/>
    <p:sldId id="278" r:id="rId5"/>
    <p:sldId id="303" r:id="rId6"/>
    <p:sldId id="304" r:id="rId7"/>
    <p:sldId id="305" r:id="rId8"/>
    <p:sldId id="306" r:id="rId9"/>
    <p:sldId id="307" r:id="rId10"/>
    <p:sldId id="308" r:id="rId11"/>
    <p:sldId id="309" r:id="rId12"/>
    <p:sldId id="310" r:id="rId13"/>
    <p:sldId id="277" r:id="rId14"/>
    <p:sldId id="316" r:id="rId15"/>
    <p:sldId id="317" r:id="rId16"/>
    <p:sldId id="318" r:id="rId17"/>
    <p:sldId id="319" r:id="rId18"/>
    <p:sldId id="320" r:id="rId19"/>
    <p:sldId id="321" r:id="rId20"/>
    <p:sldId id="299" r:id="rId21"/>
    <p:sldId id="279" r:id="rId22"/>
  </p:sldIdLst>
  <p:sldSz cx="14630400" cy="8229600"/>
  <p:notesSz cx="6858000" cy="91440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charset="-128"/>
        <a:cs typeface="+mn-cs"/>
      </a:defRPr>
    </a:lvl1pPr>
    <a:lvl2pPr marL="652463" indent="-195263" algn="l" rtl="0" fontAlgn="base">
      <a:spcBef>
        <a:spcPct val="0"/>
      </a:spcBef>
      <a:spcAft>
        <a:spcPct val="0"/>
      </a:spcAft>
      <a:defRPr kern="1200">
        <a:solidFill>
          <a:schemeClr val="tx1"/>
        </a:solidFill>
        <a:latin typeface="Arial" charset="0"/>
        <a:ea typeface="ヒラギノ角ゴ Pro W3" charset="-128"/>
        <a:cs typeface="+mn-cs"/>
      </a:defRPr>
    </a:lvl2pPr>
    <a:lvl3pPr marL="1304925" indent="-390525" algn="l" rtl="0" fontAlgn="base">
      <a:spcBef>
        <a:spcPct val="0"/>
      </a:spcBef>
      <a:spcAft>
        <a:spcPct val="0"/>
      </a:spcAft>
      <a:defRPr kern="1200">
        <a:solidFill>
          <a:schemeClr val="tx1"/>
        </a:solidFill>
        <a:latin typeface="Arial" charset="0"/>
        <a:ea typeface="ヒラギノ角ゴ Pro W3" charset="-128"/>
        <a:cs typeface="+mn-cs"/>
      </a:defRPr>
    </a:lvl3pPr>
    <a:lvl4pPr marL="1958975" indent="-587375" algn="l" rtl="0" fontAlgn="base">
      <a:spcBef>
        <a:spcPct val="0"/>
      </a:spcBef>
      <a:spcAft>
        <a:spcPct val="0"/>
      </a:spcAft>
      <a:defRPr kern="1200">
        <a:solidFill>
          <a:schemeClr val="tx1"/>
        </a:solidFill>
        <a:latin typeface="Arial" charset="0"/>
        <a:ea typeface="ヒラギノ角ゴ Pro W3" charset="-128"/>
        <a:cs typeface="+mn-cs"/>
      </a:defRPr>
    </a:lvl4pPr>
    <a:lvl5pPr marL="2611438" indent="-782638" algn="l" rtl="0" fontAlgn="base">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900"/>
    <a:srgbClr val="DDDDDD"/>
    <a:srgbClr val="C0C0C0"/>
    <a:srgbClr val="CC0000"/>
    <a:srgbClr val="E6E6E6"/>
    <a:srgbClr val="999999"/>
    <a:srgbClr val="5B8BCA"/>
    <a:srgbClr val="49A1D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87995" autoAdjust="0"/>
  </p:normalViewPr>
  <p:slideViewPr>
    <p:cSldViewPr snapToGrid="0">
      <p:cViewPr varScale="1">
        <p:scale>
          <a:sx n="85" d="100"/>
          <a:sy n="85" d="100"/>
        </p:scale>
        <p:origin x="-756" y="-84"/>
      </p:cViewPr>
      <p:guideLst>
        <p:guide orient="horz" pos="1004"/>
        <p:guide pos="7367"/>
        <p:guide pos="6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073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DED38D1-A2ED-47DC-9164-74FFF7A271DD}" type="slidenum">
              <a:rPr lang="en-US"/>
              <a:pPr/>
              <a:t>‹#›</a:t>
            </a:fld>
            <a:endParaRPr lang="en-US"/>
          </a:p>
        </p:txBody>
      </p:sp>
    </p:spTree>
    <p:extLst>
      <p:ext uri="{BB962C8B-B14F-4D97-AF65-F5344CB8AC3E}">
        <p14:creationId xmlns:p14="http://schemas.microsoft.com/office/powerpoint/2010/main" xmlns="" val="602510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45D2AD2-761A-4316-A015-191260BD35BB}" type="slidenum">
              <a:rPr lang="en-US"/>
              <a:pPr/>
              <a:t>‹#›</a:t>
            </a:fld>
            <a:endParaRPr lang="en-US"/>
          </a:p>
        </p:txBody>
      </p:sp>
    </p:spTree>
    <p:extLst>
      <p:ext uri="{BB962C8B-B14F-4D97-AF65-F5344CB8AC3E}">
        <p14:creationId xmlns:p14="http://schemas.microsoft.com/office/powerpoint/2010/main" xmlns="" val="2550288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ＭＳ Ｐゴシック" pitchFamily="-112" charset="-128"/>
      </a:defRPr>
    </a:lvl1pPr>
    <a:lvl2pPr marL="652463"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mn-cs"/>
      </a:defRPr>
    </a:lvl2pPr>
    <a:lvl3pPr marL="130492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ヒラギノ角ゴ Pro W3" pitchFamily="-112" charset="-128"/>
      </a:defRPr>
    </a:lvl3pPr>
    <a:lvl4pPr marL="195897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4pPr>
    <a:lvl5pPr marL="2611438"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2_16x9_DF12_title.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99428" name="Rectangle 4"/>
          <p:cNvSpPr>
            <a:spLocks noGrp="1" noChangeArrowheads="1"/>
          </p:cNvSpPr>
          <p:nvPr>
            <p:ph type="ctrTitle"/>
          </p:nvPr>
        </p:nvSpPr>
        <p:spPr>
          <a:xfrm>
            <a:off x="1869439" y="675524"/>
            <a:ext cx="11452111" cy="1477009"/>
          </a:xfrm>
          <a:effectLst>
            <a:outerShdw blurRad="50800" dist="38100" dir="2700000">
              <a:srgbClr val="000000">
                <a:alpha val="43000"/>
              </a:srgbClr>
            </a:outerShdw>
          </a:effectLst>
        </p:spPr>
        <p:txBody>
          <a:bodyPr anchor="b"/>
          <a:lstStyle>
            <a:lvl1pPr>
              <a:defRPr sz="5400" b="0" baseline="0">
                <a:solidFill>
                  <a:schemeClr val="bg1"/>
                </a:solidFill>
              </a:defRPr>
            </a:lvl1pPr>
          </a:lstStyle>
          <a:p>
            <a:r>
              <a:rPr lang="en-US" dirty="0" smtClean="0"/>
              <a:t>Click to edit Master title style</a:t>
            </a:r>
            <a:endParaRPr lang="en-US" dirty="0"/>
          </a:p>
        </p:txBody>
      </p:sp>
      <p:sp>
        <p:nvSpPr>
          <p:cNvPr id="999429" name="Rectangle 5"/>
          <p:cNvSpPr>
            <a:spLocks noGrp="1" noChangeArrowheads="1"/>
          </p:cNvSpPr>
          <p:nvPr>
            <p:ph type="subTitle" idx="1"/>
          </p:nvPr>
        </p:nvSpPr>
        <p:spPr>
          <a:xfrm>
            <a:off x="1815396" y="2220638"/>
            <a:ext cx="11519666" cy="614552"/>
          </a:xfrm>
        </p:spPr>
        <p:txBody>
          <a:bodyPr/>
          <a:lstStyle>
            <a:lvl1pPr marL="0" indent="0">
              <a:lnSpc>
                <a:spcPct val="100000"/>
              </a:lnSpc>
              <a:spcBef>
                <a:spcPct val="0"/>
              </a:spcBef>
              <a:buFont typeface="Wingdings" pitchFamily="-112" charset="2"/>
              <a:buNone/>
              <a:defRPr i="1">
                <a:solidFill>
                  <a:schemeClr val="bg1"/>
                </a:solidFill>
              </a:defRPr>
            </a:lvl1pPr>
          </a:lstStyle>
          <a:p>
            <a:r>
              <a:rPr lang="en-US" smtClean="0"/>
              <a:t>Click to edit Master subtitle style</a:t>
            </a:r>
            <a:endParaRPr lang="en-US" dirty="0"/>
          </a:p>
        </p:txBody>
      </p:sp>
      <p:sp>
        <p:nvSpPr>
          <p:cNvPr id="7" name="Text Placeholder 2"/>
          <p:cNvSpPr>
            <a:spLocks noGrp="1"/>
          </p:cNvSpPr>
          <p:nvPr>
            <p:ph type="body" idx="10"/>
          </p:nvPr>
        </p:nvSpPr>
        <p:spPr>
          <a:xfrm>
            <a:off x="1834390" y="3168372"/>
            <a:ext cx="11129771" cy="1749460"/>
          </a:xfrm>
        </p:spPr>
        <p:txBody>
          <a:bodyPr/>
          <a:lstStyle>
            <a:lvl1pPr marL="0" indent="0" algn="l">
              <a:lnSpc>
                <a:spcPct val="120000"/>
              </a:lnSpc>
              <a:spcBef>
                <a:spcPts val="0"/>
              </a:spcBef>
              <a:buNone/>
              <a:defRPr sz="22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dirty="0" smtClean="0"/>
              <a:t>Click to edit Master text styles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pic>
        <p:nvPicPr>
          <p:cNvPr id="17" name="Picture 4" descr="2_16x9_DF12_FullDiv_Q&amp;A.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 name="Text Placeholder 13"/>
          <p:cNvSpPr>
            <a:spLocks noGrp="1"/>
          </p:cNvSpPr>
          <p:nvPr>
            <p:ph type="body" sz="quarter" idx="14"/>
          </p:nvPr>
        </p:nvSpPr>
        <p:spPr>
          <a:xfrm>
            <a:off x="885972"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5" descr="2_16x9_DF12_FullDiv_thank.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5341" y="1394460"/>
            <a:ext cx="6418579"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77760" y="1394460"/>
            <a:ext cx="6421120"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5" name="Picture 4" descr="2_16x9_DF12_divSFDC.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7" name="Straight Connector 6"/>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6"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4" descr="2_16x9_DF12_divCustomer.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8" name="Straight Connector 7"/>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 name="Picture Placeholder 2"/>
          <p:cNvSpPr>
            <a:spLocks noGrp="1"/>
          </p:cNvSpPr>
          <p:nvPr>
            <p:ph type="pic" idx="10"/>
          </p:nvPr>
        </p:nvSpPr>
        <p:spPr>
          <a:xfrm>
            <a:off x="1297027" y="2735203"/>
            <a:ext cx="4336935" cy="2286001"/>
          </a:xfrm>
        </p:spPr>
        <p:txBody>
          <a:bodyPr/>
          <a:lstStyle>
            <a:lvl1pPr marL="0" indent="0" algn="ctr">
              <a:spcBef>
                <a:spcPts val="0"/>
              </a:spcBef>
              <a:buNone/>
              <a:defRPr sz="4600">
                <a:solidFill>
                  <a:schemeClr val="tx1"/>
                </a:solidFill>
              </a:defRPr>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r>
              <a:rPr lang="en-US" noProof="0" dirty="0" smtClean="0"/>
              <a:t>Click icon to add picture</a:t>
            </a:r>
          </a:p>
        </p:txBody>
      </p: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5"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indent="0">
              <a:defRPr/>
            </a:lvl1pPr>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txBox="1">
            <a:spLocks/>
          </p:cNvSpPr>
          <p:nvPr userDrawn="1"/>
        </p:nvSpPr>
        <p:spPr bwMode="auto">
          <a:xfrm>
            <a:off x="804863" y="182563"/>
            <a:ext cx="2687637" cy="950912"/>
          </a:xfrm>
          <a:prstGeom prst="rect">
            <a:avLst/>
          </a:prstGeom>
          <a:noFill/>
          <a:ln w="9525">
            <a:noFill/>
            <a:miter lim="800000"/>
            <a:headEnd/>
            <a:tailEnd/>
          </a:ln>
        </p:spPr>
        <p:txBody>
          <a:bodyPr lIns="130622" tIns="65311" rIns="130622" bIns="65311" anchor="ctr"/>
          <a:lstStyle/>
          <a:p>
            <a:pPr eaLnBrk="0" hangingPunct="0">
              <a:defRPr/>
            </a:pPr>
            <a:r>
              <a:rPr lang="en-US" sz="4000" b="1">
                <a:solidFill>
                  <a:schemeClr val="tx2"/>
                </a:solidFill>
                <a:ea typeface="ＭＳ Ｐゴシック" pitchFamily="-97" charset="-128"/>
                <a:cs typeface="ＭＳ Ｐゴシック" pitchFamily="-97" charset="-128"/>
              </a:rPr>
              <a:t>All about</a:t>
            </a:r>
          </a:p>
        </p:txBody>
      </p:sp>
      <p:cxnSp>
        <p:nvCxnSpPr>
          <p:cNvPr id="10" name="Straight Connector 9"/>
          <p:cNvCxnSpPr/>
          <p:nvPr userDrawn="1"/>
        </p:nvCxnSpPr>
        <p:spPr>
          <a:xfrm rot="5400000">
            <a:off x="1955007" y="3790156"/>
            <a:ext cx="4445000" cy="1587"/>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Title 1"/>
          <p:cNvSpPr>
            <a:spLocks noGrp="1"/>
          </p:cNvSpPr>
          <p:nvPr>
            <p:ph type="title"/>
          </p:nvPr>
        </p:nvSpPr>
        <p:spPr>
          <a:xfrm>
            <a:off x="3175243" y="189147"/>
            <a:ext cx="10475017" cy="932226"/>
          </a:xfrm>
        </p:spPr>
        <p:txBody>
          <a:bodyPr/>
          <a:lstStyle>
            <a:lvl1pPr>
              <a:defRPr baseline="0"/>
            </a:lvl1pPr>
          </a:lstStyle>
          <a:p>
            <a:r>
              <a:rPr lang="en-US" smtClean="0"/>
              <a:t>Click to edit Master title style</a:t>
            </a:r>
            <a:endParaRPr lang="en-US" dirty="0"/>
          </a:p>
        </p:txBody>
      </p:sp>
      <p:sp>
        <p:nvSpPr>
          <p:cNvPr id="6" name="Picture Placeholder 4"/>
          <p:cNvSpPr>
            <a:spLocks noGrp="1"/>
          </p:cNvSpPr>
          <p:nvPr>
            <p:ph type="pic" sz="quarter" idx="10"/>
          </p:nvPr>
        </p:nvSpPr>
        <p:spPr>
          <a:xfrm>
            <a:off x="948631" y="2544763"/>
            <a:ext cx="2957869" cy="1873179"/>
          </a:xfrm>
        </p:spPr>
        <p:txBody>
          <a:bodyPr anchor="ctr"/>
          <a:lstStyle>
            <a:lvl1pPr marL="0" indent="0" algn="ctr">
              <a:lnSpc>
                <a:spcPct val="100000"/>
              </a:lnSpc>
              <a:spcBef>
                <a:spcPts val="0"/>
              </a:spcBef>
              <a:buNone/>
              <a:defRPr sz="2400"/>
            </a:lvl1pPr>
          </a:lstStyle>
          <a:p>
            <a:pPr lvl="0"/>
            <a:endParaRPr lang="en-US" noProof="0"/>
          </a:p>
        </p:txBody>
      </p:sp>
      <p:sp>
        <p:nvSpPr>
          <p:cNvPr id="8" name="Text Placeholder 8"/>
          <p:cNvSpPr>
            <a:spLocks noGrp="1"/>
          </p:cNvSpPr>
          <p:nvPr>
            <p:ph type="body" sz="quarter" idx="11"/>
          </p:nvPr>
        </p:nvSpPr>
        <p:spPr>
          <a:xfrm>
            <a:off x="4459069" y="1584325"/>
            <a:ext cx="8563459" cy="1633789"/>
          </a:xfrm>
        </p:spPr>
        <p:txBody>
          <a:bodyPr/>
          <a:lstStyle>
            <a:lvl1pPr>
              <a:buFontTx/>
              <a:buNone/>
              <a:defRPr sz="2400" baseline="0"/>
            </a:lvl1pPr>
          </a:lstStyle>
          <a:p>
            <a:pPr lvl="0"/>
            <a:r>
              <a:rPr lang="en-US" dirty="0" smtClean="0"/>
              <a:t>Click to edit Master text styles</a:t>
            </a:r>
          </a:p>
        </p:txBody>
      </p:sp>
      <p:sp>
        <p:nvSpPr>
          <p:cNvPr id="9" name="Content Placeholder 10"/>
          <p:cNvSpPr>
            <a:spLocks noGrp="1"/>
          </p:cNvSpPr>
          <p:nvPr>
            <p:ph sz="quarter" idx="12"/>
          </p:nvPr>
        </p:nvSpPr>
        <p:spPr>
          <a:xfrm>
            <a:off x="4489231" y="3379558"/>
            <a:ext cx="8510409" cy="2821774"/>
          </a:xfrm>
        </p:spPr>
        <p:txBody>
          <a:bodyPr/>
          <a:lstStyle>
            <a:lvl1pPr marL="301752" marR="0" indent="-301752" algn="l" defTabSz="914400" rtl="0" eaLnBrk="0" fontAlgn="base" latinLnBrk="0" hangingPunct="0">
              <a:lnSpc>
                <a:spcPct val="120000"/>
              </a:lnSpc>
              <a:spcBef>
                <a:spcPct val="20000"/>
              </a:spcBef>
              <a:spcAft>
                <a:spcPts val="600"/>
              </a:spcAft>
              <a:buClr>
                <a:schemeClr val="bg2"/>
              </a:buClr>
              <a:buSzTx/>
              <a:buFont typeface="Wingdings" charset="2"/>
              <a:buChar char="§"/>
              <a:tabLst/>
              <a:defRPr sz="2000" baseline="0"/>
            </a:lvl1pPr>
            <a:lvl2pPr marL="694944" indent="-320040">
              <a:spcBef>
                <a:spcPts val="0"/>
              </a:spcBef>
              <a:buFont typeface="Lucida Grande"/>
              <a:buChar char="–"/>
              <a:defRPr sz="1800"/>
            </a:lvl2pPr>
            <a:lvl3pPr marL="1078992">
              <a:spcBef>
                <a:spcPts val="0"/>
              </a:spcBef>
              <a:defRPr sz="1800"/>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7" name="Picture 4" descr="2_16x9_DF12_FullDiv_Q&amp;A_nologo.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5" name="Picture Placeholder 7"/>
          <p:cNvSpPr>
            <a:spLocks noGrp="1"/>
          </p:cNvSpPr>
          <p:nvPr>
            <p:ph type="pic" sz="quarter" idx="10"/>
          </p:nvPr>
        </p:nvSpPr>
        <p:spPr>
          <a:xfrm>
            <a:off x="1561024" y="2672833"/>
            <a:ext cx="1689800" cy="1689800"/>
          </a:xfrm>
        </p:spPr>
        <p:txBody>
          <a:bodyPr anchor="ctr"/>
          <a:lstStyle>
            <a:lvl1pPr marL="0" indent="0" algn="ctr">
              <a:spcBef>
                <a:spcPts val="0"/>
              </a:spcBef>
              <a:buFontTx/>
              <a:buNone/>
              <a:defRPr sz="2000"/>
            </a:lvl1pPr>
          </a:lstStyle>
          <a:p>
            <a:pPr lvl="0"/>
            <a:endParaRPr lang="en-US" noProof="0"/>
          </a:p>
        </p:txBody>
      </p:sp>
      <p:sp>
        <p:nvSpPr>
          <p:cNvPr id="6" name="Picture Placeholder 7"/>
          <p:cNvSpPr>
            <a:spLocks noGrp="1"/>
          </p:cNvSpPr>
          <p:nvPr>
            <p:ph type="pic" sz="quarter" idx="11"/>
          </p:nvPr>
        </p:nvSpPr>
        <p:spPr>
          <a:xfrm>
            <a:off x="4685207"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7" name="Picture Placeholder 7"/>
          <p:cNvSpPr>
            <a:spLocks noGrp="1"/>
          </p:cNvSpPr>
          <p:nvPr>
            <p:ph type="pic" sz="quarter" idx="12"/>
          </p:nvPr>
        </p:nvSpPr>
        <p:spPr>
          <a:xfrm>
            <a:off x="7825743"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8" name="Picture Placeholder 7"/>
          <p:cNvSpPr>
            <a:spLocks noGrp="1"/>
          </p:cNvSpPr>
          <p:nvPr>
            <p:ph type="pic" sz="quarter" idx="13"/>
          </p:nvPr>
        </p:nvSpPr>
        <p:spPr>
          <a:xfrm>
            <a:off x="10959400"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9" name="Text Placeholder 13"/>
          <p:cNvSpPr>
            <a:spLocks noGrp="1"/>
          </p:cNvSpPr>
          <p:nvPr>
            <p:ph type="body" sz="quarter" idx="14"/>
          </p:nvPr>
        </p:nvSpPr>
        <p:spPr>
          <a:xfrm>
            <a:off x="885972"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819150" y="182563"/>
            <a:ext cx="13168313" cy="1033462"/>
          </a:xfrm>
          <a:prstGeom prst="rect">
            <a:avLst/>
          </a:prstGeom>
          <a:noFill/>
          <a:ln w="9525">
            <a:noFill/>
            <a:miter lim="800000"/>
            <a:headEnd/>
            <a:tailEnd/>
          </a:ln>
        </p:spPr>
        <p:txBody>
          <a:bodyPr vert="horz" wrap="square" lIns="130622" tIns="65311" rIns="130622" bIns="65311" numCol="1" anchor="ctr" anchorCtr="0" compatLnSpc="1">
            <a:prstTxWarp prst="textNoShape">
              <a:avLst/>
            </a:prstTxWarp>
          </a:bodyPr>
          <a:lstStyle/>
          <a:p>
            <a:pPr lvl="0"/>
            <a:r>
              <a:rPr lang="en-US" smtClean="0"/>
              <a:t>Click to edit Master title style</a:t>
            </a:r>
          </a:p>
        </p:txBody>
      </p:sp>
      <p:sp>
        <p:nvSpPr>
          <p:cNvPr id="1027" name="Rectangle 4"/>
          <p:cNvSpPr>
            <a:spLocks noGrp="1" noChangeArrowheads="1"/>
          </p:cNvSpPr>
          <p:nvPr>
            <p:ph type="body" idx="1"/>
          </p:nvPr>
        </p:nvSpPr>
        <p:spPr bwMode="auto">
          <a:xfrm>
            <a:off x="815975" y="1393825"/>
            <a:ext cx="13082588" cy="5372100"/>
          </a:xfrm>
          <a:prstGeom prst="rect">
            <a:avLst/>
          </a:prstGeom>
          <a:noFill/>
          <a:ln w="9525">
            <a:noFill/>
            <a:miter lim="800000"/>
            <a:headEnd/>
            <a:tailEnd/>
          </a:ln>
        </p:spPr>
        <p:txBody>
          <a:bodyPr vert="horz" wrap="square" lIns="199260" tIns="99631" rIns="199260" bIns="996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2_16x9_DF12_bottom4.jpg"/>
          <p:cNvPicPr>
            <a:picLocks noChangeAspect="1"/>
          </p:cNvPicPr>
          <p:nvPr userDrawn="1"/>
        </p:nvPicPr>
        <p:blipFill>
          <a:blip r:embed="rId16"/>
          <a:srcRect/>
          <a:stretch>
            <a:fillRect/>
          </a:stretch>
        </p:blipFill>
        <p:spPr bwMode="auto">
          <a:xfrm>
            <a:off x="0" y="6973888"/>
            <a:ext cx="14630400" cy="1255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756" r:id="rId1"/>
    <p:sldLayoutId id="2147484757" r:id="rId2"/>
    <p:sldLayoutId id="2147484758" r:id="rId3"/>
    <p:sldLayoutId id="2147484752" r:id="rId4"/>
    <p:sldLayoutId id="2147484753" r:id="rId5"/>
    <p:sldLayoutId id="2147484759" r:id="rId6"/>
    <p:sldLayoutId id="2147484760" r:id="rId7"/>
    <p:sldLayoutId id="2147484761" r:id="rId8"/>
    <p:sldLayoutId id="2147484762" r:id="rId9"/>
    <p:sldLayoutId id="2147484763" r:id="rId10"/>
    <p:sldLayoutId id="2147484764" r:id="rId11"/>
    <p:sldLayoutId id="2147484765" r:id="rId12"/>
    <p:sldLayoutId id="2147484754" r:id="rId13"/>
    <p:sldLayoutId id="2147484755" r:id="rId14"/>
  </p:sldLayoutIdLst>
  <p:transition>
    <p:fade/>
  </p:transition>
  <p:txStyles>
    <p:titleStyle>
      <a:lvl1pPr algn="l" rtl="0" eaLnBrk="0" fontAlgn="base" hangingPunct="0">
        <a:spcBef>
          <a:spcPct val="0"/>
        </a:spcBef>
        <a:spcAft>
          <a:spcPct val="0"/>
        </a:spcAft>
        <a:defRPr sz="40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2pPr>
      <a:lvl3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3pPr>
      <a:lvl4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4pPr>
      <a:lvl5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5pPr>
      <a:lvl6pPr marL="653110" algn="l" rtl="0" fontAlgn="base">
        <a:spcBef>
          <a:spcPct val="0"/>
        </a:spcBef>
        <a:spcAft>
          <a:spcPct val="0"/>
        </a:spcAft>
        <a:defRPr sz="4000" b="1">
          <a:solidFill>
            <a:schemeClr val="tx2"/>
          </a:solidFill>
          <a:latin typeface="Arial" pitchFamily="-112" charset="0"/>
        </a:defRPr>
      </a:lvl6pPr>
      <a:lvl7pPr marL="1306220" algn="l" rtl="0" fontAlgn="base">
        <a:spcBef>
          <a:spcPct val="0"/>
        </a:spcBef>
        <a:spcAft>
          <a:spcPct val="0"/>
        </a:spcAft>
        <a:defRPr sz="4000" b="1">
          <a:solidFill>
            <a:schemeClr val="tx2"/>
          </a:solidFill>
          <a:latin typeface="Arial" pitchFamily="-112" charset="0"/>
        </a:defRPr>
      </a:lvl7pPr>
      <a:lvl8pPr marL="1959331" algn="l" rtl="0" fontAlgn="base">
        <a:spcBef>
          <a:spcPct val="0"/>
        </a:spcBef>
        <a:spcAft>
          <a:spcPct val="0"/>
        </a:spcAft>
        <a:defRPr sz="4000" b="1">
          <a:solidFill>
            <a:schemeClr val="tx2"/>
          </a:solidFill>
          <a:latin typeface="Arial" pitchFamily="-112" charset="0"/>
        </a:defRPr>
      </a:lvl8pPr>
      <a:lvl9pPr marL="2612441" algn="l" rtl="0" fontAlgn="base">
        <a:spcBef>
          <a:spcPct val="0"/>
        </a:spcBef>
        <a:spcAft>
          <a:spcPct val="0"/>
        </a:spcAft>
        <a:defRPr sz="4000" b="1">
          <a:solidFill>
            <a:schemeClr val="tx2"/>
          </a:solidFill>
          <a:latin typeface="Arial" pitchFamily="-112" charset="0"/>
        </a:defRPr>
      </a:lvl9pPr>
    </p:titleStyle>
    <p:body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echman97/SFDC_Cod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jqueryui.com/" TargetMode="External"/><Relationship Id="rId2" Type="http://schemas.openxmlformats.org/officeDocument/2006/relationships/hyperlink" Target="http://www.jquery.co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70075" y="676275"/>
            <a:ext cx="11452225" cy="1476375"/>
          </a:xfrm>
          <a:effectLst>
            <a:outerShdw dist="38100" dir="2700000" rotWithShape="0">
              <a:srgbClr val="000000">
                <a:alpha val="42999"/>
              </a:srgbClr>
            </a:outerShdw>
          </a:effectLst>
        </p:spPr>
        <p:txBody>
          <a:bodyPr/>
          <a:lstStyle/>
          <a:p>
            <a:r>
              <a:rPr lang="en-US" dirty="0" smtClean="0">
                <a:ea typeface="ＭＳ Ｐゴシック" pitchFamily="-97" charset="-128"/>
              </a:rPr>
              <a:t>Enhancing the User Experience with jQuery</a:t>
            </a:r>
          </a:p>
        </p:txBody>
      </p:sp>
      <p:sp>
        <p:nvSpPr>
          <p:cNvPr id="18435" name="Subtitle 5"/>
          <p:cNvSpPr>
            <a:spLocks noGrp="1"/>
          </p:cNvSpPr>
          <p:nvPr>
            <p:ph type="subTitle" idx="1"/>
          </p:nvPr>
        </p:nvSpPr>
        <p:spPr>
          <a:xfrm>
            <a:off x="1816100" y="2220913"/>
            <a:ext cx="11518900" cy="614362"/>
          </a:xfrm>
        </p:spPr>
        <p:txBody>
          <a:bodyPr/>
          <a:lstStyle/>
          <a:p>
            <a:pPr>
              <a:buFont typeface="Wingdings" charset="2"/>
              <a:buNone/>
            </a:pPr>
            <a:r>
              <a:rPr lang="en-US" dirty="0" smtClean="0">
                <a:ea typeface="ＭＳ Ｐゴシック" pitchFamily="-97" charset="-128"/>
              </a:rPr>
              <a:t>Helping developers with greater capabilities, more flexibility, and user adoption</a:t>
            </a:r>
          </a:p>
        </p:txBody>
      </p:sp>
      <p:sp>
        <p:nvSpPr>
          <p:cNvPr id="18436" name="Text Placeholder 6"/>
          <p:cNvSpPr>
            <a:spLocks noGrp="1"/>
          </p:cNvSpPr>
          <p:nvPr>
            <p:ph type="body" idx="10"/>
          </p:nvPr>
        </p:nvSpPr>
        <p:spPr>
          <a:xfrm>
            <a:off x="1835150" y="3472070"/>
            <a:ext cx="11128375" cy="1446005"/>
          </a:xfrm>
        </p:spPr>
        <p:txBody>
          <a:bodyPr/>
          <a:lstStyle/>
          <a:p>
            <a:pPr>
              <a:spcBef>
                <a:spcPct val="0"/>
              </a:spcBef>
            </a:pPr>
            <a:r>
              <a:rPr lang="en-US" dirty="0" smtClean="0">
                <a:ea typeface="ＭＳ Ｐゴシック" pitchFamily="-97" charset="-128"/>
              </a:rPr>
              <a:t>Andy Boettcher, Demand Chain Systems, Senior CRM Advisor</a:t>
            </a:r>
          </a:p>
        </p:txBody>
      </p:sp>
      <p:pic>
        <p:nvPicPr>
          <p:cNvPr id="12" name="Picture 17" descr="social_twitter.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065286" y="5277891"/>
            <a:ext cx="401775" cy="401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0" descr="social_linkedin.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6065286" y="5820126"/>
            <a:ext cx="401775" cy="401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6" descr="http://lorelleteaches.files.wordpress.com/2011/11/wplogo-blue-xl.png?w=58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065285" y="6380591"/>
            <a:ext cx="401775" cy="40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ectangle 16"/>
          <p:cNvSpPr/>
          <p:nvPr/>
        </p:nvSpPr>
        <p:spPr>
          <a:xfrm>
            <a:off x="6603382" y="5277891"/>
            <a:ext cx="226215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a:t>
            </a:r>
            <a:endParaRPr lang="en-US" dirty="0"/>
          </a:p>
        </p:txBody>
      </p:sp>
      <p:sp>
        <p:nvSpPr>
          <p:cNvPr id="18" name="Rectangle 17"/>
          <p:cNvSpPr/>
          <p:nvPr/>
        </p:nvSpPr>
        <p:spPr>
          <a:xfrm>
            <a:off x="6603382" y="5805353"/>
            <a:ext cx="2289409" cy="430887"/>
          </a:xfrm>
          <a:prstGeom prst="rect">
            <a:avLst/>
          </a:prstGeom>
        </p:spPr>
        <p:txBody>
          <a:bodyPr wrap="none">
            <a:spAutoFit/>
          </a:bodyPr>
          <a:lstStyle/>
          <a:p>
            <a:r>
              <a:rPr lang="en-US" sz="2200" i="1" kern="0" dirty="0">
                <a:solidFill>
                  <a:srgbClr val="FFFFFF"/>
                </a:solidFill>
                <a:latin typeface="Arial"/>
                <a:ea typeface="ＭＳ Ｐゴシック" pitchFamily="-97" charset="-128"/>
              </a:rPr>
              <a:t>i</a:t>
            </a:r>
            <a:r>
              <a:rPr lang="en-US" sz="2200" i="1" kern="0" dirty="0" smtClean="0">
                <a:solidFill>
                  <a:srgbClr val="FFFFFF"/>
                </a:solidFill>
                <a:latin typeface="Arial"/>
                <a:ea typeface="ＭＳ Ｐゴシック" pitchFamily="-97" charset="-128"/>
              </a:rPr>
              <a:t>n/andyboettcher</a:t>
            </a:r>
            <a:endParaRPr lang="en-US" dirty="0"/>
          </a:p>
        </p:txBody>
      </p:sp>
      <p:sp>
        <p:nvSpPr>
          <p:cNvPr id="19" name="Rectangle 18"/>
          <p:cNvSpPr/>
          <p:nvPr/>
        </p:nvSpPr>
        <p:spPr>
          <a:xfrm>
            <a:off x="6603382" y="6351479"/>
            <a:ext cx="258756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andyboettcher.com</a:t>
            </a:r>
            <a:endParaRPr lang="en-US" dirty="0"/>
          </a:p>
        </p:txBody>
      </p:sp>
      <p:pic>
        <p:nvPicPr>
          <p:cNvPr id="22" name="Picture 11" descr="sf_cert_dev_rgb"/>
          <p:cNvPicPr>
            <a:picLocks noChangeAspect="1" noChangeArrowheads="1"/>
          </p:cNvPicPr>
          <p:nvPr/>
        </p:nvPicPr>
        <p:blipFill>
          <a:blip r:embed="rId5"/>
          <a:srcRect/>
          <a:stretch>
            <a:fillRect/>
          </a:stretch>
        </p:blipFill>
        <p:spPr bwMode="auto">
          <a:xfrm>
            <a:off x="1870075" y="4084638"/>
            <a:ext cx="895350" cy="763587"/>
          </a:xfrm>
          <a:prstGeom prst="rect">
            <a:avLst/>
          </a:prstGeom>
          <a:noFill/>
          <a:ln w="9525">
            <a:noFill/>
            <a:miter lim="800000"/>
            <a:headEnd/>
            <a:tailEnd/>
          </a:ln>
        </p:spPr>
      </p:pic>
      <p:pic>
        <p:nvPicPr>
          <p:cNvPr id="23" name="Picture 14" descr="sf_cert_adm_rgb"/>
          <p:cNvPicPr>
            <a:picLocks noChangeAspect="1" noChangeArrowheads="1"/>
          </p:cNvPicPr>
          <p:nvPr/>
        </p:nvPicPr>
        <p:blipFill>
          <a:blip r:embed="rId6"/>
          <a:srcRect/>
          <a:stretch>
            <a:fillRect/>
          </a:stretch>
        </p:blipFill>
        <p:spPr bwMode="auto">
          <a:xfrm>
            <a:off x="2916136" y="4084638"/>
            <a:ext cx="895350" cy="781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Too much?  Finding the “Goldilocks Zone”</a:t>
            </a: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Good guidelines while considering jQuery</a:t>
            </a:r>
          </a:p>
          <a:p>
            <a:pPr marL="742950" lvl="1" indent="-285750">
              <a:buClr>
                <a:srgbClr val="000000"/>
              </a:buClr>
              <a:buFontTx/>
              <a:buChar char="–"/>
            </a:pPr>
            <a:r>
              <a:rPr lang="en-US" sz="2800" dirty="0">
                <a:ea typeface="ＭＳ Ｐゴシック" pitchFamily="-97" charset="-128"/>
              </a:rPr>
              <a:t>jQuery components are never a focus, </a:t>
            </a:r>
            <a:r>
              <a:rPr lang="en-US" sz="2800" i="1" dirty="0">
                <a:ea typeface="ＭＳ Ｐゴシック" pitchFamily="-97" charset="-128"/>
              </a:rPr>
              <a:t>they compliment</a:t>
            </a:r>
          </a:p>
          <a:p>
            <a:pPr marL="1143000" lvl="2" indent="-228600">
              <a:buClr>
                <a:srgbClr val="6B6B6B"/>
              </a:buClr>
            </a:pPr>
            <a:r>
              <a:rPr lang="en-US" sz="2000" dirty="0">
                <a:solidFill>
                  <a:srgbClr val="6B6B6B"/>
                </a:solidFill>
                <a:ea typeface="ＭＳ Ｐゴシック" pitchFamily="-97" charset="-128"/>
              </a:rPr>
              <a:t>Salesforce is very powerful; </a:t>
            </a:r>
            <a:r>
              <a:rPr lang="en-US" sz="2000" u="sng" dirty="0">
                <a:solidFill>
                  <a:srgbClr val="6B6B6B"/>
                </a:solidFill>
                <a:ea typeface="ＭＳ Ｐゴシック" pitchFamily="-97" charset="-128"/>
              </a:rPr>
              <a:t>leverage your platform</a:t>
            </a:r>
          </a:p>
          <a:p>
            <a:pPr marL="1143000" lvl="2" indent="-228600">
              <a:buClr>
                <a:srgbClr val="6B6B6B"/>
              </a:buClr>
            </a:pPr>
            <a:r>
              <a:rPr lang="en-US" sz="2000" dirty="0">
                <a:solidFill>
                  <a:srgbClr val="6B6B6B"/>
                </a:solidFill>
                <a:ea typeface="ＭＳ Ｐゴシック" pitchFamily="-97" charset="-128"/>
              </a:rPr>
              <a:t>Augment, augment, augment</a:t>
            </a:r>
          </a:p>
          <a:p>
            <a:pPr marL="1143000" lvl="2" indent="-228600">
              <a:buClr>
                <a:srgbClr val="6B6B6B"/>
              </a:buClr>
            </a:pPr>
            <a:r>
              <a:rPr lang="en-US" sz="2000" dirty="0">
                <a:solidFill>
                  <a:srgbClr val="6B6B6B"/>
                </a:solidFill>
                <a:ea typeface="ＭＳ Ｐゴシック" pitchFamily="-97" charset="-128"/>
              </a:rPr>
              <a:t>Replace only as a last resort</a:t>
            </a:r>
          </a:p>
          <a:p>
            <a:pPr marL="742950" lvl="1" indent="-285750">
              <a:buClr>
                <a:srgbClr val="000000"/>
              </a:buClr>
              <a:buFontTx/>
              <a:buChar char="–"/>
            </a:pPr>
            <a:r>
              <a:rPr lang="en-US" sz="2800" dirty="0">
                <a:ea typeface="ＭＳ Ｐゴシック" pitchFamily="-97" charset="-128"/>
              </a:rPr>
              <a:t>jQuery is </a:t>
            </a:r>
            <a:r>
              <a:rPr lang="en-US" sz="2800" i="1" dirty="0">
                <a:ea typeface="ＭＳ Ｐゴシック" pitchFamily="-97" charset="-128"/>
              </a:rPr>
              <a:t>open-source</a:t>
            </a:r>
          </a:p>
          <a:p>
            <a:pPr marL="1143000" lvl="2" indent="-228600">
              <a:buClr>
                <a:srgbClr val="6B6B6B"/>
              </a:buClr>
            </a:pPr>
            <a:r>
              <a:rPr lang="en-US" sz="2000" dirty="0">
                <a:solidFill>
                  <a:srgbClr val="6B6B6B"/>
                </a:solidFill>
                <a:ea typeface="ＭＳ Ｐゴシック" pitchFamily="-97" charset="-128"/>
              </a:rPr>
              <a:t>Search far and wide for plug-ins</a:t>
            </a:r>
          </a:p>
          <a:p>
            <a:pPr marL="742950" lvl="1" indent="-285750">
              <a:buClr>
                <a:srgbClr val="000000"/>
              </a:buClr>
              <a:buFontTx/>
              <a:buChar char="–"/>
            </a:pPr>
            <a:r>
              <a:rPr lang="en-US" sz="2800" i="1" dirty="0">
                <a:ea typeface="ＭＳ Ｐゴシック" pitchFamily="-97" charset="-128"/>
              </a:rPr>
              <a:t>Ask</a:t>
            </a:r>
            <a:r>
              <a:rPr lang="en-US" sz="2800" dirty="0">
                <a:ea typeface="ＭＳ Ｐゴシック" pitchFamily="-97" charset="-128"/>
              </a:rPr>
              <a:t> your users and </a:t>
            </a:r>
            <a:r>
              <a:rPr lang="en-US" sz="2800" i="1" dirty="0">
                <a:ea typeface="ＭＳ Ｐゴシック" pitchFamily="-97" charset="-128"/>
              </a:rPr>
              <a:t>leverage</a:t>
            </a:r>
            <a:r>
              <a:rPr lang="en-US" sz="2800" dirty="0">
                <a:ea typeface="ＭＳ Ｐゴシック" pitchFamily="-97" charset="-128"/>
              </a:rPr>
              <a:t> the Community!</a:t>
            </a:r>
          </a:p>
          <a:p>
            <a:pPr marL="1143000" lvl="2" indent="-228600">
              <a:buClr>
                <a:srgbClr val="6B6B6B"/>
              </a:buClr>
            </a:pPr>
            <a:r>
              <a:rPr lang="en-US" sz="2000" u="sng" dirty="0">
                <a:solidFill>
                  <a:srgbClr val="6B6B6B"/>
                </a:solidFill>
                <a:ea typeface="ＭＳ Ｐゴシック" pitchFamily="-97" charset="-128"/>
              </a:rPr>
              <a:t>Be proactive, not reactive!</a:t>
            </a:r>
          </a:p>
          <a:p>
            <a:pPr marL="1143000" lvl="2" indent="-228600">
              <a:buClr>
                <a:srgbClr val="6B6B6B"/>
              </a:buClr>
            </a:pPr>
            <a:r>
              <a:rPr lang="en-US" sz="2000" dirty="0">
                <a:solidFill>
                  <a:srgbClr val="6B6B6B"/>
                </a:solidFill>
                <a:ea typeface="ＭＳ Ｐゴシック" pitchFamily="-97" charset="-128"/>
              </a:rPr>
              <a:t>#</a:t>
            </a:r>
            <a:r>
              <a:rPr lang="en-US" sz="2000" dirty="0" err="1">
                <a:solidFill>
                  <a:srgbClr val="6B6B6B"/>
                </a:solidFill>
                <a:ea typeface="ＭＳ Ｐゴシック" pitchFamily="-97" charset="-128"/>
              </a:rPr>
              <a:t>askForce</a:t>
            </a:r>
            <a:r>
              <a:rPr lang="en-US" sz="2000" dirty="0">
                <a:solidFill>
                  <a:srgbClr val="6B6B6B"/>
                </a:solidFill>
                <a:ea typeface="ＭＳ Ｐゴシック" pitchFamily="-97" charset="-128"/>
              </a:rPr>
              <a:t> / Force.com Discussion Boards</a:t>
            </a:r>
          </a:p>
          <a:p>
            <a:pPr marL="1143000" lvl="2" indent="-228600">
              <a:buClr>
                <a:srgbClr val="6B6B6B"/>
              </a:buClr>
            </a:pPr>
            <a:r>
              <a:rPr lang="en-US" sz="2000" dirty="0" err="1">
                <a:solidFill>
                  <a:srgbClr val="6B6B6B"/>
                </a:solidFill>
                <a:ea typeface="ＭＳ Ｐゴシック" pitchFamily="-97" charset="-128"/>
              </a:rPr>
              <a:t>StackExchange</a:t>
            </a:r>
            <a:r>
              <a:rPr lang="en-US" sz="2000" dirty="0">
                <a:solidFill>
                  <a:srgbClr val="6B6B6B"/>
                </a:solidFill>
                <a:ea typeface="ＭＳ Ｐゴシック" pitchFamily="-97" charset="-128"/>
              </a:rPr>
              <a:t> </a:t>
            </a:r>
          </a:p>
          <a:p>
            <a:pPr marL="0"/>
            <a:endParaRPr lang="en-US" dirty="0" smtClean="0">
              <a:ea typeface="ヒラギノ角ゴ Pro W3" charset="-128"/>
            </a:endParaRPr>
          </a:p>
        </p:txBody>
      </p:sp>
    </p:spTree>
    <p:extLst>
      <p:ext uri="{BB962C8B-B14F-4D97-AF65-F5344CB8AC3E}">
        <p14:creationId xmlns:p14="http://schemas.microsoft.com/office/powerpoint/2010/main" xmlns="" val="13957082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How to get started with jQueryUI</a:t>
            </a:r>
          </a:p>
        </p:txBody>
      </p:sp>
      <p:sp>
        <p:nvSpPr>
          <p:cNvPr id="22531" name="Content Placeholder 5"/>
          <p:cNvSpPr>
            <a:spLocks noGrp="1"/>
          </p:cNvSpPr>
          <p:nvPr>
            <p:ph idx="1"/>
          </p:nvPr>
        </p:nvSpPr>
        <p:spPr/>
        <p:txBody>
          <a:bodyPr/>
          <a:lstStyle/>
          <a:p>
            <a:r>
              <a:rPr lang="en-US" dirty="0" smtClean="0">
                <a:ea typeface="ＭＳ Ｐゴシック" pitchFamily="-97" charset="-128"/>
              </a:rPr>
              <a:t>Static Resource</a:t>
            </a:r>
          </a:p>
          <a:p>
            <a:pPr lvl="1"/>
            <a:r>
              <a:rPr lang="en-US" dirty="0" smtClean="0">
                <a:ea typeface="ヒラギノ角ゴ Pro W3" charset="-128"/>
              </a:rPr>
              <a:t>Create a ZIP file of assets</a:t>
            </a:r>
          </a:p>
          <a:p>
            <a:pPr lvl="2"/>
            <a:r>
              <a:rPr lang="en-US" dirty="0" smtClean="0">
                <a:ea typeface="ヒラギノ角ゴ Pro W3" charset="-128"/>
              </a:rPr>
              <a:t>Bundle core, widgets, and plugins in one file</a:t>
            </a:r>
          </a:p>
          <a:p>
            <a:pPr lvl="1"/>
            <a:r>
              <a:rPr lang="en-US" dirty="0" smtClean="0">
                <a:ea typeface="ヒラギノ角ゴ Pro W3" charset="-128"/>
              </a:rPr>
              <a:t>Add to your org</a:t>
            </a:r>
          </a:p>
          <a:p>
            <a:pPr lvl="1"/>
            <a:r>
              <a:rPr lang="en-US" dirty="0" smtClean="0">
                <a:ea typeface="ＭＳ Ｐゴシック" pitchFamily="-97" charset="-128"/>
              </a:rPr>
              <a:t>Reference</a:t>
            </a:r>
          </a:p>
          <a:p>
            <a:r>
              <a:rPr lang="en-US" dirty="0" smtClean="0">
                <a:ea typeface="ＭＳ Ｐゴシック" pitchFamily="-97" charset="-128"/>
              </a:rPr>
              <a:t>External Resource (Google Code)</a:t>
            </a:r>
          </a:p>
          <a:p>
            <a:pPr lvl="1">
              <a:buClr>
                <a:srgbClr val="000000"/>
              </a:buClr>
            </a:pPr>
            <a:r>
              <a:rPr lang="en-US" dirty="0" smtClean="0">
                <a:ea typeface="ＭＳ Ｐゴシック" pitchFamily="-97" charset="-128"/>
              </a:rPr>
              <a:t>Reference the external resource in your Visualforce Page</a:t>
            </a:r>
          </a:p>
          <a:p>
            <a:pPr lvl="1">
              <a:buClr>
                <a:srgbClr val="000000"/>
              </a:buClr>
            </a:pPr>
            <a:r>
              <a:rPr lang="en-US" dirty="0" smtClean="0">
                <a:ea typeface="ＭＳ Ｐゴシック" pitchFamily="-97" charset="-128"/>
              </a:rPr>
              <a:t>https://developers.google.com/speed/libraries/devguide</a:t>
            </a:r>
            <a:endParaRPr lang="en-US" dirty="0">
              <a:ea typeface="ＭＳ Ｐゴシック" pitchFamily="-97" charset="-128"/>
            </a:endParaRPr>
          </a:p>
          <a:p>
            <a:r>
              <a:rPr lang="en-US" dirty="0" smtClean="0">
                <a:ea typeface="ＭＳ Ｐゴシック" pitchFamily="-97" charset="-128"/>
              </a:rPr>
              <a:t>		</a:t>
            </a:r>
            <a:endParaRPr lang="en-US" dirty="0" smtClean="0">
              <a:ea typeface="ヒラギノ角ゴ Pro W3" charset="-128"/>
            </a:endParaRPr>
          </a:p>
        </p:txBody>
      </p:sp>
    </p:spTree>
    <p:extLst>
      <p:ext uri="{BB962C8B-B14F-4D97-AF65-F5344CB8AC3E}">
        <p14:creationId xmlns:p14="http://schemas.microsoft.com/office/powerpoint/2010/main" xmlns="" val="13957082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Questions and open forum</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are your thoughts so far?</a:t>
            </a:r>
          </a:p>
          <a:p>
            <a:pPr marL="0"/>
            <a:r>
              <a:rPr lang="en-US" dirty="0" smtClean="0">
                <a:ea typeface="ＭＳ Ｐゴシック" pitchFamily="-97" charset="-128"/>
              </a:rPr>
              <a:t>Ready to see specific functionality?</a:t>
            </a:r>
          </a:p>
          <a:p>
            <a:pPr marL="0"/>
            <a:endParaRPr lang="en-US" dirty="0">
              <a:ea typeface="ＭＳ Ｐゴシック" pitchFamily="-97" charset="-128"/>
            </a:endParaRPr>
          </a:p>
          <a:p>
            <a:pPr marL="0"/>
            <a:endParaRPr lang="en-US" dirty="0" smtClean="0">
              <a:ea typeface="ＭＳ Ｐゴシック" pitchFamily="-97" charset="-128"/>
            </a:endParaRPr>
          </a:p>
          <a:p>
            <a:pPr marL="0"/>
            <a:endParaRPr lang="en-US" dirty="0">
              <a:ea typeface="ＭＳ Ｐゴシック" pitchFamily="-97" charset="-128"/>
            </a:endParaRPr>
          </a:p>
          <a:p>
            <a:pPr marL="0" algn="ctr"/>
            <a:r>
              <a:rPr lang="en-US" b="1" dirty="0" smtClean="0">
                <a:ea typeface="ＭＳ Ｐゴシック" pitchFamily="-97" charset="-128"/>
              </a:rPr>
              <a:t>Let’s hear from you!</a:t>
            </a:r>
          </a:p>
          <a:p>
            <a:pPr marL="0" algn="ctr"/>
            <a:r>
              <a:rPr lang="en-US" b="1" dirty="0" smtClean="0">
                <a:ea typeface="ＭＳ Ｐゴシック" pitchFamily="-97" charset="-128"/>
              </a:rPr>
              <a:t>What have YOU done with jQuery / jQueryUI?</a:t>
            </a:r>
          </a:p>
        </p:txBody>
      </p:sp>
    </p:spTree>
    <p:extLst>
      <p:ext uri="{BB962C8B-B14F-4D97-AF65-F5344CB8AC3E}">
        <p14:creationId xmlns:p14="http://schemas.microsoft.com/office/powerpoint/2010/main" xmlns="" val="41355318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1:  Table sorting and inputs</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66991" y="1749184"/>
            <a:ext cx="4212742" cy="4731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Plugin:  Tablesorter</a:t>
            </a:r>
          </a:p>
          <a:p>
            <a:pPr marL="114300" indent="-457200">
              <a:buFont typeface="Arial" pitchFamily="34" charset="0"/>
              <a:buChar char="•"/>
            </a:pPr>
            <a:r>
              <a:rPr lang="en-US" dirty="0" smtClean="0">
                <a:ea typeface="ＭＳ Ｐゴシック" pitchFamily="-97" charset="-128"/>
              </a:rPr>
              <a:t>Widget:  Slider</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1:  Sorting and inputs recap</a:t>
            </a:r>
          </a:p>
        </p:txBody>
      </p:sp>
      <p:sp>
        <p:nvSpPr>
          <p:cNvPr id="22531" name="Content Placeholder 5"/>
          <p:cNvSpPr>
            <a:spLocks noGrp="1"/>
          </p:cNvSpPr>
          <p:nvPr>
            <p:ph idx="1"/>
          </p:nvPr>
        </p:nvSpPr>
        <p:spPr/>
        <p:txBody>
          <a:bodyPr>
            <a:normAutofit/>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977884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2:  Status and modal dialogs</a:t>
            </a:r>
          </a:p>
        </p:txBody>
      </p:sp>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Widget:  Modal Dialog</a:t>
            </a:r>
          </a:p>
          <a:p>
            <a:pPr marL="114300" indent="-457200">
              <a:buFont typeface="Arial" pitchFamily="34" charset="0"/>
              <a:buChar char="•"/>
            </a:pPr>
            <a:r>
              <a:rPr lang="en-US" dirty="0" smtClean="0">
                <a:ea typeface="ＭＳ Ｐゴシック" pitchFamily="-97" charset="-128"/>
              </a:rPr>
              <a:t>Widget:  Button</a:t>
            </a:r>
          </a:p>
          <a:p>
            <a:pPr marL="114300" indent="-457200">
              <a:buFont typeface="Arial" pitchFamily="34" charset="0"/>
              <a:buChar char="•"/>
            </a:pPr>
            <a:r>
              <a:rPr lang="en-US" dirty="0" smtClean="0">
                <a:ea typeface="ＭＳ Ｐゴシック" pitchFamily="-97" charset="-128"/>
              </a:rPr>
              <a:t>&lt;apex:actionFunction&gt;</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94829" y="1393825"/>
            <a:ext cx="3358771" cy="2264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97045" y="4171950"/>
            <a:ext cx="2954337" cy="147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192163" y="1725129"/>
            <a:ext cx="3832637" cy="3628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913082" y="6101729"/>
            <a:ext cx="4625106" cy="524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785280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2:  Status and modal dialogs recap</a:t>
            </a:r>
          </a:p>
        </p:txBody>
      </p:sp>
      <p:sp>
        <p:nvSpPr>
          <p:cNvPr id="22531" name="Content Placeholder 5"/>
          <p:cNvSpPr>
            <a:spLocks noGrp="1"/>
          </p:cNvSpPr>
          <p:nvPr>
            <p:ph idx="1"/>
          </p:nvPr>
        </p:nvSpPr>
        <p:spPr/>
        <p:txBody>
          <a:bodyPr>
            <a:normAutofit/>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349042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3:  Drag and drop and HTML5</a:t>
            </a:r>
          </a:p>
        </p:txBody>
      </p:sp>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Interaction:  Draggable</a:t>
            </a:r>
          </a:p>
          <a:p>
            <a:pPr marL="114300" indent="-457200">
              <a:buFont typeface="Arial" pitchFamily="34" charset="0"/>
              <a:buChar char="•"/>
            </a:pPr>
            <a:r>
              <a:rPr lang="en-US" dirty="0">
                <a:ea typeface="ＭＳ Ｐゴシック" pitchFamily="-97" charset="-128"/>
              </a:rPr>
              <a:t>Interaction:  </a:t>
            </a:r>
            <a:r>
              <a:rPr lang="en-US" dirty="0" smtClean="0">
                <a:ea typeface="ＭＳ Ｐゴシック" pitchFamily="-97" charset="-128"/>
              </a:rPr>
              <a:t>Droppable</a:t>
            </a:r>
          </a:p>
          <a:p>
            <a:pPr marL="114300" indent="-457200">
              <a:buFont typeface="Arial" pitchFamily="34" charset="0"/>
              <a:buChar char="•"/>
            </a:pPr>
            <a:r>
              <a:rPr lang="en-US" dirty="0" smtClean="0">
                <a:ea typeface="ＭＳ Ｐゴシック" pitchFamily="-97" charset="-128"/>
              </a:rPr>
              <a:t>&lt;apex:actionFunction&gt;</a:t>
            </a:r>
          </a:p>
          <a:p>
            <a:pPr marL="114300" indent="-457200">
              <a:buFont typeface="Arial" pitchFamily="34" charset="0"/>
              <a:buChar char="•"/>
            </a:pPr>
            <a:r>
              <a:rPr lang="en-US" dirty="0" smtClean="0">
                <a:ea typeface="ＭＳ Ｐゴシック" pitchFamily="-97" charset="-128"/>
              </a:rPr>
              <a:t>HTML5:  Data attribute</a:t>
            </a:r>
          </a:p>
        </p:txBody>
      </p:sp>
      <p:pic>
        <p:nvPicPr>
          <p:cNvPr id="1028" name="Picture 4"/>
          <p:cNvPicPr>
            <a:picLocks noChangeAspect="1" noChangeArrowheads="1"/>
          </p:cNvPicPr>
          <p:nvPr/>
        </p:nvPicPr>
        <p:blipFill>
          <a:blip r:embed="rId2"/>
          <a:srcRect/>
          <a:stretch>
            <a:fillRect/>
          </a:stretch>
        </p:blipFill>
        <p:spPr bwMode="auto">
          <a:xfrm>
            <a:off x="6428796" y="2614613"/>
            <a:ext cx="6924675" cy="3000375"/>
          </a:xfrm>
          <a:prstGeom prst="rect">
            <a:avLst/>
          </a:prstGeom>
          <a:noFill/>
          <a:ln w="9525">
            <a:noFill/>
            <a:miter lim="800000"/>
            <a:headEnd/>
            <a:tailEnd/>
          </a:ln>
        </p:spPr>
      </p:pic>
    </p:spTree>
    <p:extLst>
      <p:ext uri="{BB962C8B-B14F-4D97-AF65-F5344CB8AC3E}">
        <p14:creationId xmlns:p14="http://schemas.microsoft.com/office/powerpoint/2010/main" xmlns="" val="38294872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3:  Drag and drop / HTML5 recap</a:t>
            </a:r>
          </a:p>
        </p:txBody>
      </p:sp>
      <p:sp>
        <p:nvSpPr>
          <p:cNvPr id="22531" name="Content Placeholder 5"/>
          <p:cNvSpPr>
            <a:spLocks noGrp="1"/>
          </p:cNvSpPr>
          <p:nvPr>
            <p:ph idx="1"/>
          </p:nvPr>
        </p:nvSpPr>
        <p:spPr/>
        <p:txBody>
          <a:bodyPr>
            <a:normAutofit/>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720241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Recap</a:t>
            </a:r>
          </a:p>
        </p:txBody>
      </p:sp>
      <p:sp>
        <p:nvSpPr>
          <p:cNvPr id="22531" name="Content Placeholder 5"/>
          <p:cNvSpPr>
            <a:spLocks noGrp="1"/>
          </p:cNvSpPr>
          <p:nvPr>
            <p:ph idx="1"/>
          </p:nvPr>
        </p:nvSpPr>
        <p:spPr/>
        <p:txBody>
          <a:bodyPr/>
          <a:lstStyle/>
          <a:p>
            <a:r>
              <a:rPr lang="en-US" dirty="0" smtClean="0">
                <a:ea typeface="ＭＳ Ｐゴシック" pitchFamily="-97" charset="-128"/>
              </a:rPr>
              <a:t>Why is it important to use technologies like jQuery / jQueryUI?</a:t>
            </a:r>
          </a:p>
          <a:p>
            <a:r>
              <a:rPr lang="en-US" dirty="0" smtClean="0">
                <a:ea typeface="ＭＳ Ｐゴシック" pitchFamily="-97" charset="-128"/>
              </a:rPr>
              <a:t>How much is too much or too little?</a:t>
            </a:r>
          </a:p>
          <a:p>
            <a:r>
              <a:rPr lang="en-US" dirty="0" smtClean="0">
                <a:ea typeface="ＭＳ Ｐゴシック" pitchFamily="-97" charset="-128"/>
              </a:rPr>
              <a:t>You are the front line to user adoption!</a:t>
            </a:r>
          </a:p>
          <a:p>
            <a:r>
              <a:rPr lang="en-US" dirty="0" smtClean="0">
                <a:ea typeface="ＭＳ Ｐゴシック" pitchFamily="-97" charset="-128"/>
              </a:rPr>
              <a:t>Resources – never be afraid to ask for advice</a:t>
            </a:r>
          </a:p>
          <a:p>
            <a:pPr marL="1517650" lvl="1" indent="-457200">
              <a:buFont typeface="Arial" pitchFamily="34" charset="0"/>
              <a:buChar char="•"/>
            </a:pPr>
            <a:r>
              <a:rPr lang="en-US" dirty="0" smtClean="0">
                <a:ea typeface="ＭＳ Ｐゴシック" pitchFamily="-97" charset="-128"/>
              </a:rPr>
              <a:t>Twitter:  #</a:t>
            </a:r>
            <a:r>
              <a:rPr lang="en-US" dirty="0" err="1" smtClean="0">
                <a:ea typeface="ＭＳ Ｐゴシック" pitchFamily="-97" charset="-128"/>
              </a:rPr>
              <a:t>askForce</a:t>
            </a:r>
            <a:endParaRPr lang="en-US" dirty="0" smtClean="0">
              <a:ea typeface="ＭＳ Ｐゴシック" pitchFamily="-97" charset="-128"/>
            </a:endParaRPr>
          </a:p>
          <a:p>
            <a:pPr marL="1517650" lvl="1" indent="-457200">
              <a:buFont typeface="Arial" pitchFamily="34" charset="0"/>
              <a:buChar char="•"/>
            </a:pPr>
            <a:r>
              <a:rPr lang="en-US" dirty="0" smtClean="0">
                <a:ea typeface="ＭＳ Ｐゴシック" pitchFamily="-97" charset="-128"/>
              </a:rPr>
              <a:t>Salesforce </a:t>
            </a:r>
            <a:r>
              <a:rPr lang="en-US" dirty="0" err="1" smtClean="0">
                <a:ea typeface="ＭＳ Ｐゴシック" pitchFamily="-97" charset="-128"/>
              </a:rPr>
              <a:t>developerforce</a:t>
            </a:r>
            <a:r>
              <a:rPr lang="en-US" dirty="0" smtClean="0">
                <a:ea typeface="ＭＳ Ｐゴシック" pitchFamily="-97" charset="-128"/>
              </a:rPr>
              <a:t> boards</a:t>
            </a:r>
          </a:p>
          <a:p>
            <a:pPr marL="1517650" lvl="1" indent="-457200">
              <a:buFont typeface="Arial" pitchFamily="34" charset="0"/>
              <a:buChar char="•"/>
            </a:pPr>
            <a:r>
              <a:rPr lang="en-US" dirty="0" smtClean="0">
                <a:ea typeface="ＭＳ Ｐゴシック" pitchFamily="-97" charset="-128"/>
              </a:rPr>
              <a:t>Reach out to bloggers and peers</a:t>
            </a:r>
          </a:p>
          <a:p>
            <a:r>
              <a:rPr lang="en-US" dirty="0" err="1" smtClean="0">
                <a:ea typeface="ＭＳ Ｐゴシック" pitchFamily="-97" charset="-128"/>
              </a:rPr>
              <a:t>Github</a:t>
            </a:r>
            <a:r>
              <a:rPr lang="en-US" dirty="0" smtClean="0">
                <a:ea typeface="ＭＳ Ｐゴシック" pitchFamily="-97" charset="-128"/>
              </a:rPr>
              <a:t> link - </a:t>
            </a:r>
            <a:r>
              <a:rPr lang="en-US" dirty="0">
                <a:hlinkClick r:id="rId2"/>
              </a:rPr>
              <a:t>https://github.com/techman97/SFDC_Code</a:t>
            </a:r>
            <a:endParaRPr lang="en-US" dirty="0" smtClean="0">
              <a:ea typeface="ヒラギノ角ゴ Pro W3" charset="-128"/>
            </a:endParaRPr>
          </a:p>
        </p:txBody>
      </p:sp>
    </p:spTree>
    <p:extLst>
      <p:ext uri="{BB962C8B-B14F-4D97-AF65-F5344CB8AC3E}">
        <p14:creationId xmlns:p14="http://schemas.microsoft.com/office/powerpoint/2010/main" xmlns="" val="5660689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ea typeface="ＭＳ Ｐゴシック" pitchFamily="-97" charset="-128"/>
              </a:rPr>
              <a:t>Safe harbor</a:t>
            </a:r>
          </a:p>
        </p:txBody>
      </p:sp>
      <p:sp>
        <p:nvSpPr>
          <p:cNvPr id="19459" name="Rectangle 3"/>
          <p:cNvSpPr>
            <a:spLocks/>
          </p:cNvSpPr>
          <p:nvPr/>
        </p:nvSpPr>
        <p:spPr bwMode="auto">
          <a:xfrm>
            <a:off x="1311275" y="1401763"/>
            <a:ext cx="11591925" cy="5610225"/>
          </a:xfrm>
          <a:prstGeom prst="rect">
            <a:avLst/>
          </a:prstGeom>
          <a:noFill/>
          <a:ln w="9525">
            <a:noFill/>
            <a:miter lim="800000"/>
            <a:headEnd/>
            <a:tailEnd/>
          </a:ln>
        </p:spPr>
        <p:txBody>
          <a:bodyPr lIns="0" tIns="0" rIns="40629"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Safe harbor statement under the Private Securities Litigation Reform Act of 1995:</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This presentation may contain forward-looking statements that involve risks, uncertainties, and assumptions. If any such uncertainties materialize or if any of the assumptions proves incorrect, the results of salesforce.com, inc.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intellectual property and other litigation, risks associated with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inc. is included in our annual report on Form 10-Q for the most recent fiscal quarter ended July 31, 2012. This documents and others containing important disclosures are available on the SEC Filings section of the Investor Information section of our Web site.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inc. assumes no obligation and does not intend to update these forward-looking statements.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Introduction</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Andrew Boettcher</a:t>
            </a:r>
          </a:p>
          <a:p>
            <a:pPr lvl="1"/>
            <a:r>
              <a:rPr lang="en-US" dirty="0" smtClean="0">
                <a:ea typeface="ＭＳ Ｐゴシック" pitchFamily="-97" charset="-128"/>
              </a:rPr>
              <a:t>Background</a:t>
            </a:r>
          </a:p>
          <a:p>
            <a:pPr lvl="2"/>
            <a:r>
              <a:rPr lang="en-US" dirty="0" smtClean="0">
                <a:ea typeface="ヒラギノ角ゴ Pro W3" charset="-128"/>
              </a:rPr>
              <a:t>Systems Engineer / Architect (MCSE)</a:t>
            </a:r>
          </a:p>
          <a:p>
            <a:pPr lvl="2"/>
            <a:r>
              <a:rPr lang="en-US" dirty="0" smtClean="0">
                <a:ea typeface="ヒラギノ角ゴ Pro W3" charset="-128"/>
              </a:rPr>
              <a:t>Software Development</a:t>
            </a:r>
          </a:p>
          <a:p>
            <a:pPr lvl="2"/>
            <a:r>
              <a:rPr lang="en-US" dirty="0" smtClean="0">
                <a:ea typeface="ヒラギノ角ゴ Pro W3" charset="-128"/>
              </a:rPr>
              <a:t>VoIP Telephony Integrations</a:t>
            </a:r>
          </a:p>
          <a:p>
            <a:pPr lvl="1"/>
            <a:r>
              <a:rPr lang="en-US" dirty="0" smtClean="0">
                <a:ea typeface="ＭＳ Ｐゴシック" pitchFamily="-97" charset="-128"/>
              </a:rPr>
              <a:t>Rumblings and Aspirations</a:t>
            </a:r>
          </a:p>
          <a:p>
            <a:pPr lvl="2"/>
            <a:r>
              <a:rPr lang="en-US" dirty="0" smtClean="0">
                <a:ea typeface="ヒラギノ角ゴ Pro W3" charset="-128"/>
              </a:rPr>
              <a:t>Senior CRM Advisor, Demand Chain Systems (Minnesota)</a:t>
            </a:r>
          </a:p>
          <a:p>
            <a:pPr lvl="2"/>
            <a:r>
              <a:rPr lang="en-US" dirty="0" smtClean="0">
                <a:ea typeface="ヒラギノ角ゴ Pro W3" charset="-128"/>
              </a:rPr>
              <a:t>Twin Cities (MN) Developer User Group Leader</a:t>
            </a:r>
          </a:p>
          <a:p>
            <a:pPr lvl="2"/>
            <a:r>
              <a:rPr lang="en-US" dirty="0" smtClean="0">
                <a:ea typeface="ヒラギノ角ゴ Pro W3" charset="-128"/>
              </a:rPr>
              <a:t>Evangelizing Force.com – what a platform!</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9"/>
          <p:cNvSpPr>
            <a:spLocks noGrp="1"/>
          </p:cNvSpPr>
          <p:nvPr>
            <p:ph type="title"/>
          </p:nvPr>
        </p:nvSpPr>
        <p:spPr>
          <a:xfrm>
            <a:off x="3175000" y="188913"/>
            <a:ext cx="10475913" cy="931862"/>
          </a:xfrm>
        </p:spPr>
        <p:txBody>
          <a:bodyPr/>
          <a:lstStyle/>
          <a:p>
            <a:r>
              <a:rPr lang="en-US" dirty="0" smtClean="0">
                <a:ea typeface="ＭＳ Ｐゴシック" pitchFamily="-97" charset="-128"/>
              </a:rPr>
              <a:t>Demand Chain Systems</a:t>
            </a: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xmlns="" val="0"/>
              </a:ext>
            </a:extLst>
          </a:blip>
          <a:stretch>
            <a:fillRect/>
          </a:stretch>
        </p:blipFill>
        <p:spPr>
          <a:xfrm>
            <a:off x="922947" y="2854471"/>
            <a:ext cx="2567940" cy="1424940"/>
          </a:xfrm>
          <a:prstGeom prst="rect">
            <a:avLst/>
          </a:prstGeom>
          <a:noFill/>
          <a:ln>
            <a:noFill/>
          </a:ln>
        </p:spPr>
      </p:pic>
      <p:sp>
        <p:nvSpPr>
          <p:cNvPr id="25604" name="Text Placeholder 11"/>
          <p:cNvSpPr>
            <a:spLocks noGrp="1"/>
          </p:cNvSpPr>
          <p:nvPr>
            <p:ph type="body" sz="quarter" idx="11"/>
          </p:nvPr>
        </p:nvSpPr>
        <p:spPr>
          <a:xfrm>
            <a:off x="4459288" y="1584324"/>
            <a:ext cx="8562975" cy="2537101"/>
          </a:xfrm>
        </p:spPr>
        <p:txBody>
          <a:bodyPr/>
          <a:lstStyle/>
          <a:p>
            <a:pPr marL="0" indent="0"/>
            <a:r>
              <a:rPr lang="en-US" dirty="0" smtClean="0">
                <a:ea typeface="ＭＳ Ｐゴシック" pitchFamily="-97" charset="-128"/>
              </a:rPr>
              <a:t>If lasting CRM success was easy, everyone would already have it.  Demand Chain Systems brings a unique model-based structure which greatly simplifies CRM success.  Our approach is the perfect complement to the industry leading Salesforce.com platform.</a:t>
            </a:r>
          </a:p>
        </p:txBody>
      </p:sp>
      <p:sp>
        <p:nvSpPr>
          <p:cNvPr id="25605" name="Content Placeholder 12"/>
          <p:cNvSpPr>
            <a:spLocks noGrp="1"/>
          </p:cNvSpPr>
          <p:nvPr>
            <p:ph sz="quarter" idx="12"/>
          </p:nvPr>
        </p:nvSpPr>
        <p:spPr>
          <a:xfrm>
            <a:off x="4489450" y="3988904"/>
            <a:ext cx="8510588" cy="2211871"/>
          </a:xfrm>
        </p:spPr>
        <p:txBody>
          <a:bodyPr anchor="t"/>
          <a:lstStyle/>
          <a:p>
            <a:pPr marL="301625" indent="-301625"/>
            <a:r>
              <a:rPr lang="en-US" dirty="0" smtClean="0">
                <a:ea typeface="ＭＳ Ｐゴシック" pitchFamily="-97" charset="-128"/>
              </a:rPr>
              <a:t>Structured Roadmaps</a:t>
            </a:r>
          </a:p>
          <a:p>
            <a:pPr marL="301625" indent="-301625"/>
            <a:r>
              <a:rPr lang="en-US" dirty="0" smtClean="0">
                <a:ea typeface="ＭＳ Ｐゴシック" pitchFamily="-97" charset="-128"/>
              </a:rPr>
              <a:t>Structured Deployments</a:t>
            </a:r>
          </a:p>
          <a:p>
            <a:pPr marL="301625" indent="-301625"/>
            <a:r>
              <a:rPr lang="en-US" dirty="0" smtClean="0">
                <a:ea typeface="ＭＳ Ｐゴシック" pitchFamily="-97" charset="-128"/>
              </a:rPr>
              <a:t>Lasting CRM Success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a:ea typeface="ＭＳ Ｐゴシック" pitchFamily="-97" charset="-128"/>
              </a:rPr>
              <a:t>Agenda (http://</a:t>
            </a:r>
            <a:r>
              <a:rPr lang="en-US" dirty="0" smtClean="0">
                <a:ea typeface="ＭＳ Ｐゴシック" pitchFamily="-97" charset="-128"/>
              </a:rPr>
              <a:t>bit.ly/NK8oNs)</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exactly are we doing here today?</a:t>
            </a:r>
          </a:p>
          <a:p>
            <a:pPr lvl="1"/>
            <a:r>
              <a:rPr lang="en-US" dirty="0" smtClean="0">
                <a:ea typeface="ＭＳ Ｐゴシック" pitchFamily="-97" charset="-128"/>
              </a:rPr>
              <a:t>Who are you?</a:t>
            </a:r>
          </a:p>
          <a:p>
            <a:pPr lvl="1"/>
            <a:r>
              <a:rPr lang="en-US" dirty="0" smtClean="0">
                <a:ea typeface="ＭＳ Ｐゴシック" pitchFamily="-97" charset="-128"/>
              </a:rPr>
              <a:t>What is jQuery / jQueryUI?</a:t>
            </a:r>
          </a:p>
          <a:p>
            <a:pPr lvl="1"/>
            <a:r>
              <a:rPr lang="en-US" dirty="0" smtClean="0">
                <a:ea typeface="ＭＳ Ｐゴシック" pitchFamily="-97" charset="-128"/>
              </a:rPr>
              <a:t>Why is it important to use technologies like jQuery?</a:t>
            </a:r>
          </a:p>
          <a:p>
            <a:pPr lvl="1"/>
            <a:r>
              <a:rPr lang="en-US" dirty="0" smtClean="0">
                <a:ea typeface="ＭＳ Ｐゴシック" pitchFamily="-97" charset="-128"/>
              </a:rPr>
              <a:t>How much is too much or too little?</a:t>
            </a:r>
          </a:p>
          <a:p>
            <a:pPr lvl="1"/>
            <a:r>
              <a:rPr lang="en-US" dirty="0" smtClean="0">
                <a:ea typeface="ＭＳ Ｐゴシック" pitchFamily="-97" charset="-128"/>
              </a:rPr>
              <a:t>Examples of jQuery / jQueryUI</a:t>
            </a:r>
          </a:p>
          <a:p>
            <a:pPr lvl="1"/>
            <a:r>
              <a:rPr lang="en-US" dirty="0" smtClean="0">
                <a:ea typeface="ＭＳ Ｐゴシック" pitchFamily="-97" charset="-128"/>
              </a:rPr>
              <a:t>Resources</a:t>
            </a:r>
          </a:p>
          <a:p>
            <a:pPr lvl="1"/>
            <a:r>
              <a:rPr lang="en-US" dirty="0" smtClean="0">
                <a:ea typeface="ＭＳ Ｐゴシック" pitchFamily="-97" charset="-128"/>
              </a:rPr>
              <a:t>Ping your peers / Q &amp; A</a:t>
            </a:r>
            <a:endParaRPr lang="en-US" dirty="0" smtClean="0">
              <a:ea typeface="ヒラギノ角ゴ Pro W3" charset="-128"/>
            </a:endParaRPr>
          </a:p>
        </p:txBody>
      </p:sp>
    </p:spTree>
    <p:extLst>
      <p:ext uri="{BB962C8B-B14F-4D97-AF65-F5344CB8AC3E}">
        <p14:creationId xmlns:p14="http://schemas.microsoft.com/office/powerpoint/2010/main" xmlns="" val="16259956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What is jQuery / jQueryUI?</a:t>
            </a: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jQuery (</a:t>
            </a:r>
            <a:r>
              <a:rPr lang="en-US" sz="3200" dirty="0">
                <a:solidFill>
                  <a:srgbClr val="000000"/>
                </a:solidFill>
                <a:ea typeface="ＭＳ Ｐゴシック" pitchFamily="-97" charset="-128"/>
                <a:hlinkClick r:id="rId2"/>
              </a:rPr>
              <a:t>www.jQuery.com</a:t>
            </a:r>
            <a:r>
              <a:rPr lang="en-US" sz="3200" dirty="0">
                <a:solidFill>
                  <a:srgbClr val="000000"/>
                </a:solidFill>
                <a:ea typeface="ＭＳ Ｐゴシック" pitchFamily="-97" charset="-128"/>
              </a:rPr>
              <a:t>)</a:t>
            </a:r>
          </a:p>
          <a:p>
            <a:pPr marL="742950" lvl="1" indent="-285750">
              <a:buClr>
                <a:srgbClr val="000000"/>
              </a:buClr>
              <a:buFontTx/>
              <a:buChar char="–"/>
            </a:pPr>
            <a:r>
              <a:rPr lang="en-US" sz="2400" dirty="0">
                <a:ea typeface="ＭＳ Ｐゴシック" pitchFamily="-97" charset="-128"/>
              </a:rPr>
              <a:t>Fast and Concise JS Library</a:t>
            </a:r>
          </a:p>
          <a:p>
            <a:pPr marL="1143000" lvl="2" indent="-228600">
              <a:buClr>
                <a:srgbClr val="6B6B6B"/>
              </a:buClr>
            </a:pPr>
            <a:r>
              <a:rPr lang="en-US" sz="2000" dirty="0">
                <a:solidFill>
                  <a:srgbClr val="6B6B6B"/>
                </a:solidFill>
                <a:ea typeface="ＭＳ Ｐゴシック" pitchFamily="-97" charset="-128"/>
              </a:rPr>
              <a:t>Simplifies HTML Document Traversing</a:t>
            </a:r>
          </a:p>
          <a:p>
            <a:pPr marL="1143000" lvl="2" indent="-228600">
              <a:buClr>
                <a:srgbClr val="6B6B6B"/>
              </a:buClr>
            </a:pPr>
            <a:r>
              <a:rPr lang="en-US" sz="2000" dirty="0">
                <a:solidFill>
                  <a:srgbClr val="6B6B6B"/>
                </a:solidFill>
                <a:ea typeface="ＭＳ Ｐゴシック" pitchFamily="-97" charset="-128"/>
              </a:rPr>
              <a:t>Event Handling</a:t>
            </a:r>
          </a:p>
          <a:p>
            <a:pPr marL="1143000" lvl="2" indent="-228600">
              <a:buClr>
                <a:srgbClr val="6B6B6B"/>
              </a:buClr>
            </a:pPr>
            <a:r>
              <a:rPr lang="en-US" sz="2000" dirty="0">
                <a:solidFill>
                  <a:srgbClr val="6B6B6B"/>
                </a:solidFill>
                <a:ea typeface="ＭＳ Ｐゴシック" pitchFamily="-97" charset="-128"/>
              </a:rPr>
              <a:t>Animations</a:t>
            </a:r>
          </a:p>
          <a:p>
            <a:pPr marL="1143000" lvl="2" indent="-228600">
              <a:buClr>
                <a:srgbClr val="6B6B6B"/>
              </a:buClr>
            </a:pPr>
            <a:r>
              <a:rPr lang="en-US" sz="2000" dirty="0">
                <a:solidFill>
                  <a:srgbClr val="6B6B6B"/>
                </a:solidFill>
                <a:ea typeface="ＭＳ Ｐゴシック" pitchFamily="-97" charset="-128"/>
              </a:rPr>
              <a:t>Ajax Interactions</a:t>
            </a:r>
          </a:p>
          <a:p>
            <a:pPr lvl="0" indent="-342900">
              <a:buClr>
                <a:srgbClr val="6B6B6B"/>
              </a:buClr>
              <a:buFont typeface="Wingdings" charset="2"/>
              <a:buChar char="§"/>
            </a:pPr>
            <a:r>
              <a:rPr lang="en-US" sz="3200" dirty="0">
                <a:solidFill>
                  <a:srgbClr val="000000"/>
                </a:solidFill>
                <a:ea typeface="ＭＳ Ｐゴシック" pitchFamily="-97" charset="-128"/>
              </a:rPr>
              <a:t>jQueryUI (</a:t>
            </a:r>
            <a:r>
              <a:rPr lang="en-US" sz="3200" dirty="0">
                <a:solidFill>
                  <a:srgbClr val="000000"/>
                </a:solidFill>
                <a:ea typeface="ＭＳ Ｐゴシック" pitchFamily="-97" charset="-128"/>
                <a:hlinkClick r:id="rId3"/>
              </a:rPr>
              <a:t>www.jQueryUI.com</a:t>
            </a:r>
            <a:r>
              <a:rPr lang="en-US" sz="3200" dirty="0">
                <a:solidFill>
                  <a:srgbClr val="000000"/>
                </a:solidFill>
                <a:ea typeface="ＭＳ Ｐゴシック" pitchFamily="-97" charset="-128"/>
              </a:rPr>
              <a:t>)</a:t>
            </a:r>
          </a:p>
          <a:p>
            <a:pPr marL="742950" lvl="1" indent="-285750">
              <a:buClr>
                <a:srgbClr val="000000"/>
              </a:buClr>
              <a:buFontTx/>
              <a:buChar char="–"/>
            </a:pPr>
            <a:r>
              <a:rPr lang="en-US" sz="2400" dirty="0">
                <a:ea typeface="ＭＳ Ｐゴシック" pitchFamily="-97" charset="-128"/>
              </a:rPr>
              <a:t>Built on top of jQuery</a:t>
            </a:r>
          </a:p>
          <a:p>
            <a:pPr marL="1143000" lvl="2" indent="-228600">
              <a:buClr>
                <a:srgbClr val="6B6B6B"/>
              </a:buClr>
            </a:pPr>
            <a:r>
              <a:rPr lang="en-US" sz="2000" dirty="0">
                <a:solidFill>
                  <a:srgbClr val="6B6B6B"/>
                </a:solidFill>
                <a:ea typeface="ＭＳ Ｐゴシック" pitchFamily="-97" charset="-128"/>
              </a:rPr>
              <a:t>Low-level Interaction and Animation</a:t>
            </a:r>
          </a:p>
          <a:p>
            <a:pPr marL="1143000" lvl="2" indent="-228600">
              <a:buClr>
                <a:srgbClr val="6B6B6B"/>
              </a:buClr>
            </a:pPr>
            <a:r>
              <a:rPr lang="en-US" sz="2000" dirty="0">
                <a:solidFill>
                  <a:srgbClr val="6B6B6B"/>
                </a:solidFill>
                <a:ea typeface="ＭＳ Ｐゴシック" pitchFamily="-97" charset="-128"/>
              </a:rPr>
              <a:t>Advanced Effects</a:t>
            </a:r>
          </a:p>
          <a:p>
            <a:pPr marL="1143000" lvl="2" indent="-228600">
              <a:buClr>
                <a:srgbClr val="6B6B6B"/>
              </a:buClr>
            </a:pPr>
            <a:r>
              <a:rPr lang="en-US" sz="2000" dirty="0">
                <a:solidFill>
                  <a:srgbClr val="6B6B6B"/>
                </a:solidFill>
                <a:ea typeface="ＭＳ Ｐゴシック" pitchFamily="-97" charset="-128"/>
              </a:rPr>
              <a:t>Themeable Widgets</a:t>
            </a:r>
          </a:p>
          <a:p>
            <a:pPr marL="0"/>
            <a:endParaRPr lang="en-US" dirty="0" smtClean="0">
              <a:ea typeface="ヒラギノ角ゴ Pro W3" charset="-128"/>
            </a:endParaRPr>
          </a:p>
        </p:txBody>
      </p:sp>
    </p:spTree>
    <p:extLst>
      <p:ext uri="{BB962C8B-B14F-4D97-AF65-F5344CB8AC3E}">
        <p14:creationId xmlns:p14="http://schemas.microsoft.com/office/powerpoint/2010/main" xmlns="" val="162599563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algn="ctr"/>
            <a:r>
              <a:rPr lang="en-US" dirty="0" smtClean="0">
                <a:ea typeface="ＭＳ Ｐゴシック" pitchFamily="-97" charset="-128"/>
              </a:rPr>
              <a:t>What REALLY is jQuery / jQueryUI?</a:t>
            </a:r>
          </a:p>
        </p:txBody>
      </p:sp>
      <p:sp>
        <p:nvSpPr>
          <p:cNvPr id="22531" name="Content Placeholder 5"/>
          <p:cNvSpPr>
            <a:spLocks noGrp="1"/>
          </p:cNvSpPr>
          <p:nvPr>
            <p:ph idx="1"/>
          </p:nvPr>
        </p:nvSpPr>
        <p:spPr/>
        <p:txBody>
          <a:bodyPr/>
          <a:lstStyle/>
          <a:p>
            <a:pPr marL="0" algn="ctr"/>
            <a:endParaRPr lang="en-US" dirty="0" smtClean="0">
              <a:ea typeface="ヒラギノ角ゴ Pro W3" charset="-128"/>
            </a:endParaRPr>
          </a:p>
          <a:p>
            <a:pPr marL="0" algn="ctr"/>
            <a:r>
              <a:rPr lang="en-US" dirty="0" smtClean="0">
                <a:ea typeface="ヒラギノ角ゴ Pro W3" charset="-128"/>
              </a:rPr>
              <a:t>A </a:t>
            </a:r>
            <a:r>
              <a:rPr lang="en-US" u="sng" dirty="0" smtClean="0">
                <a:ea typeface="ヒラギノ角ゴ Pro W3" charset="-128"/>
              </a:rPr>
              <a:t>tool</a:t>
            </a:r>
            <a:r>
              <a:rPr lang="en-US" dirty="0" smtClean="0">
                <a:ea typeface="ヒラギノ角ゴ Pro W3" charset="-128"/>
              </a:rPr>
              <a:t> in your development arsenal.</a:t>
            </a:r>
          </a:p>
          <a:p>
            <a:pPr marL="0" algn="ctr"/>
            <a:endParaRPr lang="en-US" dirty="0" smtClean="0">
              <a:ea typeface="ヒラギノ角ゴ Pro W3" charset="-128"/>
            </a:endParaRPr>
          </a:p>
          <a:p>
            <a:pPr marL="0" algn="ctr"/>
            <a:endParaRPr lang="en-US" dirty="0">
              <a:ea typeface="ヒラギノ角ゴ Pro W3" charset="-128"/>
            </a:endParaRPr>
          </a:p>
          <a:p>
            <a:pPr marL="0" algn="ctr"/>
            <a:r>
              <a:rPr lang="en-US" sz="2800" dirty="0" smtClean="0">
                <a:ea typeface="ヒラギノ角ゴ Pro W3" charset="-128"/>
              </a:rPr>
              <a:t>Help users see data </a:t>
            </a:r>
            <a:r>
              <a:rPr lang="en-US" sz="2800" u="sng" dirty="0" smtClean="0">
                <a:ea typeface="ヒラギノ角ゴ Pro W3" charset="-128"/>
              </a:rPr>
              <a:t>easier</a:t>
            </a:r>
          </a:p>
          <a:p>
            <a:pPr marL="0" algn="ctr"/>
            <a:r>
              <a:rPr lang="en-US" sz="2800" dirty="0" smtClean="0">
                <a:ea typeface="ヒラギノ角ゴ Pro W3" charset="-128"/>
              </a:rPr>
              <a:t>Help users work with data </a:t>
            </a:r>
            <a:r>
              <a:rPr lang="en-US" sz="2800" u="sng" dirty="0" smtClean="0">
                <a:ea typeface="ヒラギノ角ゴ Pro W3" charset="-128"/>
              </a:rPr>
              <a:t>more effectively</a:t>
            </a:r>
          </a:p>
          <a:p>
            <a:pPr marL="0" algn="ctr"/>
            <a:r>
              <a:rPr lang="en-US" sz="2800" dirty="0" smtClean="0">
                <a:ea typeface="ヒラギノ角ゴ Pro W3" charset="-128"/>
              </a:rPr>
              <a:t>Help management understand data </a:t>
            </a:r>
            <a:r>
              <a:rPr lang="en-US" sz="2800" u="sng" dirty="0" smtClean="0">
                <a:ea typeface="ヒラギノ角ゴ Pro W3" charset="-128"/>
              </a:rPr>
              <a:t>better</a:t>
            </a:r>
          </a:p>
        </p:txBody>
      </p:sp>
    </p:spTree>
    <p:extLst>
      <p:ext uri="{BB962C8B-B14F-4D97-AF65-F5344CB8AC3E}">
        <p14:creationId xmlns:p14="http://schemas.microsoft.com/office/powerpoint/2010/main" xmlns="" val="16259956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jQueryUI – demos and documentation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05527" y="1166399"/>
            <a:ext cx="9219347" cy="5896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2599563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Why important?  Developers vs. Users</a:t>
            </a: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Developers use systems </a:t>
            </a:r>
            <a:r>
              <a:rPr lang="en-US" sz="3200" b="1" i="1" dirty="0">
                <a:solidFill>
                  <a:srgbClr val="000000"/>
                </a:solidFill>
                <a:ea typeface="ＭＳ Ｐゴシック" pitchFamily="-97" charset="-128"/>
              </a:rPr>
              <a:t>like developers</a:t>
            </a:r>
          </a:p>
          <a:p>
            <a:pPr marL="742950" lvl="1" indent="-285750">
              <a:buClr>
                <a:srgbClr val="000000"/>
              </a:buClr>
              <a:buFontTx/>
              <a:buChar char="–"/>
            </a:pPr>
            <a:r>
              <a:rPr lang="en-US" sz="2400" dirty="0">
                <a:ea typeface="ＭＳ Ｐゴシック" pitchFamily="-97" charset="-128"/>
              </a:rPr>
              <a:t>Technically-minded</a:t>
            </a:r>
          </a:p>
          <a:p>
            <a:pPr marL="742950" lvl="1" indent="-285750">
              <a:buClr>
                <a:srgbClr val="000000"/>
              </a:buClr>
              <a:buFontTx/>
              <a:buChar char="–"/>
            </a:pPr>
            <a:r>
              <a:rPr lang="en-US" sz="2400" dirty="0">
                <a:ea typeface="ＭＳ Ｐゴシック" pitchFamily="-97" charset="-128"/>
              </a:rPr>
              <a:t>Self-correcting</a:t>
            </a:r>
          </a:p>
          <a:p>
            <a:pPr marL="742950" lvl="1" indent="-285750">
              <a:buClr>
                <a:srgbClr val="000000"/>
              </a:buClr>
              <a:buFontTx/>
              <a:buChar char="–"/>
            </a:pPr>
            <a:r>
              <a:rPr lang="en-US" sz="2400" dirty="0">
                <a:ea typeface="ＭＳ Ｐゴシック" pitchFamily="-97" charset="-128"/>
              </a:rPr>
              <a:t>Understanding of “glitches”</a:t>
            </a:r>
          </a:p>
          <a:p>
            <a:pPr marL="742950" lvl="1" indent="-285750">
              <a:buClr>
                <a:srgbClr val="000000"/>
              </a:buClr>
              <a:buFontTx/>
              <a:buChar char="–"/>
            </a:pPr>
            <a:r>
              <a:rPr lang="en-US" sz="2400" dirty="0">
                <a:ea typeface="ＭＳ Ｐゴシック" pitchFamily="-97" charset="-128"/>
              </a:rPr>
              <a:t>Can switch paths mid-stream</a:t>
            </a:r>
          </a:p>
          <a:p>
            <a:pPr lvl="0" indent="-342900">
              <a:buClr>
                <a:srgbClr val="6B6B6B"/>
              </a:buClr>
              <a:buFont typeface="Wingdings" charset="2"/>
              <a:buChar char="§"/>
            </a:pPr>
            <a:r>
              <a:rPr lang="en-US" sz="3200" dirty="0">
                <a:solidFill>
                  <a:srgbClr val="000000"/>
                </a:solidFill>
                <a:ea typeface="ＭＳ Ｐゴシック" pitchFamily="-97" charset="-128"/>
              </a:rPr>
              <a:t>Users use systems </a:t>
            </a:r>
            <a:r>
              <a:rPr lang="en-US" sz="3200" b="1" i="1" dirty="0">
                <a:solidFill>
                  <a:srgbClr val="000000"/>
                </a:solidFill>
                <a:ea typeface="ＭＳ Ｐゴシック" pitchFamily="-97" charset="-128"/>
              </a:rPr>
              <a:t>like users</a:t>
            </a:r>
          </a:p>
          <a:p>
            <a:pPr marL="742950" lvl="1" indent="-285750">
              <a:buClr>
                <a:srgbClr val="000000"/>
              </a:buClr>
              <a:buFontTx/>
              <a:buChar char="–"/>
            </a:pPr>
            <a:r>
              <a:rPr lang="en-US" sz="2400" dirty="0">
                <a:ea typeface="ＭＳ Ｐゴシック" pitchFamily="-97" charset="-128"/>
              </a:rPr>
              <a:t>Process-minded</a:t>
            </a:r>
          </a:p>
          <a:p>
            <a:pPr marL="742950" lvl="1" indent="-285750">
              <a:buClr>
                <a:srgbClr val="000000"/>
              </a:buClr>
              <a:buFontTx/>
              <a:buChar char="–"/>
            </a:pPr>
            <a:r>
              <a:rPr lang="en-US" sz="2400" dirty="0">
                <a:ea typeface="ＭＳ Ｐゴシック" pitchFamily="-97" charset="-128"/>
              </a:rPr>
              <a:t>Expectation of reliability and repeatability</a:t>
            </a:r>
          </a:p>
          <a:p>
            <a:pPr marL="742950" lvl="1" indent="-285750">
              <a:buClr>
                <a:srgbClr val="000000"/>
              </a:buClr>
              <a:buFontTx/>
              <a:buChar char="–"/>
            </a:pPr>
            <a:r>
              <a:rPr lang="en-US" sz="2400" dirty="0">
                <a:ea typeface="ＭＳ Ｐゴシック" pitchFamily="-97" charset="-128"/>
              </a:rPr>
              <a:t>Frustrated easily with “glitches”</a:t>
            </a:r>
          </a:p>
          <a:p>
            <a:pPr marL="742950" lvl="1" indent="-285750">
              <a:buClr>
                <a:srgbClr val="000000"/>
              </a:buClr>
              <a:buFontTx/>
              <a:buChar char="–"/>
            </a:pPr>
            <a:r>
              <a:rPr lang="en-US" sz="2400" dirty="0">
                <a:ea typeface="ＭＳ Ｐゴシック" pitchFamily="-97" charset="-128"/>
              </a:rPr>
              <a:t>Users single-handedly hold the key to ultimate “adoption”</a:t>
            </a:r>
          </a:p>
        </p:txBody>
      </p:sp>
    </p:spTree>
    <p:extLst>
      <p:ext uri="{BB962C8B-B14F-4D97-AF65-F5344CB8AC3E}">
        <p14:creationId xmlns:p14="http://schemas.microsoft.com/office/powerpoint/2010/main" xmlns="" val="139570828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20024&quot;&gt;&lt;/object&gt;&lt;object type=&quot;2&quot; unique_id=&quot;20025&quot;&gt;&lt;object type=&quot;3&quot; unique_id=&quot;20027&quot;&gt;&lt;property id=&quot;20148&quot; value=&quot;5&quot;/&gt;&lt;property id=&quot;20300&quot; value=&quot;Slide 2 - &amp;quot;Safe Harbor Statement&amp;quot;&quot;/&gt;&lt;property id=&quot;20307&quot; value=&quot;562&quot;/&gt;&lt;/object&gt;&lt;object type=&quot;3&quot; unique_id=&quot;20028&quot;&gt;&lt;property id=&quot;20148&quot; value=&quot;5&quot;/&gt;&lt;property id=&quot;20300&quot; value=&quot;Slide 3 - &amp;quot;Company Update&amp;quot;&quot;/&gt;&lt;property id=&quot;20307&quot; value=&quot;563&quot;/&gt;&lt;/object&gt;&lt;object type=&quot;3&quot; unique_id=&quot;20029&quot;&gt;&lt;property id=&quot;20148&quot; value=&quot;5&quot;/&gt;&lt;property id=&quot;20300&quot; value=&quot;Slide 4 - &amp;quot;Record Fourth Quarter Revenue&amp;quot;&quot;/&gt;&lt;property id=&quot;20307&quot; value=&quot;564&quot;/&gt;&lt;/object&gt;&lt;object type=&quot;3&quot; unique_id=&quot;20030&quot;&gt;&lt;property id=&quot;20148&quot; value=&quot;5&quot;/&gt;&lt;property id=&quot;20300&quot; value=&quot;Slide 5 - &amp;quot;Rapid Growth in Customers&amp;#x0D;&amp;#x0A;Success in Selling to Companies of All Sizes&amp;quot;&quot;/&gt;&lt;property id=&quot;20307&quot; value=&quot;565&quot;/&gt;&lt;/object&gt;&lt;object type=&quot;3&quot; unique_id=&quot;20031&quot;&gt;&lt;property id=&quot;20148&quot; value=&quot;5&quot;/&gt;&lt;property id=&quot;20300&quot; value=&quot;Slide 6 - &amp;quot;Record-Setting Increase in Subscribers &amp;#x0D;&amp;#x0A;90,000 Net New Subscribers in Q4 FY07&amp;quot;&quot;/&gt;&lt;property id=&quot;20307&quot; value=&quot;566&quot;/&gt;&lt;/object&gt;&lt;object type=&quot;3&quot; unique_id=&quot;20032&quot;&gt;&lt;property id=&quot;20148&quot; value=&quot;5&quot;/&gt;&lt;property id=&quot;20300&quot; value=&quot;Slide 7 - &amp;quot;Proven Scalability and Performance&amp;#x0D;&amp;#x0A;Delivering Over 70 Million Transactions Daily&amp;quot;&quot;/&gt;&lt;property id=&quot;20307&quot; value=&quot;567&quot;/&gt;&lt;/object&gt;&lt;object type=&quot;3&quot; unique_id=&quot;20033&quot;&gt;&lt;property id=&quot;20148&quot; value=&quot;5&quot;/&gt;&lt;property id=&quot;20300&quot; value=&quot;Slide 8 - &amp;quot;Our Biggest Release Ever&amp;#x0D;&amp;#x0A;21st Generation Winter ’07 Release&amp;quot;&quot;/&gt;&lt;property id=&quot;20307&quot; value=&quot;568&quot;/&gt;&lt;/object&gt;&lt;object type=&quot;3&quot; unique_id=&quot;20034&quot;&gt;&lt;property id=&quot;20148&quot; value=&quot;5&quot;/&gt;&lt;property id=&quot;20300&quot; value=&quot;Slide 9 - &amp;quot;Momentum In New Products&amp;#x0D;&amp;#x0A;New Customers in Q4&amp;quot;&quot;/&gt;&lt;property id=&quot;20307&quot; value=&quot;569&quot;/&gt;&lt;/object&gt;&lt;object type=&quot;3&quot; unique_id=&quot;20035&quot;&gt;&lt;property id=&quot;20148&quot; value=&quot;5&quot;/&gt;&lt;property id=&quot;20300&quot; value=&quot;Slide 10 - &amp;quot;The On-Demand Standard for the Enterprise&amp;quot;&quot;/&gt;&lt;property id=&quot;20307&quot; value=&quot;570&quot;/&gt;&lt;/object&gt;&lt;object type=&quot;3&quot; unique_id=&quot;20036&quot;&gt;&lt;property id=&quot;20148&quot; value=&quot;5&quot;/&gt;&lt;property id=&quot;20300&quot; value=&quot;Slide 12 - &amp;quot;Strong Momentum for On-Demand&amp;quot;&quot;/&gt;&lt;property id=&quot;20307&quot; value=&quot;571&quot;/&gt;&lt;/object&gt;&lt;object type=&quot;3&quot; unique_id=&quot;20037&quot;&gt;&lt;property id=&quot;20148&quot; value=&quot;5&quot;/&gt;&lt;property id=&quot;20300&quot; value=&quot;Slide 13 - &amp;quot;Why Has the Game Changed?&amp;quot;&quot;/&gt;&lt;property id=&quot;20307&quot; value=&quot;572&quot;/&gt;&lt;/object&gt;&lt;object type=&quot;3&quot; unique_id=&quot;20038&quot;&gt;&lt;property id=&quot;20148&quot; value=&quot;5&quot;/&gt;&lt;property id=&quot;20300&quot; value=&quot;Slide 14 - &amp;quot;&amp;amp;#x09;&amp;amp;#x09;&amp;amp;#x09; The New Circle of Success&amp;quot;&quot;/&gt;&lt;property id=&quot;20307&quot; value=&quot;573&quot;/&gt;&lt;/object&gt;&lt;object type=&quot;3&quot; unique_id=&quot;20039&quot;&gt;&lt;property id=&quot;20148&quot; value=&quot;5&quot;/&gt;&lt;property id=&quot;20300&quot; value=&quot;Slide 15 - &amp;quot;1. Delivering the Killer Apps: CRM&amp;quot;&quot;/&gt;&lt;property id=&quot;20307&quot; value=&quot;574&quot;/&gt;&lt;/object&gt;&lt;object type=&quot;3&quot; unique_id=&quot;20040&quot;&gt;&lt;property id=&quot;20148&quot; value=&quot;5&quot;/&gt;&lt;property id=&quot;20300&quot; value=&quot;Slide 16 - &amp;quot;2. IdeaExchange: Community Empowerment&amp;quot;&quot;/&gt;&lt;property id=&quot;20307&quot; value=&quot;575&quot;/&gt;&lt;/object&gt;&lt;object type=&quot;3&quot; unique_id=&quot;20041&quot;&gt;&lt;property id=&quot;20148&quot; value=&quot;5&quot;/&gt;&lt;property id=&quot;20300&quot; value=&quot;Slide 17&quot;/&gt;&lt;property id=&quot;20307&quot; value=&quot;576&quot;/&gt;&lt;/object&gt;&lt;object type=&quot;3&quot; unique_id=&quot;20042&quot;&gt;&lt;property id=&quot;20148&quot; value=&quot;5&quot;/&gt;&lt;property id=&quot;20300&quot; value=&quot;Slide 18 - &amp;quot;3. Developer Network: Developer Empowerment&amp;quot;&quot;/&gt;&lt;property id=&quot;20307&quot; value=&quot;577&quot;/&gt;&lt;/object&gt;&lt;object type=&quot;3&quot; unique_id=&quot;20043&quot;&gt;&lt;property id=&quot;20148&quot; value=&quot;5&quot;/&gt;&lt;property id=&quot;20300&quot; value=&quot;Slide 19 - &amp;quot;Empowering Partners to be “The Next Salesforce.com”&amp;quot;&quot;/&gt;&lt;property id=&quot;20307&quot; value=&quot;578&quot;/&gt;&lt;/object&gt;&lt;object type=&quot;3&quot; unique_id=&quot;20044&quot;&gt;&lt;property id=&quot;20148&quot; value=&quot;5&quot;/&gt;&lt;property id=&quot;20300&quot; value=&quot;Slide 20 - &amp;quot;4. The On-Demand Operating System&amp;quot;&quot;/&gt;&lt;property id=&quot;20307&quot; value=&quot;579&quot;/&gt;&lt;/object&gt;&lt;object type=&quot;3&quot; unique_id=&quot;20045&quot;&gt;&lt;property id=&quot;20148&quot; value=&quot;5&quot;/&gt;&lt;property id=&quot;20300&quot; value=&quot;Slide 21&quot;/&gt;&lt;property id=&quot;20307&quot; value=&quot;580&quot;/&gt;&lt;/object&gt;&lt;object type=&quot;3&quot; unique_id=&quot;20046&quot;&gt;&lt;property id=&quot;20148&quot; value=&quot;5&quot;/&gt;&lt;property id=&quot;20300&quot; value=&quot;Slide 22&quot;/&gt;&lt;property id=&quot;20307&quot; value=&quot;581&quot;/&gt;&lt;/object&gt;&lt;object type=&quot;3&quot; unique_id=&quot;20047&quot;&gt;&lt;property id=&quot;20148&quot; value=&quot;5&quot;/&gt;&lt;property id=&quot;20300&quot; value=&quot;Slide 23&quot;/&gt;&lt;property id=&quot;20307&quot; value=&quot;582&quot;/&gt;&lt;/object&gt;&lt;object type=&quot;3&quot; unique_id=&quot;20048&quot;&gt;&lt;property id=&quot;20148&quot; value=&quot;5&quot;/&gt;&lt;property id=&quot;20300&quot; value=&quot;Slide 24 - &amp;quot;5. AppExchange: Sharing &amp;amp; Distribution&amp;quot;&quot;/&gt;&lt;property id=&quot;20307&quot; value=&quot;583&quot;/&gt;&lt;/object&gt;&lt;object type=&quot;3&quot; unique_id=&quot;20049&quot;&gt;&lt;property id=&quot;20148&quot; value=&quot;5&quot;/&gt;&lt;property id=&quot;20300&quot; value=&quot;Slide 25 - &amp;quot;The New Model Delivers Choice to Customers&amp;quot;&quot;/&gt;&lt;property id=&quot;20307&quot; value=&quot;584&quot;/&gt;&lt;/object&gt;&lt;object type=&quot;3&quot; unique_id=&quot;20050&quot;&gt;&lt;property id=&quot;20148&quot; value=&quot;5&quot;/&gt;&lt;property id=&quot;20300&quot; value=&quot;Slide 26 - &amp;quot;6. AppStore: Engine Fuels Marketplace &amp;quot;&quot;/&gt;&lt;property id=&quot;20307&quot; value=&quot;585&quot;/&gt;&lt;/object&gt;&lt;object type=&quot;3&quot; unique_id=&quot;20051&quot;&gt;&lt;property id=&quot;20148&quot; value=&quot;5&quot;/&gt;&lt;property id=&quot;20300&quot; value=&quot;Slide 28 - &amp;quot;Developers Bet on On-Demand &amp;amp; Win &amp;quot;&quot;/&gt;&lt;property id=&quot;20307&quot; value=&quot;613&quot;/&gt;&lt;/object&gt;&lt;object type=&quot;3&quot; unique_id=&quot;20053&quot;&gt;&lt;property id=&quot;20148&quot; value=&quot;5&quot;/&gt;&lt;property id=&quot;20300&quot; value=&quot;Slide 30 - &amp;quot;The Circle of Success in Financial Services&amp;quot;&quot;/&gt;&lt;property id=&quot;20307&quot; value=&quot;588&quot;/&gt;&lt;/object&gt;&lt;object type=&quot;3&quot; unique_id=&quot;20054&quot;&gt;&lt;property id=&quot;20148&quot; value=&quot;5&quot;/&gt;&lt;property id=&quot;20300&quot; value=&quot;Slide 31 - &amp;quot;Success - The New Leader in Financial Services&amp;quot;&quot;/&gt;&lt;property id=&quot;20307&quot; value=&quot;614&quot;/&gt;&lt;/object&gt;&lt;object type=&quot;3&quot; unique_id=&quot;20055&quot;&gt;&lt;property id=&quot;20148&quot; value=&quot;5&quot;/&gt;&lt;property id=&quot;20300&quot; value=&quot;Slide 32 - &amp;quot;Our New Largest Customer&amp;quot;&quot;/&gt;&lt;property id=&quot;20307&quot; value=&quot;590&quot;/&gt;&lt;/object&gt;&lt;object type=&quot;3&quot; unique_id=&quot;20057&quot;&gt;&lt;property id=&quot;20148&quot; value=&quot;5&quot;/&gt;&lt;property id=&quot;20300&quot; value=&quot;Slide 33&quot;/&gt;&lt;property id=&quot;20307&quot; value=&quot;612&quot;/&gt;&lt;/object&gt;&lt;object type=&quot;3&quot; unique_id=&quot;20058&quot;&gt;&lt;property id=&quot;20148&quot; value=&quot;5&quot;/&gt;&lt;property id=&quot;20300&quot; value=&quot;Slide 34 - &amp;quot;Proprietary Systems Like Bloomberg Have Failed Financial Services&amp;quot;&quot;/&gt;&lt;property id=&quot;20307&quot; value=&quot;593&quot;/&gt;&lt;/object&gt;&lt;object type=&quot;3&quot; unique_id=&quot;20059&quot;&gt;&lt;property id=&quot;20148&quot; value=&quot;5&quot;/&gt;&lt;property id=&quot;20300&quot; value=&quot;Slide 35 - &amp;quot;Massive Opportunity in Wealth Management&amp;quot;&quot;/&gt;&lt;property id=&quot;20307&quot; value=&quot;594&quot;/&gt;&lt;/object&gt;&lt;object type=&quot;3&quot; unique_id=&quot;20060&quot;&gt;&lt;property id=&quot;20148&quot; value=&quot;5&quot;/&gt;&lt;property id=&quot;20300&quot; value=&quot;Slide 36 - &amp;quot;Introducing the Next Generation Desktop&amp;quot;&quot;/&gt;&lt;property id=&quot;20307&quot; value=&quot;615&quot;/&gt;&lt;/object&gt;&lt;object type=&quot;3&quot; unique_id=&quot;20061&quot;&gt;&lt;property id=&quot;20148&quot; value=&quot;5&quot;/&gt;&lt;property id=&quot;20300&quot; value=&quot;Slide 37 - &amp;quot;Created by a Coalition of Industry Leaders&amp;#x0D;&amp;#x0A;Common vision and strategy lead the financial industry&amp;quot;&quot;/&gt;&lt;property id=&quot;20307&quot; value=&quot;596&quot;/&gt;&lt;/object&gt;&lt;object type=&quot;3&quot; unique_id=&quot;20062&quot;&gt;&lt;property id=&quot;20148&quot; value=&quot;5&quot;/&gt;&lt;property id=&quot;20300&quot; value=&quot;Slide 38 - &amp;quot;Rich, New Wealth-Management Capabilities&amp;quot;&quot;/&gt;&lt;property id=&quot;20307&quot; value=&quot;616&quot;/&gt;&lt;/object&gt;&lt;object type=&quot;3&quot; unique_id=&quot;20063&quot;&gt;&lt;property id=&quot;20148&quot; value=&quot;5&quot;/&gt;&lt;property id=&quot;20300&quot; value=&quot;Slide 39 - &amp;quot;Innovation from Customer Ideas&amp;quot;&quot;/&gt;&lt;property id=&quot;20307&quot; value=&quot;617&quot;/&gt;&lt;/object&gt;&lt;object type=&quot;3&quot; unique_id=&quot;20064&quot;&gt;&lt;property id=&quot;20148&quot; value=&quot;5&quot;/&gt;&lt;property id=&quot;20300&quot; value=&quot;Slide 40 - &amp;quot;Ideas Inspire The Next Salesforce.com&amp;quot;&quot;/&gt;&lt;property id=&quot;20307&quot; value=&quot;599&quot;/&gt;&lt;/object&gt;&lt;object type=&quot;3&quot; unique_id=&quot;20065&quot;&gt;&lt;property id=&quot;20148&quot; value=&quot;5&quot;/&gt;&lt;property id=&quot;20300&quot; value=&quot;Slide 41 - &amp;quot;Innovative Platform for Wealth Management&amp;quot;&quot;/&gt;&lt;property id=&quot;20307&quot; value=&quot;618&quot;/&gt;&lt;/object&gt;&lt;object type=&quot;3&quot; unique_id=&quot;20066&quot;&gt;&lt;property id=&quot;20148&quot; value=&quot;5&quot;/&gt;&lt;property id=&quot;20300&quot; value=&quot;Slide 42 - &amp;quot;The Marketplace for Wealth Management Apps&amp;quot;&quot;/&gt;&lt;property id=&quot;20307&quot; value=&quot;601&quot;/&gt;&lt;/object&gt;&lt;object type=&quot;3&quot; unique_id=&quot;20067&quot;&gt;&lt;property id=&quot;20148&quot; value=&quot;5&quot;/&gt;&lt;property id=&quot;20300&quot; value=&quot;Slide 43 - &amp;quot;An Ecosystem of System Integrators&amp;quot;&quot;/&gt;&lt;property id=&quot;20307&quot; value=&quot;602&quot;/&gt;&lt;/object&gt;&lt;object type=&quot;3&quot; unique_id=&quot;20068&quot;&gt;&lt;property id=&quot;20148&quot; value=&quot;5&quot;/&gt;&lt;property id=&quot;20300&quot; value=&quot;Slide 45 - &amp;quot;Wealth Management Edition Currently Scheduled for Q3 2007&amp;quot;&quot;/&gt;&lt;property id=&quot;20307&quot; value=&quot;603&quot;/&gt;&lt;/object&gt;&lt;object type=&quot;3&quot; unique_id=&quot;20069&quot;&gt;&lt;property id=&quot;20148&quot; value=&quot;5&quot;/&gt;&lt;property id=&quot;20300&quot; value=&quot;Slide 46 - &amp;quot;The First of More Financial Editions Currently Planned…&amp;quot;&quot;/&gt;&lt;property id=&quot;20307&quot; value=&quot;604&quot;/&gt;&lt;/object&gt;&lt;object type=&quot;3&quot; unique_id=&quot;20070&quot;&gt;&lt;property id=&quot;20148&quot; value=&quot;5&quot;/&gt;&lt;property id=&quot;20300&quot; value=&quot;Slide 47&quot;/&gt;&lt;property id=&quot;20307&quot; value=&quot;605&quot;/&gt;&lt;/object&gt;&lt;object type=&quot;3&quot; unique_id=&quot;20071&quot;&gt;&lt;property id=&quot;20148&quot; value=&quot;5&quot;/&gt;&lt;property id=&quot;20300&quot; value=&quot;Slide 48&quot;/&gt;&lt;property id=&quot;20307&quot; value=&quot;606&quot;/&gt;&lt;/object&gt;&lt;object type=&quot;3&quot; unique_id=&quot;20072&quot;&gt;&lt;property id=&quot;20148&quot; value=&quot;5&quot;/&gt;&lt;property id=&quot;20300&quot; value=&quot;Slide 49&quot;/&gt;&lt;property id=&quot;20307&quot; value=&quot;607&quot;/&gt;&lt;/object&gt;&lt;object type=&quot;3&quot; unique_id=&quot;20073&quot;&gt;&lt;property id=&quot;20148&quot; value=&quot;5&quot;/&gt;&lt;property id=&quot;20300&quot; value=&quot;Slide 50&quot;/&gt;&lt;property id=&quot;20307&quot; value=&quot;608&quot;/&gt;&lt;/object&gt;&lt;object type=&quot;3&quot; unique_id=&quot;20074&quot;&gt;&lt;property id=&quot;20148&quot; value=&quot;5&quot;/&gt;&lt;property id=&quot;20300&quot; value=&quot;Slide 51 - &amp;quot;The New Circle of Success&amp;quot;&quot;/&gt;&lt;property id=&quot;20307&quot; value=&quot;609&quot;/&gt;&lt;/object&gt;&lt;object type=&quot;3&quot; unique_id=&quot;20076&quot;&gt;&lt;property id=&quot;20148&quot; value=&quot;5&quot;/&gt;&lt;property id=&quot;20300&quot; value=&quot;Slide 52 - &amp;quot;Thank you.&amp;#x0D;&amp;#x0A;ceo@salesforce.com&amp;quot;&quot;/&gt;&lt;property id=&quot;20307&quot; value=&quot;611&quot;/&gt;&lt;/object&gt;&lt;object type=&quot;3&quot; unique_id=&quot;20576&quot;&gt;&lt;property id=&quot;20148&quot; value=&quot;5&quot;/&gt;&lt;property id=&quot;20300&quot; value=&quot;Slide 27&quot;/&gt;&lt;property id=&quot;20307&quot; value=&quot;620&quot;/&gt;&lt;/object&gt;&lt;object type=&quot;3&quot; unique_id=&quot;20631&quot;&gt;&lt;property id=&quot;20148&quot; value=&quot;5&quot;/&gt;&lt;property id=&quot;20300&quot; value=&quot;Slide 44 - &amp;quot;One Stop Shopping at the AppStore&amp;quot;&quot;/&gt;&lt;property id=&quot;20307&quot; value=&quot;621&quot;/&gt;&lt;/object&gt;&lt;object type=&quot;3&quot; unique_id=&quot;21301&quot;&gt;&lt;property id=&quot;20148&quot; value=&quot;5&quot;/&gt;&lt;property id=&quot;20300&quot; value=&quot;Slide 29 - &amp;quot;Demonstration&amp;quot;&quot;/&gt;&lt;property id=&quot;20307&quot; value=&quot;622&quot;/&gt;&lt;/object&gt;&lt;object type=&quot;3&quot; unique_id=&quot;22279&quot;&gt;&lt;property id=&quot;20148&quot; value=&quot;5&quot;/&gt;&lt;property id=&quot;20300&quot; value=&quot;Slide 1 - &amp;quot;Welcome to&amp;quot;&quot;/&gt;&lt;property id=&quot;20307&quot; value=&quot;623&quot;/&gt;&lt;/object&gt;&lt;object type=&quot;3&quot; unique_id=&quot;22534&quot;&gt;&lt;property id=&quot;20148&quot; value=&quot;5&quot;/&gt;&lt;property id=&quot;20300&quot; value=&quot;Slide 11 - &amp;quot;Welcoming Our Newest Enterprise Customer&amp;quot;&quot;/&gt;&lt;property id=&quot;20307&quot; value=&quot;624&quot;/&gt;&lt;/object&gt;&lt;/object&gt;&lt;/object&gt;&lt;/database&gt;"/>
</p:tagLst>
</file>

<file path=ppt/theme/theme1.xml><?xml version="1.0" encoding="utf-8"?>
<a:theme xmlns:a="http://schemas.openxmlformats.org/drawingml/2006/main" name="1_Blank Presentation">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5357</TotalTime>
  <Words>1102</Words>
  <Application>Microsoft Office PowerPoint</Application>
  <PresentationFormat>Custom</PresentationFormat>
  <Paragraphs>151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1_Blank Presentation</vt:lpstr>
      <vt:lpstr>Enhancing the User Experience with jQuery</vt:lpstr>
      <vt:lpstr>Safe harbor</vt:lpstr>
      <vt:lpstr>Introduction</vt:lpstr>
      <vt:lpstr>Demand Chain Systems</vt:lpstr>
      <vt:lpstr>Agenda (http://bit.ly/NK8oNs)</vt:lpstr>
      <vt:lpstr>What is jQuery / jQueryUI?</vt:lpstr>
      <vt:lpstr>What REALLY is jQuery / jQueryUI?</vt:lpstr>
      <vt:lpstr>jQueryUI – demos and documentation</vt:lpstr>
      <vt:lpstr>Why important?  Developers vs. Users</vt:lpstr>
      <vt:lpstr>Too much?  Finding the “Goldilocks Zone”</vt:lpstr>
      <vt:lpstr>How to get started with jQueryUI</vt:lpstr>
      <vt:lpstr>Questions and open forum</vt:lpstr>
      <vt:lpstr>Example 1:  Table sorting and inputs</vt:lpstr>
      <vt:lpstr>Example 1:  Sorting and inputs recap</vt:lpstr>
      <vt:lpstr>Example 2:  Status and modal dialogs</vt:lpstr>
      <vt:lpstr>Example 2:  Status and modal dialogs recap</vt:lpstr>
      <vt:lpstr>Example 3:  Drag and drop and HTML5</vt:lpstr>
      <vt:lpstr>Example 3:  Drag and drop / HTML5 recap</vt:lpstr>
      <vt:lpstr>Recap</vt:lpstr>
      <vt:lpstr>Slide 20</vt:lpstr>
      <vt:lpstr>Slide 21</vt:lpstr>
    </vt:vector>
  </TitlesOfParts>
  <Company>BODIE | group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BODIE | group inc</dc:creator>
  <cp:lastModifiedBy>Andy Boettcher</cp:lastModifiedBy>
  <cp:revision>313</cp:revision>
  <cp:lastPrinted>2012-07-16T22:14:29Z</cp:lastPrinted>
  <dcterms:created xsi:type="dcterms:W3CDTF">2012-07-18T17:50:00Z</dcterms:created>
  <dcterms:modified xsi:type="dcterms:W3CDTF">2012-08-31T18:51:46Z</dcterms:modified>
</cp:coreProperties>
</file>