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50"/>
  </p:notesMasterIdLst>
  <p:sldIdLst>
    <p:sldId id="256" r:id="rId2"/>
    <p:sldId id="321" r:id="rId3"/>
    <p:sldId id="258" r:id="rId4"/>
    <p:sldId id="259" r:id="rId5"/>
    <p:sldId id="262" r:id="rId6"/>
    <p:sldId id="263" r:id="rId7"/>
    <p:sldId id="324" r:id="rId8"/>
    <p:sldId id="326" r:id="rId9"/>
    <p:sldId id="261" r:id="rId10"/>
    <p:sldId id="264" r:id="rId11"/>
    <p:sldId id="331" r:id="rId12"/>
    <p:sldId id="335" r:id="rId13"/>
    <p:sldId id="359" r:id="rId14"/>
    <p:sldId id="327" r:id="rId15"/>
    <p:sldId id="329" r:id="rId16"/>
    <p:sldId id="337" r:id="rId17"/>
    <p:sldId id="338" r:id="rId18"/>
    <p:sldId id="339" r:id="rId19"/>
    <p:sldId id="340" r:id="rId20"/>
    <p:sldId id="343" r:id="rId21"/>
    <p:sldId id="273" r:id="rId22"/>
    <p:sldId id="345" r:id="rId23"/>
    <p:sldId id="349" r:id="rId24"/>
    <p:sldId id="269" r:id="rId25"/>
    <p:sldId id="351" r:id="rId26"/>
    <p:sldId id="350" r:id="rId27"/>
    <p:sldId id="354" r:id="rId28"/>
    <p:sldId id="360" r:id="rId29"/>
    <p:sldId id="358" r:id="rId30"/>
    <p:sldId id="357" r:id="rId31"/>
    <p:sldId id="274" r:id="rId32"/>
    <p:sldId id="362" r:id="rId33"/>
    <p:sldId id="363" r:id="rId34"/>
    <p:sldId id="276" r:id="rId35"/>
    <p:sldId id="364" r:id="rId36"/>
    <p:sldId id="348" r:id="rId37"/>
    <p:sldId id="297" r:id="rId38"/>
    <p:sldId id="342" r:id="rId39"/>
    <p:sldId id="323" r:id="rId40"/>
    <p:sldId id="325" r:id="rId41"/>
    <p:sldId id="266" r:id="rId42"/>
    <p:sldId id="347" r:id="rId43"/>
    <p:sldId id="267" r:id="rId44"/>
    <p:sldId id="268" r:id="rId45"/>
    <p:sldId id="336" r:id="rId46"/>
    <p:sldId id="346" r:id="rId47"/>
    <p:sldId id="355" r:id="rId48"/>
    <p:sldId id="333" r:id="rId49"/>
  </p:sldIdLst>
  <p:sldSz cx="9144000" cy="6858000" type="screen4x3"/>
  <p:notesSz cx="6858000" cy="9144000"/>
  <p:embeddedFontLst>
    <p:embeddedFont>
      <p:font typeface="Calibri" panose="020F0502020204030204" pitchFamily="34" charset="0"/>
      <p:regular r:id="rId51"/>
      <p:bold r:id="rId52"/>
      <p:italic r:id="rId53"/>
      <p:boldItalic r:id="rId54"/>
    </p:embeddedFont>
    <p:embeddedFont>
      <p:font typeface="Open Sans" panose="020B0604020202020204" charset="0"/>
      <p:regular r:id="rId55"/>
      <p:bold r:id="rId56"/>
      <p:italic r:id="rId57"/>
      <p:boldItalic r:id="rId58"/>
    </p:embeddedFont>
    <p:embeddedFont>
      <p:font typeface="Palatino Linotype" panose="02040502050505030304" pitchFamily="18" charset="0"/>
      <p:regular r:id="rId59"/>
      <p:bold r:id="rId60"/>
      <p:italic r:id="rId61"/>
      <p:boldItalic r:id="rId62"/>
    </p:embeddedFont>
    <p:embeddedFont>
      <p:font typeface="PT Sans Narrow" panose="020B0604020202020204" charset="0"/>
      <p:regular r:id="rId63"/>
      <p:bold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ona Elkholy" initials="" lastIdx="4" clrIdx="0"/>
  <p:cmAuthor id="1" name="Tiffany Woods" initials="" lastIdx="1" clrIdx="1"/>
  <p:cmAuthor id="2" name="Liu Clover" initials="" lastIdx="1" clrIdx="2"/>
  <p:cmAuthor id="3" name="Abdelrahman Mohamed" initials=""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8BD73B-6FE9-4D84-B573-720E5AE7D972}">
  <a:tblStyle styleId="{B48BD73B-6FE9-4D84-B573-720E5AE7D97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BC9C25C-E0A0-4833-AE64-F2B72FD7046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3A13AB5-12E8-4FC1-BBE2-31B847E4FBC8}" styleName="Table_2">
    <a:wholeTbl>
      <a:tcTxStyle>
        <a:font>
          <a:latin typeface="Arial"/>
          <a:ea typeface="Arial"/>
          <a:cs typeface="Arial"/>
        </a:font>
        <a:srgbClr val="000000"/>
      </a:tcTxStyle>
      <a:tcStyle>
        <a:tcBdr>
          <a:left>
            <a:ln w="12700" cap="flat" cmpd="sng">
              <a:solidFill>
                <a:srgbClr val="9E9E9E"/>
              </a:solidFill>
              <a:prstDash val="solid"/>
              <a:round/>
              <a:headEnd type="none" w="sm" len="sm"/>
              <a:tailEnd type="none" w="sm" len="sm"/>
            </a:ln>
          </a:left>
          <a:right>
            <a:ln w="12700" cap="flat" cmpd="sng">
              <a:solidFill>
                <a:srgbClr val="9E9E9E"/>
              </a:solidFill>
              <a:prstDash val="solid"/>
              <a:round/>
              <a:headEnd type="none" w="sm" len="sm"/>
              <a:tailEnd type="none" w="sm" len="sm"/>
            </a:ln>
          </a:right>
          <a:top>
            <a:ln w="12700" cap="flat" cmpd="sng">
              <a:solidFill>
                <a:srgbClr val="9E9E9E"/>
              </a:solidFill>
              <a:prstDash val="solid"/>
              <a:round/>
              <a:headEnd type="none" w="sm" len="sm"/>
              <a:tailEnd type="none" w="sm" len="sm"/>
            </a:ln>
          </a:top>
          <a:bottom>
            <a:ln w="12700" cap="flat" cmpd="sng">
              <a:solidFill>
                <a:srgbClr val="9E9E9E"/>
              </a:solidFill>
              <a:prstDash val="solid"/>
              <a:round/>
              <a:headEnd type="none" w="sm" len="sm"/>
              <a:tailEnd type="none" w="sm" len="sm"/>
            </a:ln>
          </a:bottom>
          <a:insideH>
            <a:ln w="12700" cap="flat" cmpd="sng">
              <a:solidFill>
                <a:srgbClr val="9E9E9E"/>
              </a:solidFill>
              <a:prstDash val="solid"/>
              <a:round/>
              <a:headEnd type="none" w="sm" len="sm"/>
              <a:tailEnd type="none" w="sm" len="sm"/>
            </a:ln>
          </a:insideH>
          <a:insideV>
            <a:ln w="12700"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56" autoAdjust="0"/>
    <p:restoredTop sz="93817" autoAdjust="0"/>
  </p:normalViewPr>
  <p:slideViewPr>
    <p:cSldViewPr snapToGrid="0">
      <p:cViewPr varScale="1">
        <p:scale>
          <a:sx n="63" d="100"/>
          <a:sy n="63" d="100"/>
        </p:scale>
        <p:origin x="1036" y="-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font" Target="fonts/font13.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61"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font" Target="fonts/font14.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geekwire.com/2013/qa-instacart-ceo-apoorva/"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90" name="Google Shape;90;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58d8713f1_4_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758d8713f1_4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9" name="Google Shape;149;g758d8713f1_4_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758d8713f1_0_10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758d8713f1_0_10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9" name="Google Shape;129;g758d8713f1_0_10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dirty="0"/>
          </a:p>
        </p:txBody>
      </p:sp>
    </p:spTree>
    <p:extLst>
      <p:ext uri="{BB962C8B-B14F-4D97-AF65-F5344CB8AC3E}">
        <p14:creationId xmlns:p14="http://schemas.microsoft.com/office/powerpoint/2010/main" val="103395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758d8713f1_0_10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758d8713f1_0_10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9" name="Google Shape;129;g758d8713f1_0_10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dirty="0"/>
          </a:p>
        </p:txBody>
      </p:sp>
    </p:spTree>
    <p:extLst>
      <p:ext uri="{BB962C8B-B14F-4D97-AF65-F5344CB8AC3E}">
        <p14:creationId xmlns:p14="http://schemas.microsoft.com/office/powerpoint/2010/main" val="1330235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758d8713f1_0_16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758d8713f1_0_1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3" name="Google Shape;203;g758d8713f1_0_16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dirty="0"/>
          </a:p>
        </p:txBody>
      </p:sp>
    </p:spTree>
    <p:extLst>
      <p:ext uri="{BB962C8B-B14F-4D97-AF65-F5344CB8AC3E}">
        <p14:creationId xmlns:p14="http://schemas.microsoft.com/office/powerpoint/2010/main" val="933043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58d8713f1_0_24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758d8713f1_0_2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6" name="Google Shape;166;g758d8713f1_0_2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dirty="0"/>
          </a:p>
        </p:txBody>
      </p:sp>
    </p:spTree>
    <p:extLst>
      <p:ext uri="{BB962C8B-B14F-4D97-AF65-F5344CB8AC3E}">
        <p14:creationId xmlns:p14="http://schemas.microsoft.com/office/powerpoint/2010/main" val="2244227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758d8713f1_0_16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758d8713f1_0_1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3" name="Google Shape;203;g758d8713f1_0_16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dirty="0"/>
          </a:p>
        </p:txBody>
      </p:sp>
    </p:spTree>
    <p:extLst>
      <p:ext uri="{BB962C8B-B14F-4D97-AF65-F5344CB8AC3E}">
        <p14:creationId xmlns:p14="http://schemas.microsoft.com/office/powerpoint/2010/main" val="3417835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758d8713f1_0_16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758d8713f1_0_1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3" name="Google Shape;203;g758d8713f1_0_16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dirty="0"/>
          </a:p>
        </p:txBody>
      </p:sp>
    </p:spTree>
    <p:extLst>
      <p:ext uri="{BB962C8B-B14F-4D97-AF65-F5344CB8AC3E}">
        <p14:creationId xmlns:p14="http://schemas.microsoft.com/office/powerpoint/2010/main" val="10248648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758d8713f1_0_16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758d8713f1_0_1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3" name="Google Shape;203;g758d8713f1_0_16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dirty="0"/>
          </a:p>
        </p:txBody>
      </p:sp>
    </p:spTree>
    <p:extLst>
      <p:ext uri="{BB962C8B-B14F-4D97-AF65-F5344CB8AC3E}">
        <p14:creationId xmlns:p14="http://schemas.microsoft.com/office/powerpoint/2010/main" val="875669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758d8713f1_0_16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758d8713f1_0_1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3" name="Google Shape;203;g758d8713f1_0_16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dirty="0"/>
          </a:p>
        </p:txBody>
      </p:sp>
    </p:spTree>
    <p:extLst>
      <p:ext uri="{BB962C8B-B14F-4D97-AF65-F5344CB8AC3E}">
        <p14:creationId xmlns:p14="http://schemas.microsoft.com/office/powerpoint/2010/main" val="8569747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758d8713f1_0_16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758d8713f1_0_1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3" name="Google Shape;203;g758d8713f1_0_16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dirty="0"/>
          </a:p>
        </p:txBody>
      </p:sp>
    </p:spTree>
    <p:extLst>
      <p:ext uri="{BB962C8B-B14F-4D97-AF65-F5344CB8AC3E}">
        <p14:creationId xmlns:p14="http://schemas.microsoft.com/office/powerpoint/2010/main" val="3388961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58d8713f1_0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58d8713f1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3" name="Google Shape;113;g758d8713f1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a:t>
            </a:fld>
            <a:endParaRPr dirty="0"/>
          </a:p>
        </p:txBody>
      </p:sp>
    </p:spTree>
    <p:extLst>
      <p:ext uri="{BB962C8B-B14F-4D97-AF65-F5344CB8AC3E}">
        <p14:creationId xmlns:p14="http://schemas.microsoft.com/office/powerpoint/2010/main" val="637168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758d8713f1_0_16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758d8713f1_0_1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3" name="Google Shape;203;g758d8713f1_0_16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dirty="0"/>
          </a:p>
        </p:txBody>
      </p:sp>
    </p:spTree>
    <p:extLst>
      <p:ext uri="{BB962C8B-B14F-4D97-AF65-F5344CB8AC3E}">
        <p14:creationId xmlns:p14="http://schemas.microsoft.com/office/powerpoint/2010/main" val="3720450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758d8713f1_0_5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758d8713f1_0_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6" name="Google Shape;216;g758d8713f1_0_5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21</a:t>
            </a:fld>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758d8713f1_0_16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758d8713f1_0_1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3" name="Google Shape;203;g758d8713f1_0_16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dirty="0"/>
          </a:p>
        </p:txBody>
      </p:sp>
    </p:spTree>
    <p:extLst>
      <p:ext uri="{BB962C8B-B14F-4D97-AF65-F5344CB8AC3E}">
        <p14:creationId xmlns:p14="http://schemas.microsoft.com/office/powerpoint/2010/main" val="9723051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758d8713f1_0_16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758d8713f1_0_1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3" name="Google Shape;203;g758d8713f1_0_16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dirty="0"/>
          </a:p>
        </p:txBody>
      </p:sp>
    </p:spTree>
    <p:extLst>
      <p:ext uri="{BB962C8B-B14F-4D97-AF65-F5344CB8AC3E}">
        <p14:creationId xmlns:p14="http://schemas.microsoft.com/office/powerpoint/2010/main" val="16036937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758d8713f1_0_1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758d8713f1_0_1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7" name="Google Shape;187;g758d8713f1_0_1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758d8713f1_0_16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758d8713f1_0_1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3" name="Google Shape;203;g758d8713f1_0_16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dirty="0"/>
          </a:p>
        </p:txBody>
      </p:sp>
    </p:spTree>
    <p:extLst>
      <p:ext uri="{BB962C8B-B14F-4D97-AF65-F5344CB8AC3E}">
        <p14:creationId xmlns:p14="http://schemas.microsoft.com/office/powerpoint/2010/main" val="19770141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758d8713f1_0_1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758d8713f1_0_1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7" name="Google Shape;187;g758d8713f1_0_1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dirty="0"/>
          </a:p>
        </p:txBody>
      </p:sp>
    </p:spTree>
    <p:extLst>
      <p:ext uri="{BB962C8B-B14F-4D97-AF65-F5344CB8AC3E}">
        <p14:creationId xmlns:p14="http://schemas.microsoft.com/office/powerpoint/2010/main" val="9312436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758d8713f1_0_16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758d8713f1_0_1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3" name="Google Shape;203;g758d8713f1_0_16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dirty="0"/>
          </a:p>
        </p:txBody>
      </p:sp>
    </p:spTree>
    <p:extLst>
      <p:ext uri="{BB962C8B-B14F-4D97-AF65-F5344CB8AC3E}">
        <p14:creationId xmlns:p14="http://schemas.microsoft.com/office/powerpoint/2010/main" val="17921217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758d8713f1_0_16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758d8713f1_0_1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3" name="Google Shape;203;g758d8713f1_0_16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28</a:t>
            </a:fld>
            <a:endParaRPr dirty="0"/>
          </a:p>
        </p:txBody>
      </p:sp>
    </p:spTree>
    <p:extLst>
      <p:ext uri="{BB962C8B-B14F-4D97-AF65-F5344CB8AC3E}">
        <p14:creationId xmlns:p14="http://schemas.microsoft.com/office/powerpoint/2010/main" val="28646840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758d8713f1_0_6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758d8713f1_0_6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4" name="Google Shape;224;g758d8713f1_0_6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29</a:t>
            </a:fld>
            <a:endParaRPr dirty="0"/>
          </a:p>
        </p:txBody>
      </p:sp>
    </p:spTree>
    <p:extLst>
      <p:ext uri="{BB962C8B-B14F-4D97-AF65-F5344CB8AC3E}">
        <p14:creationId xmlns:p14="http://schemas.microsoft.com/office/powerpoint/2010/main" val="1914644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58d8713f1_0_4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58d8713f1_0_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Source: </a:t>
            </a:r>
            <a:r>
              <a:rPr lang="en-US" sz="1100" u="sng" dirty="0">
                <a:solidFill>
                  <a:schemeClr val="hlink"/>
                </a:solidFill>
                <a:latin typeface="Arial"/>
                <a:ea typeface="Arial"/>
                <a:cs typeface="Arial"/>
                <a:sym typeface="Arial"/>
                <a:hlinkClick r:id="rId3"/>
              </a:rPr>
              <a:t>https://www.geekwire.com/2013/qa-instacart-ceo-apoorva/</a:t>
            </a:r>
            <a:endParaRPr dirty="0"/>
          </a:p>
        </p:txBody>
      </p:sp>
      <p:sp>
        <p:nvSpPr>
          <p:cNvPr id="104" name="Google Shape;104;g758d8713f1_0_4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758d8713f1_0_6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758d8713f1_0_6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4" name="Google Shape;224;g758d8713f1_0_6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30</a:t>
            </a:fld>
            <a:endParaRPr dirty="0"/>
          </a:p>
        </p:txBody>
      </p:sp>
    </p:spTree>
    <p:extLst>
      <p:ext uri="{BB962C8B-B14F-4D97-AF65-F5344CB8AC3E}">
        <p14:creationId xmlns:p14="http://schemas.microsoft.com/office/powerpoint/2010/main" val="28720040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758d8713f1_0_6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758d8713f1_0_6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4" name="Google Shape;224;g758d8713f1_0_6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31</a:t>
            </a:fld>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758d8713f1_0_16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758d8713f1_0_1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3" name="Google Shape;203;g758d8713f1_0_16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32</a:t>
            </a:fld>
            <a:endParaRPr dirty="0"/>
          </a:p>
        </p:txBody>
      </p:sp>
    </p:spTree>
    <p:extLst>
      <p:ext uri="{BB962C8B-B14F-4D97-AF65-F5344CB8AC3E}">
        <p14:creationId xmlns:p14="http://schemas.microsoft.com/office/powerpoint/2010/main" val="33036259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758d8713f1_0_16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758d8713f1_0_1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3" name="Google Shape;203;g758d8713f1_0_16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33</a:t>
            </a:fld>
            <a:endParaRPr dirty="0"/>
          </a:p>
        </p:txBody>
      </p:sp>
    </p:spTree>
    <p:extLst>
      <p:ext uri="{BB962C8B-B14F-4D97-AF65-F5344CB8AC3E}">
        <p14:creationId xmlns:p14="http://schemas.microsoft.com/office/powerpoint/2010/main" val="42596789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758fb22fe9_1_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758fb22fe9_1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0" algn="l" rtl="0">
              <a:lnSpc>
                <a:spcPct val="115000"/>
              </a:lnSpc>
              <a:spcBef>
                <a:spcPts val="0"/>
              </a:spcBef>
              <a:spcAft>
                <a:spcPts val="0"/>
              </a:spcAft>
              <a:buNone/>
            </a:pPr>
            <a:r>
              <a:rPr lang="en-US" sz="1100" dirty="0">
                <a:solidFill>
                  <a:srgbClr val="000000"/>
                </a:solidFill>
              </a:rPr>
              <a:t>The key point of this method is to avoid including all the data points for training. Data points with small gradients tend to be more well trained, so it is important to focus on data points with larger gradients. LightGBM selects all the data points with large gradients as well as a random sample of the data points with small gradients in order to prevent changing the original distribution of the data. </a:t>
            </a:r>
            <a:endParaRPr dirty="0"/>
          </a:p>
        </p:txBody>
      </p:sp>
      <p:sp>
        <p:nvSpPr>
          <p:cNvPr id="241" name="Google Shape;241;g758fb22fe9_1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34</a:t>
            </a:fld>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58d8713f1_0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58d8713f1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3" name="Google Shape;113;g758d8713f1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35</a:t>
            </a:fld>
            <a:endParaRPr dirty="0"/>
          </a:p>
        </p:txBody>
      </p:sp>
    </p:spTree>
    <p:extLst>
      <p:ext uri="{BB962C8B-B14F-4D97-AF65-F5344CB8AC3E}">
        <p14:creationId xmlns:p14="http://schemas.microsoft.com/office/powerpoint/2010/main" val="26437217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758d8713f1_0_10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758d8713f1_0_10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9" name="Google Shape;129;g758d8713f1_0_10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36</a:t>
            </a:fld>
            <a:endParaRPr dirty="0"/>
          </a:p>
        </p:txBody>
      </p:sp>
    </p:spTree>
    <p:extLst>
      <p:ext uri="{BB962C8B-B14F-4D97-AF65-F5344CB8AC3E}">
        <p14:creationId xmlns:p14="http://schemas.microsoft.com/office/powerpoint/2010/main" val="35672687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2" name="Google Shape;402;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03" name="Google Shape;403;p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37</a:t>
            </a:fld>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2" name="Google Shape;402;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03" name="Google Shape;403;p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38</a:t>
            </a:fld>
            <a:endParaRPr dirty="0"/>
          </a:p>
        </p:txBody>
      </p:sp>
    </p:spTree>
    <p:extLst>
      <p:ext uri="{BB962C8B-B14F-4D97-AF65-F5344CB8AC3E}">
        <p14:creationId xmlns:p14="http://schemas.microsoft.com/office/powerpoint/2010/main" val="41434683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58d8713f1_0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58d8713f1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3" name="Google Shape;113;g758d8713f1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39</a:t>
            </a:fld>
            <a:endParaRPr dirty="0"/>
          </a:p>
        </p:txBody>
      </p:sp>
    </p:spTree>
    <p:extLst>
      <p:ext uri="{BB962C8B-B14F-4D97-AF65-F5344CB8AC3E}">
        <p14:creationId xmlns:p14="http://schemas.microsoft.com/office/powerpoint/2010/main" val="1320448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58d8713f1_0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58d8713f1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3" name="Google Shape;113;g758d8713f1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58d8713f1_4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758d8713f1_4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2" name="Google Shape;142;g758d8713f1_4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40</a:t>
            </a:fld>
            <a:endParaRPr dirty="0"/>
          </a:p>
        </p:txBody>
      </p:sp>
    </p:spTree>
    <p:extLst>
      <p:ext uri="{BB962C8B-B14F-4D97-AF65-F5344CB8AC3E}">
        <p14:creationId xmlns:p14="http://schemas.microsoft.com/office/powerpoint/2010/main" val="7346548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58d8713f1_0_24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758d8713f1_0_2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6" name="Google Shape;166;g758d8713f1_0_2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41</a:t>
            </a:fld>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758d8713f1_0_10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758d8713f1_0_10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9" name="Google Shape;129;g758d8713f1_0_10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42</a:t>
            </a:fld>
            <a:endParaRPr dirty="0"/>
          </a:p>
        </p:txBody>
      </p:sp>
    </p:spTree>
    <p:extLst>
      <p:ext uri="{BB962C8B-B14F-4D97-AF65-F5344CB8AC3E}">
        <p14:creationId xmlns:p14="http://schemas.microsoft.com/office/powerpoint/2010/main" val="29272009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758d8713f1_0_1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758d8713f1_0_1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2" name="Google Shape;172;g758d8713f1_0_1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43</a:t>
            </a:fld>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758d8713f1_0_1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758d8713f1_0_1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9" name="Google Shape;179;g758d8713f1_0_1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44</a:t>
            </a:fld>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758d8713f1_0_1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758d8713f1_0_1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9" name="Google Shape;179;g758d8713f1_0_1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45</a:t>
            </a:fld>
            <a:endParaRPr dirty="0"/>
          </a:p>
        </p:txBody>
      </p:sp>
    </p:spTree>
    <p:extLst>
      <p:ext uri="{BB962C8B-B14F-4D97-AF65-F5344CB8AC3E}">
        <p14:creationId xmlns:p14="http://schemas.microsoft.com/office/powerpoint/2010/main" val="16991289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758d8713f1_0_16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758d8713f1_0_1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3" name="Google Shape;203;g758d8713f1_0_16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46</a:t>
            </a:fld>
            <a:endParaRPr dirty="0"/>
          </a:p>
        </p:txBody>
      </p:sp>
    </p:spTree>
    <p:extLst>
      <p:ext uri="{BB962C8B-B14F-4D97-AF65-F5344CB8AC3E}">
        <p14:creationId xmlns:p14="http://schemas.microsoft.com/office/powerpoint/2010/main" val="40448915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758d8713f1_0_16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758d8713f1_0_1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3" name="Google Shape;203;g758d8713f1_0_16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47</a:t>
            </a:fld>
            <a:endParaRPr dirty="0"/>
          </a:p>
        </p:txBody>
      </p:sp>
    </p:spTree>
    <p:extLst>
      <p:ext uri="{BB962C8B-B14F-4D97-AF65-F5344CB8AC3E}">
        <p14:creationId xmlns:p14="http://schemas.microsoft.com/office/powerpoint/2010/main" val="24697906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758d8713f1_0_10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758d8713f1_0_10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9" name="Google Shape;129;g758d8713f1_0_10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48</a:t>
            </a:fld>
            <a:endParaRPr dirty="0"/>
          </a:p>
        </p:txBody>
      </p:sp>
    </p:spTree>
    <p:extLst>
      <p:ext uri="{BB962C8B-B14F-4D97-AF65-F5344CB8AC3E}">
        <p14:creationId xmlns:p14="http://schemas.microsoft.com/office/powerpoint/2010/main" val="3129163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6af871d2cd_0_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6af871d2cd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6" name="Google Shape;136;g6af871d2cd_0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58d8713f1_4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758d8713f1_4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2" name="Google Shape;142;g758d8713f1_4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58d8713f1_4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758d8713f1_4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2" name="Google Shape;142;g758d8713f1_4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dirty="0"/>
          </a:p>
        </p:txBody>
      </p:sp>
    </p:spTree>
    <p:extLst>
      <p:ext uri="{BB962C8B-B14F-4D97-AF65-F5344CB8AC3E}">
        <p14:creationId xmlns:p14="http://schemas.microsoft.com/office/powerpoint/2010/main" val="1558672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58d8713f1_4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758d8713f1_4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2" name="Google Shape;142;g758d8713f1_4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dirty="0"/>
          </a:p>
        </p:txBody>
      </p:sp>
    </p:spTree>
    <p:extLst>
      <p:ext uri="{BB962C8B-B14F-4D97-AF65-F5344CB8AC3E}">
        <p14:creationId xmlns:p14="http://schemas.microsoft.com/office/powerpoint/2010/main" val="2960832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758d8713f1_0_10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758d8713f1_0_10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9" name="Google Shape;129;g758d8713f1_0_10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cxnSp>
        <p:nvCxnSpPr>
          <p:cNvPr id="14" name="Google Shape;14;p2"/>
          <p:cNvCxnSpPr/>
          <p:nvPr/>
        </p:nvCxnSpPr>
        <p:spPr>
          <a:xfrm>
            <a:off x="7007735" y="4235850"/>
            <a:ext cx="562200" cy="0"/>
          </a:xfrm>
          <a:prstGeom prst="straightConnector1">
            <a:avLst/>
          </a:prstGeom>
          <a:noFill/>
          <a:ln w="76200" cap="flat" cmpd="sng">
            <a:solidFill>
              <a:schemeClr val="lt2"/>
            </a:solidFill>
            <a:prstDash val="solid"/>
            <a:round/>
            <a:headEnd type="none" w="sm" len="sm"/>
            <a:tailEnd type="none" w="sm" len="sm"/>
          </a:ln>
        </p:spPr>
      </p:cxnSp>
      <p:cxnSp>
        <p:nvCxnSpPr>
          <p:cNvPr id="15" name="Google Shape;15;p2"/>
          <p:cNvCxnSpPr/>
          <p:nvPr/>
        </p:nvCxnSpPr>
        <p:spPr>
          <a:xfrm>
            <a:off x="1575035" y="4211002"/>
            <a:ext cx="562200" cy="0"/>
          </a:xfrm>
          <a:prstGeom prst="straightConnector1">
            <a:avLst/>
          </a:prstGeom>
          <a:noFill/>
          <a:ln w="76200" cap="flat" cmpd="sng">
            <a:solidFill>
              <a:schemeClr val="lt2"/>
            </a:solidFill>
            <a:prstDash val="solid"/>
            <a:round/>
            <a:headEnd type="none" w="sm" len="sm"/>
            <a:tailEnd type="none" w="sm" len="sm"/>
          </a:ln>
        </p:spPr>
      </p:cxnSp>
      <p:grpSp>
        <p:nvGrpSpPr>
          <p:cNvPr id="16" name="Google Shape;16;p2"/>
          <p:cNvGrpSpPr/>
          <p:nvPr/>
        </p:nvGrpSpPr>
        <p:grpSpPr>
          <a:xfrm>
            <a:off x="1004144" y="1362666"/>
            <a:ext cx="7136669" cy="203195"/>
            <a:chOff x="1346429" y="1011300"/>
            <a:chExt cx="6452100" cy="152400"/>
          </a:xfrm>
        </p:grpSpPr>
        <p:cxnSp>
          <p:nvCxnSpPr>
            <p:cNvPr id="17" name="Google Shape;17;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8" name="Google Shape;18;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9" name="Google Shape;19;p2"/>
          <p:cNvGrpSpPr/>
          <p:nvPr/>
        </p:nvGrpSpPr>
        <p:grpSpPr>
          <a:xfrm>
            <a:off x="1004151" y="5292001"/>
            <a:ext cx="7136669" cy="203195"/>
            <a:chOff x="1346435" y="3969088"/>
            <a:chExt cx="6452100" cy="152400"/>
          </a:xfrm>
        </p:grpSpPr>
        <p:cxnSp>
          <p:nvCxnSpPr>
            <p:cNvPr id="20" name="Google Shape;20;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21" name="Google Shape;21;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22" name="Google Shape;22;p2"/>
          <p:cNvSpPr txBox="1">
            <a:spLocks noGrp="1"/>
          </p:cNvSpPr>
          <p:nvPr>
            <p:ph type="ctrTitle"/>
          </p:nvPr>
        </p:nvSpPr>
        <p:spPr>
          <a:xfrm>
            <a:off x="1004150" y="2335685"/>
            <a:ext cx="7136700" cy="1363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a:endParaRPr/>
          </a:p>
        </p:txBody>
      </p:sp>
      <p:sp>
        <p:nvSpPr>
          <p:cNvPr id="23" name="Google Shape;23;p2"/>
          <p:cNvSpPr txBox="1">
            <a:spLocks noGrp="1"/>
          </p:cNvSpPr>
          <p:nvPr>
            <p:ph type="subTitle" idx="1"/>
          </p:nvPr>
        </p:nvSpPr>
        <p:spPr>
          <a:xfrm>
            <a:off x="2137225" y="3800052"/>
            <a:ext cx="4870500" cy="105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4" name="Google Shape;24;p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0"/>
        <p:cNvGrpSpPr/>
        <p:nvPr/>
      </p:nvGrpSpPr>
      <p:grpSpPr>
        <a:xfrm>
          <a:off x="0" y="0"/>
          <a:ext cx="0" cy="0"/>
          <a:chOff x="0" y="0"/>
          <a:chExt cx="0" cy="0"/>
        </a:xfrm>
      </p:grpSpPr>
      <p:sp>
        <p:nvSpPr>
          <p:cNvPr id="71" name="Google Shape;71;p13"/>
          <p:cNvSpPr txBox="1">
            <a:spLocks noGrp="1"/>
          </p:cNvSpPr>
          <p:nvPr>
            <p:ph type="title"/>
          </p:nvPr>
        </p:nvSpPr>
        <p:spPr>
          <a:xfrm>
            <a:off x="457200" y="0"/>
            <a:ext cx="8229600" cy="1600200"/>
          </a:xfrm>
          <a:prstGeom prst="rect">
            <a:avLst/>
          </a:prstGeom>
          <a:noFill/>
          <a:ln>
            <a:noFill/>
          </a:ln>
        </p:spPr>
        <p:txBody>
          <a:bodyPr spcFirstLastPara="1" wrap="square" lIns="91425" tIns="45700" rIns="91425" bIns="45700" anchor="b" anchorCtr="0">
            <a:noAutofit/>
          </a:bodyPr>
          <a:lstStyle>
            <a:lvl1pPr lvl="0" algn="ctr">
              <a:lnSpc>
                <a:spcPct val="322222"/>
              </a:lnSpc>
              <a:spcBef>
                <a:spcPts val="0"/>
              </a:spcBef>
              <a:spcAft>
                <a:spcPts val="0"/>
              </a:spcAft>
              <a:buClr>
                <a:schemeClr val="dk2"/>
              </a:buClr>
              <a:buSzPts val="18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72" name="Google Shape;72;p13"/>
          <p:cNvSpPr txBox="1">
            <a:spLocks noGrp="1"/>
          </p:cNvSpPr>
          <p:nvPr>
            <p:ph type="body" idx="1"/>
          </p:nvPr>
        </p:nvSpPr>
        <p:spPr>
          <a:xfrm>
            <a:off x="4648200" y="1600200"/>
            <a:ext cx="4038600" cy="4526100"/>
          </a:xfrm>
          <a:prstGeom prst="rect">
            <a:avLst/>
          </a:prstGeom>
          <a:noFill/>
          <a:ln>
            <a:noFill/>
          </a:ln>
        </p:spPr>
        <p:txBody>
          <a:bodyPr spcFirstLastPara="1" wrap="square" lIns="91425" tIns="45700" rIns="91425" bIns="45700" anchor="t" anchorCtr="0">
            <a:noAutofit/>
          </a:bodyPr>
          <a:lstStyle>
            <a:lvl1pPr marL="457200" lvl="0" indent="-381000" algn="l">
              <a:lnSpc>
                <a:spcPct val="115000"/>
              </a:lnSpc>
              <a:spcBef>
                <a:spcPts val="480"/>
              </a:spcBef>
              <a:spcAft>
                <a:spcPts val="0"/>
              </a:spcAft>
              <a:buClr>
                <a:srgbClr val="7F7F7F"/>
              </a:buClr>
              <a:buSzPts val="2400"/>
              <a:buChar char="●"/>
              <a:defRPr sz="2400"/>
            </a:lvl1pPr>
            <a:lvl2pPr marL="914400" lvl="1" indent="-330200" algn="l">
              <a:lnSpc>
                <a:spcPct val="115000"/>
              </a:lnSpc>
              <a:spcBef>
                <a:spcPts val="1600"/>
              </a:spcBef>
              <a:spcAft>
                <a:spcPts val="0"/>
              </a:spcAft>
              <a:buClr>
                <a:srgbClr val="7F7F7F"/>
              </a:buClr>
              <a:buSzPts val="1600"/>
              <a:buChar char="○"/>
              <a:defRPr sz="1600"/>
            </a:lvl2pPr>
            <a:lvl3pPr marL="1371600" lvl="2" indent="-330200" algn="l">
              <a:lnSpc>
                <a:spcPct val="115000"/>
              </a:lnSpc>
              <a:spcBef>
                <a:spcPts val="1600"/>
              </a:spcBef>
              <a:spcAft>
                <a:spcPts val="0"/>
              </a:spcAft>
              <a:buClr>
                <a:srgbClr val="7F7F7F"/>
              </a:buClr>
              <a:buSzPts val="1600"/>
              <a:buChar char="■"/>
              <a:defRPr sz="1600"/>
            </a:lvl3pPr>
            <a:lvl4pPr marL="1828800" lvl="3" indent="-330200" algn="l">
              <a:lnSpc>
                <a:spcPct val="115000"/>
              </a:lnSpc>
              <a:spcBef>
                <a:spcPts val="1600"/>
              </a:spcBef>
              <a:spcAft>
                <a:spcPts val="0"/>
              </a:spcAft>
              <a:buClr>
                <a:srgbClr val="7F7F7F"/>
              </a:buClr>
              <a:buSzPts val="1600"/>
              <a:buChar char="●"/>
              <a:defRPr sz="1600"/>
            </a:lvl4pPr>
            <a:lvl5pPr marL="2286000" lvl="4" indent="-330200" algn="l">
              <a:lnSpc>
                <a:spcPct val="115000"/>
              </a:lnSpc>
              <a:spcBef>
                <a:spcPts val="1600"/>
              </a:spcBef>
              <a:spcAft>
                <a:spcPts val="0"/>
              </a:spcAft>
              <a:buClr>
                <a:srgbClr val="7F7F7F"/>
              </a:buClr>
              <a:buSzPts val="1600"/>
              <a:buChar char="○"/>
              <a:defRPr sz="1600"/>
            </a:lvl5pPr>
            <a:lvl6pPr marL="2743200" lvl="5" indent="-330200" algn="l">
              <a:lnSpc>
                <a:spcPct val="115000"/>
              </a:lnSpc>
              <a:spcBef>
                <a:spcPts val="1600"/>
              </a:spcBef>
              <a:spcAft>
                <a:spcPts val="0"/>
              </a:spcAft>
              <a:buClr>
                <a:srgbClr val="7F7F7F"/>
              </a:buClr>
              <a:buSzPts val="1600"/>
              <a:buChar char="■"/>
              <a:defRPr sz="1600"/>
            </a:lvl6pPr>
            <a:lvl7pPr marL="3200400" lvl="6" indent="-330200" algn="l">
              <a:lnSpc>
                <a:spcPct val="115000"/>
              </a:lnSpc>
              <a:spcBef>
                <a:spcPts val="1600"/>
              </a:spcBef>
              <a:spcAft>
                <a:spcPts val="0"/>
              </a:spcAft>
              <a:buClr>
                <a:srgbClr val="7F7F7F"/>
              </a:buClr>
              <a:buSzPts val="1600"/>
              <a:buChar char="●"/>
              <a:defRPr sz="1600"/>
            </a:lvl7pPr>
            <a:lvl8pPr marL="3657600" lvl="7" indent="-330200" algn="l">
              <a:lnSpc>
                <a:spcPct val="115000"/>
              </a:lnSpc>
              <a:spcBef>
                <a:spcPts val="1600"/>
              </a:spcBef>
              <a:spcAft>
                <a:spcPts val="0"/>
              </a:spcAft>
              <a:buClr>
                <a:srgbClr val="7F7F7F"/>
              </a:buClr>
              <a:buSzPts val="1600"/>
              <a:buChar char="○"/>
              <a:defRPr sz="1600"/>
            </a:lvl8pPr>
            <a:lvl9pPr marL="4114800" lvl="8" indent="-330200" algn="l">
              <a:lnSpc>
                <a:spcPct val="115000"/>
              </a:lnSpc>
              <a:spcBef>
                <a:spcPts val="1600"/>
              </a:spcBef>
              <a:spcAft>
                <a:spcPts val="1600"/>
              </a:spcAft>
              <a:buClr>
                <a:srgbClr val="7F7F7F"/>
              </a:buClr>
              <a:buSzPts val="1600"/>
              <a:buChar char="■"/>
              <a:defRPr sz="1600"/>
            </a:lvl9pPr>
          </a:lstStyle>
          <a:p>
            <a:endParaRPr/>
          </a:p>
        </p:txBody>
      </p:sp>
      <p:sp>
        <p:nvSpPr>
          <p:cNvPr id="73" name="Google Shape;73;p13"/>
          <p:cNvSpPr txBox="1">
            <a:spLocks noGrp="1"/>
          </p:cNvSpPr>
          <p:nvPr>
            <p:ph type="dt" idx="10"/>
          </p:nvPr>
        </p:nvSpPr>
        <p:spPr>
          <a:xfrm>
            <a:off x="6363347" y="6356350"/>
            <a:ext cx="2085900" cy="365100"/>
          </a:xfrm>
          <a:prstGeom prst="rect">
            <a:avLst/>
          </a:prstGeom>
          <a:noFill/>
          <a:ln>
            <a:noFill/>
          </a:ln>
        </p:spPr>
        <p:txBody>
          <a:bodyPr spcFirstLastPara="1" wrap="square" lIns="91425" tIns="45700" rIns="45700"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74" name="Google Shape;74;p13"/>
          <p:cNvSpPr txBox="1">
            <a:spLocks noGrp="1"/>
          </p:cNvSpPr>
          <p:nvPr>
            <p:ph type="ftr" idx="11"/>
          </p:nvPr>
        </p:nvSpPr>
        <p:spPr>
          <a:xfrm>
            <a:off x="659165" y="6356350"/>
            <a:ext cx="2847900" cy="365100"/>
          </a:xfrm>
          <a:prstGeom prst="rect">
            <a:avLst/>
          </a:prstGeom>
          <a:noFill/>
          <a:ln>
            <a:noFill/>
          </a:ln>
        </p:spPr>
        <p:txBody>
          <a:bodyPr spcFirstLastPara="1" wrap="square" lIns="45700"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75" name="Google Shape;75;p13"/>
          <p:cNvSpPr txBox="1">
            <a:spLocks noGrp="1"/>
          </p:cNvSpPr>
          <p:nvPr>
            <p:ph type="sldNum" idx="12"/>
          </p:nvPr>
        </p:nvSpPr>
        <p:spPr>
          <a:xfrm>
            <a:off x="8543278" y="6356350"/>
            <a:ext cx="561900" cy="365100"/>
          </a:xfrm>
          <a:prstGeom prst="rect">
            <a:avLst/>
          </a:prstGeom>
          <a:noFill/>
          <a:ln>
            <a:noFill/>
          </a:ln>
        </p:spPr>
        <p:txBody>
          <a:bodyPr spcFirstLastPara="1" wrap="square" lIns="27425" tIns="45700" rIns="45700"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l" rtl="0">
              <a:spcBef>
                <a:spcPts val="0"/>
              </a:spcBef>
              <a:spcAft>
                <a:spcPts val="0"/>
              </a:spcAft>
              <a:buNone/>
            </a:pPr>
            <a:fld id="{00000000-1234-1234-1234-123412341234}" type="slidenum">
              <a:rPr lang="en-US"/>
              <a:t>‹#›</a:t>
            </a:fld>
            <a:endParaRPr dirty="0"/>
          </a:p>
        </p:txBody>
      </p:sp>
      <p:sp>
        <p:nvSpPr>
          <p:cNvPr id="76" name="Google Shape;76;p13"/>
          <p:cNvSpPr txBox="1">
            <a:spLocks noGrp="1"/>
          </p:cNvSpPr>
          <p:nvPr>
            <p:ph type="body" idx="2"/>
          </p:nvPr>
        </p:nvSpPr>
        <p:spPr>
          <a:xfrm>
            <a:off x="365760" y="1600200"/>
            <a:ext cx="4041600" cy="4526400"/>
          </a:xfrm>
          <a:prstGeom prst="rect">
            <a:avLst/>
          </a:prstGeom>
          <a:noFill/>
          <a:ln>
            <a:noFill/>
          </a:ln>
        </p:spPr>
        <p:txBody>
          <a:bodyPr spcFirstLastPara="1" wrap="square" lIns="91425" tIns="45700" rIns="91425" bIns="45700" anchor="t" anchorCtr="0">
            <a:noAutofit/>
          </a:bodyPr>
          <a:lstStyle>
            <a:lvl1pPr marL="457200" lvl="0" indent="-342900" algn="l">
              <a:lnSpc>
                <a:spcPct val="115000"/>
              </a:lnSpc>
              <a:spcBef>
                <a:spcPts val="360"/>
              </a:spcBef>
              <a:spcAft>
                <a:spcPts val="0"/>
              </a:spcAft>
              <a:buClr>
                <a:srgbClr val="7F7F7F"/>
              </a:buClr>
              <a:buSzPts val="1800"/>
              <a:buChar char="●"/>
              <a:defRPr/>
            </a:lvl1pPr>
            <a:lvl2pPr marL="914400" lvl="1" indent="-342900" algn="l">
              <a:lnSpc>
                <a:spcPct val="115000"/>
              </a:lnSpc>
              <a:spcBef>
                <a:spcPts val="1600"/>
              </a:spcBef>
              <a:spcAft>
                <a:spcPts val="0"/>
              </a:spcAft>
              <a:buClr>
                <a:srgbClr val="7F7F7F"/>
              </a:buClr>
              <a:buSzPts val="1800"/>
              <a:buChar char="○"/>
              <a:defRPr/>
            </a:lvl2pPr>
            <a:lvl3pPr marL="1371600" lvl="2" indent="-342900" algn="l">
              <a:lnSpc>
                <a:spcPct val="115000"/>
              </a:lnSpc>
              <a:spcBef>
                <a:spcPts val="1600"/>
              </a:spcBef>
              <a:spcAft>
                <a:spcPts val="0"/>
              </a:spcAft>
              <a:buClr>
                <a:srgbClr val="7F7F7F"/>
              </a:buClr>
              <a:buSzPts val="1800"/>
              <a:buChar char="■"/>
              <a:defRPr/>
            </a:lvl3pPr>
            <a:lvl4pPr marL="1828800" lvl="3" indent="-342900" algn="l">
              <a:lnSpc>
                <a:spcPct val="115000"/>
              </a:lnSpc>
              <a:spcBef>
                <a:spcPts val="1600"/>
              </a:spcBef>
              <a:spcAft>
                <a:spcPts val="0"/>
              </a:spcAft>
              <a:buClr>
                <a:srgbClr val="7F7F7F"/>
              </a:buClr>
              <a:buSzPts val="1800"/>
              <a:buChar char="●"/>
              <a:defRPr/>
            </a:lvl4pPr>
            <a:lvl5pPr marL="2286000" lvl="4" indent="-342900" algn="l">
              <a:lnSpc>
                <a:spcPct val="115000"/>
              </a:lnSpc>
              <a:spcBef>
                <a:spcPts val="1600"/>
              </a:spcBef>
              <a:spcAft>
                <a:spcPts val="0"/>
              </a:spcAft>
              <a:buClr>
                <a:srgbClr val="7F7F7F"/>
              </a:buClr>
              <a:buSzPts val="1800"/>
              <a:buChar char="○"/>
              <a:defRPr/>
            </a:lvl5pPr>
            <a:lvl6pPr marL="2743200" lvl="5" indent="-342900" algn="l">
              <a:lnSpc>
                <a:spcPct val="115000"/>
              </a:lnSpc>
              <a:spcBef>
                <a:spcPts val="1600"/>
              </a:spcBef>
              <a:spcAft>
                <a:spcPts val="0"/>
              </a:spcAft>
              <a:buClr>
                <a:srgbClr val="7F7F7F"/>
              </a:buClr>
              <a:buSzPts val="1800"/>
              <a:buChar char="■"/>
              <a:defRPr/>
            </a:lvl6pPr>
            <a:lvl7pPr marL="3200400" lvl="6" indent="-342900" algn="l">
              <a:lnSpc>
                <a:spcPct val="115000"/>
              </a:lnSpc>
              <a:spcBef>
                <a:spcPts val="1600"/>
              </a:spcBef>
              <a:spcAft>
                <a:spcPts val="0"/>
              </a:spcAft>
              <a:buClr>
                <a:srgbClr val="7F7F7F"/>
              </a:buClr>
              <a:buSzPts val="1800"/>
              <a:buChar char="●"/>
              <a:defRPr/>
            </a:lvl7pPr>
            <a:lvl8pPr marL="3657600" lvl="7" indent="-342900" algn="l">
              <a:lnSpc>
                <a:spcPct val="115000"/>
              </a:lnSpc>
              <a:spcBef>
                <a:spcPts val="1600"/>
              </a:spcBef>
              <a:spcAft>
                <a:spcPts val="0"/>
              </a:spcAft>
              <a:buClr>
                <a:srgbClr val="7F7F7F"/>
              </a:buClr>
              <a:buSzPts val="1800"/>
              <a:buChar char="○"/>
              <a:defRPr/>
            </a:lvl8pPr>
            <a:lvl9pPr marL="4114800" lvl="8" indent="-342900" algn="l">
              <a:lnSpc>
                <a:spcPct val="115000"/>
              </a:lnSpc>
              <a:spcBef>
                <a:spcPts val="1600"/>
              </a:spcBef>
              <a:spcAft>
                <a:spcPts val="1600"/>
              </a:spcAft>
              <a:buClr>
                <a:srgbClr val="7F7F7F"/>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722313" y="1371600"/>
            <a:ext cx="7772400" cy="25050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4800"/>
              <a:buFont typeface="Palatino Linotype"/>
              <a:buNone/>
              <a:defRPr sz="4800">
                <a:solidFill>
                  <a:schemeClr val="dk2"/>
                </a:solidFill>
                <a:latin typeface="Palatino Linotype"/>
                <a:ea typeface="Palatino Linotype"/>
                <a:cs typeface="Palatino Linotype"/>
                <a:sym typeface="Palatino Linotyp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79" name="Google Shape;79;p14"/>
          <p:cNvSpPr txBox="1">
            <a:spLocks noGrp="1"/>
          </p:cNvSpPr>
          <p:nvPr>
            <p:ph type="body" idx="1"/>
          </p:nvPr>
        </p:nvSpPr>
        <p:spPr>
          <a:xfrm>
            <a:off x="722313" y="4068763"/>
            <a:ext cx="7772400" cy="1131900"/>
          </a:xfrm>
          <a:prstGeom prst="rect">
            <a:avLst/>
          </a:prstGeom>
          <a:noFill/>
          <a:ln>
            <a:noFill/>
          </a:ln>
        </p:spPr>
        <p:txBody>
          <a:bodyPr spcFirstLastPara="1" wrap="square" lIns="91425" tIns="45700" rIns="91425" bIns="45700" anchor="t" anchorCtr="0">
            <a:noAutofit/>
          </a:bodyPr>
          <a:lstStyle>
            <a:lvl1pPr marL="457200" lvl="0" indent="-228600" algn="ctr">
              <a:lnSpc>
                <a:spcPct val="115000"/>
              </a:lnSpc>
              <a:spcBef>
                <a:spcPts val="400"/>
              </a:spcBef>
              <a:spcAft>
                <a:spcPts val="0"/>
              </a:spcAft>
              <a:buClr>
                <a:srgbClr val="888888"/>
              </a:buClr>
              <a:buSzPts val="2000"/>
              <a:buNone/>
              <a:defRPr sz="2000">
                <a:solidFill>
                  <a:srgbClr val="888888"/>
                </a:solidFill>
              </a:defRPr>
            </a:lvl1pPr>
            <a:lvl2pPr marL="914400" lvl="1" indent="-228600" algn="l">
              <a:lnSpc>
                <a:spcPct val="115000"/>
              </a:lnSpc>
              <a:spcBef>
                <a:spcPts val="1600"/>
              </a:spcBef>
              <a:spcAft>
                <a:spcPts val="0"/>
              </a:spcAft>
              <a:buClr>
                <a:srgbClr val="888888"/>
              </a:buClr>
              <a:buSzPts val="1800"/>
              <a:buNone/>
              <a:defRPr sz="1800">
                <a:solidFill>
                  <a:srgbClr val="888888"/>
                </a:solidFill>
              </a:defRPr>
            </a:lvl2pPr>
            <a:lvl3pPr marL="1371600" lvl="2" indent="-228600" algn="l">
              <a:lnSpc>
                <a:spcPct val="115000"/>
              </a:lnSpc>
              <a:spcBef>
                <a:spcPts val="1600"/>
              </a:spcBef>
              <a:spcAft>
                <a:spcPts val="0"/>
              </a:spcAft>
              <a:buClr>
                <a:srgbClr val="888888"/>
              </a:buClr>
              <a:buSzPts val="1600"/>
              <a:buNone/>
              <a:defRPr sz="1600">
                <a:solidFill>
                  <a:srgbClr val="888888"/>
                </a:solidFill>
              </a:defRPr>
            </a:lvl3pPr>
            <a:lvl4pPr marL="1828800" lvl="3" indent="-228600" algn="l">
              <a:lnSpc>
                <a:spcPct val="115000"/>
              </a:lnSpc>
              <a:spcBef>
                <a:spcPts val="1600"/>
              </a:spcBef>
              <a:spcAft>
                <a:spcPts val="0"/>
              </a:spcAft>
              <a:buClr>
                <a:srgbClr val="888888"/>
              </a:buClr>
              <a:buSzPts val="1400"/>
              <a:buNone/>
              <a:defRPr sz="1400">
                <a:solidFill>
                  <a:srgbClr val="888888"/>
                </a:solidFill>
              </a:defRPr>
            </a:lvl4pPr>
            <a:lvl5pPr marL="2286000" lvl="4" indent="-228600" algn="l">
              <a:lnSpc>
                <a:spcPct val="115000"/>
              </a:lnSpc>
              <a:spcBef>
                <a:spcPts val="1600"/>
              </a:spcBef>
              <a:spcAft>
                <a:spcPts val="0"/>
              </a:spcAft>
              <a:buClr>
                <a:srgbClr val="888888"/>
              </a:buClr>
              <a:buSzPts val="1400"/>
              <a:buNone/>
              <a:defRPr sz="1400">
                <a:solidFill>
                  <a:srgbClr val="888888"/>
                </a:solidFill>
              </a:defRPr>
            </a:lvl5pPr>
            <a:lvl6pPr marL="2743200" lvl="5" indent="-228600" algn="l">
              <a:lnSpc>
                <a:spcPct val="115000"/>
              </a:lnSpc>
              <a:spcBef>
                <a:spcPts val="1600"/>
              </a:spcBef>
              <a:spcAft>
                <a:spcPts val="0"/>
              </a:spcAft>
              <a:buClr>
                <a:srgbClr val="888888"/>
              </a:buClr>
              <a:buSzPts val="1400"/>
              <a:buNone/>
              <a:defRPr sz="1400">
                <a:solidFill>
                  <a:srgbClr val="888888"/>
                </a:solidFill>
              </a:defRPr>
            </a:lvl6pPr>
            <a:lvl7pPr marL="3200400" lvl="6" indent="-228600" algn="l">
              <a:lnSpc>
                <a:spcPct val="115000"/>
              </a:lnSpc>
              <a:spcBef>
                <a:spcPts val="1600"/>
              </a:spcBef>
              <a:spcAft>
                <a:spcPts val="0"/>
              </a:spcAft>
              <a:buClr>
                <a:srgbClr val="888888"/>
              </a:buClr>
              <a:buSzPts val="1400"/>
              <a:buNone/>
              <a:defRPr sz="1400">
                <a:solidFill>
                  <a:srgbClr val="888888"/>
                </a:solidFill>
              </a:defRPr>
            </a:lvl7pPr>
            <a:lvl8pPr marL="3657600" lvl="7" indent="-228600" algn="l">
              <a:lnSpc>
                <a:spcPct val="115000"/>
              </a:lnSpc>
              <a:spcBef>
                <a:spcPts val="1600"/>
              </a:spcBef>
              <a:spcAft>
                <a:spcPts val="0"/>
              </a:spcAft>
              <a:buClr>
                <a:srgbClr val="888888"/>
              </a:buClr>
              <a:buSzPts val="1400"/>
              <a:buNone/>
              <a:defRPr sz="1400">
                <a:solidFill>
                  <a:srgbClr val="888888"/>
                </a:solidFill>
              </a:defRPr>
            </a:lvl8pPr>
            <a:lvl9pPr marL="4114800" lvl="8" indent="-228600" algn="l">
              <a:lnSpc>
                <a:spcPct val="115000"/>
              </a:lnSpc>
              <a:spcBef>
                <a:spcPts val="1600"/>
              </a:spcBef>
              <a:spcAft>
                <a:spcPts val="1600"/>
              </a:spcAft>
              <a:buClr>
                <a:srgbClr val="888888"/>
              </a:buClr>
              <a:buSzPts val="1400"/>
              <a:buNone/>
              <a:defRPr sz="1400">
                <a:solidFill>
                  <a:srgbClr val="888888"/>
                </a:solidFill>
              </a:defRPr>
            </a:lvl9pPr>
          </a:lstStyle>
          <a:p>
            <a:endParaRPr/>
          </a:p>
        </p:txBody>
      </p:sp>
      <p:sp>
        <p:nvSpPr>
          <p:cNvPr id="80" name="Google Shape;80;p14"/>
          <p:cNvSpPr txBox="1">
            <a:spLocks noGrp="1"/>
          </p:cNvSpPr>
          <p:nvPr>
            <p:ph type="dt" idx="10"/>
          </p:nvPr>
        </p:nvSpPr>
        <p:spPr>
          <a:xfrm>
            <a:off x="6363347" y="6356350"/>
            <a:ext cx="2085900" cy="365100"/>
          </a:xfrm>
          <a:prstGeom prst="rect">
            <a:avLst/>
          </a:prstGeom>
          <a:noFill/>
          <a:ln>
            <a:noFill/>
          </a:ln>
        </p:spPr>
        <p:txBody>
          <a:bodyPr spcFirstLastPara="1" wrap="square" lIns="91425" tIns="45700" rIns="45700"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81" name="Google Shape;81;p14"/>
          <p:cNvSpPr txBox="1">
            <a:spLocks noGrp="1"/>
          </p:cNvSpPr>
          <p:nvPr>
            <p:ph type="ftr" idx="11"/>
          </p:nvPr>
        </p:nvSpPr>
        <p:spPr>
          <a:xfrm>
            <a:off x="659165" y="6356350"/>
            <a:ext cx="2847900" cy="365100"/>
          </a:xfrm>
          <a:prstGeom prst="rect">
            <a:avLst/>
          </a:prstGeom>
          <a:noFill/>
          <a:ln>
            <a:noFill/>
          </a:ln>
        </p:spPr>
        <p:txBody>
          <a:bodyPr spcFirstLastPara="1" wrap="square" lIns="45700"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82" name="Google Shape;82;p14"/>
          <p:cNvSpPr txBox="1">
            <a:spLocks noGrp="1"/>
          </p:cNvSpPr>
          <p:nvPr>
            <p:ph type="sldNum" idx="12"/>
          </p:nvPr>
        </p:nvSpPr>
        <p:spPr>
          <a:xfrm>
            <a:off x="8543278" y="6356350"/>
            <a:ext cx="561900" cy="365100"/>
          </a:xfrm>
          <a:prstGeom prst="rect">
            <a:avLst/>
          </a:prstGeom>
          <a:noFill/>
          <a:ln>
            <a:noFill/>
          </a:ln>
        </p:spPr>
        <p:txBody>
          <a:bodyPr spcFirstLastPara="1" wrap="square" lIns="27425" tIns="45700" rIns="45700"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l" rtl="0">
              <a:spcBef>
                <a:spcPts val="0"/>
              </a:spcBef>
              <a:spcAft>
                <a:spcPts val="0"/>
              </a:spcAft>
              <a:buNone/>
            </a:pPr>
            <a:fld id="{00000000-1234-1234-1234-123412341234}" type="slidenum">
              <a:rPr lang="en-US"/>
              <a:t>‹#›</a:t>
            </a:fld>
            <a:endParaRPr dirty="0"/>
          </a:p>
        </p:txBody>
      </p:sp>
      <p:sp>
        <p:nvSpPr>
          <p:cNvPr id="83" name="Google Shape;83;p14"/>
          <p:cNvSpPr/>
          <p:nvPr/>
        </p:nvSpPr>
        <p:spPr>
          <a:xfrm>
            <a:off x="4495800" y="3924300"/>
            <a:ext cx="84900" cy="849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Palatino Linotype"/>
              <a:ea typeface="Palatino Linotype"/>
              <a:cs typeface="Palatino Linotype"/>
              <a:sym typeface="Palatino Linotype"/>
            </a:endParaRPr>
          </a:p>
        </p:txBody>
      </p:sp>
      <p:sp>
        <p:nvSpPr>
          <p:cNvPr id="84" name="Google Shape;84;p14"/>
          <p:cNvSpPr/>
          <p:nvPr/>
        </p:nvSpPr>
        <p:spPr>
          <a:xfrm>
            <a:off x="4695825" y="3924300"/>
            <a:ext cx="84900" cy="849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Palatino Linotype"/>
              <a:ea typeface="Palatino Linotype"/>
              <a:cs typeface="Palatino Linotype"/>
              <a:sym typeface="Palatino Linotype"/>
            </a:endParaRPr>
          </a:p>
        </p:txBody>
      </p:sp>
      <p:sp>
        <p:nvSpPr>
          <p:cNvPr id="85" name="Google Shape;85;p14"/>
          <p:cNvSpPr/>
          <p:nvPr/>
        </p:nvSpPr>
        <p:spPr>
          <a:xfrm>
            <a:off x="4296728" y="3924300"/>
            <a:ext cx="84900" cy="849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Palatino Linotype"/>
              <a:ea typeface="Palatino Linotype"/>
              <a:cs typeface="Palatino Linotype"/>
              <a:sym typeface="Palatino Linotyp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3"/>
          <p:cNvSpPr/>
          <p:nvPr/>
        </p:nvSpPr>
        <p:spPr>
          <a:xfrm>
            <a:off x="-75" y="6727600"/>
            <a:ext cx="9144000" cy="130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7" name="Google Shape;27;p3"/>
          <p:cNvSpPr txBox="1">
            <a:spLocks noGrp="1"/>
          </p:cNvSpPr>
          <p:nvPr>
            <p:ph type="title"/>
          </p:nvPr>
        </p:nvSpPr>
        <p:spPr>
          <a:xfrm>
            <a:off x="311700" y="593367"/>
            <a:ext cx="8520600" cy="94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28" name="Google Shape;28;p3"/>
          <p:cNvSpPr txBox="1">
            <a:spLocks noGrp="1"/>
          </p:cNvSpPr>
          <p:nvPr>
            <p:ph type="body" idx="1"/>
          </p:nvPr>
        </p:nvSpPr>
        <p:spPr>
          <a:xfrm>
            <a:off x="311700" y="1688433"/>
            <a:ext cx="8520600" cy="44037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9" name="Google Shape;29;p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4"/>
          <p:cNvSpPr/>
          <p:nvPr/>
        </p:nvSpPr>
        <p:spPr>
          <a:xfrm>
            <a:off x="-50" y="3429200"/>
            <a:ext cx="9144000" cy="34287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2" name="Google Shape;32;p4"/>
          <p:cNvSpPr txBox="1">
            <a:spLocks noGrp="1"/>
          </p:cNvSpPr>
          <p:nvPr>
            <p:ph type="title"/>
          </p:nvPr>
        </p:nvSpPr>
        <p:spPr>
          <a:xfrm>
            <a:off x="311700" y="1086400"/>
            <a:ext cx="8571300" cy="125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a:endParaRPr/>
          </a:p>
        </p:txBody>
      </p:sp>
      <p:sp>
        <p:nvSpPr>
          <p:cNvPr id="33" name="Google Shape;33;p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5"/>
          <p:cNvSpPr/>
          <p:nvPr/>
        </p:nvSpPr>
        <p:spPr>
          <a:xfrm>
            <a:off x="-75"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6" name="Google Shape;36;p5"/>
          <p:cNvSpPr txBox="1">
            <a:spLocks noGrp="1"/>
          </p:cNvSpPr>
          <p:nvPr>
            <p:ph type="title" hasCustomPrompt="1"/>
          </p:nvPr>
        </p:nvSpPr>
        <p:spPr>
          <a:xfrm>
            <a:off x="311700" y="1739800"/>
            <a:ext cx="8520600" cy="2051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37" name="Google Shape;37;p5"/>
          <p:cNvSpPr txBox="1">
            <a:spLocks noGrp="1"/>
          </p:cNvSpPr>
          <p:nvPr>
            <p:ph type="body" idx="1"/>
          </p:nvPr>
        </p:nvSpPr>
        <p:spPr>
          <a:xfrm>
            <a:off x="311700" y="3994200"/>
            <a:ext cx="8520600" cy="14289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38" name="Google Shape;38;p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8"/>
          <p:cNvSpPr txBox="1">
            <a:spLocks noGrp="1"/>
          </p:cNvSpPr>
          <p:nvPr>
            <p:ph type="title"/>
          </p:nvPr>
        </p:nvSpPr>
        <p:spPr>
          <a:xfrm>
            <a:off x="311700" y="740800"/>
            <a:ext cx="2808000" cy="100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9" name="Google Shape;49;p8"/>
          <p:cNvSpPr txBox="1">
            <a:spLocks noGrp="1"/>
          </p:cNvSpPr>
          <p:nvPr>
            <p:ph type="body" idx="1"/>
          </p:nvPr>
        </p:nvSpPr>
        <p:spPr>
          <a:xfrm>
            <a:off x="311700" y="1852800"/>
            <a:ext cx="2808000" cy="42393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0" name="Google Shape;50;p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490250" y="701800"/>
            <a:ext cx="5613600" cy="5454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2"/>
              </a:buClr>
              <a:buSzPts val="5400"/>
              <a:buNone/>
              <a:defRPr sz="5400" b="0">
                <a:solidFill>
                  <a:schemeClr val="dk2"/>
                </a:solidFill>
              </a:defRPr>
            </a:lvl1pPr>
            <a:lvl2pPr lvl="1" algn="l">
              <a:lnSpc>
                <a:spcPct val="100000"/>
              </a:lnSpc>
              <a:spcBef>
                <a:spcPts val="0"/>
              </a:spcBef>
              <a:spcAft>
                <a:spcPts val="0"/>
              </a:spcAft>
              <a:buClr>
                <a:schemeClr val="dk2"/>
              </a:buClr>
              <a:buSzPts val="5400"/>
              <a:buNone/>
              <a:defRPr sz="5400" b="0">
                <a:solidFill>
                  <a:schemeClr val="dk2"/>
                </a:solidFill>
              </a:defRPr>
            </a:lvl2pPr>
            <a:lvl3pPr lvl="2" algn="l">
              <a:lnSpc>
                <a:spcPct val="100000"/>
              </a:lnSpc>
              <a:spcBef>
                <a:spcPts val="0"/>
              </a:spcBef>
              <a:spcAft>
                <a:spcPts val="0"/>
              </a:spcAft>
              <a:buClr>
                <a:schemeClr val="dk2"/>
              </a:buClr>
              <a:buSzPts val="5400"/>
              <a:buNone/>
              <a:defRPr sz="5400" b="0">
                <a:solidFill>
                  <a:schemeClr val="dk2"/>
                </a:solidFill>
              </a:defRPr>
            </a:lvl3pPr>
            <a:lvl4pPr lvl="3" algn="l">
              <a:lnSpc>
                <a:spcPct val="100000"/>
              </a:lnSpc>
              <a:spcBef>
                <a:spcPts val="0"/>
              </a:spcBef>
              <a:spcAft>
                <a:spcPts val="0"/>
              </a:spcAft>
              <a:buClr>
                <a:schemeClr val="dk2"/>
              </a:buClr>
              <a:buSzPts val="5400"/>
              <a:buNone/>
              <a:defRPr sz="5400" b="0">
                <a:solidFill>
                  <a:schemeClr val="dk2"/>
                </a:solidFill>
              </a:defRPr>
            </a:lvl4pPr>
            <a:lvl5pPr lvl="4" algn="l">
              <a:lnSpc>
                <a:spcPct val="100000"/>
              </a:lnSpc>
              <a:spcBef>
                <a:spcPts val="0"/>
              </a:spcBef>
              <a:spcAft>
                <a:spcPts val="0"/>
              </a:spcAft>
              <a:buClr>
                <a:schemeClr val="dk2"/>
              </a:buClr>
              <a:buSzPts val="5400"/>
              <a:buNone/>
              <a:defRPr sz="5400" b="0">
                <a:solidFill>
                  <a:schemeClr val="dk2"/>
                </a:solidFill>
              </a:defRPr>
            </a:lvl5pPr>
            <a:lvl6pPr lvl="5" algn="l">
              <a:lnSpc>
                <a:spcPct val="100000"/>
              </a:lnSpc>
              <a:spcBef>
                <a:spcPts val="0"/>
              </a:spcBef>
              <a:spcAft>
                <a:spcPts val="0"/>
              </a:spcAft>
              <a:buClr>
                <a:schemeClr val="dk2"/>
              </a:buClr>
              <a:buSzPts val="5400"/>
              <a:buNone/>
              <a:defRPr sz="5400" b="0">
                <a:solidFill>
                  <a:schemeClr val="dk2"/>
                </a:solidFill>
              </a:defRPr>
            </a:lvl6pPr>
            <a:lvl7pPr lvl="6" algn="l">
              <a:lnSpc>
                <a:spcPct val="100000"/>
              </a:lnSpc>
              <a:spcBef>
                <a:spcPts val="0"/>
              </a:spcBef>
              <a:spcAft>
                <a:spcPts val="0"/>
              </a:spcAft>
              <a:buClr>
                <a:schemeClr val="dk2"/>
              </a:buClr>
              <a:buSzPts val="5400"/>
              <a:buNone/>
              <a:defRPr sz="5400" b="0">
                <a:solidFill>
                  <a:schemeClr val="dk2"/>
                </a:solidFill>
              </a:defRPr>
            </a:lvl7pPr>
            <a:lvl8pPr lvl="7" algn="l">
              <a:lnSpc>
                <a:spcPct val="100000"/>
              </a:lnSpc>
              <a:spcBef>
                <a:spcPts val="0"/>
              </a:spcBef>
              <a:spcAft>
                <a:spcPts val="0"/>
              </a:spcAft>
              <a:buClr>
                <a:schemeClr val="dk2"/>
              </a:buClr>
              <a:buSzPts val="5400"/>
              <a:buNone/>
              <a:defRPr sz="5400" b="0">
                <a:solidFill>
                  <a:schemeClr val="dk2"/>
                </a:solidFill>
              </a:defRPr>
            </a:lvl8pPr>
            <a:lvl9pPr lvl="8" algn="l">
              <a:lnSpc>
                <a:spcPct val="100000"/>
              </a:lnSpc>
              <a:spcBef>
                <a:spcPts val="0"/>
              </a:spcBef>
              <a:spcAft>
                <a:spcPts val="0"/>
              </a:spcAft>
              <a:buClr>
                <a:schemeClr val="dk2"/>
              </a:buClr>
              <a:buSzPts val="5400"/>
              <a:buNone/>
              <a:defRPr sz="5400" b="0">
                <a:solidFill>
                  <a:schemeClr val="dk2"/>
                </a:solidFill>
              </a:defRPr>
            </a:lvl9pPr>
          </a:lstStyle>
          <a:p>
            <a:endParaRPr/>
          </a:p>
        </p:txBody>
      </p:sp>
      <p:sp>
        <p:nvSpPr>
          <p:cNvPr id="53" name="Google Shape;53;p9"/>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10"/>
          <p:cNvSpPr/>
          <p:nvPr/>
        </p:nvSpPr>
        <p:spPr>
          <a:xfrm>
            <a:off x="4572000" y="0"/>
            <a:ext cx="45720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cxnSp>
        <p:nvCxnSpPr>
          <p:cNvPr id="56" name="Google Shape;56;p10"/>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57" name="Google Shape;57;p10"/>
          <p:cNvSpPr txBox="1">
            <a:spLocks noGrp="1"/>
          </p:cNvSpPr>
          <p:nvPr>
            <p:ph type="title"/>
          </p:nvPr>
        </p:nvSpPr>
        <p:spPr>
          <a:xfrm>
            <a:off x="265500" y="1386233"/>
            <a:ext cx="4045200" cy="2234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8" name="Google Shape;58;p10"/>
          <p:cNvSpPr txBox="1">
            <a:spLocks noGrp="1"/>
          </p:cNvSpPr>
          <p:nvPr>
            <p:ph type="subTitle" idx="1"/>
          </p:nvPr>
        </p:nvSpPr>
        <p:spPr>
          <a:xfrm>
            <a:off x="265500" y="3635833"/>
            <a:ext cx="4045200" cy="1646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9" name="Google Shape;59;p10"/>
          <p:cNvSpPr txBox="1">
            <a:spLocks noGrp="1"/>
          </p:cNvSpPr>
          <p:nvPr>
            <p:ph type="body" idx="2"/>
          </p:nvPr>
        </p:nvSpPr>
        <p:spPr>
          <a:xfrm>
            <a:off x="4939500" y="965600"/>
            <a:ext cx="3837000" cy="49269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60" name="Google Shape;60;p1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1"/>
        <p:cNvGrpSpPr/>
        <p:nvPr/>
      </p:nvGrpSpPr>
      <p:grpSpPr>
        <a:xfrm>
          <a:off x="0" y="0"/>
          <a:ext cx="0" cy="0"/>
          <a:chOff x="0" y="0"/>
          <a:chExt cx="0" cy="0"/>
        </a:xfrm>
      </p:grpSpPr>
      <p:sp>
        <p:nvSpPr>
          <p:cNvPr id="62" name="Google Shape;62;p11"/>
          <p:cNvSpPr txBox="1">
            <a:spLocks noGrp="1"/>
          </p:cNvSpPr>
          <p:nvPr>
            <p:ph type="body" idx="1"/>
          </p:nvPr>
        </p:nvSpPr>
        <p:spPr>
          <a:xfrm>
            <a:off x="311700" y="5640967"/>
            <a:ext cx="5998800" cy="7983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63" name="Google Shape;63;p1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4"/>
        <p:cNvGrpSpPr/>
        <p:nvPr/>
      </p:nvGrpSpPr>
      <p:grpSpPr>
        <a:xfrm>
          <a:off x="0" y="0"/>
          <a:ext cx="0" cy="0"/>
          <a:chOff x="0" y="0"/>
          <a:chExt cx="0" cy="0"/>
        </a:xfrm>
      </p:grpSpPr>
      <p:sp>
        <p:nvSpPr>
          <p:cNvPr id="65" name="Google Shape;65;p12"/>
          <p:cNvSpPr txBox="1">
            <a:spLocks noGrp="1"/>
          </p:cNvSpPr>
          <p:nvPr>
            <p:ph type="title"/>
          </p:nvPr>
        </p:nvSpPr>
        <p:spPr>
          <a:xfrm>
            <a:off x="457200" y="0"/>
            <a:ext cx="8229600" cy="1025700"/>
          </a:xfrm>
          <a:prstGeom prst="rect">
            <a:avLst/>
          </a:prstGeom>
          <a:noFill/>
          <a:ln>
            <a:noFill/>
          </a:ln>
        </p:spPr>
        <p:txBody>
          <a:bodyPr spcFirstLastPara="1" wrap="square" lIns="91425" tIns="45700" rIns="91425" bIns="45700" anchor="b" anchorCtr="0">
            <a:noAutofit/>
          </a:bodyPr>
          <a:lstStyle>
            <a:lvl1pPr lvl="0" algn="ctr">
              <a:lnSpc>
                <a:spcPct val="322222"/>
              </a:lnSpc>
              <a:spcBef>
                <a:spcPts val="0"/>
              </a:spcBef>
              <a:spcAft>
                <a:spcPts val="0"/>
              </a:spcAft>
              <a:buClr>
                <a:schemeClr val="dk2"/>
              </a:buClr>
              <a:buSzPts val="18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66" name="Google Shape;66;p12"/>
          <p:cNvSpPr txBox="1">
            <a:spLocks noGrp="1"/>
          </p:cNvSpPr>
          <p:nvPr>
            <p:ph type="body" idx="1"/>
          </p:nvPr>
        </p:nvSpPr>
        <p:spPr>
          <a:xfrm>
            <a:off x="457200" y="1161536"/>
            <a:ext cx="8229600" cy="4964700"/>
          </a:xfrm>
          <a:prstGeom prst="rect">
            <a:avLst/>
          </a:prstGeom>
          <a:noFill/>
          <a:ln>
            <a:noFill/>
          </a:ln>
        </p:spPr>
        <p:txBody>
          <a:bodyPr spcFirstLastPara="1" wrap="square" lIns="91425" tIns="45700" rIns="91425" bIns="45700" anchor="t" anchorCtr="0">
            <a:noAutofit/>
          </a:bodyPr>
          <a:lstStyle>
            <a:lvl1pPr marL="457200" lvl="0" indent="-342900" algn="l">
              <a:lnSpc>
                <a:spcPct val="115000"/>
              </a:lnSpc>
              <a:spcBef>
                <a:spcPts val="360"/>
              </a:spcBef>
              <a:spcAft>
                <a:spcPts val="0"/>
              </a:spcAft>
              <a:buClr>
                <a:srgbClr val="7F7F7F"/>
              </a:buClr>
              <a:buSzPts val="1800"/>
              <a:buChar char="●"/>
              <a:defRPr/>
            </a:lvl1pPr>
            <a:lvl2pPr marL="914400" lvl="1" indent="-342900" algn="l">
              <a:lnSpc>
                <a:spcPct val="115000"/>
              </a:lnSpc>
              <a:spcBef>
                <a:spcPts val="1600"/>
              </a:spcBef>
              <a:spcAft>
                <a:spcPts val="0"/>
              </a:spcAft>
              <a:buClr>
                <a:srgbClr val="7F7F7F"/>
              </a:buClr>
              <a:buSzPts val="1800"/>
              <a:buChar char="○"/>
              <a:defRPr/>
            </a:lvl2pPr>
            <a:lvl3pPr marL="1371600" lvl="2" indent="-342900" algn="l">
              <a:lnSpc>
                <a:spcPct val="115000"/>
              </a:lnSpc>
              <a:spcBef>
                <a:spcPts val="1600"/>
              </a:spcBef>
              <a:spcAft>
                <a:spcPts val="0"/>
              </a:spcAft>
              <a:buClr>
                <a:srgbClr val="7F7F7F"/>
              </a:buClr>
              <a:buSzPts val="1800"/>
              <a:buChar char="■"/>
              <a:defRPr/>
            </a:lvl3pPr>
            <a:lvl4pPr marL="1828800" lvl="3" indent="-342900" algn="l">
              <a:lnSpc>
                <a:spcPct val="115000"/>
              </a:lnSpc>
              <a:spcBef>
                <a:spcPts val="1600"/>
              </a:spcBef>
              <a:spcAft>
                <a:spcPts val="0"/>
              </a:spcAft>
              <a:buClr>
                <a:srgbClr val="7F7F7F"/>
              </a:buClr>
              <a:buSzPts val="1800"/>
              <a:buChar char="●"/>
              <a:defRPr/>
            </a:lvl4pPr>
            <a:lvl5pPr marL="2286000" lvl="4" indent="-330200" algn="l">
              <a:lnSpc>
                <a:spcPct val="115000"/>
              </a:lnSpc>
              <a:spcBef>
                <a:spcPts val="1600"/>
              </a:spcBef>
              <a:spcAft>
                <a:spcPts val="0"/>
              </a:spcAft>
              <a:buClr>
                <a:srgbClr val="7F7F7F"/>
              </a:buClr>
              <a:buSzPts val="1600"/>
              <a:buChar char="○"/>
              <a:defRPr/>
            </a:lvl5pPr>
            <a:lvl6pPr marL="2743200" lvl="5" indent="-330200" algn="l">
              <a:lnSpc>
                <a:spcPct val="115000"/>
              </a:lnSpc>
              <a:spcBef>
                <a:spcPts val="1600"/>
              </a:spcBef>
              <a:spcAft>
                <a:spcPts val="0"/>
              </a:spcAft>
              <a:buClr>
                <a:srgbClr val="7F7F7F"/>
              </a:buClr>
              <a:buSzPts val="1600"/>
              <a:buChar char="■"/>
              <a:defRPr/>
            </a:lvl6pPr>
            <a:lvl7pPr marL="3200400" lvl="6" indent="-330200" algn="l">
              <a:lnSpc>
                <a:spcPct val="115000"/>
              </a:lnSpc>
              <a:spcBef>
                <a:spcPts val="1600"/>
              </a:spcBef>
              <a:spcAft>
                <a:spcPts val="0"/>
              </a:spcAft>
              <a:buClr>
                <a:srgbClr val="7F7F7F"/>
              </a:buClr>
              <a:buSzPts val="1600"/>
              <a:buChar char="●"/>
              <a:defRPr/>
            </a:lvl7pPr>
            <a:lvl8pPr marL="3657600" lvl="7" indent="-330200" algn="l">
              <a:lnSpc>
                <a:spcPct val="115000"/>
              </a:lnSpc>
              <a:spcBef>
                <a:spcPts val="1600"/>
              </a:spcBef>
              <a:spcAft>
                <a:spcPts val="0"/>
              </a:spcAft>
              <a:buClr>
                <a:srgbClr val="7F7F7F"/>
              </a:buClr>
              <a:buSzPts val="1600"/>
              <a:buChar char="○"/>
              <a:defRPr/>
            </a:lvl8pPr>
            <a:lvl9pPr marL="4114800" lvl="8" indent="-330200" algn="l">
              <a:lnSpc>
                <a:spcPct val="115000"/>
              </a:lnSpc>
              <a:spcBef>
                <a:spcPts val="1600"/>
              </a:spcBef>
              <a:spcAft>
                <a:spcPts val="1600"/>
              </a:spcAft>
              <a:buClr>
                <a:srgbClr val="7F7F7F"/>
              </a:buClr>
              <a:buSzPts val="1600"/>
              <a:buFont typeface="Arial"/>
              <a:buChar char="•"/>
              <a:defRPr/>
            </a:lvl9pPr>
          </a:lstStyle>
          <a:p>
            <a:endParaRPr/>
          </a:p>
        </p:txBody>
      </p:sp>
      <p:sp>
        <p:nvSpPr>
          <p:cNvPr id="67" name="Google Shape;67;p12"/>
          <p:cNvSpPr txBox="1">
            <a:spLocks noGrp="1"/>
          </p:cNvSpPr>
          <p:nvPr>
            <p:ph type="dt" idx="10"/>
          </p:nvPr>
        </p:nvSpPr>
        <p:spPr>
          <a:xfrm>
            <a:off x="6363347" y="6356350"/>
            <a:ext cx="2085900" cy="365100"/>
          </a:xfrm>
          <a:prstGeom prst="rect">
            <a:avLst/>
          </a:prstGeom>
          <a:noFill/>
          <a:ln>
            <a:noFill/>
          </a:ln>
        </p:spPr>
        <p:txBody>
          <a:bodyPr spcFirstLastPara="1" wrap="square" lIns="91425" tIns="45700" rIns="45700"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68" name="Google Shape;68;p12"/>
          <p:cNvSpPr txBox="1">
            <a:spLocks noGrp="1"/>
          </p:cNvSpPr>
          <p:nvPr>
            <p:ph type="ftr" idx="11"/>
          </p:nvPr>
        </p:nvSpPr>
        <p:spPr>
          <a:xfrm>
            <a:off x="659165" y="6356350"/>
            <a:ext cx="2847900" cy="365100"/>
          </a:xfrm>
          <a:prstGeom prst="rect">
            <a:avLst/>
          </a:prstGeom>
          <a:noFill/>
          <a:ln>
            <a:noFill/>
          </a:ln>
        </p:spPr>
        <p:txBody>
          <a:bodyPr spcFirstLastPara="1" wrap="square" lIns="45700"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69" name="Google Shape;69;p12"/>
          <p:cNvSpPr txBox="1">
            <a:spLocks noGrp="1"/>
          </p:cNvSpPr>
          <p:nvPr>
            <p:ph type="sldNum" idx="12"/>
          </p:nvPr>
        </p:nvSpPr>
        <p:spPr>
          <a:xfrm>
            <a:off x="8543278" y="6356350"/>
            <a:ext cx="561900" cy="365100"/>
          </a:xfrm>
          <a:prstGeom prst="rect">
            <a:avLst/>
          </a:prstGeom>
          <a:noFill/>
          <a:ln>
            <a:noFill/>
          </a:ln>
        </p:spPr>
        <p:txBody>
          <a:bodyPr spcFirstLastPara="1" wrap="square" lIns="27425" tIns="45700" rIns="45700" bIns="45700"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l"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11700" y="593367"/>
            <a:ext cx="8520600" cy="943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a:p>
        </p:txBody>
      </p:sp>
      <p:sp>
        <p:nvSpPr>
          <p:cNvPr id="11" name="Google Shape;11;p1"/>
          <p:cNvSpPr txBox="1">
            <a:spLocks noGrp="1"/>
          </p:cNvSpPr>
          <p:nvPr>
            <p:ph type="body" idx="1"/>
          </p:nvPr>
        </p:nvSpPr>
        <p:spPr>
          <a:xfrm>
            <a:off x="311700" y="1688433"/>
            <a:ext cx="8520600" cy="44037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
        <p:nvSpPr>
          <p:cNvPr id="12" name="Google Shape;12;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rafjaa/resampling-strategies-for-imbalanced-dataset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towardsdatascience.com/svm-feature-selection-and-kernels-840781cc1a6c"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hyperlink" Target="https://nlp.stanford.edu/projects/glove/"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nlp.stanford.edu/projects/glove/"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hyperlink" Target="https://www.quora.com/How-is-LSTM-different-from-RNN-In-a-layman-explanation" TargetMode="Externa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hyperlink" Target="https://blog.usejournal.com/sentiment-classification-with-natural-language-processing-on-lstm-4dc0497c1f19"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hyperlink" Target="https://mungingdata.wordpress.com/2017/11/25/episode-1-using-tf-idf-to-identify-the-signal-from-the-noise/"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ctrTitle"/>
          </p:nvPr>
        </p:nvSpPr>
        <p:spPr>
          <a:xfrm>
            <a:off x="1003650" y="1752885"/>
            <a:ext cx="7136700" cy="1532182"/>
          </a:xfrm>
          <a:prstGeom prst="rect">
            <a:avLst/>
          </a:prstGeom>
          <a:noFill/>
          <a:ln>
            <a:noFill/>
          </a:ln>
        </p:spPr>
        <p:txBody>
          <a:bodyPr spcFirstLastPara="1" wrap="square" lIns="91425" tIns="45700" rIns="91425" bIns="45700" anchor="ctr" anchorCtr="0">
            <a:noAutofit/>
          </a:bodyPr>
          <a:lstStyle/>
          <a:p>
            <a:pPr lvl="0">
              <a:buClr>
                <a:schemeClr val="dk2"/>
              </a:buClr>
              <a:buSzPts val="8000"/>
            </a:pPr>
            <a:r>
              <a:rPr lang="en-US" dirty="0"/>
              <a:t>US Airline sentiment analysis using Twitter data</a:t>
            </a:r>
            <a:endParaRPr dirty="0"/>
          </a:p>
        </p:txBody>
      </p:sp>
      <p:sp>
        <p:nvSpPr>
          <p:cNvPr id="93" name="Google Shape;93;p16"/>
          <p:cNvSpPr txBox="1">
            <a:spLocks noGrp="1"/>
          </p:cNvSpPr>
          <p:nvPr>
            <p:ph type="subTitle" idx="1"/>
          </p:nvPr>
        </p:nvSpPr>
        <p:spPr>
          <a:xfrm>
            <a:off x="2110970" y="3572934"/>
            <a:ext cx="5064300" cy="1069391"/>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2400"/>
              <a:buNone/>
            </a:pPr>
            <a:endParaRPr dirty="0"/>
          </a:p>
          <a:p>
            <a:pPr marL="0" lvl="0" indent="0" algn="ctr" rtl="0">
              <a:lnSpc>
                <a:spcPct val="100000"/>
              </a:lnSpc>
              <a:spcBef>
                <a:spcPts val="480"/>
              </a:spcBef>
              <a:spcAft>
                <a:spcPts val="0"/>
              </a:spcAft>
              <a:buClr>
                <a:srgbClr val="888888"/>
              </a:buClr>
              <a:buSzPts val="2400"/>
              <a:buNone/>
            </a:pPr>
            <a:r>
              <a:rPr lang="en-US" sz="1800" dirty="0"/>
              <a:t>Yaya Liu</a:t>
            </a:r>
          </a:p>
          <a:p>
            <a:pPr marL="0" lvl="0" indent="0" algn="ctr" rtl="0">
              <a:lnSpc>
                <a:spcPct val="100000"/>
              </a:lnSpc>
              <a:spcBef>
                <a:spcPts val="480"/>
              </a:spcBef>
              <a:spcAft>
                <a:spcPts val="0"/>
              </a:spcAft>
              <a:buClr>
                <a:srgbClr val="888888"/>
              </a:buClr>
              <a:buSzPts val="2400"/>
              <a:buNone/>
            </a:pPr>
            <a:r>
              <a:rPr lang="en-US" sz="1800" dirty="0"/>
              <a:t>Fall 2019</a:t>
            </a:r>
            <a:endParaRPr sz="1800" dirty="0"/>
          </a:p>
          <a:p>
            <a:pPr marL="0" lvl="0" indent="0" algn="ctr" rtl="0">
              <a:lnSpc>
                <a:spcPct val="100000"/>
              </a:lnSpc>
              <a:spcBef>
                <a:spcPts val="480"/>
              </a:spcBef>
              <a:spcAft>
                <a:spcPts val="0"/>
              </a:spcAft>
              <a:buClr>
                <a:srgbClr val="888888"/>
              </a:buClr>
              <a:buSzPts val="24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a:spLocks noGrp="1"/>
          </p:cNvSpPr>
          <p:nvPr>
            <p:ph type="title"/>
          </p:nvPr>
        </p:nvSpPr>
        <p:spPr>
          <a:xfrm>
            <a:off x="311700" y="2123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Balancing</a:t>
            </a:r>
            <a:endParaRPr dirty="0"/>
          </a:p>
        </p:txBody>
      </p:sp>
      <p:sp>
        <p:nvSpPr>
          <p:cNvPr id="152" name="Google Shape;152;p24"/>
          <p:cNvSpPr txBox="1">
            <a:spLocks noGrp="1"/>
          </p:cNvSpPr>
          <p:nvPr>
            <p:ph type="body" idx="1"/>
          </p:nvPr>
        </p:nvSpPr>
        <p:spPr>
          <a:xfrm>
            <a:off x="311700" y="1056050"/>
            <a:ext cx="8959500" cy="943200"/>
          </a:xfrm>
          <a:prstGeom prst="rect">
            <a:avLst/>
          </a:prstGeom>
        </p:spPr>
        <p:txBody>
          <a:bodyPr spcFirstLastPara="1" wrap="square" lIns="91425" tIns="91425" rIns="91425" bIns="91425" anchor="t" anchorCtr="0">
            <a:noAutofit/>
          </a:bodyPr>
          <a:lstStyle/>
          <a:p>
            <a:pPr marL="0" lvl="0" indent="0" algn="l" rtl="0">
              <a:spcBef>
                <a:spcPts val="700"/>
              </a:spcBef>
              <a:spcAft>
                <a:spcPts val="0"/>
              </a:spcAft>
              <a:buNone/>
            </a:pPr>
            <a:endParaRPr sz="2000" dirty="0"/>
          </a:p>
          <a:p>
            <a:pPr marL="0" lvl="0" indent="0" algn="l" rtl="0">
              <a:spcBef>
                <a:spcPts val="700"/>
              </a:spcBef>
              <a:spcAft>
                <a:spcPts val="0"/>
              </a:spcAft>
              <a:buNone/>
            </a:pPr>
            <a:endParaRPr sz="2000" dirty="0"/>
          </a:p>
          <a:p>
            <a:pPr marL="0" lvl="0" indent="0" algn="l" rtl="0">
              <a:spcBef>
                <a:spcPts val="700"/>
              </a:spcBef>
              <a:spcAft>
                <a:spcPts val="0"/>
              </a:spcAft>
              <a:buNone/>
            </a:pPr>
            <a:r>
              <a:rPr lang="en-US" sz="2000" dirty="0"/>
              <a:t> </a:t>
            </a:r>
            <a:endParaRPr sz="2000" dirty="0"/>
          </a:p>
          <a:p>
            <a:pPr marL="1371600" lvl="0" indent="0" algn="l" rtl="0">
              <a:lnSpc>
                <a:spcPct val="100000"/>
              </a:lnSpc>
              <a:spcBef>
                <a:spcPts val="700"/>
              </a:spcBef>
              <a:spcAft>
                <a:spcPts val="0"/>
              </a:spcAft>
              <a:buNone/>
            </a:pPr>
            <a:endParaRPr dirty="0">
              <a:solidFill>
                <a:srgbClr val="000000"/>
              </a:solidFill>
              <a:latin typeface="Arial"/>
              <a:ea typeface="Arial"/>
              <a:cs typeface="Arial"/>
              <a:sym typeface="Arial"/>
            </a:endParaRPr>
          </a:p>
          <a:p>
            <a:pPr marL="0" lvl="0" indent="0" algn="l" rtl="0">
              <a:spcBef>
                <a:spcPts val="0"/>
              </a:spcBef>
              <a:spcAft>
                <a:spcPts val="0"/>
              </a:spcAft>
              <a:buNone/>
            </a:pPr>
            <a:endParaRPr sz="2000" dirty="0"/>
          </a:p>
          <a:p>
            <a:pPr marL="0" lvl="0" indent="0" algn="l" rtl="0">
              <a:spcBef>
                <a:spcPts val="700"/>
              </a:spcBef>
              <a:spcAft>
                <a:spcPts val="0"/>
              </a:spcAft>
              <a:buNone/>
            </a:pPr>
            <a:endParaRPr dirty="0"/>
          </a:p>
        </p:txBody>
      </p:sp>
      <p:sp>
        <p:nvSpPr>
          <p:cNvPr id="8" name="Google Shape;227;p34">
            <a:extLst>
              <a:ext uri="{FF2B5EF4-FFF2-40B4-BE49-F238E27FC236}">
                <a16:creationId xmlns:a16="http://schemas.microsoft.com/office/drawing/2014/main" id="{87CE122B-43BF-4620-ACCB-B391D34FF716}"/>
              </a:ext>
            </a:extLst>
          </p:cNvPr>
          <p:cNvSpPr txBox="1">
            <a:spLocks/>
          </p:cNvSpPr>
          <p:nvPr/>
        </p:nvSpPr>
        <p:spPr>
          <a:xfrm>
            <a:off x="251111" y="1015833"/>
            <a:ext cx="8252700" cy="562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a:spcBef>
                <a:spcPts val="1200"/>
              </a:spcBef>
            </a:pPr>
            <a:r>
              <a:rPr lang="en-US" sz="2000" dirty="0">
                <a:highlight>
                  <a:srgbClr val="FFFFFF"/>
                </a:highlight>
              </a:rPr>
              <a:t>under-sampling: removing samples from the majority class.</a:t>
            </a:r>
          </a:p>
          <a:p>
            <a:pPr>
              <a:spcBef>
                <a:spcPts val="1200"/>
              </a:spcBef>
            </a:pPr>
            <a:r>
              <a:rPr lang="en-US" sz="2000" dirty="0">
                <a:highlight>
                  <a:srgbClr val="FFFFFF"/>
                </a:highlight>
              </a:rPr>
              <a:t>over-sampling: adding more examples from the minority class.</a:t>
            </a:r>
          </a:p>
          <a:p>
            <a:pPr marL="114300" indent="0">
              <a:spcBef>
                <a:spcPts val="1200"/>
              </a:spcBef>
              <a:buNone/>
            </a:pPr>
            <a:r>
              <a:rPr lang="en-US" sz="2000" dirty="0">
                <a:highlight>
                  <a:srgbClr val="FFFFFF"/>
                </a:highlight>
              </a:rPr>
              <a:t>   </a:t>
            </a:r>
          </a:p>
          <a:p>
            <a:pPr marL="114300" indent="0">
              <a:spcBef>
                <a:spcPts val="1200"/>
              </a:spcBef>
              <a:buNone/>
            </a:pPr>
            <a:endParaRPr lang="en-US" sz="2000" dirty="0">
              <a:highlight>
                <a:srgbClr val="FFFFFF"/>
              </a:highlight>
            </a:endParaRPr>
          </a:p>
          <a:p>
            <a:pPr marL="114300" indent="0">
              <a:spcBef>
                <a:spcPts val="1200"/>
              </a:spcBef>
              <a:buNone/>
            </a:pPr>
            <a:endParaRPr lang="en-US" sz="2000" dirty="0">
              <a:highlight>
                <a:srgbClr val="FFFFFF"/>
              </a:highlight>
            </a:endParaRPr>
          </a:p>
          <a:p>
            <a:pPr marL="114300" indent="0">
              <a:spcBef>
                <a:spcPts val="1200"/>
              </a:spcBef>
              <a:buNone/>
            </a:pPr>
            <a:endParaRPr lang="en-US" sz="2000" dirty="0">
              <a:highlight>
                <a:srgbClr val="FFFFFF"/>
              </a:highlight>
            </a:endParaRPr>
          </a:p>
          <a:p>
            <a:pPr marL="114300" indent="0">
              <a:spcBef>
                <a:spcPts val="1200"/>
              </a:spcBef>
              <a:buNone/>
            </a:pPr>
            <a:endParaRPr lang="en-US" sz="2000" dirty="0">
              <a:highlight>
                <a:srgbClr val="FFFFFF"/>
              </a:highlight>
            </a:endParaRPr>
          </a:p>
          <a:p>
            <a:pPr marL="114300" indent="0">
              <a:spcBef>
                <a:spcPts val="1200"/>
              </a:spcBef>
              <a:buNone/>
            </a:pPr>
            <a:endParaRPr lang="en-US" sz="2000" dirty="0">
              <a:highlight>
                <a:srgbClr val="FFFFFF"/>
              </a:highlight>
            </a:endParaRPr>
          </a:p>
          <a:p>
            <a:pPr marL="114300" indent="0">
              <a:spcBef>
                <a:spcPts val="1200"/>
              </a:spcBef>
              <a:buNone/>
            </a:pPr>
            <a:r>
              <a:rPr lang="en-US" sz="2000" dirty="0">
                <a:highlight>
                  <a:srgbClr val="FFFFFF"/>
                </a:highlight>
              </a:rPr>
              <a:t> </a:t>
            </a:r>
            <a:r>
              <a:rPr lang="en-US" sz="2000" b="1" dirty="0">
                <a:highlight>
                  <a:srgbClr val="FFFFFF"/>
                </a:highlight>
              </a:rPr>
              <a:t>risk: information loss                                          risk: overfitting</a:t>
            </a:r>
          </a:p>
          <a:p>
            <a:pPr marL="114300" indent="0">
              <a:spcBef>
                <a:spcPts val="1200"/>
              </a:spcBef>
              <a:buNone/>
            </a:pPr>
            <a:endParaRPr lang="en-US" sz="2000" dirty="0">
              <a:highlight>
                <a:srgbClr val="FFFFFF"/>
              </a:highlight>
            </a:endParaRPr>
          </a:p>
          <a:p>
            <a:pPr marL="114300" indent="0">
              <a:spcBef>
                <a:spcPts val="1200"/>
              </a:spcBef>
              <a:buNone/>
            </a:pPr>
            <a:r>
              <a:rPr lang="en-US" sz="1400" dirty="0">
                <a:highlight>
                  <a:srgbClr val="FFFFFF"/>
                </a:highlight>
              </a:rPr>
              <a:t>Referenced from </a:t>
            </a:r>
            <a:r>
              <a:rPr lang="en-US" sz="1400" dirty="0">
                <a:highlight>
                  <a:srgbClr val="FFFFFF"/>
                </a:highlight>
                <a:hlinkClick r:id="rId3"/>
              </a:rPr>
              <a:t>https://www.kaggle.com/rafjaa/resampling-strategies-for-imbalanced-datasets</a:t>
            </a:r>
            <a:endParaRPr lang="en-US" sz="1400" dirty="0">
              <a:highlight>
                <a:srgbClr val="FFFFFF"/>
              </a:highlight>
            </a:endParaRPr>
          </a:p>
          <a:p>
            <a:pPr indent="0">
              <a:buFont typeface="Open Sans"/>
              <a:buNone/>
            </a:pPr>
            <a:endParaRPr lang="en-US" dirty="0">
              <a:solidFill>
                <a:srgbClr val="000000"/>
              </a:solidFill>
            </a:endParaRPr>
          </a:p>
        </p:txBody>
      </p:sp>
      <p:pic>
        <p:nvPicPr>
          <p:cNvPr id="3" name="Picture 2">
            <a:extLst>
              <a:ext uri="{FF2B5EF4-FFF2-40B4-BE49-F238E27FC236}">
                <a16:creationId xmlns:a16="http://schemas.microsoft.com/office/drawing/2014/main" id="{E1AA7D20-194A-4FCB-8931-D967BB798020}"/>
              </a:ext>
            </a:extLst>
          </p:cNvPr>
          <p:cNvPicPr>
            <a:picLocks noChangeAspect="1"/>
          </p:cNvPicPr>
          <p:nvPr/>
        </p:nvPicPr>
        <p:blipFill>
          <a:blip r:embed="rId4"/>
          <a:stretch>
            <a:fillRect/>
          </a:stretch>
        </p:blipFill>
        <p:spPr>
          <a:xfrm>
            <a:off x="399081" y="2215495"/>
            <a:ext cx="8077938" cy="27222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title"/>
          </p:nvPr>
        </p:nvSpPr>
        <p:spPr>
          <a:xfrm>
            <a:off x="311700" y="29193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pre-processing</a:t>
            </a:r>
            <a:endParaRPr dirty="0"/>
          </a:p>
        </p:txBody>
      </p:sp>
      <p:sp>
        <p:nvSpPr>
          <p:cNvPr id="4" name="Google Shape;107;p18">
            <a:extLst>
              <a:ext uri="{FF2B5EF4-FFF2-40B4-BE49-F238E27FC236}">
                <a16:creationId xmlns:a16="http://schemas.microsoft.com/office/drawing/2014/main" id="{0AEC85DA-26EB-4AD3-9C27-7567A8997E74}"/>
              </a:ext>
            </a:extLst>
          </p:cNvPr>
          <p:cNvSpPr txBox="1">
            <a:spLocks noGrp="1"/>
          </p:cNvSpPr>
          <p:nvPr>
            <p:ph type="body" idx="1"/>
          </p:nvPr>
        </p:nvSpPr>
        <p:spPr>
          <a:xfrm>
            <a:off x="187875" y="625537"/>
            <a:ext cx="8521700" cy="2803463"/>
          </a:xfrm>
          <a:prstGeom prst="rect">
            <a:avLst/>
          </a:prstGeom>
        </p:spPr>
        <p:txBody>
          <a:bodyPr spcFirstLastPara="1" wrap="square" lIns="91425" tIns="91425" rIns="91425" bIns="91425" anchor="t" anchorCtr="0">
            <a:noAutofit/>
          </a:bodyPr>
          <a:lstStyle/>
          <a:p>
            <a:pPr marL="114300" indent="0" algn="just">
              <a:spcBef>
                <a:spcPts val="1200"/>
              </a:spcBef>
              <a:buNone/>
            </a:pPr>
            <a:endParaRPr lang="en-US" dirty="0">
              <a:highlight>
                <a:srgbClr val="FFFFFF"/>
              </a:highlight>
            </a:endParaRPr>
          </a:p>
          <a:p>
            <a:pPr algn="just">
              <a:spcBef>
                <a:spcPts val="1200"/>
              </a:spcBef>
            </a:pPr>
            <a:r>
              <a:rPr lang="en-US" dirty="0">
                <a:highlight>
                  <a:srgbClr val="FFFFFF"/>
                </a:highlight>
              </a:rPr>
              <a:t>Decapitalized all characters to reduce the number of word types.</a:t>
            </a:r>
          </a:p>
          <a:p>
            <a:pPr algn="just">
              <a:spcBef>
                <a:spcPts val="1200"/>
              </a:spcBef>
            </a:pPr>
            <a:r>
              <a:rPr lang="en-US" dirty="0">
                <a:highlight>
                  <a:srgbClr val="FFFFFF"/>
                </a:highlight>
              </a:rPr>
              <a:t>Removed special characters, emojis, numeric digits, web links and punctuations.</a:t>
            </a:r>
          </a:p>
          <a:p>
            <a:pPr algn="just">
              <a:spcBef>
                <a:spcPts val="1200"/>
              </a:spcBef>
            </a:pPr>
            <a:r>
              <a:rPr lang="en-US" dirty="0">
                <a:highlight>
                  <a:srgbClr val="FFFFFF"/>
                </a:highlight>
              </a:rPr>
              <a:t>Lemmatization with WordNet lexical database based on POS tags.</a:t>
            </a:r>
          </a:p>
          <a:p>
            <a:pPr marL="114300" indent="0" algn="just">
              <a:spcBef>
                <a:spcPts val="1200"/>
              </a:spcBef>
              <a:buNone/>
            </a:pPr>
            <a:r>
              <a:rPr lang="en-US" dirty="0">
                <a:highlight>
                  <a:srgbClr val="FFFFFF"/>
                </a:highlight>
              </a:rPr>
              <a:t>       -&gt; replace a word with its base form, which is known as lemma.</a:t>
            </a:r>
          </a:p>
          <a:p>
            <a:pPr marL="114300" indent="0" algn="just">
              <a:spcBef>
                <a:spcPts val="1200"/>
              </a:spcBef>
              <a:buNone/>
            </a:pPr>
            <a:endParaRPr lang="en-US" dirty="0">
              <a:highlight>
                <a:srgbClr val="FFFFFF"/>
              </a:highlight>
            </a:endParaRPr>
          </a:p>
          <a:p>
            <a:pPr marL="114300" indent="0" algn="just">
              <a:spcBef>
                <a:spcPts val="1200"/>
              </a:spcBef>
              <a:buNone/>
            </a:pPr>
            <a:r>
              <a:rPr lang="en-US" dirty="0">
                <a:highlight>
                  <a:srgbClr val="FFFFFF"/>
                </a:highlight>
              </a:rPr>
              <a:t>Why not stemming?</a:t>
            </a:r>
          </a:p>
          <a:p>
            <a:pPr marL="114300" indent="0" algn="just">
              <a:spcBef>
                <a:spcPts val="1200"/>
              </a:spcBef>
              <a:buNone/>
            </a:pPr>
            <a:endParaRPr lang="en-US" dirty="0">
              <a:highlight>
                <a:srgbClr val="FFFFFF"/>
              </a:highlight>
            </a:endParaRPr>
          </a:p>
          <a:p>
            <a:pPr algn="just">
              <a:spcBef>
                <a:spcPts val="1200"/>
              </a:spcBef>
            </a:pPr>
            <a:endParaRPr lang="en-US" dirty="0">
              <a:highlight>
                <a:srgbClr val="FFFFFF"/>
              </a:highlight>
            </a:endParaRPr>
          </a:p>
          <a:p>
            <a:pPr algn="just">
              <a:spcBef>
                <a:spcPts val="1200"/>
              </a:spcBef>
            </a:pPr>
            <a:endParaRPr lang="en-US" dirty="0">
              <a:highlight>
                <a:srgbClr val="FFFFFF"/>
              </a:highlight>
            </a:endParaRPr>
          </a:p>
        </p:txBody>
      </p:sp>
      <p:graphicFrame>
        <p:nvGraphicFramePr>
          <p:cNvPr id="9" name="Table 8">
            <a:extLst>
              <a:ext uri="{FF2B5EF4-FFF2-40B4-BE49-F238E27FC236}">
                <a16:creationId xmlns:a16="http://schemas.microsoft.com/office/drawing/2014/main" id="{3B1EC8C0-E362-4DFA-8F1A-F5A8FFEA7A1B}"/>
              </a:ext>
            </a:extLst>
          </p:cNvPr>
          <p:cNvGraphicFramePr>
            <a:graphicFrameLocks noGrp="1"/>
          </p:cNvGraphicFramePr>
          <p:nvPr>
            <p:extLst>
              <p:ext uri="{D42A27DB-BD31-4B8C-83A1-F6EECF244321}">
                <p14:modId xmlns:p14="http://schemas.microsoft.com/office/powerpoint/2010/main" val="3575021523"/>
              </p:ext>
            </p:extLst>
          </p:nvPr>
        </p:nvGraphicFramePr>
        <p:xfrm>
          <a:off x="311700" y="4545805"/>
          <a:ext cx="8274050" cy="1077058"/>
        </p:xfrm>
        <a:graphic>
          <a:graphicData uri="http://schemas.openxmlformats.org/drawingml/2006/table">
            <a:tbl>
              <a:tblPr firstRow="1" bandRow="1">
                <a:tableStyleId>{B48BD73B-6FE9-4D84-B573-720E5AE7D972}</a:tableStyleId>
              </a:tblPr>
              <a:tblGrid>
                <a:gridCol w="1881605">
                  <a:extLst>
                    <a:ext uri="{9D8B030D-6E8A-4147-A177-3AD203B41FA5}">
                      <a16:colId xmlns:a16="http://schemas.microsoft.com/office/drawing/2014/main" val="2817117723"/>
                    </a:ext>
                  </a:extLst>
                </a:gridCol>
                <a:gridCol w="6392445">
                  <a:extLst>
                    <a:ext uri="{9D8B030D-6E8A-4147-A177-3AD203B41FA5}">
                      <a16:colId xmlns:a16="http://schemas.microsoft.com/office/drawing/2014/main" val="2282418149"/>
                    </a:ext>
                  </a:extLst>
                </a:gridCol>
              </a:tblGrid>
              <a:tr h="330200">
                <a:tc>
                  <a:txBody>
                    <a:bodyPr/>
                    <a:lstStyle/>
                    <a:p>
                      <a:endParaRPr lang="en-US" sz="1600" dirty="0">
                        <a:latin typeface="Open Sans" panose="020B0604020202020204" charset="0"/>
                        <a:ea typeface="Open Sans" panose="020B0604020202020204" charset="0"/>
                        <a:cs typeface="Open Sans" panose="020B0604020202020204" charset="0"/>
                      </a:endParaRPr>
                    </a:p>
                  </a:txBody>
                  <a:tcPr/>
                </a:tc>
                <a:tc>
                  <a:txBody>
                    <a:bodyPr/>
                    <a:lstStyle/>
                    <a:p>
                      <a:r>
                        <a:rPr lang="en-US" sz="1600" b="0" dirty="0">
                          <a:solidFill>
                            <a:srgbClr val="0070C0"/>
                          </a:solidFill>
                          <a:latin typeface="Open Sans" panose="020B0604020202020204" charset="0"/>
                          <a:ea typeface="Open Sans" panose="020B0604020202020204" charset="0"/>
                          <a:cs typeface="Open Sans" panose="020B0604020202020204" charset="0"/>
                        </a:rPr>
                        <a:t>really missed a prime opportunity for men without hats parody</a:t>
                      </a:r>
                    </a:p>
                  </a:txBody>
                  <a:tcPr/>
                </a:tc>
                <a:extLst>
                  <a:ext uri="{0D108BD9-81ED-4DB2-BD59-A6C34878D82A}">
                    <a16:rowId xmlns:a16="http://schemas.microsoft.com/office/drawing/2014/main" val="928977780"/>
                  </a:ext>
                </a:extLst>
              </a:tr>
              <a:tr h="320040">
                <a:tc>
                  <a:txBody>
                    <a:bodyPr/>
                    <a:lstStyle/>
                    <a:p>
                      <a:pPr algn="ctr"/>
                      <a:r>
                        <a:rPr lang="en-US" sz="1600" dirty="0">
                          <a:latin typeface="Open Sans" panose="020B0604020202020204" charset="0"/>
                          <a:ea typeface="Open Sans" panose="020B0604020202020204" charset="0"/>
                          <a:cs typeface="Open Sans" panose="020B0604020202020204" charset="0"/>
                        </a:rPr>
                        <a:t>Lemmatization</a:t>
                      </a:r>
                    </a:p>
                  </a:txBody>
                  <a:tcPr/>
                </a:tc>
                <a:tc>
                  <a:txBody>
                    <a:bodyPr/>
                    <a:lstStyle/>
                    <a:p>
                      <a:r>
                        <a:rPr lang="en-US" sz="1600" dirty="0">
                          <a:latin typeface="Open Sans" panose="020B0604020202020204" charset="0"/>
                          <a:ea typeface="Open Sans" panose="020B0604020202020204" charset="0"/>
                          <a:cs typeface="Open Sans" panose="020B0604020202020204" charset="0"/>
                        </a:rPr>
                        <a:t>really miss a prime opportunity for men without hat parody</a:t>
                      </a:r>
                    </a:p>
                  </a:txBody>
                  <a:tcPr/>
                </a:tc>
                <a:extLst>
                  <a:ext uri="{0D108BD9-81ED-4DB2-BD59-A6C34878D82A}">
                    <a16:rowId xmlns:a16="http://schemas.microsoft.com/office/drawing/2014/main" val="1045975915"/>
                  </a:ext>
                </a:extLst>
              </a:tr>
              <a:tr h="406498">
                <a:tc>
                  <a:txBody>
                    <a:bodyPr/>
                    <a:lstStyle/>
                    <a:p>
                      <a:pPr algn="ctr"/>
                      <a:r>
                        <a:rPr lang="en-US" sz="1600" dirty="0">
                          <a:latin typeface="Open Sans" panose="020B0604020202020204" charset="0"/>
                          <a:ea typeface="Open Sans" panose="020B0604020202020204" charset="0"/>
                          <a:cs typeface="Open Sans" panose="020B0604020202020204" charset="0"/>
                        </a:rPr>
                        <a:t>stemming</a:t>
                      </a:r>
                    </a:p>
                  </a:txBody>
                  <a:tcPr/>
                </a:tc>
                <a:tc>
                  <a:txBody>
                    <a:bodyPr/>
                    <a:lstStyle/>
                    <a:p>
                      <a:r>
                        <a:rPr lang="en-US" sz="1600" dirty="0">
                          <a:latin typeface="Open Sans" panose="020B0604020202020204" charset="0"/>
                          <a:ea typeface="Open Sans" panose="020B0604020202020204" charset="0"/>
                          <a:cs typeface="Open Sans" panose="020B0604020202020204" charset="0"/>
                        </a:rPr>
                        <a:t>realli miss a prime opportun for men without hat parodi</a:t>
                      </a:r>
                    </a:p>
                  </a:txBody>
                  <a:tcPr/>
                </a:tc>
                <a:extLst>
                  <a:ext uri="{0D108BD9-81ED-4DB2-BD59-A6C34878D82A}">
                    <a16:rowId xmlns:a16="http://schemas.microsoft.com/office/drawing/2014/main" val="2625121344"/>
                  </a:ext>
                </a:extLst>
              </a:tr>
            </a:tbl>
          </a:graphicData>
        </a:graphic>
      </p:graphicFrame>
    </p:spTree>
    <p:extLst>
      <p:ext uri="{BB962C8B-B14F-4D97-AF65-F5344CB8AC3E}">
        <p14:creationId xmlns:p14="http://schemas.microsoft.com/office/powerpoint/2010/main" val="2653196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pre-processing</a:t>
            </a:r>
            <a:endParaRPr dirty="0"/>
          </a:p>
        </p:txBody>
      </p:sp>
      <p:pic>
        <p:nvPicPr>
          <p:cNvPr id="3" name="Picture 2">
            <a:extLst>
              <a:ext uri="{FF2B5EF4-FFF2-40B4-BE49-F238E27FC236}">
                <a16:creationId xmlns:a16="http://schemas.microsoft.com/office/drawing/2014/main" id="{C34C2B6A-80C3-47C7-A170-1F24342E669A}"/>
              </a:ext>
            </a:extLst>
          </p:cNvPr>
          <p:cNvPicPr>
            <a:picLocks noChangeAspect="1"/>
          </p:cNvPicPr>
          <p:nvPr/>
        </p:nvPicPr>
        <p:blipFill>
          <a:blip r:embed="rId3"/>
          <a:stretch>
            <a:fillRect/>
          </a:stretch>
        </p:blipFill>
        <p:spPr>
          <a:xfrm>
            <a:off x="148590" y="1755873"/>
            <a:ext cx="8670290" cy="3277632"/>
          </a:xfrm>
          <a:prstGeom prst="rect">
            <a:avLst/>
          </a:prstGeom>
        </p:spPr>
      </p:pic>
    </p:spTree>
    <p:extLst>
      <p:ext uri="{BB962C8B-B14F-4D97-AF65-F5344CB8AC3E}">
        <p14:creationId xmlns:p14="http://schemas.microsoft.com/office/powerpoint/2010/main" val="2583928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title"/>
          </p:nvPr>
        </p:nvSpPr>
        <p:spPr>
          <a:xfrm>
            <a:off x="182680" y="145319"/>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Multi-classification model evaluation</a:t>
            </a:r>
            <a:endParaRPr dirty="0"/>
          </a:p>
        </p:txBody>
      </p:sp>
      <p:sp>
        <p:nvSpPr>
          <p:cNvPr id="2" name="Rectangle 3">
            <a:extLst>
              <a:ext uri="{FF2B5EF4-FFF2-40B4-BE49-F238E27FC236}">
                <a16:creationId xmlns:a16="http://schemas.microsoft.com/office/drawing/2014/main" id="{1F27CA7E-282B-41F1-B6DE-CE70661ECD9A}"/>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4" name="Rectangle 4">
            <a:extLst>
              <a:ext uri="{FF2B5EF4-FFF2-40B4-BE49-F238E27FC236}">
                <a16:creationId xmlns:a16="http://schemas.microsoft.com/office/drawing/2014/main" id="{0B1D04B3-CC60-4AB5-A4F5-8EAAFEC1F94D}"/>
              </a:ext>
            </a:extLst>
          </p:cNvPr>
          <p:cNvSpPr>
            <a:spLocks noChangeArrowheads="1"/>
          </p:cNvSpPr>
          <p:nvPr/>
        </p:nvSpPr>
        <p:spPr bwMode="auto">
          <a:xfrm>
            <a:off x="0" y="156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5">
            <a:extLst>
              <a:ext uri="{FF2B5EF4-FFF2-40B4-BE49-F238E27FC236}">
                <a16:creationId xmlns:a16="http://schemas.microsoft.com/office/drawing/2014/main" id="{C91A81E5-9381-420D-9482-950356D2D97A}"/>
              </a:ext>
            </a:extLst>
          </p:cNvPr>
          <p:cNvSpPr>
            <a:spLocks noChangeArrowheads="1"/>
          </p:cNvSpPr>
          <p:nvPr/>
        </p:nvSpPr>
        <p:spPr bwMode="auto">
          <a:xfrm>
            <a:off x="0" y="1828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8" name="Picture 7">
            <a:extLst>
              <a:ext uri="{FF2B5EF4-FFF2-40B4-BE49-F238E27FC236}">
                <a16:creationId xmlns:a16="http://schemas.microsoft.com/office/drawing/2014/main" id="{B3C4FC79-D6B1-4FEB-B7C8-18A320B564BA}"/>
              </a:ext>
            </a:extLst>
          </p:cNvPr>
          <p:cNvPicPr>
            <a:picLocks noChangeAspect="1"/>
          </p:cNvPicPr>
          <p:nvPr/>
        </p:nvPicPr>
        <p:blipFill>
          <a:blip r:embed="rId3"/>
          <a:stretch>
            <a:fillRect/>
          </a:stretch>
        </p:blipFill>
        <p:spPr>
          <a:xfrm>
            <a:off x="0" y="971890"/>
            <a:ext cx="3551508" cy="2694248"/>
          </a:xfrm>
          <a:prstGeom prst="rect">
            <a:avLst/>
          </a:prstGeom>
        </p:spPr>
      </p:pic>
      <p:pic>
        <p:nvPicPr>
          <p:cNvPr id="9" name="Picture 8">
            <a:extLst>
              <a:ext uri="{FF2B5EF4-FFF2-40B4-BE49-F238E27FC236}">
                <a16:creationId xmlns:a16="http://schemas.microsoft.com/office/drawing/2014/main" id="{B9E3B91A-7DD0-49E5-9399-A74E3C9F39B4}"/>
              </a:ext>
            </a:extLst>
          </p:cNvPr>
          <p:cNvPicPr>
            <a:picLocks noChangeAspect="1"/>
          </p:cNvPicPr>
          <p:nvPr/>
        </p:nvPicPr>
        <p:blipFill>
          <a:blip r:embed="rId4"/>
          <a:stretch>
            <a:fillRect/>
          </a:stretch>
        </p:blipFill>
        <p:spPr>
          <a:xfrm>
            <a:off x="3257229" y="1618562"/>
            <a:ext cx="1185751" cy="529676"/>
          </a:xfrm>
          <a:prstGeom prst="rect">
            <a:avLst/>
          </a:prstGeom>
        </p:spPr>
      </p:pic>
      <p:pic>
        <p:nvPicPr>
          <p:cNvPr id="11" name="Picture 10">
            <a:extLst>
              <a:ext uri="{FF2B5EF4-FFF2-40B4-BE49-F238E27FC236}">
                <a16:creationId xmlns:a16="http://schemas.microsoft.com/office/drawing/2014/main" id="{5AD96002-1F7D-4C48-A4D0-148AD4F27820}"/>
              </a:ext>
            </a:extLst>
          </p:cNvPr>
          <p:cNvPicPr>
            <a:picLocks noChangeAspect="1"/>
          </p:cNvPicPr>
          <p:nvPr/>
        </p:nvPicPr>
        <p:blipFill>
          <a:blip r:embed="rId5"/>
          <a:stretch>
            <a:fillRect/>
          </a:stretch>
        </p:blipFill>
        <p:spPr>
          <a:xfrm>
            <a:off x="105028" y="3500793"/>
            <a:ext cx="1098895" cy="252746"/>
          </a:xfrm>
          <a:prstGeom prst="rect">
            <a:avLst/>
          </a:prstGeom>
        </p:spPr>
      </p:pic>
      <p:pic>
        <p:nvPicPr>
          <p:cNvPr id="12" name="Picture 11">
            <a:extLst>
              <a:ext uri="{FF2B5EF4-FFF2-40B4-BE49-F238E27FC236}">
                <a16:creationId xmlns:a16="http://schemas.microsoft.com/office/drawing/2014/main" id="{7D3DB6BB-D9DF-4BB4-A0F6-6B16C7BD0BB4}"/>
              </a:ext>
            </a:extLst>
          </p:cNvPr>
          <p:cNvPicPr>
            <a:picLocks noChangeAspect="1"/>
          </p:cNvPicPr>
          <p:nvPr/>
        </p:nvPicPr>
        <p:blipFill>
          <a:blip r:embed="rId6"/>
          <a:stretch>
            <a:fillRect/>
          </a:stretch>
        </p:blipFill>
        <p:spPr>
          <a:xfrm>
            <a:off x="1203923" y="3374134"/>
            <a:ext cx="256010" cy="506065"/>
          </a:xfrm>
          <a:prstGeom prst="rect">
            <a:avLst/>
          </a:prstGeom>
        </p:spPr>
      </p:pic>
      <p:sp>
        <p:nvSpPr>
          <p:cNvPr id="16" name="Google Shape;116;p19">
            <a:extLst>
              <a:ext uri="{FF2B5EF4-FFF2-40B4-BE49-F238E27FC236}">
                <a16:creationId xmlns:a16="http://schemas.microsoft.com/office/drawing/2014/main" id="{5379EFC1-2181-4E59-9F06-974B1203491B}"/>
              </a:ext>
            </a:extLst>
          </p:cNvPr>
          <p:cNvSpPr txBox="1">
            <a:spLocks noGrp="1"/>
          </p:cNvSpPr>
          <p:nvPr>
            <p:ph type="body" idx="1"/>
          </p:nvPr>
        </p:nvSpPr>
        <p:spPr>
          <a:xfrm>
            <a:off x="558050" y="4090737"/>
            <a:ext cx="8274250" cy="2525108"/>
          </a:xfrm>
          <a:prstGeom prst="rect">
            <a:avLst/>
          </a:prstGeom>
        </p:spPr>
        <p:txBody>
          <a:bodyPr spcFirstLastPara="1" wrap="square" lIns="91425" tIns="91425" rIns="91425" bIns="91425" anchor="t" anchorCtr="0">
            <a:noAutofit/>
          </a:bodyPr>
          <a:lstStyle/>
          <a:p>
            <a:pPr marL="114300" indent="0">
              <a:buNone/>
            </a:pPr>
            <a:r>
              <a:rPr lang="en-US" b="1" dirty="0"/>
              <a:t>How to measure model’s performance?</a:t>
            </a:r>
          </a:p>
          <a:p>
            <a:r>
              <a:rPr lang="en-US" dirty="0"/>
              <a:t>Accuracy  = Number of correct predictions / Total number of instances</a:t>
            </a:r>
          </a:p>
          <a:p>
            <a:r>
              <a:rPr lang="en-US" dirty="0"/>
              <a:t>Macro F1-score </a:t>
            </a:r>
          </a:p>
          <a:p>
            <a:pPr marL="114300" indent="0">
              <a:buNone/>
            </a:pPr>
            <a:r>
              <a:rPr lang="en-US" dirty="0"/>
              <a:t>      = Average of</a:t>
            </a:r>
          </a:p>
          <a:p>
            <a:pPr marL="114300" indent="0">
              <a:buNone/>
            </a:pPr>
            <a:r>
              <a:rPr lang="en-US" dirty="0"/>
              <a:t>                </a:t>
            </a:r>
          </a:p>
          <a:p>
            <a:r>
              <a:rPr lang="en-US" dirty="0"/>
              <a:t>Weighted F1-score</a:t>
            </a:r>
          </a:p>
          <a:p>
            <a:pPr marL="114300" indent="0">
              <a:buNone/>
            </a:pPr>
            <a:r>
              <a:rPr lang="en-US" dirty="0"/>
              <a:t>       </a:t>
            </a:r>
          </a:p>
        </p:txBody>
      </p:sp>
      <p:pic>
        <p:nvPicPr>
          <p:cNvPr id="13" name="Picture 12">
            <a:extLst>
              <a:ext uri="{FF2B5EF4-FFF2-40B4-BE49-F238E27FC236}">
                <a16:creationId xmlns:a16="http://schemas.microsoft.com/office/drawing/2014/main" id="{7B43486F-1097-460A-A46F-67BAFA7B1408}"/>
              </a:ext>
            </a:extLst>
          </p:cNvPr>
          <p:cNvPicPr>
            <a:picLocks noChangeAspect="1"/>
          </p:cNvPicPr>
          <p:nvPr/>
        </p:nvPicPr>
        <p:blipFill>
          <a:blip r:embed="rId7"/>
          <a:stretch>
            <a:fillRect/>
          </a:stretch>
        </p:blipFill>
        <p:spPr>
          <a:xfrm>
            <a:off x="2471845" y="5038537"/>
            <a:ext cx="3290780" cy="438026"/>
          </a:xfrm>
          <a:prstGeom prst="rect">
            <a:avLst/>
          </a:prstGeom>
        </p:spPr>
      </p:pic>
      <p:pic>
        <p:nvPicPr>
          <p:cNvPr id="14" name="Picture 13">
            <a:extLst>
              <a:ext uri="{FF2B5EF4-FFF2-40B4-BE49-F238E27FC236}">
                <a16:creationId xmlns:a16="http://schemas.microsoft.com/office/drawing/2014/main" id="{C7BE4F8B-5E3F-43CF-9AC5-F009E22C4D95}"/>
              </a:ext>
            </a:extLst>
          </p:cNvPr>
          <p:cNvPicPr>
            <a:picLocks noChangeAspect="1"/>
          </p:cNvPicPr>
          <p:nvPr/>
        </p:nvPicPr>
        <p:blipFill>
          <a:blip r:embed="rId8"/>
          <a:stretch>
            <a:fillRect/>
          </a:stretch>
        </p:blipFill>
        <p:spPr>
          <a:xfrm>
            <a:off x="903820" y="6053109"/>
            <a:ext cx="5890584" cy="562736"/>
          </a:xfrm>
          <a:prstGeom prst="rect">
            <a:avLst/>
          </a:prstGeom>
        </p:spPr>
      </p:pic>
      <p:pic>
        <p:nvPicPr>
          <p:cNvPr id="15" name="Picture 14">
            <a:extLst>
              <a:ext uri="{FF2B5EF4-FFF2-40B4-BE49-F238E27FC236}">
                <a16:creationId xmlns:a16="http://schemas.microsoft.com/office/drawing/2014/main" id="{A501AF81-87D5-4A8C-92F0-5A104ACDA8A6}"/>
              </a:ext>
            </a:extLst>
          </p:cNvPr>
          <p:cNvPicPr>
            <a:picLocks noChangeAspect="1"/>
          </p:cNvPicPr>
          <p:nvPr/>
        </p:nvPicPr>
        <p:blipFill>
          <a:blip r:embed="rId9"/>
          <a:stretch>
            <a:fillRect/>
          </a:stretch>
        </p:blipFill>
        <p:spPr>
          <a:xfrm>
            <a:off x="4909705" y="1568450"/>
            <a:ext cx="3286125" cy="742950"/>
          </a:xfrm>
          <a:prstGeom prst="rect">
            <a:avLst/>
          </a:prstGeom>
        </p:spPr>
      </p:pic>
    </p:spTree>
    <p:extLst>
      <p:ext uri="{BB962C8B-B14F-4D97-AF65-F5344CB8AC3E}">
        <p14:creationId xmlns:p14="http://schemas.microsoft.com/office/powerpoint/2010/main" val="531589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311700" y="1086400"/>
            <a:ext cx="8571300" cy="125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Machine learning models</a:t>
            </a:r>
            <a:endParaRPr dirty="0"/>
          </a:p>
        </p:txBody>
      </p:sp>
    </p:spTree>
    <p:extLst>
      <p:ext uri="{BB962C8B-B14F-4D97-AF65-F5344CB8AC3E}">
        <p14:creationId xmlns:p14="http://schemas.microsoft.com/office/powerpoint/2010/main" val="2987072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title"/>
          </p:nvPr>
        </p:nvSpPr>
        <p:spPr>
          <a:xfrm>
            <a:off x="311700" y="355242"/>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Naïve Bayes</a:t>
            </a:r>
            <a:endParaRPr dirty="0"/>
          </a:p>
        </p:txBody>
      </p:sp>
      <p:sp>
        <p:nvSpPr>
          <p:cNvPr id="3" name="Google Shape;116;p19">
            <a:extLst>
              <a:ext uri="{FF2B5EF4-FFF2-40B4-BE49-F238E27FC236}">
                <a16:creationId xmlns:a16="http://schemas.microsoft.com/office/drawing/2014/main" id="{BCC47B87-F157-410A-A3AD-3B7E277B3263}"/>
              </a:ext>
            </a:extLst>
          </p:cNvPr>
          <p:cNvSpPr txBox="1">
            <a:spLocks noGrp="1"/>
          </p:cNvSpPr>
          <p:nvPr>
            <p:ph type="body" idx="1"/>
          </p:nvPr>
        </p:nvSpPr>
        <p:spPr>
          <a:xfrm>
            <a:off x="151602" y="1182305"/>
            <a:ext cx="8520600" cy="2583312"/>
          </a:xfrm>
          <a:prstGeom prst="rect">
            <a:avLst/>
          </a:prstGeom>
        </p:spPr>
        <p:txBody>
          <a:bodyPr spcFirstLastPara="1" wrap="square" lIns="91425" tIns="91425" rIns="91425" bIns="91425" anchor="t" anchorCtr="0">
            <a:noAutofit/>
          </a:bodyPr>
          <a:lstStyle/>
          <a:p>
            <a:r>
              <a:rPr lang="en-US" dirty="0"/>
              <a:t>Naïve Bayes model finds the probabilities of classes assigned to texts by using the prior probability of the class and the likelihood, which is the probability of the text based on the class.</a:t>
            </a:r>
          </a:p>
          <a:p>
            <a:r>
              <a:rPr lang="en-US" dirty="0"/>
              <a:t>In order to calculate the likelihood, Naïve Bayesian model treats each Tweet as a bag-of-words, and it assumes the position of the words doesn’t matter and the features’ probabilities are independent with each other given the class. </a:t>
            </a:r>
          </a:p>
          <a:p>
            <a:pPr marL="114300" indent="0">
              <a:buNone/>
            </a:pPr>
            <a:endParaRPr lang="en-US" sz="2000" dirty="0">
              <a:latin typeface="Open Sans" panose="020B0604020202020204" charset="0"/>
              <a:ea typeface="Open Sans" panose="020B0604020202020204" charset="0"/>
              <a:cs typeface="Open Sans" panose="020B0604020202020204" charset="0"/>
            </a:endParaRPr>
          </a:p>
        </p:txBody>
      </p:sp>
      <p:pic>
        <p:nvPicPr>
          <p:cNvPr id="1026" name="Picture 3">
            <a:extLst>
              <a:ext uri="{FF2B5EF4-FFF2-40B4-BE49-F238E27FC236}">
                <a16:creationId xmlns:a16="http://schemas.microsoft.com/office/drawing/2014/main" id="{3B22F664-A996-48C1-B65E-FFF690D418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119" y="4009524"/>
            <a:ext cx="6152489" cy="1558156"/>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2">
            <a:extLst>
              <a:ext uri="{FF2B5EF4-FFF2-40B4-BE49-F238E27FC236}">
                <a16:creationId xmlns:a16="http://schemas.microsoft.com/office/drawing/2014/main" id="{98DADA57-899A-4413-8B35-8BC08E7725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120" y="5702433"/>
            <a:ext cx="7839082" cy="53389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1F27CA7E-282B-41F1-B6DE-CE70661ECD9A}"/>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4" name="Rectangle 4">
            <a:extLst>
              <a:ext uri="{FF2B5EF4-FFF2-40B4-BE49-F238E27FC236}">
                <a16:creationId xmlns:a16="http://schemas.microsoft.com/office/drawing/2014/main" id="{0B1D04B3-CC60-4AB5-A4F5-8EAAFEC1F94D}"/>
              </a:ext>
            </a:extLst>
          </p:cNvPr>
          <p:cNvSpPr>
            <a:spLocks noChangeArrowheads="1"/>
          </p:cNvSpPr>
          <p:nvPr/>
        </p:nvSpPr>
        <p:spPr bwMode="auto">
          <a:xfrm>
            <a:off x="0" y="156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5">
            <a:extLst>
              <a:ext uri="{FF2B5EF4-FFF2-40B4-BE49-F238E27FC236}">
                <a16:creationId xmlns:a16="http://schemas.microsoft.com/office/drawing/2014/main" id="{C91A81E5-9381-420D-9482-950356D2D97A}"/>
              </a:ext>
            </a:extLst>
          </p:cNvPr>
          <p:cNvSpPr>
            <a:spLocks noChangeArrowheads="1"/>
          </p:cNvSpPr>
          <p:nvPr/>
        </p:nvSpPr>
        <p:spPr bwMode="auto">
          <a:xfrm>
            <a:off x="0" y="1828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Tree>
    <p:extLst>
      <p:ext uri="{BB962C8B-B14F-4D97-AF65-F5344CB8AC3E}">
        <p14:creationId xmlns:p14="http://schemas.microsoft.com/office/powerpoint/2010/main" val="2878830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title"/>
          </p:nvPr>
        </p:nvSpPr>
        <p:spPr>
          <a:xfrm>
            <a:off x="311700" y="355242"/>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Naïve Bayes</a:t>
            </a:r>
            <a:endParaRPr dirty="0"/>
          </a:p>
        </p:txBody>
      </p:sp>
      <p:sp>
        <p:nvSpPr>
          <p:cNvPr id="2" name="Rectangle 3">
            <a:extLst>
              <a:ext uri="{FF2B5EF4-FFF2-40B4-BE49-F238E27FC236}">
                <a16:creationId xmlns:a16="http://schemas.microsoft.com/office/drawing/2014/main" id="{1F27CA7E-282B-41F1-B6DE-CE70661ECD9A}"/>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5">
            <a:extLst>
              <a:ext uri="{FF2B5EF4-FFF2-40B4-BE49-F238E27FC236}">
                <a16:creationId xmlns:a16="http://schemas.microsoft.com/office/drawing/2014/main" id="{C91A81E5-9381-420D-9482-950356D2D97A}"/>
              </a:ext>
            </a:extLst>
          </p:cNvPr>
          <p:cNvSpPr>
            <a:spLocks noChangeArrowheads="1"/>
          </p:cNvSpPr>
          <p:nvPr/>
        </p:nvSpPr>
        <p:spPr bwMode="auto">
          <a:xfrm>
            <a:off x="0" y="1828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6" name="Table 5">
            <a:extLst>
              <a:ext uri="{FF2B5EF4-FFF2-40B4-BE49-F238E27FC236}">
                <a16:creationId xmlns:a16="http://schemas.microsoft.com/office/drawing/2014/main" id="{D1833E3B-99CE-461C-99EB-C6235F2AA2E2}"/>
              </a:ext>
            </a:extLst>
          </p:cNvPr>
          <p:cNvGraphicFramePr>
            <a:graphicFrameLocks noGrp="1"/>
          </p:cNvGraphicFramePr>
          <p:nvPr>
            <p:extLst>
              <p:ext uri="{D42A27DB-BD31-4B8C-83A1-F6EECF244321}">
                <p14:modId xmlns:p14="http://schemas.microsoft.com/office/powerpoint/2010/main" val="3874635917"/>
              </p:ext>
            </p:extLst>
          </p:nvPr>
        </p:nvGraphicFramePr>
        <p:xfrm>
          <a:off x="416560" y="1986271"/>
          <a:ext cx="7924799" cy="1955174"/>
        </p:xfrm>
        <a:graphic>
          <a:graphicData uri="http://schemas.openxmlformats.org/drawingml/2006/table">
            <a:tbl>
              <a:tblPr firstRow="1" bandRow="1">
                <a:tableStyleId>{B48BD73B-6FE9-4D84-B573-720E5AE7D972}</a:tableStyleId>
              </a:tblPr>
              <a:tblGrid>
                <a:gridCol w="1605280">
                  <a:extLst>
                    <a:ext uri="{9D8B030D-6E8A-4147-A177-3AD203B41FA5}">
                      <a16:colId xmlns:a16="http://schemas.microsoft.com/office/drawing/2014/main" val="2220914091"/>
                    </a:ext>
                  </a:extLst>
                </a:gridCol>
                <a:gridCol w="1696720">
                  <a:extLst>
                    <a:ext uri="{9D8B030D-6E8A-4147-A177-3AD203B41FA5}">
                      <a16:colId xmlns:a16="http://schemas.microsoft.com/office/drawing/2014/main" val="2761993630"/>
                    </a:ext>
                  </a:extLst>
                </a:gridCol>
                <a:gridCol w="1635760">
                  <a:extLst>
                    <a:ext uri="{9D8B030D-6E8A-4147-A177-3AD203B41FA5}">
                      <a16:colId xmlns:a16="http://schemas.microsoft.com/office/drawing/2014/main" val="3017095177"/>
                    </a:ext>
                  </a:extLst>
                </a:gridCol>
                <a:gridCol w="1564640">
                  <a:extLst>
                    <a:ext uri="{9D8B030D-6E8A-4147-A177-3AD203B41FA5}">
                      <a16:colId xmlns:a16="http://schemas.microsoft.com/office/drawing/2014/main" val="2703968438"/>
                    </a:ext>
                  </a:extLst>
                </a:gridCol>
                <a:gridCol w="1422399">
                  <a:extLst>
                    <a:ext uri="{9D8B030D-6E8A-4147-A177-3AD203B41FA5}">
                      <a16:colId xmlns:a16="http://schemas.microsoft.com/office/drawing/2014/main" val="2602040272"/>
                    </a:ext>
                  </a:extLst>
                </a:gridCol>
              </a:tblGrid>
              <a:tr h="385766">
                <a:tc>
                  <a:txBody>
                    <a:bodyPr/>
                    <a:lstStyle/>
                    <a:p>
                      <a:pPr algn="ctr"/>
                      <a:endParaRPr lang="en-US" dirty="0">
                        <a:latin typeface="Open Sans" panose="020B0604020202020204" charset="0"/>
                        <a:ea typeface="Open Sans" panose="020B0604020202020204" charset="0"/>
                        <a:cs typeface="Open Sans" panose="020B0604020202020204" charset="0"/>
                      </a:endParaRPr>
                    </a:p>
                  </a:txBody>
                  <a:tcPr/>
                </a:tc>
                <a:tc>
                  <a:txBody>
                    <a:bodyPr/>
                    <a:lstStyle/>
                    <a:p>
                      <a:pPr algn="ctr"/>
                      <a:r>
                        <a:rPr lang="en-US" dirty="0">
                          <a:latin typeface="Open Sans" panose="020B0604020202020204" charset="0"/>
                          <a:ea typeface="Open Sans" panose="020B0604020202020204" charset="0"/>
                          <a:cs typeface="Open Sans" panose="020B0604020202020204" charset="0"/>
                        </a:rPr>
                        <a:t>Precision</a:t>
                      </a:r>
                    </a:p>
                    <a:p>
                      <a:pPr algn="ctr"/>
                      <a:r>
                        <a:rPr lang="en-US" dirty="0">
                          <a:latin typeface="Open Sans" panose="020B0604020202020204" charset="0"/>
                          <a:ea typeface="Open Sans" panose="020B0604020202020204" charset="0"/>
                          <a:cs typeface="Open Sans" panose="020B0604020202020204" charset="0"/>
                        </a:rPr>
                        <a:t>(Macro Average)</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Recall</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Open Sans" panose="020B0604020202020204" charset="0"/>
                          <a:ea typeface="Open Sans" panose="020B0604020202020204" charset="0"/>
                          <a:cs typeface="Open Sans" panose="020B0604020202020204" charset="0"/>
                        </a:rPr>
                        <a:t>(Macro Average)</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F1 Score</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Open Sans" panose="020B0604020202020204" charset="0"/>
                          <a:ea typeface="Open Sans" panose="020B0604020202020204" charset="0"/>
                          <a:cs typeface="Open Sans" panose="020B0604020202020204" charset="0"/>
                        </a:rPr>
                        <a:t>(Macro Average)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Open Sans" panose="020B0604020202020204" charset="0"/>
                          <a:ea typeface="Open Sans" panose="020B0604020202020204" charset="0"/>
                          <a:cs typeface="Open Sans" panose="020B0604020202020204" charset="0"/>
                        </a:rPr>
                        <a:t>Accuracy</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Open Sans" panose="020B0604020202020204" charset="0"/>
                          <a:ea typeface="Open Sans" panose="020B0604020202020204" charset="0"/>
                          <a:cs typeface="Open Sans" panose="020B0604020202020204" charset="0"/>
                        </a:rPr>
                        <a:t>(Overall)</a:t>
                      </a:r>
                    </a:p>
                  </a:txBody>
                  <a:tcPr/>
                </a:tc>
                <a:extLst>
                  <a:ext uri="{0D108BD9-81ED-4DB2-BD59-A6C34878D82A}">
                    <a16:rowId xmlns:a16="http://schemas.microsoft.com/office/drawing/2014/main" val="2616207693"/>
                  </a:ext>
                </a:extLst>
              </a:tr>
              <a:tr h="400694">
                <a:tc>
                  <a:txBody>
                    <a:bodyPr/>
                    <a:lstStyle/>
                    <a:p>
                      <a:pPr algn="ctr"/>
                      <a:r>
                        <a:rPr lang="en-US" dirty="0">
                          <a:latin typeface="Open Sans" panose="020B0604020202020204" charset="0"/>
                          <a:ea typeface="Open Sans" panose="020B0604020202020204" charset="0"/>
                          <a:cs typeface="Open Sans" panose="020B0604020202020204" charset="0"/>
                        </a:rPr>
                        <a:t>Original data</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0.80</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0.41</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0.41</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0.67</a:t>
                      </a:r>
                    </a:p>
                  </a:txBody>
                  <a:tcPr/>
                </a:tc>
                <a:extLst>
                  <a:ext uri="{0D108BD9-81ED-4DB2-BD59-A6C34878D82A}">
                    <a16:rowId xmlns:a16="http://schemas.microsoft.com/office/drawing/2014/main" val="1478767323"/>
                  </a:ext>
                </a:extLst>
              </a:tr>
              <a:tr h="385766">
                <a:tc>
                  <a:txBody>
                    <a:bodyPr/>
                    <a:lstStyle/>
                    <a:p>
                      <a:pPr algn="ctr"/>
                      <a:r>
                        <a:rPr lang="en-US" dirty="0">
                          <a:latin typeface="Open Sans" panose="020B0604020202020204" charset="0"/>
                          <a:ea typeface="Open Sans" panose="020B0604020202020204" charset="0"/>
                          <a:cs typeface="Open Sans" panose="020B0604020202020204" charset="0"/>
                        </a:rPr>
                        <a:t>Oversampling data</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0.71</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0.71</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0.71</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0.78</a:t>
                      </a:r>
                    </a:p>
                  </a:txBody>
                  <a:tcPr/>
                </a:tc>
                <a:extLst>
                  <a:ext uri="{0D108BD9-81ED-4DB2-BD59-A6C34878D82A}">
                    <a16:rowId xmlns:a16="http://schemas.microsoft.com/office/drawing/2014/main" val="3365205625"/>
                  </a:ext>
                </a:extLst>
              </a:tr>
              <a:tr h="447983">
                <a:tc>
                  <a:txBody>
                    <a:bodyPr/>
                    <a:lstStyle/>
                    <a:p>
                      <a:pPr algn="ctr"/>
                      <a:r>
                        <a:rPr lang="en-US" dirty="0">
                          <a:latin typeface="Open Sans" panose="020B0604020202020204" charset="0"/>
                          <a:ea typeface="Open Sans" panose="020B0604020202020204" charset="0"/>
                          <a:cs typeface="Open Sans" panose="020B0604020202020204" charset="0"/>
                        </a:rPr>
                        <a:t>Undersampling</a:t>
                      </a:r>
                    </a:p>
                    <a:p>
                      <a:pPr algn="ctr"/>
                      <a:r>
                        <a:rPr lang="en-US" dirty="0">
                          <a:latin typeface="Open Sans" panose="020B0604020202020204" charset="0"/>
                          <a:ea typeface="Open Sans" panose="020B0604020202020204" charset="0"/>
                          <a:cs typeface="Open Sans" panose="020B0604020202020204" charset="0"/>
                        </a:rPr>
                        <a:t>data</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0.71</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0.72</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0.71</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0.78</a:t>
                      </a:r>
                    </a:p>
                  </a:txBody>
                  <a:tcPr/>
                </a:tc>
                <a:extLst>
                  <a:ext uri="{0D108BD9-81ED-4DB2-BD59-A6C34878D82A}">
                    <a16:rowId xmlns:a16="http://schemas.microsoft.com/office/drawing/2014/main" val="964910708"/>
                  </a:ext>
                </a:extLst>
              </a:tr>
            </a:tbl>
          </a:graphicData>
        </a:graphic>
      </p:graphicFrame>
      <p:sp>
        <p:nvSpPr>
          <p:cNvPr id="12" name="Google Shape;116;p19">
            <a:extLst>
              <a:ext uri="{FF2B5EF4-FFF2-40B4-BE49-F238E27FC236}">
                <a16:creationId xmlns:a16="http://schemas.microsoft.com/office/drawing/2014/main" id="{5DC17653-4048-4278-BD64-20B9398AC9C2}"/>
              </a:ext>
            </a:extLst>
          </p:cNvPr>
          <p:cNvSpPr txBox="1">
            <a:spLocks noGrp="1"/>
          </p:cNvSpPr>
          <p:nvPr>
            <p:ph type="body" idx="1"/>
          </p:nvPr>
        </p:nvSpPr>
        <p:spPr>
          <a:xfrm>
            <a:off x="311700" y="1307318"/>
            <a:ext cx="8520600" cy="489013"/>
          </a:xfrm>
          <a:prstGeom prst="rect">
            <a:avLst/>
          </a:prstGeom>
        </p:spPr>
        <p:txBody>
          <a:bodyPr spcFirstLastPara="1" wrap="square" lIns="91425" tIns="91425" rIns="91425" bIns="91425" anchor="t" anchorCtr="0">
            <a:noAutofit/>
          </a:bodyPr>
          <a:lstStyle/>
          <a:p>
            <a:r>
              <a:rPr lang="en-US" sz="2000" dirty="0">
                <a:latin typeface="Open Sans" panose="020B0604020202020204" charset="0"/>
                <a:ea typeface="Open Sans" panose="020B0604020202020204" charset="0"/>
                <a:cs typeface="Open Sans" panose="020B0604020202020204" charset="0"/>
              </a:rPr>
              <a:t>TF-IDF + Bag-of-words</a:t>
            </a:r>
          </a:p>
        </p:txBody>
      </p:sp>
      <p:sp>
        <p:nvSpPr>
          <p:cNvPr id="13" name="Google Shape;116;p19">
            <a:extLst>
              <a:ext uri="{FF2B5EF4-FFF2-40B4-BE49-F238E27FC236}">
                <a16:creationId xmlns:a16="http://schemas.microsoft.com/office/drawing/2014/main" id="{3A4E9011-C353-466C-AB0E-A72C8E9C610E}"/>
              </a:ext>
            </a:extLst>
          </p:cNvPr>
          <p:cNvSpPr txBox="1">
            <a:spLocks/>
          </p:cNvSpPr>
          <p:nvPr/>
        </p:nvSpPr>
        <p:spPr>
          <a:xfrm>
            <a:off x="206840" y="3999977"/>
            <a:ext cx="8520600" cy="4890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r>
              <a:rPr lang="en-US" sz="2000" dirty="0">
                <a:latin typeface="Open Sans" panose="020B0604020202020204" charset="0"/>
                <a:ea typeface="Open Sans" panose="020B0604020202020204" charset="0"/>
                <a:cs typeface="Open Sans" panose="020B0604020202020204" charset="0"/>
              </a:rPr>
              <a:t>TF-IDF + Combination of Bag-of-words, bigrams and trigrams</a:t>
            </a:r>
          </a:p>
        </p:txBody>
      </p:sp>
      <p:graphicFrame>
        <p:nvGraphicFramePr>
          <p:cNvPr id="7" name="Table 6">
            <a:extLst>
              <a:ext uri="{FF2B5EF4-FFF2-40B4-BE49-F238E27FC236}">
                <a16:creationId xmlns:a16="http://schemas.microsoft.com/office/drawing/2014/main" id="{D3EC824C-8EDD-444A-A056-607428CAF403}"/>
              </a:ext>
            </a:extLst>
          </p:cNvPr>
          <p:cNvGraphicFramePr>
            <a:graphicFrameLocks noGrp="1"/>
          </p:cNvGraphicFramePr>
          <p:nvPr>
            <p:extLst>
              <p:ext uri="{D42A27DB-BD31-4B8C-83A1-F6EECF244321}">
                <p14:modId xmlns:p14="http://schemas.microsoft.com/office/powerpoint/2010/main" val="626316952"/>
              </p:ext>
            </p:extLst>
          </p:nvPr>
        </p:nvGraphicFramePr>
        <p:xfrm>
          <a:off x="416560" y="4696576"/>
          <a:ext cx="7924800" cy="1940246"/>
        </p:xfrm>
        <a:graphic>
          <a:graphicData uri="http://schemas.openxmlformats.org/drawingml/2006/table">
            <a:tbl>
              <a:tblPr firstRow="1" bandRow="1">
                <a:tableStyleId>{B48BD73B-6FE9-4D84-B573-720E5AE7D972}</a:tableStyleId>
              </a:tblPr>
              <a:tblGrid>
                <a:gridCol w="1584960">
                  <a:extLst>
                    <a:ext uri="{9D8B030D-6E8A-4147-A177-3AD203B41FA5}">
                      <a16:colId xmlns:a16="http://schemas.microsoft.com/office/drawing/2014/main" val="1607684163"/>
                    </a:ext>
                  </a:extLst>
                </a:gridCol>
                <a:gridCol w="1676400">
                  <a:extLst>
                    <a:ext uri="{9D8B030D-6E8A-4147-A177-3AD203B41FA5}">
                      <a16:colId xmlns:a16="http://schemas.microsoft.com/office/drawing/2014/main" val="2933605776"/>
                    </a:ext>
                  </a:extLst>
                </a:gridCol>
                <a:gridCol w="1676400">
                  <a:extLst>
                    <a:ext uri="{9D8B030D-6E8A-4147-A177-3AD203B41FA5}">
                      <a16:colId xmlns:a16="http://schemas.microsoft.com/office/drawing/2014/main" val="255337871"/>
                    </a:ext>
                  </a:extLst>
                </a:gridCol>
                <a:gridCol w="1625600">
                  <a:extLst>
                    <a:ext uri="{9D8B030D-6E8A-4147-A177-3AD203B41FA5}">
                      <a16:colId xmlns:a16="http://schemas.microsoft.com/office/drawing/2014/main" val="3458793008"/>
                    </a:ext>
                  </a:extLst>
                </a:gridCol>
                <a:gridCol w="1361440">
                  <a:extLst>
                    <a:ext uri="{9D8B030D-6E8A-4147-A177-3AD203B41FA5}">
                      <a16:colId xmlns:a16="http://schemas.microsoft.com/office/drawing/2014/main" val="3112240258"/>
                    </a:ext>
                  </a:extLst>
                </a:gridCol>
              </a:tblGrid>
              <a:tr h="385766">
                <a:tc>
                  <a:txBody>
                    <a:bodyPr/>
                    <a:lstStyle/>
                    <a:p>
                      <a:pPr algn="ctr"/>
                      <a:endParaRPr lang="en-US" dirty="0">
                        <a:latin typeface="Open Sans" panose="020B0604020202020204" charset="0"/>
                        <a:ea typeface="Open Sans" panose="020B0604020202020204" charset="0"/>
                        <a:cs typeface="Open Sans" panose="020B0604020202020204" charset="0"/>
                      </a:endParaRPr>
                    </a:p>
                  </a:txBody>
                  <a:tcPr/>
                </a:tc>
                <a:tc>
                  <a:txBody>
                    <a:bodyPr/>
                    <a:lstStyle/>
                    <a:p>
                      <a:pPr algn="ctr"/>
                      <a:r>
                        <a:rPr lang="en-US" dirty="0">
                          <a:latin typeface="Open Sans" panose="020B0604020202020204" charset="0"/>
                          <a:ea typeface="Open Sans" panose="020B0604020202020204" charset="0"/>
                          <a:cs typeface="Open Sans" panose="020B0604020202020204" charset="0"/>
                        </a:rPr>
                        <a:t>Precision</a:t>
                      </a:r>
                    </a:p>
                    <a:p>
                      <a:pPr algn="ctr"/>
                      <a:r>
                        <a:rPr lang="en-US" dirty="0">
                          <a:latin typeface="Open Sans" panose="020B0604020202020204" charset="0"/>
                          <a:ea typeface="Open Sans" panose="020B0604020202020204" charset="0"/>
                          <a:cs typeface="Open Sans" panose="020B0604020202020204" charset="0"/>
                        </a:rPr>
                        <a:t>(Macro Average)</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Recall</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Open Sans" panose="020B0604020202020204" charset="0"/>
                          <a:ea typeface="Open Sans" panose="020B0604020202020204" charset="0"/>
                          <a:cs typeface="Open Sans" panose="020B0604020202020204" charset="0"/>
                        </a:rPr>
                        <a:t>(Macro Average)</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F1 Score</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Open Sans" panose="020B0604020202020204" charset="0"/>
                          <a:ea typeface="Open Sans" panose="020B0604020202020204" charset="0"/>
                          <a:cs typeface="Open Sans" panose="020B0604020202020204" charset="0"/>
                        </a:rPr>
                        <a:t>(Macro Average)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Open Sans" panose="020B0604020202020204" charset="0"/>
                          <a:ea typeface="Open Sans" panose="020B0604020202020204" charset="0"/>
                          <a:cs typeface="Open Sans" panose="020B0604020202020204" charset="0"/>
                        </a:rPr>
                        <a:t>Accuracy</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Open Sans" panose="020B0604020202020204" charset="0"/>
                          <a:ea typeface="Open Sans" panose="020B0604020202020204" charset="0"/>
                          <a:cs typeface="Open Sans" panose="020B0604020202020204" charset="0"/>
                        </a:rPr>
                        <a:t>(Overall)</a:t>
                      </a:r>
                    </a:p>
                  </a:txBody>
                  <a:tcPr/>
                </a:tc>
                <a:extLst>
                  <a:ext uri="{0D108BD9-81ED-4DB2-BD59-A6C34878D82A}">
                    <a16:rowId xmlns:a16="http://schemas.microsoft.com/office/drawing/2014/main" val="3232223522"/>
                  </a:ext>
                </a:extLst>
              </a:tr>
              <a:tr h="385766">
                <a:tc>
                  <a:txBody>
                    <a:bodyPr/>
                    <a:lstStyle/>
                    <a:p>
                      <a:pPr algn="ctr"/>
                      <a:r>
                        <a:rPr lang="en-US" dirty="0">
                          <a:latin typeface="Open Sans" panose="020B0604020202020204" charset="0"/>
                          <a:ea typeface="Open Sans" panose="020B0604020202020204" charset="0"/>
                          <a:cs typeface="Open Sans" panose="020B0604020202020204" charset="0"/>
                        </a:rPr>
                        <a:t>Original data</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0.76</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0.39</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0.36</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0.65</a:t>
                      </a:r>
                    </a:p>
                  </a:txBody>
                  <a:tcPr/>
                </a:tc>
                <a:extLst>
                  <a:ext uri="{0D108BD9-81ED-4DB2-BD59-A6C34878D82A}">
                    <a16:rowId xmlns:a16="http://schemas.microsoft.com/office/drawing/2014/main" val="3073524795"/>
                  </a:ext>
                </a:extLst>
              </a:tr>
              <a:tr h="385766">
                <a:tc>
                  <a:txBody>
                    <a:bodyPr/>
                    <a:lstStyle/>
                    <a:p>
                      <a:pPr algn="ctr"/>
                      <a:r>
                        <a:rPr lang="en-US" dirty="0">
                          <a:latin typeface="Open Sans" panose="020B0604020202020204" charset="0"/>
                          <a:ea typeface="Open Sans" panose="020B0604020202020204" charset="0"/>
                          <a:cs typeface="Open Sans" panose="020B0604020202020204" charset="0"/>
                        </a:rPr>
                        <a:t>Oversampling</a:t>
                      </a:r>
                    </a:p>
                    <a:p>
                      <a:pPr algn="ctr"/>
                      <a:r>
                        <a:rPr lang="en-US" dirty="0">
                          <a:latin typeface="Open Sans" panose="020B0604020202020204" charset="0"/>
                          <a:ea typeface="Open Sans" panose="020B0604020202020204" charset="0"/>
                          <a:cs typeface="Open Sans" panose="020B0604020202020204" charset="0"/>
                        </a:rPr>
                        <a:t>data</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0.74</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0.74</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0.74</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0.79</a:t>
                      </a:r>
                    </a:p>
                  </a:txBody>
                  <a:tcPr/>
                </a:tc>
                <a:extLst>
                  <a:ext uri="{0D108BD9-81ED-4DB2-BD59-A6C34878D82A}">
                    <a16:rowId xmlns:a16="http://schemas.microsoft.com/office/drawing/2014/main" val="3371116221"/>
                  </a:ext>
                </a:extLst>
              </a:tr>
              <a:tr h="447983">
                <a:tc>
                  <a:txBody>
                    <a:bodyPr/>
                    <a:lstStyle/>
                    <a:p>
                      <a:pPr algn="ctr"/>
                      <a:r>
                        <a:rPr lang="en-US" dirty="0">
                          <a:latin typeface="Open Sans" panose="020B0604020202020204" charset="0"/>
                          <a:ea typeface="Open Sans" panose="020B0604020202020204" charset="0"/>
                          <a:cs typeface="Open Sans" panose="020B0604020202020204" charset="0"/>
                        </a:rPr>
                        <a:t>Undersampling</a:t>
                      </a:r>
                    </a:p>
                    <a:p>
                      <a:pPr algn="ctr"/>
                      <a:r>
                        <a:rPr lang="en-US" dirty="0">
                          <a:latin typeface="Open Sans" panose="020B0604020202020204" charset="0"/>
                          <a:ea typeface="Open Sans" panose="020B0604020202020204" charset="0"/>
                          <a:cs typeface="Open Sans" panose="020B0604020202020204" charset="0"/>
                        </a:rPr>
                        <a:t>data</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0.72</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0.71</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0.71</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0.78</a:t>
                      </a:r>
                    </a:p>
                  </a:txBody>
                  <a:tcPr/>
                </a:tc>
                <a:extLst>
                  <a:ext uri="{0D108BD9-81ED-4DB2-BD59-A6C34878D82A}">
                    <a16:rowId xmlns:a16="http://schemas.microsoft.com/office/drawing/2014/main" val="4274510406"/>
                  </a:ext>
                </a:extLst>
              </a:tr>
            </a:tbl>
          </a:graphicData>
        </a:graphic>
      </p:graphicFrame>
    </p:spTree>
    <p:extLst>
      <p:ext uri="{BB962C8B-B14F-4D97-AF65-F5344CB8AC3E}">
        <p14:creationId xmlns:p14="http://schemas.microsoft.com/office/powerpoint/2010/main" val="1568703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title"/>
          </p:nvPr>
        </p:nvSpPr>
        <p:spPr>
          <a:xfrm>
            <a:off x="311700" y="355242"/>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Naïve Bayes</a:t>
            </a:r>
            <a:endParaRPr dirty="0"/>
          </a:p>
        </p:txBody>
      </p:sp>
      <p:sp>
        <p:nvSpPr>
          <p:cNvPr id="3" name="Google Shape;116;p19">
            <a:extLst>
              <a:ext uri="{FF2B5EF4-FFF2-40B4-BE49-F238E27FC236}">
                <a16:creationId xmlns:a16="http://schemas.microsoft.com/office/drawing/2014/main" id="{BCC47B87-F157-410A-A3AD-3B7E277B3263}"/>
              </a:ext>
            </a:extLst>
          </p:cNvPr>
          <p:cNvSpPr txBox="1">
            <a:spLocks noGrp="1"/>
          </p:cNvSpPr>
          <p:nvPr>
            <p:ph type="body" idx="1"/>
          </p:nvPr>
        </p:nvSpPr>
        <p:spPr>
          <a:xfrm>
            <a:off x="151601" y="1151825"/>
            <a:ext cx="8826807" cy="2583312"/>
          </a:xfrm>
          <a:prstGeom prst="rect">
            <a:avLst/>
          </a:prstGeom>
        </p:spPr>
        <p:txBody>
          <a:bodyPr spcFirstLastPara="1" wrap="square" lIns="91425" tIns="91425" rIns="91425" bIns="91425" anchor="t" anchorCtr="0">
            <a:noAutofit/>
          </a:bodyPr>
          <a:lstStyle/>
          <a:p>
            <a:r>
              <a:rPr lang="en-US" sz="2000" dirty="0">
                <a:latin typeface="Open Sans" panose="020B0604020202020204" charset="0"/>
                <a:ea typeface="Open Sans" panose="020B0604020202020204" charset="0"/>
                <a:cs typeface="Open Sans" panose="020B0604020202020204" charset="0"/>
              </a:rPr>
              <a:t>Why the model has low recall and F1 Score when original data is used?</a:t>
            </a:r>
          </a:p>
          <a:p>
            <a:pPr marL="114300" indent="0">
              <a:buNone/>
            </a:pPr>
            <a:endParaRPr lang="en-US" sz="2000" dirty="0">
              <a:latin typeface="Open Sans" panose="020B0604020202020204" charset="0"/>
              <a:ea typeface="Open Sans" panose="020B0604020202020204" charset="0"/>
              <a:cs typeface="Open Sans" panose="020B0604020202020204" charset="0"/>
            </a:endParaRPr>
          </a:p>
        </p:txBody>
      </p:sp>
      <p:sp>
        <p:nvSpPr>
          <p:cNvPr id="2" name="Rectangle 3">
            <a:extLst>
              <a:ext uri="{FF2B5EF4-FFF2-40B4-BE49-F238E27FC236}">
                <a16:creationId xmlns:a16="http://schemas.microsoft.com/office/drawing/2014/main" id="{1F27CA7E-282B-41F1-B6DE-CE70661ECD9A}"/>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4" name="Rectangle 4">
            <a:extLst>
              <a:ext uri="{FF2B5EF4-FFF2-40B4-BE49-F238E27FC236}">
                <a16:creationId xmlns:a16="http://schemas.microsoft.com/office/drawing/2014/main" id="{0B1D04B3-CC60-4AB5-A4F5-8EAAFEC1F94D}"/>
              </a:ext>
            </a:extLst>
          </p:cNvPr>
          <p:cNvSpPr>
            <a:spLocks noChangeArrowheads="1"/>
          </p:cNvSpPr>
          <p:nvPr/>
        </p:nvSpPr>
        <p:spPr bwMode="auto">
          <a:xfrm>
            <a:off x="0" y="156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5">
            <a:extLst>
              <a:ext uri="{FF2B5EF4-FFF2-40B4-BE49-F238E27FC236}">
                <a16:creationId xmlns:a16="http://schemas.microsoft.com/office/drawing/2014/main" id="{C91A81E5-9381-420D-9482-950356D2D97A}"/>
              </a:ext>
            </a:extLst>
          </p:cNvPr>
          <p:cNvSpPr>
            <a:spLocks noChangeArrowheads="1"/>
          </p:cNvSpPr>
          <p:nvPr/>
        </p:nvSpPr>
        <p:spPr bwMode="auto">
          <a:xfrm>
            <a:off x="0" y="1828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8" name="Table 7">
            <a:extLst>
              <a:ext uri="{FF2B5EF4-FFF2-40B4-BE49-F238E27FC236}">
                <a16:creationId xmlns:a16="http://schemas.microsoft.com/office/drawing/2014/main" id="{82A44523-6C1D-42E0-9C40-AE8EB09E3F74}"/>
              </a:ext>
            </a:extLst>
          </p:cNvPr>
          <p:cNvGraphicFramePr>
            <a:graphicFrameLocks noGrp="1"/>
          </p:cNvGraphicFramePr>
          <p:nvPr>
            <p:extLst>
              <p:ext uri="{D42A27DB-BD31-4B8C-83A1-F6EECF244321}">
                <p14:modId xmlns:p14="http://schemas.microsoft.com/office/powerpoint/2010/main" val="2215859048"/>
              </p:ext>
            </p:extLst>
          </p:nvPr>
        </p:nvGraphicFramePr>
        <p:xfrm>
          <a:off x="1121014" y="2606464"/>
          <a:ext cx="3036331" cy="1871132"/>
        </p:xfrm>
        <a:graphic>
          <a:graphicData uri="http://schemas.openxmlformats.org/drawingml/2006/table">
            <a:tbl>
              <a:tblPr firstRow="1" bandRow="1">
                <a:tableStyleId>{B48BD73B-6FE9-4D84-B573-720E5AE7D972}</a:tableStyleId>
              </a:tblPr>
              <a:tblGrid>
                <a:gridCol w="811393">
                  <a:extLst>
                    <a:ext uri="{9D8B030D-6E8A-4147-A177-3AD203B41FA5}">
                      <a16:colId xmlns:a16="http://schemas.microsoft.com/office/drawing/2014/main" val="1109405393"/>
                    </a:ext>
                  </a:extLst>
                </a:gridCol>
                <a:gridCol w="691022">
                  <a:extLst>
                    <a:ext uri="{9D8B030D-6E8A-4147-A177-3AD203B41FA5}">
                      <a16:colId xmlns:a16="http://schemas.microsoft.com/office/drawing/2014/main" val="2732531317"/>
                    </a:ext>
                  </a:extLst>
                </a:gridCol>
                <a:gridCol w="770011">
                  <a:extLst>
                    <a:ext uri="{9D8B030D-6E8A-4147-A177-3AD203B41FA5}">
                      <a16:colId xmlns:a16="http://schemas.microsoft.com/office/drawing/2014/main" val="3818487560"/>
                    </a:ext>
                  </a:extLst>
                </a:gridCol>
                <a:gridCol w="763905">
                  <a:extLst>
                    <a:ext uri="{9D8B030D-6E8A-4147-A177-3AD203B41FA5}">
                      <a16:colId xmlns:a16="http://schemas.microsoft.com/office/drawing/2014/main" val="3238202281"/>
                    </a:ext>
                  </a:extLst>
                </a:gridCol>
              </a:tblGrid>
              <a:tr h="467783">
                <a:tc>
                  <a:txBody>
                    <a:bodyPr/>
                    <a:lstStyle/>
                    <a:p>
                      <a:pPr algn="ctr"/>
                      <a:r>
                        <a:rPr lang="en-US" dirty="0">
                          <a:solidFill>
                            <a:srgbClr val="0070C0"/>
                          </a:solidFill>
                          <a:latin typeface="Open Sans" panose="020B0604020202020204" charset="0"/>
                          <a:ea typeface="Open Sans" panose="020B0604020202020204" charset="0"/>
                          <a:cs typeface="Open Sans" panose="020B0604020202020204" charset="0"/>
                        </a:rPr>
                        <a:t>1811</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5</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1</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1817</a:t>
                      </a:r>
                    </a:p>
                  </a:txBody>
                  <a:tcPr/>
                </a:tc>
                <a:extLst>
                  <a:ext uri="{0D108BD9-81ED-4DB2-BD59-A6C34878D82A}">
                    <a16:rowId xmlns:a16="http://schemas.microsoft.com/office/drawing/2014/main" val="1317033600"/>
                  </a:ext>
                </a:extLst>
              </a:tr>
              <a:tr h="467783">
                <a:tc>
                  <a:txBody>
                    <a:bodyPr/>
                    <a:lstStyle/>
                    <a:p>
                      <a:pPr algn="ctr"/>
                      <a:r>
                        <a:rPr lang="en-US" dirty="0">
                          <a:latin typeface="Open Sans" panose="020B0604020202020204" charset="0"/>
                          <a:ea typeface="Open Sans" panose="020B0604020202020204" charset="0"/>
                          <a:cs typeface="Open Sans" panose="020B0604020202020204" charset="0"/>
                        </a:rPr>
                        <a:t>541</a:t>
                      </a:r>
                    </a:p>
                  </a:txBody>
                  <a:tcPr/>
                </a:tc>
                <a:tc>
                  <a:txBody>
                    <a:bodyPr/>
                    <a:lstStyle/>
                    <a:p>
                      <a:pPr algn="ctr"/>
                      <a:r>
                        <a:rPr lang="en-US" dirty="0">
                          <a:solidFill>
                            <a:srgbClr val="0070C0"/>
                          </a:solidFill>
                          <a:latin typeface="Open Sans" panose="020B0604020202020204" charset="0"/>
                          <a:ea typeface="Open Sans" panose="020B0604020202020204" charset="0"/>
                          <a:cs typeface="Open Sans" panose="020B0604020202020204" charset="0"/>
                        </a:rPr>
                        <a:t>82</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5</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 628</a:t>
                      </a:r>
                    </a:p>
                  </a:txBody>
                  <a:tcPr/>
                </a:tc>
                <a:extLst>
                  <a:ext uri="{0D108BD9-81ED-4DB2-BD59-A6C34878D82A}">
                    <a16:rowId xmlns:a16="http://schemas.microsoft.com/office/drawing/2014/main" val="4144060853"/>
                  </a:ext>
                </a:extLst>
              </a:tr>
              <a:tr h="467783">
                <a:tc>
                  <a:txBody>
                    <a:bodyPr/>
                    <a:lstStyle/>
                    <a:p>
                      <a:pPr algn="ctr"/>
                      <a:r>
                        <a:rPr lang="en-US" dirty="0">
                          <a:latin typeface="Open Sans" panose="020B0604020202020204" charset="0"/>
                          <a:ea typeface="Open Sans" panose="020B0604020202020204" charset="0"/>
                          <a:cs typeface="Open Sans" panose="020B0604020202020204" charset="0"/>
                        </a:rPr>
                        <a:t> 415</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12</a:t>
                      </a:r>
                    </a:p>
                  </a:txBody>
                  <a:tcPr/>
                </a:tc>
                <a:tc>
                  <a:txBody>
                    <a:bodyPr/>
                    <a:lstStyle/>
                    <a:p>
                      <a:pPr algn="ctr"/>
                      <a:r>
                        <a:rPr lang="en-US" dirty="0">
                          <a:solidFill>
                            <a:srgbClr val="0070C0"/>
                          </a:solidFill>
                          <a:latin typeface="Open Sans" panose="020B0604020202020204" charset="0"/>
                          <a:ea typeface="Open Sans" panose="020B0604020202020204" charset="0"/>
                          <a:cs typeface="Open Sans" panose="020B0604020202020204" charset="0"/>
                        </a:rPr>
                        <a:t>56</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483</a:t>
                      </a:r>
                    </a:p>
                  </a:txBody>
                  <a:tcPr/>
                </a:tc>
                <a:extLst>
                  <a:ext uri="{0D108BD9-81ED-4DB2-BD59-A6C34878D82A}">
                    <a16:rowId xmlns:a16="http://schemas.microsoft.com/office/drawing/2014/main" val="404127540"/>
                  </a:ext>
                </a:extLst>
              </a:tr>
              <a:tr h="467783">
                <a:tc>
                  <a:txBody>
                    <a:bodyPr/>
                    <a:lstStyle/>
                    <a:p>
                      <a:pPr algn="ctr"/>
                      <a:r>
                        <a:rPr lang="en-US" dirty="0">
                          <a:latin typeface="Open Sans" panose="020B0604020202020204" charset="0"/>
                          <a:ea typeface="Open Sans" panose="020B0604020202020204" charset="0"/>
                          <a:cs typeface="Open Sans" panose="020B0604020202020204" charset="0"/>
                        </a:rPr>
                        <a:t>2767</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99</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62 </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2928</a:t>
                      </a:r>
                    </a:p>
                  </a:txBody>
                  <a:tcPr/>
                </a:tc>
                <a:extLst>
                  <a:ext uri="{0D108BD9-81ED-4DB2-BD59-A6C34878D82A}">
                    <a16:rowId xmlns:a16="http://schemas.microsoft.com/office/drawing/2014/main" val="2979473939"/>
                  </a:ext>
                </a:extLst>
              </a:tr>
            </a:tbl>
          </a:graphicData>
        </a:graphic>
      </p:graphicFrame>
      <p:sp>
        <p:nvSpPr>
          <p:cNvPr id="13" name="Rectangle 12">
            <a:extLst>
              <a:ext uri="{FF2B5EF4-FFF2-40B4-BE49-F238E27FC236}">
                <a16:creationId xmlns:a16="http://schemas.microsoft.com/office/drawing/2014/main" id="{25C16CB5-EF59-4A7C-81C6-04FDC4D9ADFD}"/>
              </a:ext>
            </a:extLst>
          </p:cNvPr>
          <p:cNvSpPr/>
          <p:nvPr/>
        </p:nvSpPr>
        <p:spPr>
          <a:xfrm>
            <a:off x="607103" y="2256767"/>
            <a:ext cx="8730699"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               -1             0             1             All</a:t>
            </a:r>
          </a:p>
        </p:txBody>
      </p:sp>
      <p:sp>
        <p:nvSpPr>
          <p:cNvPr id="10" name="TextBox 9">
            <a:extLst>
              <a:ext uri="{FF2B5EF4-FFF2-40B4-BE49-F238E27FC236}">
                <a16:creationId xmlns:a16="http://schemas.microsoft.com/office/drawing/2014/main" id="{8434BA64-6780-44F6-B51E-CF600DAFF75C}"/>
              </a:ext>
            </a:extLst>
          </p:cNvPr>
          <p:cNvSpPr txBox="1"/>
          <p:nvPr/>
        </p:nvSpPr>
        <p:spPr>
          <a:xfrm>
            <a:off x="165591" y="2411513"/>
            <a:ext cx="400110" cy="2012798"/>
          </a:xfrm>
          <a:prstGeom prst="rect">
            <a:avLst/>
          </a:prstGeom>
          <a:noFill/>
        </p:spPr>
        <p:txBody>
          <a:bodyPr vert="eaVert" wrap="square" rtlCol="0">
            <a:spAutoFit/>
          </a:bodyPr>
          <a:lstStyle/>
          <a:p>
            <a:endParaRPr lang="en-US" dirty="0"/>
          </a:p>
        </p:txBody>
      </p:sp>
      <p:sp>
        <p:nvSpPr>
          <p:cNvPr id="15" name="Rectangle 14">
            <a:extLst>
              <a:ext uri="{FF2B5EF4-FFF2-40B4-BE49-F238E27FC236}">
                <a16:creationId xmlns:a16="http://schemas.microsoft.com/office/drawing/2014/main" id="{0185A169-5136-4C9D-B650-F8F34D1B5BBF}"/>
              </a:ext>
            </a:extLst>
          </p:cNvPr>
          <p:cNvSpPr/>
          <p:nvPr/>
        </p:nvSpPr>
        <p:spPr>
          <a:xfrm>
            <a:off x="560393" y="2719290"/>
            <a:ext cx="565929"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-1</a:t>
            </a:r>
          </a:p>
        </p:txBody>
      </p:sp>
      <p:sp>
        <p:nvSpPr>
          <p:cNvPr id="17" name="Rectangle 16">
            <a:extLst>
              <a:ext uri="{FF2B5EF4-FFF2-40B4-BE49-F238E27FC236}">
                <a16:creationId xmlns:a16="http://schemas.microsoft.com/office/drawing/2014/main" id="{DF3A8DB6-5A37-4140-B9B5-DCCD3499C485}"/>
              </a:ext>
            </a:extLst>
          </p:cNvPr>
          <p:cNvSpPr/>
          <p:nvPr/>
        </p:nvSpPr>
        <p:spPr>
          <a:xfrm>
            <a:off x="560393" y="3214987"/>
            <a:ext cx="565929"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 0</a:t>
            </a:r>
          </a:p>
        </p:txBody>
      </p:sp>
      <p:sp>
        <p:nvSpPr>
          <p:cNvPr id="18" name="Rectangle 17">
            <a:extLst>
              <a:ext uri="{FF2B5EF4-FFF2-40B4-BE49-F238E27FC236}">
                <a16:creationId xmlns:a16="http://schemas.microsoft.com/office/drawing/2014/main" id="{71CD6DA3-1ACA-4389-B91A-C6B88A9D28CB}"/>
              </a:ext>
            </a:extLst>
          </p:cNvPr>
          <p:cNvSpPr/>
          <p:nvPr/>
        </p:nvSpPr>
        <p:spPr>
          <a:xfrm>
            <a:off x="573967" y="3710684"/>
            <a:ext cx="472513"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 1</a:t>
            </a:r>
          </a:p>
        </p:txBody>
      </p:sp>
      <p:sp>
        <p:nvSpPr>
          <p:cNvPr id="19" name="Rectangle 18">
            <a:extLst>
              <a:ext uri="{FF2B5EF4-FFF2-40B4-BE49-F238E27FC236}">
                <a16:creationId xmlns:a16="http://schemas.microsoft.com/office/drawing/2014/main" id="{8D9EC97B-0A31-410A-8A21-CD888301C759}"/>
              </a:ext>
            </a:extLst>
          </p:cNvPr>
          <p:cNvSpPr/>
          <p:nvPr/>
        </p:nvSpPr>
        <p:spPr>
          <a:xfrm>
            <a:off x="513684" y="4116534"/>
            <a:ext cx="565929"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All</a:t>
            </a:r>
          </a:p>
        </p:txBody>
      </p:sp>
      <p:sp>
        <p:nvSpPr>
          <p:cNvPr id="20" name="Rectangle 19">
            <a:extLst>
              <a:ext uri="{FF2B5EF4-FFF2-40B4-BE49-F238E27FC236}">
                <a16:creationId xmlns:a16="http://schemas.microsoft.com/office/drawing/2014/main" id="{6C7D7CDB-DC9F-48F3-8053-573A2F474BBB}"/>
              </a:ext>
            </a:extLst>
          </p:cNvPr>
          <p:cNvSpPr/>
          <p:nvPr/>
        </p:nvSpPr>
        <p:spPr>
          <a:xfrm>
            <a:off x="1945567" y="1939033"/>
            <a:ext cx="1224353" cy="308933"/>
          </a:xfrm>
          <a:prstGeom prst="rect">
            <a:avLst/>
          </a:prstGeom>
        </p:spPr>
        <p:txBody>
          <a:bodyPr wrap="square">
            <a:spAutoFit/>
          </a:bodyPr>
          <a:lstStyle/>
          <a:p>
            <a:pPr marL="114300" indent="0">
              <a:spcBef>
                <a:spcPts val="1200"/>
              </a:spcBef>
              <a:buNone/>
            </a:pPr>
            <a:r>
              <a:rPr lang="en-US" b="1" dirty="0">
                <a:highlight>
                  <a:srgbClr val="FFFFFF"/>
                </a:highlight>
                <a:latin typeface="Open Sans" panose="020B0604020202020204" charset="0"/>
                <a:ea typeface="Open Sans" panose="020B0604020202020204" charset="0"/>
                <a:cs typeface="Open Sans" panose="020B0604020202020204" charset="0"/>
              </a:rPr>
              <a:t>Predicted</a:t>
            </a:r>
          </a:p>
        </p:txBody>
      </p:sp>
      <p:sp>
        <p:nvSpPr>
          <p:cNvPr id="11" name="TextBox 10">
            <a:extLst>
              <a:ext uri="{FF2B5EF4-FFF2-40B4-BE49-F238E27FC236}">
                <a16:creationId xmlns:a16="http://schemas.microsoft.com/office/drawing/2014/main" id="{E2095F0A-59E2-48D2-81E8-946B89AD7B97}"/>
              </a:ext>
            </a:extLst>
          </p:cNvPr>
          <p:cNvSpPr txBox="1"/>
          <p:nvPr/>
        </p:nvSpPr>
        <p:spPr>
          <a:xfrm rot="10800000">
            <a:off x="206992" y="3027067"/>
            <a:ext cx="400110" cy="931588"/>
          </a:xfrm>
          <a:prstGeom prst="rect">
            <a:avLst/>
          </a:prstGeom>
          <a:noFill/>
        </p:spPr>
        <p:txBody>
          <a:bodyPr vert="eaVert" wrap="square" rtlCol="0">
            <a:spAutoFit/>
          </a:bodyPr>
          <a:lstStyle/>
          <a:p>
            <a:r>
              <a:rPr lang="en-US" b="1" dirty="0"/>
              <a:t>True</a:t>
            </a:r>
          </a:p>
        </p:txBody>
      </p:sp>
      <p:graphicFrame>
        <p:nvGraphicFramePr>
          <p:cNvPr id="22" name="Table 21">
            <a:extLst>
              <a:ext uri="{FF2B5EF4-FFF2-40B4-BE49-F238E27FC236}">
                <a16:creationId xmlns:a16="http://schemas.microsoft.com/office/drawing/2014/main" id="{1244A8B1-C6B7-49E7-AA50-DD9AFFF3F7BF}"/>
              </a:ext>
            </a:extLst>
          </p:cNvPr>
          <p:cNvGraphicFramePr>
            <a:graphicFrameLocks noGrp="1"/>
          </p:cNvGraphicFramePr>
          <p:nvPr>
            <p:extLst>
              <p:ext uri="{D42A27DB-BD31-4B8C-83A1-F6EECF244321}">
                <p14:modId xmlns:p14="http://schemas.microsoft.com/office/powerpoint/2010/main" val="3349360051"/>
              </p:ext>
            </p:extLst>
          </p:nvPr>
        </p:nvGraphicFramePr>
        <p:xfrm>
          <a:off x="5552584" y="2532603"/>
          <a:ext cx="3036331" cy="1871132"/>
        </p:xfrm>
        <a:graphic>
          <a:graphicData uri="http://schemas.openxmlformats.org/drawingml/2006/table">
            <a:tbl>
              <a:tblPr firstRow="1" bandRow="1">
                <a:tableStyleId>{B48BD73B-6FE9-4D84-B573-720E5AE7D972}</a:tableStyleId>
              </a:tblPr>
              <a:tblGrid>
                <a:gridCol w="811393">
                  <a:extLst>
                    <a:ext uri="{9D8B030D-6E8A-4147-A177-3AD203B41FA5}">
                      <a16:colId xmlns:a16="http://schemas.microsoft.com/office/drawing/2014/main" val="1109405393"/>
                    </a:ext>
                  </a:extLst>
                </a:gridCol>
                <a:gridCol w="691022">
                  <a:extLst>
                    <a:ext uri="{9D8B030D-6E8A-4147-A177-3AD203B41FA5}">
                      <a16:colId xmlns:a16="http://schemas.microsoft.com/office/drawing/2014/main" val="2732531317"/>
                    </a:ext>
                  </a:extLst>
                </a:gridCol>
                <a:gridCol w="770011">
                  <a:extLst>
                    <a:ext uri="{9D8B030D-6E8A-4147-A177-3AD203B41FA5}">
                      <a16:colId xmlns:a16="http://schemas.microsoft.com/office/drawing/2014/main" val="3818487560"/>
                    </a:ext>
                  </a:extLst>
                </a:gridCol>
                <a:gridCol w="763905">
                  <a:extLst>
                    <a:ext uri="{9D8B030D-6E8A-4147-A177-3AD203B41FA5}">
                      <a16:colId xmlns:a16="http://schemas.microsoft.com/office/drawing/2014/main" val="3238202281"/>
                    </a:ext>
                  </a:extLst>
                </a:gridCol>
              </a:tblGrid>
              <a:tr h="467783">
                <a:tc>
                  <a:txBody>
                    <a:bodyPr/>
                    <a:lstStyle/>
                    <a:p>
                      <a:pPr algn="ctr"/>
                      <a:r>
                        <a:rPr lang="en-US" dirty="0">
                          <a:solidFill>
                            <a:srgbClr val="0070C0"/>
                          </a:solidFill>
                          <a:latin typeface="Open Sans" panose="020B0604020202020204" charset="0"/>
                          <a:ea typeface="Open Sans" panose="020B0604020202020204" charset="0"/>
                          <a:cs typeface="Open Sans" panose="020B0604020202020204" charset="0"/>
                        </a:rPr>
                        <a:t>1574</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162</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81</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1817</a:t>
                      </a:r>
                    </a:p>
                  </a:txBody>
                  <a:tcPr/>
                </a:tc>
                <a:extLst>
                  <a:ext uri="{0D108BD9-81ED-4DB2-BD59-A6C34878D82A}">
                    <a16:rowId xmlns:a16="http://schemas.microsoft.com/office/drawing/2014/main" val="1317033600"/>
                  </a:ext>
                </a:extLst>
              </a:tr>
              <a:tr h="467783">
                <a:tc>
                  <a:txBody>
                    <a:bodyPr/>
                    <a:lstStyle/>
                    <a:p>
                      <a:pPr algn="ctr"/>
                      <a:r>
                        <a:rPr lang="en-US" dirty="0">
                          <a:latin typeface="Open Sans" panose="020B0604020202020204" charset="0"/>
                          <a:ea typeface="Open Sans" panose="020B0604020202020204" charset="0"/>
                          <a:cs typeface="Open Sans" panose="020B0604020202020204" charset="0"/>
                        </a:rPr>
                        <a:t>177</a:t>
                      </a:r>
                    </a:p>
                  </a:txBody>
                  <a:tcPr/>
                </a:tc>
                <a:tc>
                  <a:txBody>
                    <a:bodyPr/>
                    <a:lstStyle/>
                    <a:p>
                      <a:pPr algn="ctr"/>
                      <a:r>
                        <a:rPr lang="en-US" dirty="0">
                          <a:solidFill>
                            <a:srgbClr val="0070C0"/>
                          </a:solidFill>
                          <a:latin typeface="Open Sans" panose="020B0604020202020204" charset="0"/>
                          <a:ea typeface="Open Sans" panose="020B0604020202020204" charset="0"/>
                          <a:cs typeface="Open Sans" panose="020B0604020202020204" charset="0"/>
                        </a:rPr>
                        <a:t>357</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94</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 628</a:t>
                      </a:r>
                    </a:p>
                  </a:txBody>
                  <a:tcPr/>
                </a:tc>
                <a:extLst>
                  <a:ext uri="{0D108BD9-81ED-4DB2-BD59-A6C34878D82A}">
                    <a16:rowId xmlns:a16="http://schemas.microsoft.com/office/drawing/2014/main" val="4144060853"/>
                  </a:ext>
                </a:extLst>
              </a:tr>
              <a:tr h="467783">
                <a:tc>
                  <a:txBody>
                    <a:bodyPr/>
                    <a:lstStyle/>
                    <a:p>
                      <a:pPr algn="ctr"/>
                      <a:r>
                        <a:rPr lang="en-US" dirty="0">
                          <a:latin typeface="Open Sans" panose="020B0604020202020204" charset="0"/>
                          <a:ea typeface="Open Sans" panose="020B0604020202020204" charset="0"/>
                          <a:cs typeface="Open Sans" panose="020B0604020202020204" charset="0"/>
                        </a:rPr>
                        <a:t>77</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65</a:t>
                      </a:r>
                    </a:p>
                  </a:txBody>
                  <a:tcPr/>
                </a:tc>
                <a:tc>
                  <a:txBody>
                    <a:bodyPr/>
                    <a:lstStyle/>
                    <a:p>
                      <a:pPr algn="ctr"/>
                      <a:r>
                        <a:rPr lang="en-US" dirty="0">
                          <a:solidFill>
                            <a:srgbClr val="0070C0"/>
                          </a:solidFill>
                          <a:latin typeface="Open Sans" panose="020B0604020202020204" charset="0"/>
                          <a:ea typeface="Open Sans" panose="020B0604020202020204" charset="0"/>
                          <a:cs typeface="Open Sans" panose="020B0604020202020204" charset="0"/>
                        </a:rPr>
                        <a:t>341</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483</a:t>
                      </a:r>
                    </a:p>
                  </a:txBody>
                  <a:tcPr/>
                </a:tc>
                <a:extLst>
                  <a:ext uri="{0D108BD9-81ED-4DB2-BD59-A6C34878D82A}">
                    <a16:rowId xmlns:a16="http://schemas.microsoft.com/office/drawing/2014/main" val="404127540"/>
                  </a:ext>
                </a:extLst>
              </a:tr>
              <a:tr h="467783">
                <a:tc>
                  <a:txBody>
                    <a:bodyPr/>
                    <a:lstStyle/>
                    <a:p>
                      <a:pPr algn="ctr"/>
                      <a:r>
                        <a:rPr lang="en-US" dirty="0">
                          <a:latin typeface="Open Sans" panose="020B0604020202020204" charset="0"/>
                          <a:ea typeface="Open Sans" panose="020B0604020202020204" charset="0"/>
                          <a:cs typeface="Open Sans" panose="020B0604020202020204" charset="0"/>
                        </a:rPr>
                        <a:t>1828</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584</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516</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2928</a:t>
                      </a:r>
                    </a:p>
                  </a:txBody>
                  <a:tcPr/>
                </a:tc>
                <a:extLst>
                  <a:ext uri="{0D108BD9-81ED-4DB2-BD59-A6C34878D82A}">
                    <a16:rowId xmlns:a16="http://schemas.microsoft.com/office/drawing/2014/main" val="2979473939"/>
                  </a:ext>
                </a:extLst>
              </a:tr>
            </a:tbl>
          </a:graphicData>
        </a:graphic>
      </p:graphicFrame>
      <p:sp>
        <p:nvSpPr>
          <p:cNvPr id="23" name="Rectangle 22">
            <a:extLst>
              <a:ext uri="{FF2B5EF4-FFF2-40B4-BE49-F238E27FC236}">
                <a16:creationId xmlns:a16="http://schemas.microsoft.com/office/drawing/2014/main" id="{61BAE15E-0BFE-4C3C-81A2-D33251DCB9DE}"/>
              </a:ext>
            </a:extLst>
          </p:cNvPr>
          <p:cNvSpPr/>
          <p:nvPr/>
        </p:nvSpPr>
        <p:spPr>
          <a:xfrm>
            <a:off x="5033364" y="2625067"/>
            <a:ext cx="565929"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-1</a:t>
            </a:r>
          </a:p>
        </p:txBody>
      </p:sp>
      <p:sp>
        <p:nvSpPr>
          <p:cNvPr id="24" name="Rectangle 23">
            <a:extLst>
              <a:ext uri="{FF2B5EF4-FFF2-40B4-BE49-F238E27FC236}">
                <a16:creationId xmlns:a16="http://schemas.microsoft.com/office/drawing/2014/main" id="{9B3FBA33-D568-494E-B754-9B4747986E26}"/>
              </a:ext>
            </a:extLst>
          </p:cNvPr>
          <p:cNvSpPr/>
          <p:nvPr/>
        </p:nvSpPr>
        <p:spPr>
          <a:xfrm>
            <a:off x="5033364" y="3120764"/>
            <a:ext cx="565929"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 0</a:t>
            </a:r>
          </a:p>
        </p:txBody>
      </p:sp>
      <p:sp>
        <p:nvSpPr>
          <p:cNvPr id="25" name="Rectangle 24">
            <a:extLst>
              <a:ext uri="{FF2B5EF4-FFF2-40B4-BE49-F238E27FC236}">
                <a16:creationId xmlns:a16="http://schemas.microsoft.com/office/drawing/2014/main" id="{73C46438-0594-4AA4-A887-B52D7899363C}"/>
              </a:ext>
            </a:extLst>
          </p:cNvPr>
          <p:cNvSpPr/>
          <p:nvPr/>
        </p:nvSpPr>
        <p:spPr>
          <a:xfrm>
            <a:off x="5046938" y="3616461"/>
            <a:ext cx="472513"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 1</a:t>
            </a:r>
          </a:p>
        </p:txBody>
      </p:sp>
      <p:sp>
        <p:nvSpPr>
          <p:cNvPr id="26" name="Rectangle 25">
            <a:extLst>
              <a:ext uri="{FF2B5EF4-FFF2-40B4-BE49-F238E27FC236}">
                <a16:creationId xmlns:a16="http://schemas.microsoft.com/office/drawing/2014/main" id="{20FC9848-95DB-413A-9A3D-0FCA68BBE729}"/>
              </a:ext>
            </a:extLst>
          </p:cNvPr>
          <p:cNvSpPr/>
          <p:nvPr/>
        </p:nvSpPr>
        <p:spPr>
          <a:xfrm>
            <a:off x="4986655" y="4022311"/>
            <a:ext cx="565929"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All</a:t>
            </a:r>
          </a:p>
        </p:txBody>
      </p:sp>
      <p:sp>
        <p:nvSpPr>
          <p:cNvPr id="27" name="TextBox 26">
            <a:extLst>
              <a:ext uri="{FF2B5EF4-FFF2-40B4-BE49-F238E27FC236}">
                <a16:creationId xmlns:a16="http://schemas.microsoft.com/office/drawing/2014/main" id="{D3B18BCE-74B1-40AD-A550-50ECD4A171A1}"/>
              </a:ext>
            </a:extLst>
          </p:cNvPr>
          <p:cNvSpPr txBox="1"/>
          <p:nvPr/>
        </p:nvSpPr>
        <p:spPr>
          <a:xfrm rot="10800000">
            <a:off x="4681938" y="2802857"/>
            <a:ext cx="400110" cy="931588"/>
          </a:xfrm>
          <a:prstGeom prst="rect">
            <a:avLst/>
          </a:prstGeom>
          <a:noFill/>
        </p:spPr>
        <p:txBody>
          <a:bodyPr vert="eaVert" wrap="square" rtlCol="0">
            <a:spAutoFit/>
          </a:bodyPr>
          <a:lstStyle/>
          <a:p>
            <a:r>
              <a:rPr lang="en-US" b="1" dirty="0"/>
              <a:t>True</a:t>
            </a:r>
          </a:p>
        </p:txBody>
      </p:sp>
      <p:sp>
        <p:nvSpPr>
          <p:cNvPr id="28" name="Rectangle 27">
            <a:extLst>
              <a:ext uri="{FF2B5EF4-FFF2-40B4-BE49-F238E27FC236}">
                <a16:creationId xmlns:a16="http://schemas.microsoft.com/office/drawing/2014/main" id="{8D367EED-0F3C-496E-9541-8C2E00D62E78}"/>
              </a:ext>
            </a:extLst>
          </p:cNvPr>
          <p:cNvSpPr/>
          <p:nvPr/>
        </p:nvSpPr>
        <p:spPr>
          <a:xfrm>
            <a:off x="6499973" y="1949270"/>
            <a:ext cx="1224353" cy="308933"/>
          </a:xfrm>
          <a:prstGeom prst="rect">
            <a:avLst/>
          </a:prstGeom>
        </p:spPr>
        <p:txBody>
          <a:bodyPr wrap="square">
            <a:spAutoFit/>
          </a:bodyPr>
          <a:lstStyle/>
          <a:p>
            <a:pPr marL="114300" indent="0">
              <a:spcBef>
                <a:spcPts val="1200"/>
              </a:spcBef>
              <a:buNone/>
            </a:pPr>
            <a:r>
              <a:rPr lang="en-US" b="1" dirty="0">
                <a:highlight>
                  <a:srgbClr val="FFFFFF"/>
                </a:highlight>
                <a:latin typeface="Open Sans" panose="020B0604020202020204" charset="0"/>
                <a:ea typeface="Open Sans" panose="020B0604020202020204" charset="0"/>
                <a:cs typeface="Open Sans" panose="020B0604020202020204" charset="0"/>
              </a:rPr>
              <a:t>Predicted</a:t>
            </a:r>
          </a:p>
        </p:txBody>
      </p:sp>
      <p:sp>
        <p:nvSpPr>
          <p:cNvPr id="29" name="Rectangle 28">
            <a:extLst>
              <a:ext uri="{FF2B5EF4-FFF2-40B4-BE49-F238E27FC236}">
                <a16:creationId xmlns:a16="http://schemas.microsoft.com/office/drawing/2014/main" id="{24BEDC41-66E1-4B3C-BCED-06FDD6A4DD12}"/>
              </a:ext>
            </a:extLst>
          </p:cNvPr>
          <p:cNvSpPr/>
          <p:nvPr/>
        </p:nvSpPr>
        <p:spPr>
          <a:xfrm>
            <a:off x="5033364" y="2226417"/>
            <a:ext cx="8730699"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               -1             0             1             All</a:t>
            </a:r>
          </a:p>
        </p:txBody>
      </p:sp>
      <p:pic>
        <p:nvPicPr>
          <p:cNvPr id="21" name="Picture 20">
            <a:extLst>
              <a:ext uri="{FF2B5EF4-FFF2-40B4-BE49-F238E27FC236}">
                <a16:creationId xmlns:a16="http://schemas.microsoft.com/office/drawing/2014/main" id="{6D9B3B1B-45B9-4C02-9CB8-E343F419EABC}"/>
              </a:ext>
            </a:extLst>
          </p:cNvPr>
          <p:cNvPicPr>
            <a:picLocks noChangeAspect="1"/>
          </p:cNvPicPr>
          <p:nvPr/>
        </p:nvPicPr>
        <p:blipFill>
          <a:blip r:embed="rId3"/>
          <a:stretch>
            <a:fillRect/>
          </a:stretch>
        </p:blipFill>
        <p:spPr>
          <a:xfrm>
            <a:off x="4605206" y="4566872"/>
            <a:ext cx="4109848" cy="1591724"/>
          </a:xfrm>
          <a:prstGeom prst="rect">
            <a:avLst/>
          </a:prstGeom>
        </p:spPr>
      </p:pic>
      <p:pic>
        <p:nvPicPr>
          <p:cNvPr id="30" name="Picture 29">
            <a:extLst>
              <a:ext uri="{FF2B5EF4-FFF2-40B4-BE49-F238E27FC236}">
                <a16:creationId xmlns:a16="http://schemas.microsoft.com/office/drawing/2014/main" id="{F1EA8BAD-5D52-4691-9C4D-B99192EA47CE}"/>
              </a:ext>
            </a:extLst>
          </p:cNvPr>
          <p:cNvPicPr>
            <a:picLocks noChangeAspect="1"/>
          </p:cNvPicPr>
          <p:nvPr/>
        </p:nvPicPr>
        <p:blipFill>
          <a:blip r:embed="rId4"/>
          <a:stretch>
            <a:fillRect/>
          </a:stretch>
        </p:blipFill>
        <p:spPr>
          <a:xfrm>
            <a:off x="206992" y="4642451"/>
            <a:ext cx="4073447" cy="1591725"/>
          </a:xfrm>
          <a:prstGeom prst="rect">
            <a:avLst/>
          </a:prstGeom>
        </p:spPr>
      </p:pic>
      <p:sp>
        <p:nvSpPr>
          <p:cNvPr id="34" name="Google Shape;116;p19">
            <a:extLst>
              <a:ext uri="{FF2B5EF4-FFF2-40B4-BE49-F238E27FC236}">
                <a16:creationId xmlns:a16="http://schemas.microsoft.com/office/drawing/2014/main" id="{2B02D507-B025-4FFF-A758-86A0424BD75C}"/>
              </a:ext>
            </a:extLst>
          </p:cNvPr>
          <p:cNvSpPr txBox="1">
            <a:spLocks/>
          </p:cNvSpPr>
          <p:nvPr/>
        </p:nvSpPr>
        <p:spPr>
          <a:xfrm>
            <a:off x="96063" y="6321733"/>
            <a:ext cx="4585875" cy="4111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114300" indent="0">
              <a:buNone/>
            </a:pPr>
            <a:r>
              <a:rPr lang="en-US" sz="1400" dirty="0">
                <a:solidFill>
                  <a:srgbClr val="0070C0"/>
                </a:solidFill>
                <a:latin typeface="Open Sans" panose="020B0604020202020204" charset="0"/>
                <a:ea typeface="Open Sans" panose="020B0604020202020204" charset="0"/>
                <a:cs typeface="Open Sans" panose="020B0604020202020204" charset="0"/>
              </a:rPr>
              <a:t>          Original data with TF-IDF + Bag-of-words </a:t>
            </a:r>
          </a:p>
          <a:p>
            <a:pPr marL="114300" indent="0">
              <a:buFont typeface="Open Sans"/>
              <a:buNone/>
            </a:pPr>
            <a:endParaRPr lang="en-US" sz="1400" dirty="0">
              <a:solidFill>
                <a:srgbClr val="0070C0"/>
              </a:solidFill>
              <a:latin typeface="Open Sans" panose="020B0604020202020204" charset="0"/>
              <a:ea typeface="Open Sans" panose="020B0604020202020204" charset="0"/>
              <a:cs typeface="Open Sans" panose="020B0604020202020204" charset="0"/>
            </a:endParaRPr>
          </a:p>
        </p:txBody>
      </p:sp>
      <p:sp>
        <p:nvSpPr>
          <p:cNvPr id="35" name="Google Shape;116;p19">
            <a:extLst>
              <a:ext uri="{FF2B5EF4-FFF2-40B4-BE49-F238E27FC236}">
                <a16:creationId xmlns:a16="http://schemas.microsoft.com/office/drawing/2014/main" id="{E9EC784E-C4EF-40E8-86DF-E254CB9CD758}"/>
              </a:ext>
            </a:extLst>
          </p:cNvPr>
          <p:cNvSpPr txBox="1">
            <a:spLocks/>
          </p:cNvSpPr>
          <p:nvPr/>
        </p:nvSpPr>
        <p:spPr>
          <a:xfrm>
            <a:off x="4404102" y="6321042"/>
            <a:ext cx="4933700" cy="4111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114300" indent="0">
              <a:buNone/>
            </a:pPr>
            <a:r>
              <a:rPr lang="en-US" sz="1400" dirty="0">
                <a:solidFill>
                  <a:srgbClr val="0070C0"/>
                </a:solidFill>
                <a:latin typeface="Open Sans" panose="020B0604020202020204" charset="0"/>
                <a:ea typeface="Open Sans" panose="020B0604020202020204" charset="0"/>
                <a:cs typeface="Open Sans" panose="020B0604020202020204" charset="0"/>
              </a:rPr>
              <a:t>           Oversampling data with TF-IDF + Bag-of-words</a:t>
            </a:r>
          </a:p>
          <a:p>
            <a:pPr marL="114300" indent="0">
              <a:buFont typeface="Open Sans"/>
              <a:buNone/>
            </a:pPr>
            <a:endParaRPr lang="en-US" sz="1400" dirty="0">
              <a:solidFill>
                <a:srgbClr val="0070C0"/>
              </a:solidFill>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939299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title"/>
          </p:nvPr>
        </p:nvSpPr>
        <p:spPr>
          <a:xfrm>
            <a:off x="311700" y="355242"/>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Naïve Bayes</a:t>
            </a:r>
            <a:endParaRPr dirty="0"/>
          </a:p>
        </p:txBody>
      </p:sp>
      <p:sp>
        <p:nvSpPr>
          <p:cNvPr id="3" name="Google Shape;116;p19">
            <a:extLst>
              <a:ext uri="{FF2B5EF4-FFF2-40B4-BE49-F238E27FC236}">
                <a16:creationId xmlns:a16="http://schemas.microsoft.com/office/drawing/2014/main" id="{BCC47B87-F157-410A-A3AD-3B7E277B3263}"/>
              </a:ext>
            </a:extLst>
          </p:cNvPr>
          <p:cNvSpPr txBox="1">
            <a:spLocks noGrp="1"/>
          </p:cNvSpPr>
          <p:nvPr>
            <p:ph type="body" idx="1"/>
          </p:nvPr>
        </p:nvSpPr>
        <p:spPr>
          <a:xfrm>
            <a:off x="126505" y="977655"/>
            <a:ext cx="8520600" cy="748094"/>
          </a:xfrm>
          <a:prstGeom prst="rect">
            <a:avLst/>
          </a:prstGeom>
        </p:spPr>
        <p:txBody>
          <a:bodyPr spcFirstLastPara="1" wrap="square" lIns="91425" tIns="91425" rIns="91425" bIns="91425" anchor="t" anchorCtr="0">
            <a:noAutofit/>
          </a:bodyPr>
          <a:lstStyle/>
          <a:p>
            <a:r>
              <a:rPr lang="en-US" sz="2000" dirty="0">
                <a:latin typeface="Open Sans" panose="020B0604020202020204" charset="0"/>
                <a:ea typeface="Open Sans" panose="020B0604020202020204" charset="0"/>
                <a:cs typeface="Open Sans" panose="020B0604020202020204" charset="0"/>
              </a:rPr>
              <a:t>Why over-sampling data with N-gram (Bag-of-words, bigrams and trigrams) outperforms oversampling data with bag-of-words? </a:t>
            </a:r>
          </a:p>
        </p:txBody>
      </p:sp>
      <p:sp>
        <p:nvSpPr>
          <p:cNvPr id="2" name="Rectangle 3">
            <a:extLst>
              <a:ext uri="{FF2B5EF4-FFF2-40B4-BE49-F238E27FC236}">
                <a16:creationId xmlns:a16="http://schemas.microsoft.com/office/drawing/2014/main" id="{1F27CA7E-282B-41F1-B6DE-CE70661ECD9A}"/>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4" name="Rectangle 4">
            <a:extLst>
              <a:ext uri="{FF2B5EF4-FFF2-40B4-BE49-F238E27FC236}">
                <a16:creationId xmlns:a16="http://schemas.microsoft.com/office/drawing/2014/main" id="{0B1D04B3-CC60-4AB5-A4F5-8EAAFEC1F94D}"/>
              </a:ext>
            </a:extLst>
          </p:cNvPr>
          <p:cNvSpPr>
            <a:spLocks noChangeArrowheads="1"/>
          </p:cNvSpPr>
          <p:nvPr/>
        </p:nvSpPr>
        <p:spPr bwMode="auto">
          <a:xfrm>
            <a:off x="0" y="156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5">
            <a:extLst>
              <a:ext uri="{FF2B5EF4-FFF2-40B4-BE49-F238E27FC236}">
                <a16:creationId xmlns:a16="http://schemas.microsoft.com/office/drawing/2014/main" id="{C91A81E5-9381-420D-9482-950356D2D97A}"/>
              </a:ext>
            </a:extLst>
          </p:cNvPr>
          <p:cNvSpPr>
            <a:spLocks noChangeArrowheads="1"/>
          </p:cNvSpPr>
          <p:nvPr/>
        </p:nvSpPr>
        <p:spPr bwMode="auto">
          <a:xfrm>
            <a:off x="0" y="1828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31" name="Table 30">
            <a:extLst>
              <a:ext uri="{FF2B5EF4-FFF2-40B4-BE49-F238E27FC236}">
                <a16:creationId xmlns:a16="http://schemas.microsoft.com/office/drawing/2014/main" id="{7CAA2947-265A-49D2-A107-83CC4D6F34A1}"/>
              </a:ext>
            </a:extLst>
          </p:cNvPr>
          <p:cNvGraphicFramePr>
            <a:graphicFrameLocks noGrp="1"/>
          </p:cNvGraphicFramePr>
          <p:nvPr>
            <p:extLst>
              <p:ext uri="{D42A27DB-BD31-4B8C-83A1-F6EECF244321}">
                <p14:modId xmlns:p14="http://schemas.microsoft.com/office/powerpoint/2010/main" val="2085601912"/>
              </p:ext>
            </p:extLst>
          </p:nvPr>
        </p:nvGraphicFramePr>
        <p:xfrm>
          <a:off x="947378" y="2409692"/>
          <a:ext cx="3036331" cy="1871132"/>
        </p:xfrm>
        <a:graphic>
          <a:graphicData uri="http://schemas.openxmlformats.org/drawingml/2006/table">
            <a:tbl>
              <a:tblPr firstRow="1" bandRow="1">
                <a:tableStyleId>{B48BD73B-6FE9-4D84-B573-720E5AE7D972}</a:tableStyleId>
              </a:tblPr>
              <a:tblGrid>
                <a:gridCol w="811393">
                  <a:extLst>
                    <a:ext uri="{9D8B030D-6E8A-4147-A177-3AD203B41FA5}">
                      <a16:colId xmlns:a16="http://schemas.microsoft.com/office/drawing/2014/main" val="1109405393"/>
                    </a:ext>
                  </a:extLst>
                </a:gridCol>
                <a:gridCol w="691022">
                  <a:extLst>
                    <a:ext uri="{9D8B030D-6E8A-4147-A177-3AD203B41FA5}">
                      <a16:colId xmlns:a16="http://schemas.microsoft.com/office/drawing/2014/main" val="2732531317"/>
                    </a:ext>
                  </a:extLst>
                </a:gridCol>
                <a:gridCol w="770011">
                  <a:extLst>
                    <a:ext uri="{9D8B030D-6E8A-4147-A177-3AD203B41FA5}">
                      <a16:colId xmlns:a16="http://schemas.microsoft.com/office/drawing/2014/main" val="3818487560"/>
                    </a:ext>
                  </a:extLst>
                </a:gridCol>
                <a:gridCol w="763905">
                  <a:extLst>
                    <a:ext uri="{9D8B030D-6E8A-4147-A177-3AD203B41FA5}">
                      <a16:colId xmlns:a16="http://schemas.microsoft.com/office/drawing/2014/main" val="3238202281"/>
                    </a:ext>
                  </a:extLst>
                </a:gridCol>
              </a:tblGrid>
              <a:tr h="467783">
                <a:tc>
                  <a:txBody>
                    <a:bodyPr/>
                    <a:lstStyle/>
                    <a:p>
                      <a:pPr algn="ctr"/>
                      <a:r>
                        <a:rPr lang="en-US" dirty="0">
                          <a:solidFill>
                            <a:srgbClr val="0070C0"/>
                          </a:solidFill>
                          <a:latin typeface="Open Sans" panose="020B0604020202020204" charset="0"/>
                          <a:ea typeface="Open Sans" panose="020B0604020202020204" charset="0"/>
                          <a:cs typeface="Open Sans" panose="020B0604020202020204" charset="0"/>
                        </a:rPr>
                        <a:t>1574</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162</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81</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1817</a:t>
                      </a:r>
                    </a:p>
                  </a:txBody>
                  <a:tcPr/>
                </a:tc>
                <a:extLst>
                  <a:ext uri="{0D108BD9-81ED-4DB2-BD59-A6C34878D82A}">
                    <a16:rowId xmlns:a16="http://schemas.microsoft.com/office/drawing/2014/main" val="1317033600"/>
                  </a:ext>
                </a:extLst>
              </a:tr>
              <a:tr h="467783">
                <a:tc>
                  <a:txBody>
                    <a:bodyPr/>
                    <a:lstStyle/>
                    <a:p>
                      <a:pPr algn="ctr"/>
                      <a:r>
                        <a:rPr lang="en-US" dirty="0">
                          <a:latin typeface="Open Sans" panose="020B0604020202020204" charset="0"/>
                          <a:ea typeface="Open Sans" panose="020B0604020202020204" charset="0"/>
                          <a:cs typeface="Open Sans" panose="020B0604020202020204" charset="0"/>
                        </a:rPr>
                        <a:t>177</a:t>
                      </a:r>
                    </a:p>
                  </a:txBody>
                  <a:tcPr/>
                </a:tc>
                <a:tc>
                  <a:txBody>
                    <a:bodyPr/>
                    <a:lstStyle/>
                    <a:p>
                      <a:pPr algn="ctr"/>
                      <a:r>
                        <a:rPr lang="en-US" dirty="0">
                          <a:solidFill>
                            <a:srgbClr val="0070C0"/>
                          </a:solidFill>
                          <a:latin typeface="Open Sans" panose="020B0604020202020204" charset="0"/>
                          <a:ea typeface="Open Sans" panose="020B0604020202020204" charset="0"/>
                          <a:cs typeface="Open Sans" panose="020B0604020202020204" charset="0"/>
                        </a:rPr>
                        <a:t>357</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94</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 628</a:t>
                      </a:r>
                    </a:p>
                  </a:txBody>
                  <a:tcPr/>
                </a:tc>
                <a:extLst>
                  <a:ext uri="{0D108BD9-81ED-4DB2-BD59-A6C34878D82A}">
                    <a16:rowId xmlns:a16="http://schemas.microsoft.com/office/drawing/2014/main" val="4144060853"/>
                  </a:ext>
                </a:extLst>
              </a:tr>
              <a:tr h="467783">
                <a:tc>
                  <a:txBody>
                    <a:bodyPr/>
                    <a:lstStyle/>
                    <a:p>
                      <a:pPr algn="ctr"/>
                      <a:r>
                        <a:rPr lang="en-US" dirty="0">
                          <a:latin typeface="Open Sans" panose="020B0604020202020204" charset="0"/>
                          <a:ea typeface="Open Sans" panose="020B0604020202020204" charset="0"/>
                          <a:cs typeface="Open Sans" panose="020B0604020202020204" charset="0"/>
                        </a:rPr>
                        <a:t>77</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65</a:t>
                      </a:r>
                    </a:p>
                  </a:txBody>
                  <a:tcPr/>
                </a:tc>
                <a:tc>
                  <a:txBody>
                    <a:bodyPr/>
                    <a:lstStyle/>
                    <a:p>
                      <a:pPr algn="ctr"/>
                      <a:r>
                        <a:rPr lang="en-US" dirty="0">
                          <a:solidFill>
                            <a:srgbClr val="0070C0"/>
                          </a:solidFill>
                          <a:latin typeface="Open Sans" panose="020B0604020202020204" charset="0"/>
                          <a:ea typeface="Open Sans" panose="020B0604020202020204" charset="0"/>
                          <a:cs typeface="Open Sans" panose="020B0604020202020204" charset="0"/>
                        </a:rPr>
                        <a:t>341</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483</a:t>
                      </a:r>
                    </a:p>
                  </a:txBody>
                  <a:tcPr/>
                </a:tc>
                <a:extLst>
                  <a:ext uri="{0D108BD9-81ED-4DB2-BD59-A6C34878D82A}">
                    <a16:rowId xmlns:a16="http://schemas.microsoft.com/office/drawing/2014/main" val="404127540"/>
                  </a:ext>
                </a:extLst>
              </a:tr>
              <a:tr h="467783">
                <a:tc>
                  <a:txBody>
                    <a:bodyPr/>
                    <a:lstStyle/>
                    <a:p>
                      <a:pPr algn="ctr"/>
                      <a:r>
                        <a:rPr lang="en-US" dirty="0">
                          <a:latin typeface="Open Sans" panose="020B0604020202020204" charset="0"/>
                          <a:ea typeface="Open Sans" panose="020B0604020202020204" charset="0"/>
                          <a:cs typeface="Open Sans" panose="020B0604020202020204" charset="0"/>
                        </a:rPr>
                        <a:t>1828</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584</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516</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2928</a:t>
                      </a:r>
                    </a:p>
                  </a:txBody>
                  <a:tcPr/>
                </a:tc>
                <a:extLst>
                  <a:ext uri="{0D108BD9-81ED-4DB2-BD59-A6C34878D82A}">
                    <a16:rowId xmlns:a16="http://schemas.microsoft.com/office/drawing/2014/main" val="2979473939"/>
                  </a:ext>
                </a:extLst>
              </a:tr>
            </a:tbl>
          </a:graphicData>
        </a:graphic>
      </p:graphicFrame>
      <p:sp>
        <p:nvSpPr>
          <p:cNvPr id="32" name="Rectangle 31">
            <a:extLst>
              <a:ext uri="{FF2B5EF4-FFF2-40B4-BE49-F238E27FC236}">
                <a16:creationId xmlns:a16="http://schemas.microsoft.com/office/drawing/2014/main" id="{E513817F-8CC2-4851-A671-E960E6496168}"/>
              </a:ext>
            </a:extLst>
          </p:cNvPr>
          <p:cNvSpPr/>
          <p:nvPr/>
        </p:nvSpPr>
        <p:spPr>
          <a:xfrm>
            <a:off x="428158" y="2502156"/>
            <a:ext cx="565929"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-1</a:t>
            </a:r>
          </a:p>
        </p:txBody>
      </p:sp>
      <p:sp>
        <p:nvSpPr>
          <p:cNvPr id="33" name="Rectangle 32">
            <a:extLst>
              <a:ext uri="{FF2B5EF4-FFF2-40B4-BE49-F238E27FC236}">
                <a16:creationId xmlns:a16="http://schemas.microsoft.com/office/drawing/2014/main" id="{1C38B9A2-A0AC-4AA7-9BE2-D13F21023DCD}"/>
              </a:ext>
            </a:extLst>
          </p:cNvPr>
          <p:cNvSpPr/>
          <p:nvPr/>
        </p:nvSpPr>
        <p:spPr>
          <a:xfrm>
            <a:off x="428158" y="2997853"/>
            <a:ext cx="565929"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 0</a:t>
            </a:r>
          </a:p>
        </p:txBody>
      </p:sp>
      <p:sp>
        <p:nvSpPr>
          <p:cNvPr id="36" name="Rectangle 35">
            <a:extLst>
              <a:ext uri="{FF2B5EF4-FFF2-40B4-BE49-F238E27FC236}">
                <a16:creationId xmlns:a16="http://schemas.microsoft.com/office/drawing/2014/main" id="{CBDEE845-1AF7-4BFF-B7E3-4CD7A91B58DC}"/>
              </a:ext>
            </a:extLst>
          </p:cNvPr>
          <p:cNvSpPr/>
          <p:nvPr/>
        </p:nvSpPr>
        <p:spPr>
          <a:xfrm>
            <a:off x="441732" y="3493550"/>
            <a:ext cx="472513"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 1</a:t>
            </a:r>
          </a:p>
        </p:txBody>
      </p:sp>
      <p:sp>
        <p:nvSpPr>
          <p:cNvPr id="37" name="Rectangle 36">
            <a:extLst>
              <a:ext uri="{FF2B5EF4-FFF2-40B4-BE49-F238E27FC236}">
                <a16:creationId xmlns:a16="http://schemas.microsoft.com/office/drawing/2014/main" id="{5EB4EB42-027F-41F2-8B0E-6F44370616D9}"/>
              </a:ext>
            </a:extLst>
          </p:cNvPr>
          <p:cNvSpPr/>
          <p:nvPr/>
        </p:nvSpPr>
        <p:spPr>
          <a:xfrm>
            <a:off x="381449" y="3899400"/>
            <a:ext cx="565929"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All</a:t>
            </a:r>
          </a:p>
        </p:txBody>
      </p:sp>
      <p:sp>
        <p:nvSpPr>
          <p:cNvPr id="38" name="TextBox 37">
            <a:extLst>
              <a:ext uri="{FF2B5EF4-FFF2-40B4-BE49-F238E27FC236}">
                <a16:creationId xmlns:a16="http://schemas.microsoft.com/office/drawing/2014/main" id="{6EF063F3-073F-4086-A1D3-621E9B543332}"/>
              </a:ext>
            </a:extLst>
          </p:cNvPr>
          <p:cNvSpPr txBox="1"/>
          <p:nvPr/>
        </p:nvSpPr>
        <p:spPr>
          <a:xfrm rot="10800000">
            <a:off x="76732" y="2679946"/>
            <a:ext cx="400110" cy="931588"/>
          </a:xfrm>
          <a:prstGeom prst="rect">
            <a:avLst/>
          </a:prstGeom>
          <a:noFill/>
        </p:spPr>
        <p:txBody>
          <a:bodyPr vert="eaVert" wrap="square" rtlCol="0">
            <a:spAutoFit/>
          </a:bodyPr>
          <a:lstStyle/>
          <a:p>
            <a:r>
              <a:rPr lang="en-US" b="1" dirty="0"/>
              <a:t>True</a:t>
            </a:r>
          </a:p>
        </p:txBody>
      </p:sp>
      <p:sp>
        <p:nvSpPr>
          <p:cNvPr id="39" name="Rectangle 38">
            <a:extLst>
              <a:ext uri="{FF2B5EF4-FFF2-40B4-BE49-F238E27FC236}">
                <a16:creationId xmlns:a16="http://schemas.microsoft.com/office/drawing/2014/main" id="{E96FF7F5-4713-47AC-92C0-9C350B78501D}"/>
              </a:ext>
            </a:extLst>
          </p:cNvPr>
          <p:cNvSpPr/>
          <p:nvPr/>
        </p:nvSpPr>
        <p:spPr>
          <a:xfrm>
            <a:off x="1894767" y="1826359"/>
            <a:ext cx="1224353" cy="308933"/>
          </a:xfrm>
          <a:prstGeom prst="rect">
            <a:avLst/>
          </a:prstGeom>
        </p:spPr>
        <p:txBody>
          <a:bodyPr wrap="square">
            <a:spAutoFit/>
          </a:bodyPr>
          <a:lstStyle/>
          <a:p>
            <a:pPr marL="114300" indent="0">
              <a:spcBef>
                <a:spcPts val="1200"/>
              </a:spcBef>
              <a:buNone/>
            </a:pPr>
            <a:r>
              <a:rPr lang="en-US" b="1" dirty="0">
                <a:highlight>
                  <a:srgbClr val="FFFFFF"/>
                </a:highlight>
                <a:latin typeface="Open Sans" panose="020B0604020202020204" charset="0"/>
                <a:ea typeface="Open Sans" panose="020B0604020202020204" charset="0"/>
                <a:cs typeface="Open Sans" panose="020B0604020202020204" charset="0"/>
              </a:rPr>
              <a:t>Predicted</a:t>
            </a:r>
          </a:p>
        </p:txBody>
      </p:sp>
      <p:pic>
        <p:nvPicPr>
          <p:cNvPr id="40" name="Picture 39">
            <a:extLst>
              <a:ext uri="{FF2B5EF4-FFF2-40B4-BE49-F238E27FC236}">
                <a16:creationId xmlns:a16="http://schemas.microsoft.com/office/drawing/2014/main" id="{12A64DC1-5A73-43E9-AB80-6786D50E4A04}"/>
              </a:ext>
            </a:extLst>
          </p:cNvPr>
          <p:cNvPicPr>
            <a:picLocks noChangeAspect="1"/>
          </p:cNvPicPr>
          <p:nvPr/>
        </p:nvPicPr>
        <p:blipFill>
          <a:blip r:embed="rId3"/>
          <a:stretch>
            <a:fillRect/>
          </a:stretch>
        </p:blipFill>
        <p:spPr>
          <a:xfrm>
            <a:off x="0" y="4443961"/>
            <a:ext cx="4109848" cy="1591724"/>
          </a:xfrm>
          <a:prstGeom prst="rect">
            <a:avLst/>
          </a:prstGeom>
        </p:spPr>
      </p:pic>
      <p:sp>
        <p:nvSpPr>
          <p:cNvPr id="41" name="Google Shape;116;p19">
            <a:extLst>
              <a:ext uri="{FF2B5EF4-FFF2-40B4-BE49-F238E27FC236}">
                <a16:creationId xmlns:a16="http://schemas.microsoft.com/office/drawing/2014/main" id="{6DA2299F-8B45-4680-ABDF-8E29FD1114DC}"/>
              </a:ext>
            </a:extLst>
          </p:cNvPr>
          <p:cNvSpPr txBox="1">
            <a:spLocks/>
          </p:cNvSpPr>
          <p:nvPr/>
        </p:nvSpPr>
        <p:spPr>
          <a:xfrm>
            <a:off x="-379456" y="6226694"/>
            <a:ext cx="4826307" cy="4111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114300" indent="0">
              <a:buNone/>
            </a:pPr>
            <a:r>
              <a:rPr lang="en-US" sz="1400" dirty="0">
                <a:solidFill>
                  <a:srgbClr val="0070C0"/>
                </a:solidFill>
                <a:latin typeface="Open Sans" panose="020B0604020202020204" charset="0"/>
                <a:ea typeface="Open Sans" panose="020B0604020202020204" charset="0"/>
                <a:cs typeface="Open Sans" panose="020B0604020202020204" charset="0"/>
              </a:rPr>
              <a:t>           Over-sampling data with TF-IDF + Bag-of-words</a:t>
            </a:r>
          </a:p>
          <a:p>
            <a:pPr marL="114300" indent="0">
              <a:buFont typeface="Open Sans"/>
              <a:buNone/>
            </a:pPr>
            <a:endParaRPr lang="en-US" sz="1400" dirty="0">
              <a:solidFill>
                <a:srgbClr val="0070C0"/>
              </a:solidFill>
              <a:latin typeface="Open Sans" panose="020B0604020202020204" charset="0"/>
              <a:ea typeface="Open Sans" panose="020B0604020202020204" charset="0"/>
              <a:cs typeface="Open Sans" panose="020B0604020202020204" charset="0"/>
            </a:endParaRPr>
          </a:p>
        </p:txBody>
      </p:sp>
      <p:sp>
        <p:nvSpPr>
          <p:cNvPr id="42" name="Rectangle 41">
            <a:extLst>
              <a:ext uri="{FF2B5EF4-FFF2-40B4-BE49-F238E27FC236}">
                <a16:creationId xmlns:a16="http://schemas.microsoft.com/office/drawing/2014/main" id="{A2D2AF99-E276-4578-B5FD-44AC017A9792}"/>
              </a:ext>
            </a:extLst>
          </p:cNvPr>
          <p:cNvSpPr/>
          <p:nvPr/>
        </p:nvSpPr>
        <p:spPr>
          <a:xfrm>
            <a:off x="381449" y="2074348"/>
            <a:ext cx="8730699"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               -1             0             1             All</a:t>
            </a:r>
          </a:p>
        </p:txBody>
      </p:sp>
      <p:graphicFrame>
        <p:nvGraphicFramePr>
          <p:cNvPr id="43" name="Table 42">
            <a:extLst>
              <a:ext uri="{FF2B5EF4-FFF2-40B4-BE49-F238E27FC236}">
                <a16:creationId xmlns:a16="http://schemas.microsoft.com/office/drawing/2014/main" id="{BC4BC0EB-749D-4F09-B42E-362346DD30C6}"/>
              </a:ext>
            </a:extLst>
          </p:cNvPr>
          <p:cNvGraphicFramePr>
            <a:graphicFrameLocks noGrp="1"/>
          </p:cNvGraphicFramePr>
          <p:nvPr>
            <p:extLst>
              <p:ext uri="{D42A27DB-BD31-4B8C-83A1-F6EECF244321}">
                <p14:modId xmlns:p14="http://schemas.microsoft.com/office/powerpoint/2010/main" val="1757760565"/>
              </p:ext>
            </p:extLst>
          </p:nvPr>
        </p:nvGraphicFramePr>
        <p:xfrm>
          <a:off x="5373575" y="2386925"/>
          <a:ext cx="3036331" cy="1871132"/>
        </p:xfrm>
        <a:graphic>
          <a:graphicData uri="http://schemas.openxmlformats.org/drawingml/2006/table">
            <a:tbl>
              <a:tblPr firstRow="1" bandRow="1">
                <a:tableStyleId>{B48BD73B-6FE9-4D84-B573-720E5AE7D972}</a:tableStyleId>
              </a:tblPr>
              <a:tblGrid>
                <a:gridCol w="811393">
                  <a:extLst>
                    <a:ext uri="{9D8B030D-6E8A-4147-A177-3AD203B41FA5}">
                      <a16:colId xmlns:a16="http://schemas.microsoft.com/office/drawing/2014/main" val="1109405393"/>
                    </a:ext>
                  </a:extLst>
                </a:gridCol>
                <a:gridCol w="691022">
                  <a:extLst>
                    <a:ext uri="{9D8B030D-6E8A-4147-A177-3AD203B41FA5}">
                      <a16:colId xmlns:a16="http://schemas.microsoft.com/office/drawing/2014/main" val="2732531317"/>
                    </a:ext>
                  </a:extLst>
                </a:gridCol>
                <a:gridCol w="770011">
                  <a:extLst>
                    <a:ext uri="{9D8B030D-6E8A-4147-A177-3AD203B41FA5}">
                      <a16:colId xmlns:a16="http://schemas.microsoft.com/office/drawing/2014/main" val="3818487560"/>
                    </a:ext>
                  </a:extLst>
                </a:gridCol>
                <a:gridCol w="763905">
                  <a:extLst>
                    <a:ext uri="{9D8B030D-6E8A-4147-A177-3AD203B41FA5}">
                      <a16:colId xmlns:a16="http://schemas.microsoft.com/office/drawing/2014/main" val="3238202281"/>
                    </a:ext>
                  </a:extLst>
                </a:gridCol>
              </a:tblGrid>
              <a:tr h="467783">
                <a:tc>
                  <a:txBody>
                    <a:bodyPr/>
                    <a:lstStyle/>
                    <a:p>
                      <a:pPr algn="ctr"/>
                      <a:r>
                        <a:rPr lang="en-US" dirty="0">
                          <a:solidFill>
                            <a:srgbClr val="0070C0"/>
                          </a:solidFill>
                          <a:latin typeface="Open Sans" panose="020B0604020202020204" charset="0"/>
                          <a:ea typeface="Open Sans" panose="020B0604020202020204" charset="0"/>
                          <a:cs typeface="Open Sans" panose="020B0604020202020204" charset="0"/>
                        </a:rPr>
                        <a:t>1594</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144</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79</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1817</a:t>
                      </a:r>
                    </a:p>
                  </a:txBody>
                  <a:tcPr/>
                </a:tc>
                <a:extLst>
                  <a:ext uri="{0D108BD9-81ED-4DB2-BD59-A6C34878D82A}">
                    <a16:rowId xmlns:a16="http://schemas.microsoft.com/office/drawing/2014/main" val="1317033600"/>
                  </a:ext>
                </a:extLst>
              </a:tr>
              <a:tr h="467783">
                <a:tc>
                  <a:txBody>
                    <a:bodyPr/>
                    <a:lstStyle/>
                    <a:p>
                      <a:pPr algn="ctr"/>
                      <a:r>
                        <a:rPr lang="en-US" dirty="0">
                          <a:latin typeface="Open Sans" panose="020B0604020202020204" charset="0"/>
                          <a:ea typeface="Open Sans" panose="020B0604020202020204" charset="0"/>
                          <a:cs typeface="Open Sans" panose="020B0604020202020204" charset="0"/>
                        </a:rPr>
                        <a:t>179</a:t>
                      </a:r>
                    </a:p>
                  </a:txBody>
                  <a:tcPr/>
                </a:tc>
                <a:tc>
                  <a:txBody>
                    <a:bodyPr/>
                    <a:lstStyle/>
                    <a:p>
                      <a:pPr algn="ctr"/>
                      <a:r>
                        <a:rPr lang="en-US" dirty="0">
                          <a:solidFill>
                            <a:srgbClr val="0070C0"/>
                          </a:solidFill>
                          <a:latin typeface="Open Sans" panose="020B0604020202020204" charset="0"/>
                          <a:ea typeface="Open Sans" panose="020B0604020202020204" charset="0"/>
                          <a:cs typeface="Open Sans" panose="020B0604020202020204" charset="0"/>
                        </a:rPr>
                        <a:t>367</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82</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 628</a:t>
                      </a:r>
                    </a:p>
                  </a:txBody>
                  <a:tcPr/>
                </a:tc>
                <a:extLst>
                  <a:ext uri="{0D108BD9-81ED-4DB2-BD59-A6C34878D82A}">
                    <a16:rowId xmlns:a16="http://schemas.microsoft.com/office/drawing/2014/main" val="4144060853"/>
                  </a:ext>
                </a:extLst>
              </a:tr>
              <a:tr h="467783">
                <a:tc>
                  <a:txBody>
                    <a:bodyPr/>
                    <a:lstStyle/>
                    <a:p>
                      <a:pPr algn="ctr"/>
                      <a:r>
                        <a:rPr lang="en-US" dirty="0">
                          <a:latin typeface="Open Sans" panose="020B0604020202020204" charset="0"/>
                          <a:ea typeface="Open Sans" panose="020B0604020202020204" charset="0"/>
                          <a:cs typeface="Open Sans" panose="020B0604020202020204" charset="0"/>
                        </a:rPr>
                        <a:t>65</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54</a:t>
                      </a:r>
                    </a:p>
                  </a:txBody>
                  <a:tcPr/>
                </a:tc>
                <a:tc>
                  <a:txBody>
                    <a:bodyPr/>
                    <a:lstStyle/>
                    <a:p>
                      <a:pPr algn="ctr"/>
                      <a:r>
                        <a:rPr lang="en-US" dirty="0">
                          <a:solidFill>
                            <a:srgbClr val="0070C0"/>
                          </a:solidFill>
                          <a:latin typeface="Open Sans" panose="020B0604020202020204" charset="0"/>
                          <a:ea typeface="Open Sans" panose="020B0604020202020204" charset="0"/>
                          <a:cs typeface="Open Sans" panose="020B0604020202020204" charset="0"/>
                        </a:rPr>
                        <a:t>364</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483</a:t>
                      </a:r>
                    </a:p>
                  </a:txBody>
                  <a:tcPr/>
                </a:tc>
                <a:extLst>
                  <a:ext uri="{0D108BD9-81ED-4DB2-BD59-A6C34878D82A}">
                    <a16:rowId xmlns:a16="http://schemas.microsoft.com/office/drawing/2014/main" val="404127540"/>
                  </a:ext>
                </a:extLst>
              </a:tr>
              <a:tr h="467783">
                <a:tc>
                  <a:txBody>
                    <a:bodyPr/>
                    <a:lstStyle/>
                    <a:p>
                      <a:pPr algn="ctr"/>
                      <a:r>
                        <a:rPr lang="en-US" dirty="0">
                          <a:latin typeface="Open Sans" panose="020B0604020202020204" charset="0"/>
                          <a:ea typeface="Open Sans" panose="020B0604020202020204" charset="0"/>
                          <a:cs typeface="Open Sans" panose="020B0604020202020204" charset="0"/>
                        </a:rPr>
                        <a:t>1838</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565</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525</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2928</a:t>
                      </a:r>
                    </a:p>
                  </a:txBody>
                  <a:tcPr/>
                </a:tc>
                <a:extLst>
                  <a:ext uri="{0D108BD9-81ED-4DB2-BD59-A6C34878D82A}">
                    <a16:rowId xmlns:a16="http://schemas.microsoft.com/office/drawing/2014/main" val="2979473939"/>
                  </a:ext>
                </a:extLst>
              </a:tr>
            </a:tbl>
          </a:graphicData>
        </a:graphic>
      </p:graphicFrame>
      <p:sp>
        <p:nvSpPr>
          <p:cNvPr id="44" name="Rectangle 43">
            <a:extLst>
              <a:ext uri="{FF2B5EF4-FFF2-40B4-BE49-F238E27FC236}">
                <a16:creationId xmlns:a16="http://schemas.microsoft.com/office/drawing/2014/main" id="{08AA002E-40C7-44F9-A688-EF4BD2610AA9}"/>
              </a:ext>
            </a:extLst>
          </p:cNvPr>
          <p:cNvSpPr/>
          <p:nvPr/>
        </p:nvSpPr>
        <p:spPr>
          <a:xfrm>
            <a:off x="4854355" y="2479389"/>
            <a:ext cx="565929"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-1</a:t>
            </a:r>
          </a:p>
        </p:txBody>
      </p:sp>
      <p:sp>
        <p:nvSpPr>
          <p:cNvPr id="45" name="Rectangle 44">
            <a:extLst>
              <a:ext uri="{FF2B5EF4-FFF2-40B4-BE49-F238E27FC236}">
                <a16:creationId xmlns:a16="http://schemas.microsoft.com/office/drawing/2014/main" id="{3885DF05-0E45-4FA7-91A3-0588C53FC96A}"/>
              </a:ext>
            </a:extLst>
          </p:cNvPr>
          <p:cNvSpPr/>
          <p:nvPr/>
        </p:nvSpPr>
        <p:spPr>
          <a:xfrm>
            <a:off x="4854355" y="2975086"/>
            <a:ext cx="565929"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 0</a:t>
            </a:r>
          </a:p>
        </p:txBody>
      </p:sp>
      <p:sp>
        <p:nvSpPr>
          <p:cNvPr id="46" name="Rectangle 45">
            <a:extLst>
              <a:ext uri="{FF2B5EF4-FFF2-40B4-BE49-F238E27FC236}">
                <a16:creationId xmlns:a16="http://schemas.microsoft.com/office/drawing/2014/main" id="{9FA62DB2-A705-489E-BE23-D285A1B529F1}"/>
              </a:ext>
            </a:extLst>
          </p:cNvPr>
          <p:cNvSpPr/>
          <p:nvPr/>
        </p:nvSpPr>
        <p:spPr>
          <a:xfrm>
            <a:off x="4867929" y="3470783"/>
            <a:ext cx="472513"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 1</a:t>
            </a:r>
          </a:p>
        </p:txBody>
      </p:sp>
      <p:sp>
        <p:nvSpPr>
          <p:cNvPr id="47" name="Rectangle 46">
            <a:extLst>
              <a:ext uri="{FF2B5EF4-FFF2-40B4-BE49-F238E27FC236}">
                <a16:creationId xmlns:a16="http://schemas.microsoft.com/office/drawing/2014/main" id="{05AFB4AD-3102-49EA-9E11-1C35CFA6956C}"/>
              </a:ext>
            </a:extLst>
          </p:cNvPr>
          <p:cNvSpPr/>
          <p:nvPr/>
        </p:nvSpPr>
        <p:spPr>
          <a:xfrm>
            <a:off x="4807646" y="3876633"/>
            <a:ext cx="565929"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All</a:t>
            </a:r>
          </a:p>
        </p:txBody>
      </p:sp>
      <p:sp>
        <p:nvSpPr>
          <p:cNvPr id="48" name="TextBox 47">
            <a:extLst>
              <a:ext uri="{FF2B5EF4-FFF2-40B4-BE49-F238E27FC236}">
                <a16:creationId xmlns:a16="http://schemas.microsoft.com/office/drawing/2014/main" id="{AA20A1CE-3E73-4CFA-848A-AC65EEB09B70}"/>
              </a:ext>
            </a:extLst>
          </p:cNvPr>
          <p:cNvSpPr txBox="1"/>
          <p:nvPr/>
        </p:nvSpPr>
        <p:spPr>
          <a:xfrm rot="10800000">
            <a:off x="4502929" y="2657179"/>
            <a:ext cx="400110" cy="931588"/>
          </a:xfrm>
          <a:prstGeom prst="rect">
            <a:avLst/>
          </a:prstGeom>
          <a:noFill/>
        </p:spPr>
        <p:txBody>
          <a:bodyPr vert="eaVert" wrap="square" rtlCol="0">
            <a:spAutoFit/>
          </a:bodyPr>
          <a:lstStyle/>
          <a:p>
            <a:r>
              <a:rPr lang="en-US" b="1" dirty="0"/>
              <a:t>True</a:t>
            </a:r>
          </a:p>
        </p:txBody>
      </p:sp>
      <p:sp>
        <p:nvSpPr>
          <p:cNvPr id="49" name="Rectangle 48">
            <a:extLst>
              <a:ext uri="{FF2B5EF4-FFF2-40B4-BE49-F238E27FC236}">
                <a16:creationId xmlns:a16="http://schemas.microsoft.com/office/drawing/2014/main" id="{55457E75-E9DD-4CA2-B6B0-2CFA4CE1E94D}"/>
              </a:ext>
            </a:extLst>
          </p:cNvPr>
          <p:cNvSpPr/>
          <p:nvPr/>
        </p:nvSpPr>
        <p:spPr>
          <a:xfrm>
            <a:off x="6320964" y="1803592"/>
            <a:ext cx="1224353" cy="308933"/>
          </a:xfrm>
          <a:prstGeom prst="rect">
            <a:avLst/>
          </a:prstGeom>
        </p:spPr>
        <p:txBody>
          <a:bodyPr wrap="square">
            <a:spAutoFit/>
          </a:bodyPr>
          <a:lstStyle/>
          <a:p>
            <a:pPr marL="114300" indent="0">
              <a:spcBef>
                <a:spcPts val="1200"/>
              </a:spcBef>
              <a:buNone/>
            </a:pPr>
            <a:r>
              <a:rPr lang="en-US" b="1" dirty="0">
                <a:highlight>
                  <a:srgbClr val="FFFFFF"/>
                </a:highlight>
                <a:latin typeface="Open Sans" panose="020B0604020202020204" charset="0"/>
                <a:ea typeface="Open Sans" panose="020B0604020202020204" charset="0"/>
                <a:cs typeface="Open Sans" panose="020B0604020202020204" charset="0"/>
              </a:rPr>
              <a:t>Predicted</a:t>
            </a:r>
          </a:p>
        </p:txBody>
      </p:sp>
      <p:sp>
        <p:nvSpPr>
          <p:cNvPr id="50" name="Rectangle 49">
            <a:extLst>
              <a:ext uri="{FF2B5EF4-FFF2-40B4-BE49-F238E27FC236}">
                <a16:creationId xmlns:a16="http://schemas.microsoft.com/office/drawing/2014/main" id="{40B32278-877B-4C1E-AF5B-FCA0FDA6382F}"/>
              </a:ext>
            </a:extLst>
          </p:cNvPr>
          <p:cNvSpPr/>
          <p:nvPr/>
        </p:nvSpPr>
        <p:spPr>
          <a:xfrm>
            <a:off x="4816489" y="2074348"/>
            <a:ext cx="8730699"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               -1             0             1             All</a:t>
            </a:r>
          </a:p>
        </p:txBody>
      </p:sp>
      <p:sp>
        <p:nvSpPr>
          <p:cNvPr id="51" name="Google Shape;116;p19">
            <a:extLst>
              <a:ext uri="{FF2B5EF4-FFF2-40B4-BE49-F238E27FC236}">
                <a16:creationId xmlns:a16="http://schemas.microsoft.com/office/drawing/2014/main" id="{29CAD62E-9D3A-4248-9FCE-811E0434B6C2}"/>
              </a:ext>
            </a:extLst>
          </p:cNvPr>
          <p:cNvSpPr txBox="1">
            <a:spLocks/>
          </p:cNvSpPr>
          <p:nvPr/>
        </p:nvSpPr>
        <p:spPr>
          <a:xfrm>
            <a:off x="4502929" y="6226693"/>
            <a:ext cx="4343287" cy="4111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114300" indent="0">
              <a:buNone/>
            </a:pPr>
            <a:r>
              <a:rPr lang="en-US" sz="1400" dirty="0">
                <a:solidFill>
                  <a:srgbClr val="0070C0"/>
                </a:solidFill>
                <a:latin typeface="Open Sans" panose="020B0604020202020204" charset="0"/>
                <a:ea typeface="Open Sans" panose="020B0604020202020204" charset="0"/>
                <a:cs typeface="Open Sans" panose="020B0604020202020204" charset="0"/>
              </a:rPr>
              <a:t>           Over-sampling data with TF-IDF + N-gram</a:t>
            </a:r>
          </a:p>
          <a:p>
            <a:pPr marL="114300" indent="0">
              <a:buFont typeface="Open Sans"/>
              <a:buNone/>
            </a:pPr>
            <a:endParaRPr lang="en-US" sz="1400" dirty="0">
              <a:solidFill>
                <a:srgbClr val="0070C0"/>
              </a:solidFill>
              <a:latin typeface="Open Sans" panose="020B0604020202020204" charset="0"/>
              <a:ea typeface="Open Sans" panose="020B0604020202020204" charset="0"/>
              <a:cs typeface="Open Sans" panose="020B0604020202020204" charset="0"/>
            </a:endParaRPr>
          </a:p>
        </p:txBody>
      </p:sp>
      <p:pic>
        <p:nvPicPr>
          <p:cNvPr id="7" name="Picture 6">
            <a:extLst>
              <a:ext uri="{FF2B5EF4-FFF2-40B4-BE49-F238E27FC236}">
                <a16:creationId xmlns:a16="http://schemas.microsoft.com/office/drawing/2014/main" id="{7CD595A3-B14B-4EEF-B8A2-42FF95C694EB}"/>
              </a:ext>
            </a:extLst>
          </p:cNvPr>
          <p:cNvPicPr>
            <a:picLocks noChangeAspect="1"/>
          </p:cNvPicPr>
          <p:nvPr/>
        </p:nvPicPr>
        <p:blipFill>
          <a:blip r:embed="rId4"/>
          <a:stretch>
            <a:fillRect/>
          </a:stretch>
        </p:blipFill>
        <p:spPr>
          <a:xfrm>
            <a:off x="4386805" y="4318555"/>
            <a:ext cx="4337360" cy="1713525"/>
          </a:xfrm>
          <a:prstGeom prst="rect">
            <a:avLst/>
          </a:prstGeom>
        </p:spPr>
      </p:pic>
    </p:spTree>
    <p:extLst>
      <p:ext uri="{BB962C8B-B14F-4D97-AF65-F5344CB8AC3E}">
        <p14:creationId xmlns:p14="http://schemas.microsoft.com/office/powerpoint/2010/main" val="1328036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title"/>
          </p:nvPr>
        </p:nvSpPr>
        <p:spPr>
          <a:xfrm>
            <a:off x="311700" y="355242"/>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Naïve Bayes</a:t>
            </a:r>
            <a:endParaRPr dirty="0"/>
          </a:p>
        </p:txBody>
      </p:sp>
      <p:sp>
        <p:nvSpPr>
          <p:cNvPr id="2" name="Rectangle 3">
            <a:extLst>
              <a:ext uri="{FF2B5EF4-FFF2-40B4-BE49-F238E27FC236}">
                <a16:creationId xmlns:a16="http://schemas.microsoft.com/office/drawing/2014/main" id="{1F27CA7E-282B-41F1-B6DE-CE70661ECD9A}"/>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13" name="Picture 12">
            <a:extLst>
              <a:ext uri="{FF2B5EF4-FFF2-40B4-BE49-F238E27FC236}">
                <a16:creationId xmlns:a16="http://schemas.microsoft.com/office/drawing/2014/main" id="{501A1544-ADA4-46EC-8030-775D545E060A}"/>
              </a:ext>
            </a:extLst>
          </p:cNvPr>
          <p:cNvPicPr>
            <a:picLocks noChangeAspect="1"/>
          </p:cNvPicPr>
          <p:nvPr/>
        </p:nvPicPr>
        <p:blipFill>
          <a:blip r:embed="rId3"/>
          <a:stretch>
            <a:fillRect/>
          </a:stretch>
        </p:blipFill>
        <p:spPr>
          <a:xfrm>
            <a:off x="151201" y="2208714"/>
            <a:ext cx="8787537" cy="3282765"/>
          </a:xfrm>
          <a:prstGeom prst="rect">
            <a:avLst/>
          </a:prstGeom>
        </p:spPr>
      </p:pic>
      <p:sp>
        <p:nvSpPr>
          <p:cNvPr id="52" name="Google Shape;116;p19">
            <a:extLst>
              <a:ext uri="{FF2B5EF4-FFF2-40B4-BE49-F238E27FC236}">
                <a16:creationId xmlns:a16="http://schemas.microsoft.com/office/drawing/2014/main" id="{CE635B92-6C3E-40B2-B819-D1AD74BC1C9A}"/>
              </a:ext>
            </a:extLst>
          </p:cNvPr>
          <p:cNvSpPr txBox="1">
            <a:spLocks/>
          </p:cNvSpPr>
          <p:nvPr/>
        </p:nvSpPr>
        <p:spPr>
          <a:xfrm>
            <a:off x="151201" y="1119895"/>
            <a:ext cx="8520600" cy="7480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r>
              <a:rPr lang="en-US" sz="2000" dirty="0">
                <a:latin typeface="Open Sans" panose="020B0604020202020204" charset="0"/>
                <a:ea typeface="Open Sans" panose="020B0604020202020204" charset="0"/>
                <a:cs typeface="Open Sans" panose="020B0604020202020204" charset="0"/>
              </a:rPr>
              <a:t>Why over-sampling data with N-gram (Bag-of-words, bigrams and trigrams) outperforms oversampling data with bag-of-words? </a:t>
            </a:r>
          </a:p>
        </p:txBody>
      </p:sp>
    </p:spTree>
    <p:extLst>
      <p:ext uri="{BB962C8B-B14F-4D97-AF65-F5344CB8AC3E}">
        <p14:creationId xmlns:p14="http://schemas.microsoft.com/office/powerpoint/2010/main" val="551031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Agenda</a:t>
            </a:r>
            <a:endParaRPr dirty="0"/>
          </a:p>
        </p:txBody>
      </p:sp>
      <p:sp>
        <p:nvSpPr>
          <p:cNvPr id="116" name="Google Shape;116;p19"/>
          <p:cNvSpPr txBox="1">
            <a:spLocks noGrp="1"/>
          </p:cNvSpPr>
          <p:nvPr>
            <p:ph type="body" idx="1"/>
          </p:nvPr>
        </p:nvSpPr>
        <p:spPr>
          <a:xfrm>
            <a:off x="311700" y="1459825"/>
            <a:ext cx="8520600" cy="5083850"/>
          </a:xfrm>
          <a:prstGeom prst="rect">
            <a:avLst/>
          </a:prstGeom>
        </p:spPr>
        <p:txBody>
          <a:bodyPr spcFirstLastPara="1" wrap="square" lIns="91425" tIns="91425" rIns="91425" bIns="91425" anchor="t" anchorCtr="0">
            <a:noAutofit/>
          </a:bodyPr>
          <a:lstStyle/>
          <a:p>
            <a:pPr>
              <a:lnSpc>
                <a:spcPct val="150000"/>
              </a:lnSpc>
              <a:buFont typeface="+mj-lt"/>
              <a:buAutoNum type="arabicPeriod"/>
            </a:pPr>
            <a:r>
              <a:rPr lang="en-US" dirty="0">
                <a:latin typeface="Open Sans" panose="020B0604020202020204" charset="0"/>
                <a:ea typeface="Open Sans" panose="020B0604020202020204" charset="0"/>
                <a:cs typeface="Open Sans" panose="020B0604020202020204" charset="0"/>
              </a:rPr>
              <a:t>Background and project objectives</a:t>
            </a:r>
          </a:p>
          <a:p>
            <a:pPr>
              <a:lnSpc>
                <a:spcPct val="150000"/>
              </a:lnSpc>
              <a:buFont typeface="+mj-lt"/>
              <a:buAutoNum type="arabicPeriod"/>
            </a:pPr>
            <a:r>
              <a:rPr lang="en-US" dirty="0">
                <a:latin typeface="Open Sans" panose="020B0604020202020204" charset="0"/>
                <a:ea typeface="Open Sans" panose="020B0604020202020204" charset="0"/>
                <a:cs typeface="Open Sans" panose="020B0604020202020204" charset="0"/>
              </a:rPr>
              <a:t>Data </a:t>
            </a:r>
          </a:p>
          <a:p>
            <a:pPr lvl="1">
              <a:lnSpc>
                <a:spcPct val="100000"/>
              </a:lnSpc>
              <a:spcBef>
                <a:spcPts val="600"/>
              </a:spcBef>
              <a:spcAft>
                <a:spcPts val="600"/>
              </a:spcAft>
            </a:pPr>
            <a:r>
              <a:rPr lang="en-US" sz="1800" dirty="0">
                <a:latin typeface="Open Sans" panose="020B0604020202020204" charset="0"/>
                <a:ea typeface="Open Sans" panose="020B0604020202020204" charset="0"/>
                <a:cs typeface="Open Sans" panose="020B0604020202020204" charset="0"/>
              </a:rPr>
              <a:t>Data description and visualizations </a:t>
            </a:r>
          </a:p>
          <a:p>
            <a:pPr lvl="1">
              <a:lnSpc>
                <a:spcPct val="100000"/>
              </a:lnSpc>
              <a:spcBef>
                <a:spcPts val="600"/>
              </a:spcBef>
              <a:spcAft>
                <a:spcPts val="600"/>
              </a:spcAft>
            </a:pPr>
            <a:r>
              <a:rPr lang="en-US" sz="1800" dirty="0">
                <a:latin typeface="Open Sans" panose="020B0604020202020204" charset="0"/>
                <a:ea typeface="Open Sans" panose="020B0604020202020204" charset="0"/>
                <a:cs typeface="Open Sans" panose="020B0604020202020204" charset="0"/>
              </a:rPr>
              <a:t>Data related risks</a:t>
            </a:r>
          </a:p>
          <a:p>
            <a:pPr lvl="1">
              <a:lnSpc>
                <a:spcPct val="100000"/>
              </a:lnSpc>
              <a:spcBef>
                <a:spcPts val="600"/>
              </a:spcBef>
              <a:spcAft>
                <a:spcPts val="600"/>
              </a:spcAft>
            </a:pPr>
            <a:r>
              <a:rPr lang="en-US" sz="1800" dirty="0">
                <a:latin typeface="Open Sans" panose="020B0604020202020204" charset="0"/>
                <a:ea typeface="Open Sans" panose="020B0604020202020204" charset="0"/>
                <a:cs typeface="Open Sans" panose="020B0604020202020204" charset="0"/>
              </a:rPr>
              <a:t>Data balancing </a:t>
            </a:r>
          </a:p>
          <a:p>
            <a:pPr lvl="1">
              <a:lnSpc>
                <a:spcPct val="100000"/>
              </a:lnSpc>
              <a:spcBef>
                <a:spcPts val="600"/>
              </a:spcBef>
              <a:spcAft>
                <a:spcPts val="600"/>
              </a:spcAft>
            </a:pPr>
            <a:r>
              <a:rPr lang="en-US" sz="1800" dirty="0">
                <a:latin typeface="Open Sans" panose="020B0604020202020204" charset="0"/>
                <a:ea typeface="Open Sans" panose="020B0604020202020204" charset="0"/>
                <a:cs typeface="Open Sans" panose="020B0604020202020204" charset="0"/>
              </a:rPr>
              <a:t>Data pre-processing</a:t>
            </a:r>
          </a:p>
          <a:p>
            <a:pPr>
              <a:lnSpc>
                <a:spcPct val="150000"/>
              </a:lnSpc>
              <a:buFont typeface="+mj-lt"/>
              <a:buAutoNum type="arabicPeriod"/>
            </a:pPr>
            <a:r>
              <a:rPr lang="en-US" dirty="0"/>
              <a:t>Multi-classification model evaluation</a:t>
            </a:r>
            <a:endParaRPr lang="en-US" dirty="0">
              <a:latin typeface="Open Sans" panose="020B0604020202020204" charset="0"/>
              <a:ea typeface="Open Sans" panose="020B0604020202020204" charset="0"/>
              <a:cs typeface="Open Sans" panose="020B0604020202020204" charset="0"/>
            </a:endParaRPr>
          </a:p>
          <a:p>
            <a:pPr>
              <a:lnSpc>
                <a:spcPct val="150000"/>
              </a:lnSpc>
              <a:buFont typeface="+mj-lt"/>
              <a:buAutoNum type="arabicPeriod"/>
            </a:pPr>
            <a:r>
              <a:rPr lang="en-US" dirty="0">
                <a:latin typeface="Open Sans" panose="020B0604020202020204" charset="0"/>
                <a:ea typeface="Open Sans" panose="020B0604020202020204" charset="0"/>
                <a:cs typeface="Open Sans" panose="020B0604020202020204" charset="0"/>
              </a:rPr>
              <a:t>Machine learning models </a:t>
            </a:r>
          </a:p>
          <a:p>
            <a:pPr>
              <a:lnSpc>
                <a:spcPct val="150000"/>
              </a:lnSpc>
              <a:buFont typeface="+mj-lt"/>
              <a:buAutoNum type="arabicPeriod"/>
            </a:pPr>
            <a:r>
              <a:rPr lang="en-US" dirty="0">
                <a:latin typeface="Open Sans" panose="020B0604020202020204" charset="0"/>
                <a:ea typeface="Open Sans" panose="020B0604020202020204" charset="0"/>
                <a:cs typeface="Open Sans" panose="020B0604020202020204" charset="0"/>
              </a:rPr>
              <a:t>Findings and feature work</a:t>
            </a:r>
          </a:p>
        </p:txBody>
      </p:sp>
    </p:spTree>
    <p:extLst>
      <p:ext uri="{BB962C8B-B14F-4D97-AF65-F5344CB8AC3E}">
        <p14:creationId xmlns:p14="http://schemas.microsoft.com/office/powerpoint/2010/main" val="2642369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title"/>
          </p:nvPr>
        </p:nvSpPr>
        <p:spPr>
          <a:xfrm>
            <a:off x="311700" y="355242"/>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Naïve Bayes</a:t>
            </a:r>
            <a:endParaRPr dirty="0"/>
          </a:p>
        </p:txBody>
      </p:sp>
      <p:sp>
        <p:nvSpPr>
          <p:cNvPr id="2" name="Rectangle 3">
            <a:extLst>
              <a:ext uri="{FF2B5EF4-FFF2-40B4-BE49-F238E27FC236}">
                <a16:creationId xmlns:a16="http://schemas.microsoft.com/office/drawing/2014/main" id="{1F27CA7E-282B-41F1-B6DE-CE70661ECD9A}"/>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4" name="Google Shape;116;p19">
            <a:extLst>
              <a:ext uri="{FF2B5EF4-FFF2-40B4-BE49-F238E27FC236}">
                <a16:creationId xmlns:a16="http://schemas.microsoft.com/office/drawing/2014/main" id="{4A90143B-85E4-4424-BA81-F6FDC35A1BA6}"/>
              </a:ext>
            </a:extLst>
          </p:cNvPr>
          <p:cNvSpPr txBox="1">
            <a:spLocks noGrp="1"/>
          </p:cNvSpPr>
          <p:nvPr>
            <p:ph type="body" idx="1"/>
          </p:nvPr>
        </p:nvSpPr>
        <p:spPr>
          <a:xfrm>
            <a:off x="178231" y="1182016"/>
            <a:ext cx="8520600" cy="748094"/>
          </a:xfrm>
          <a:prstGeom prst="rect">
            <a:avLst/>
          </a:prstGeom>
        </p:spPr>
        <p:txBody>
          <a:bodyPr spcFirstLastPara="1" wrap="square" lIns="91425" tIns="91425" rIns="91425" bIns="91425" anchor="t" anchorCtr="0">
            <a:noAutofit/>
          </a:bodyPr>
          <a:lstStyle/>
          <a:p>
            <a:r>
              <a:rPr lang="en-US" sz="2000" dirty="0">
                <a:latin typeface="Open Sans" panose="020B0604020202020204" charset="0"/>
                <a:ea typeface="Open Sans" panose="020B0604020202020204" charset="0"/>
                <a:cs typeface="Open Sans" panose="020B0604020202020204" charset="0"/>
              </a:rPr>
              <a:t>Error analysis based on NB + over-sampling + N-gram</a:t>
            </a:r>
          </a:p>
        </p:txBody>
      </p:sp>
      <p:pic>
        <p:nvPicPr>
          <p:cNvPr id="8" name="Picture 7">
            <a:extLst>
              <a:ext uri="{FF2B5EF4-FFF2-40B4-BE49-F238E27FC236}">
                <a16:creationId xmlns:a16="http://schemas.microsoft.com/office/drawing/2014/main" id="{52AA7688-A629-4669-A7D9-608ED0D586E9}"/>
              </a:ext>
            </a:extLst>
          </p:cNvPr>
          <p:cNvPicPr>
            <a:picLocks noChangeAspect="1"/>
          </p:cNvPicPr>
          <p:nvPr/>
        </p:nvPicPr>
        <p:blipFill>
          <a:blip r:embed="rId3"/>
          <a:stretch>
            <a:fillRect/>
          </a:stretch>
        </p:blipFill>
        <p:spPr>
          <a:xfrm>
            <a:off x="168070" y="4223604"/>
            <a:ext cx="8809919" cy="2371429"/>
          </a:xfrm>
          <a:prstGeom prst="rect">
            <a:avLst/>
          </a:prstGeom>
        </p:spPr>
      </p:pic>
      <p:pic>
        <p:nvPicPr>
          <p:cNvPr id="4" name="Picture 3">
            <a:extLst>
              <a:ext uri="{FF2B5EF4-FFF2-40B4-BE49-F238E27FC236}">
                <a16:creationId xmlns:a16="http://schemas.microsoft.com/office/drawing/2014/main" id="{ACB3E62E-A53D-47DF-BE6E-775B5196CBEF}"/>
              </a:ext>
            </a:extLst>
          </p:cNvPr>
          <p:cNvPicPr>
            <a:picLocks noChangeAspect="1"/>
          </p:cNvPicPr>
          <p:nvPr/>
        </p:nvPicPr>
        <p:blipFill>
          <a:blip r:embed="rId4"/>
          <a:stretch>
            <a:fillRect/>
          </a:stretch>
        </p:blipFill>
        <p:spPr>
          <a:xfrm>
            <a:off x="154747" y="1703566"/>
            <a:ext cx="8880377" cy="2371429"/>
          </a:xfrm>
          <a:prstGeom prst="rect">
            <a:avLst/>
          </a:prstGeom>
        </p:spPr>
      </p:pic>
    </p:spTree>
    <p:extLst>
      <p:ext uri="{BB962C8B-B14F-4D97-AF65-F5344CB8AC3E}">
        <p14:creationId xmlns:p14="http://schemas.microsoft.com/office/powerpoint/2010/main" val="526076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20" name="Google Shape;220;p33"/>
          <p:cNvSpPr txBox="1">
            <a:spLocks noGrp="1"/>
          </p:cNvSpPr>
          <p:nvPr>
            <p:ph type="title"/>
          </p:nvPr>
        </p:nvSpPr>
        <p:spPr>
          <a:xfrm>
            <a:off x="311700" y="1361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Support Vector Machine (SVM)</a:t>
            </a:r>
            <a:endParaRPr dirty="0"/>
          </a:p>
        </p:txBody>
      </p:sp>
      <p:sp>
        <p:nvSpPr>
          <p:cNvPr id="8" name="Google Shape;116;p19">
            <a:extLst>
              <a:ext uri="{FF2B5EF4-FFF2-40B4-BE49-F238E27FC236}">
                <a16:creationId xmlns:a16="http://schemas.microsoft.com/office/drawing/2014/main" id="{602EAA68-6BF3-46F6-80C0-A004A7BCBBE2}"/>
              </a:ext>
            </a:extLst>
          </p:cNvPr>
          <p:cNvSpPr txBox="1">
            <a:spLocks noGrp="1"/>
          </p:cNvSpPr>
          <p:nvPr>
            <p:ph type="body" idx="1"/>
          </p:nvPr>
        </p:nvSpPr>
        <p:spPr>
          <a:xfrm>
            <a:off x="151602" y="1182305"/>
            <a:ext cx="8520600" cy="1946976"/>
          </a:xfrm>
          <a:prstGeom prst="rect">
            <a:avLst/>
          </a:prstGeom>
        </p:spPr>
        <p:txBody>
          <a:bodyPr spcFirstLastPara="1" wrap="square" lIns="91425" tIns="91425" rIns="91425" bIns="91425" anchor="t" anchorCtr="0">
            <a:noAutofit/>
          </a:bodyPr>
          <a:lstStyle/>
          <a:p>
            <a:r>
              <a:rPr lang="en-US" dirty="0"/>
              <a:t>SVM finds the hyperplane that maximizes the margin as well as minimizes the probability of misclassification. </a:t>
            </a:r>
          </a:p>
          <a:p>
            <a:pPr marL="114300" indent="0">
              <a:buNone/>
            </a:pPr>
            <a:endParaRPr lang="en-US" dirty="0"/>
          </a:p>
          <a:p>
            <a:r>
              <a:rPr lang="en-US" dirty="0"/>
              <a:t>The instances on the edge of the margin are called support vectors, and the decision boundary is fully determined by the support vectors. </a:t>
            </a:r>
            <a:endParaRPr lang="en-US" sz="2000" dirty="0">
              <a:latin typeface="Open Sans" panose="020B0604020202020204" charset="0"/>
              <a:ea typeface="Open Sans" panose="020B0604020202020204" charset="0"/>
              <a:cs typeface="Open Sans" panose="020B0604020202020204" charset="0"/>
            </a:endParaRPr>
          </a:p>
        </p:txBody>
      </p:sp>
      <p:pic>
        <p:nvPicPr>
          <p:cNvPr id="9" name="Picture 8">
            <a:extLst>
              <a:ext uri="{FF2B5EF4-FFF2-40B4-BE49-F238E27FC236}">
                <a16:creationId xmlns:a16="http://schemas.microsoft.com/office/drawing/2014/main" id="{ECEA9D0B-2EEF-4BA1-ADA1-51B960604DA8}"/>
              </a:ext>
            </a:extLst>
          </p:cNvPr>
          <p:cNvPicPr/>
          <p:nvPr/>
        </p:nvPicPr>
        <p:blipFill>
          <a:blip r:embed="rId3">
            <a:extLst>
              <a:ext uri="{28A0092B-C50C-407E-A947-70E740481C1C}">
                <a14:useLocalDpi xmlns:a14="http://schemas.microsoft.com/office/drawing/2010/main" val="0"/>
              </a:ext>
            </a:extLst>
          </a:blip>
          <a:stretch>
            <a:fillRect/>
          </a:stretch>
        </p:blipFill>
        <p:spPr>
          <a:xfrm>
            <a:off x="1393190" y="3129281"/>
            <a:ext cx="5464810" cy="2965381"/>
          </a:xfrm>
          <a:prstGeom prst="rect">
            <a:avLst/>
          </a:prstGeom>
        </p:spPr>
      </p:pic>
      <p:sp>
        <p:nvSpPr>
          <p:cNvPr id="5" name="Rectangle 4">
            <a:extLst>
              <a:ext uri="{FF2B5EF4-FFF2-40B4-BE49-F238E27FC236}">
                <a16:creationId xmlns:a16="http://schemas.microsoft.com/office/drawing/2014/main" id="{ED48D909-9B30-4B48-8DB2-D29F7D8EE279}"/>
              </a:ext>
            </a:extLst>
          </p:cNvPr>
          <p:cNvSpPr/>
          <p:nvPr/>
        </p:nvSpPr>
        <p:spPr>
          <a:xfrm>
            <a:off x="413301" y="6338769"/>
            <a:ext cx="8730699"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Referenced from </a:t>
            </a:r>
            <a:r>
              <a:rPr lang="en-US" dirty="0">
                <a:highlight>
                  <a:srgbClr val="FFFFFF"/>
                </a:highlight>
                <a:latin typeface="Open Sans" panose="020B0604020202020204" charset="0"/>
                <a:ea typeface="Open Sans" panose="020B0604020202020204" charset="0"/>
                <a:cs typeface="Open Sans" panose="020B0604020202020204" charset="0"/>
                <a:hlinkClick r:id="rId4"/>
              </a:rPr>
              <a:t>https://towardsdatascience.com/svm-feature-selection-and-kernels-840781cc1a6c</a:t>
            </a:r>
            <a:r>
              <a:rPr lang="en-US" dirty="0">
                <a:highlight>
                  <a:srgbClr val="FFFFFF"/>
                </a:highlight>
                <a:latin typeface="Open Sans" panose="020B0604020202020204" charset="0"/>
                <a:ea typeface="Open Sans" panose="020B0604020202020204" charset="0"/>
                <a:cs typeface="Open Sans" panose="020B0604020202020204" charset="0"/>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title"/>
          </p:nvPr>
        </p:nvSpPr>
        <p:spPr>
          <a:xfrm>
            <a:off x="206840" y="251777"/>
            <a:ext cx="8520600" cy="943200"/>
          </a:xfrm>
          <a:prstGeom prst="rect">
            <a:avLst/>
          </a:prstGeom>
        </p:spPr>
        <p:txBody>
          <a:bodyPr spcFirstLastPara="1" wrap="square" lIns="91425" tIns="91425" rIns="91425" bIns="91425" anchor="t" anchorCtr="0">
            <a:noAutofit/>
          </a:bodyPr>
          <a:lstStyle/>
          <a:p>
            <a:pPr lvl="0"/>
            <a:r>
              <a:rPr lang="en-US" dirty="0"/>
              <a:t>Support Vector Machine (SVM) / TF-IDF</a:t>
            </a:r>
            <a:endParaRPr dirty="0"/>
          </a:p>
        </p:txBody>
      </p:sp>
      <p:sp>
        <p:nvSpPr>
          <p:cNvPr id="2" name="Rectangle 3">
            <a:extLst>
              <a:ext uri="{FF2B5EF4-FFF2-40B4-BE49-F238E27FC236}">
                <a16:creationId xmlns:a16="http://schemas.microsoft.com/office/drawing/2014/main" id="{1F27CA7E-282B-41F1-B6DE-CE70661ECD9A}"/>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5">
            <a:extLst>
              <a:ext uri="{FF2B5EF4-FFF2-40B4-BE49-F238E27FC236}">
                <a16:creationId xmlns:a16="http://schemas.microsoft.com/office/drawing/2014/main" id="{C91A81E5-9381-420D-9482-950356D2D97A}"/>
              </a:ext>
            </a:extLst>
          </p:cNvPr>
          <p:cNvSpPr>
            <a:spLocks noChangeArrowheads="1"/>
          </p:cNvSpPr>
          <p:nvPr/>
        </p:nvSpPr>
        <p:spPr bwMode="auto">
          <a:xfrm>
            <a:off x="0" y="1828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6" name="Table 5">
            <a:extLst>
              <a:ext uri="{FF2B5EF4-FFF2-40B4-BE49-F238E27FC236}">
                <a16:creationId xmlns:a16="http://schemas.microsoft.com/office/drawing/2014/main" id="{D1833E3B-99CE-461C-99EB-C6235F2AA2E2}"/>
              </a:ext>
            </a:extLst>
          </p:cNvPr>
          <p:cNvGraphicFramePr>
            <a:graphicFrameLocks noGrp="1"/>
          </p:cNvGraphicFramePr>
          <p:nvPr>
            <p:extLst>
              <p:ext uri="{D42A27DB-BD31-4B8C-83A1-F6EECF244321}">
                <p14:modId xmlns:p14="http://schemas.microsoft.com/office/powerpoint/2010/main" val="3305711472"/>
              </p:ext>
            </p:extLst>
          </p:nvPr>
        </p:nvGraphicFramePr>
        <p:xfrm>
          <a:off x="416560" y="1921038"/>
          <a:ext cx="7924799" cy="1940246"/>
        </p:xfrm>
        <a:graphic>
          <a:graphicData uri="http://schemas.openxmlformats.org/drawingml/2006/table">
            <a:tbl>
              <a:tblPr firstRow="1" bandRow="1">
                <a:tableStyleId>{B48BD73B-6FE9-4D84-B573-720E5AE7D972}</a:tableStyleId>
              </a:tblPr>
              <a:tblGrid>
                <a:gridCol w="1605280">
                  <a:extLst>
                    <a:ext uri="{9D8B030D-6E8A-4147-A177-3AD203B41FA5}">
                      <a16:colId xmlns:a16="http://schemas.microsoft.com/office/drawing/2014/main" val="2220914091"/>
                    </a:ext>
                  </a:extLst>
                </a:gridCol>
                <a:gridCol w="1696720">
                  <a:extLst>
                    <a:ext uri="{9D8B030D-6E8A-4147-A177-3AD203B41FA5}">
                      <a16:colId xmlns:a16="http://schemas.microsoft.com/office/drawing/2014/main" val="2761993630"/>
                    </a:ext>
                  </a:extLst>
                </a:gridCol>
                <a:gridCol w="1635760">
                  <a:extLst>
                    <a:ext uri="{9D8B030D-6E8A-4147-A177-3AD203B41FA5}">
                      <a16:colId xmlns:a16="http://schemas.microsoft.com/office/drawing/2014/main" val="3017095177"/>
                    </a:ext>
                  </a:extLst>
                </a:gridCol>
                <a:gridCol w="1564640">
                  <a:extLst>
                    <a:ext uri="{9D8B030D-6E8A-4147-A177-3AD203B41FA5}">
                      <a16:colId xmlns:a16="http://schemas.microsoft.com/office/drawing/2014/main" val="2703968438"/>
                    </a:ext>
                  </a:extLst>
                </a:gridCol>
                <a:gridCol w="1422399">
                  <a:extLst>
                    <a:ext uri="{9D8B030D-6E8A-4147-A177-3AD203B41FA5}">
                      <a16:colId xmlns:a16="http://schemas.microsoft.com/office/drawing/2014/main" val="2602040272"/>
                    </a:ext>
                  </a:extLst>
                </a:gridCol>
              </a:tblGrid>
              <a:tr h="385766">
                <a:tc>
                  <a:txBody>
                    <a:bodyPr/>
                    <a:lstStyle/>
                    <a:p>
                      <a:pPr algn="ctr"/>
                      <a:endParaRPr lang="en-US" dirty="0">
                        <a:latin typeface="Open Sans" panose="020B0604020202020204" charset="0"/>
                        <a:ea typeface="Open Sans" panose="020B0604020202020204" charset="0"/>
                        <a:cs typeface="Open Sans" panose="020B0604020202020204" charset="0"/>
                      </a:endParaRPr>
                    </a:p>
                  </a:txBody>
                  <a:tcPr/>
                </a:tc>
                <a:tc>
                  <a:txBody>
                    <a:bodyPr/>
                    <a:lstStyle/>
                    <a:p>
                      <a:pPr algn="ctr"/>
                      <a:r>
                        <a:rPr lang="en-US" dirty="0">
                          <a:latin typeface="Open Sans" panose="020B0604020202020204" charset="0"/>
                          <a:ea typeface="Open Sans" panose="020B0604020202020204" charset="0"/>
                          <a:cs typeface="Open Sans" panose="020B0604020202020204" charset="0"/>
                        </a:rPr>
                        <a:t>Precision</a:t>
                      </a:r>
                    </a:p>
                    <a:p>
                      <a:pPr algn="ctr"/>
                      <a:r>
                        <a:rPr lang="en-US" dirty="0">
                          <a:latin typeface="Open Sans" panose="020B0604020202020204" charset="0"/>
                          <a:ea typeface="Open Sans" panose="020B0604020202020204" charset="0"/>
                          <a:cs typeface="Open Sans" panose="020B0604020202020204" charset="0"/>
                        </a:rPr>
                        <a:t>(Macro Average)</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Recall</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Open Sans" panose="020B0604020202020204" charset="0"/>
                          <a:ea typeface="Open Sans" panose="020B0604020202020204" charset="0"/>
                          <a:cs typeface="Open Sans" panose="020B0604020202020204" charset="0"/>
                        </a:rPr>
                        <a:t>(Macro Average)</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F1 Score</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Open Sans" panose="020B0604020202020204" charset="0"/>
                          <a:ea typeface="Open Sans" panose="020B0604020202020204" charset="0"/>
                          <a:cs typeface="Open Sans" panose="020B0604020202020204" charset="0"/>
                        </a:rPr>
                        <a:t>(Macro Average)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Open Sans" panose="020B0604020202020204" charset="0"/>
                          <a:ea typeface="Open Sans" panose="020B0604020202020204" charset="0"/>
                          <a:cs typeface="Open Sans" panose="020B0604020202020204" charset="0"/>
                        </a:rPr>
                        <a:t>Accuracy</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Open Sans" panose="020B0604020202020204" charset="0"/>
                          <a:ea typeface="Open Sans" panose="020B0604020202020204" charset="0"/>
                          <a:cs typeface="Open Sans" panose="020B0604020202020204" charset="0"/>
                        </a:rPr>
                        <a:t>(Overall)</a:t>
                      </a:r>
                    </a:p>
                  </a:txBody>
                  <a:tcPr/>
                </a:tc>
                <a:extLst>
                  <a:ext uri="{0D108BD9-81ED-4DB2-BD59-A6C34878D82A}">
                    <a16:rowId xmlns:a16="http://schemas.microsoft.com/office/drawing/2014/main" val="2616207693"/>
                  </a:ext>
                </a:extLst>
              </a:tr>
              <a:tr h="385766">
                <a:tc>
                  <a:txBody>
                    <a:bodyPr/>
                    <a:lstStyle/>
                    <a:p>
                      <a:pPr algn="ctr"/>
                      <a:r>
                        <a:rPr lang="en-US" dirty="0">
                          <a:latin typeface="Open Sans" panose="020B0604020202020204" charset="0"/>
                          <a:ea typeface="Open Sans" panose="020B0604020202020204" charset="0"/>
                          <a:cs typeface="Open Sans" panose="020B0604020202020204" charset="0"/>
                        </a:rPr>
                        <a:t>Original data</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 0.77</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0.70</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0.73</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 0.80</a:t>
                      </a:r>
                    </a:p>
                  </a:txBody>
                  <a:tcPr/>
                </a:tc>
                <a:extLst>
                  <a:ext uri="{0D108BD9-81ED-4DB2-BD59-A6C34878D82A}">
                    <a16:rowId xmlns:a16="http://schemas.microsoft.com/office/drawing/2014/main" val="1478767323"/>
                  </a:ext>
                </a:extLst>
              </a:tr>
              <a:tr h="385766">
                <a:tc>
                  <a:txBody>
                    <a:bodyPr/>
                    <a:lstStyle/>
                    <a:p>
                      <a:pPr algn="ctr"/>
                      <a:r>
                        <a:rPr lang="en-US" dirty="0">
                          <a:latin typeface="Open Sans" panose="020B0604020202020204" charset="0"/>
                          <a:ea typeface="Open Sans" panose="020B0604020202020204" charset="0"/>
                          <a:cs typeface="Open Sans" panose="020B0604020202020204" charset="0"/>
                        </a:rPr>
                        <a:t>Oversampling</a:t>
                      </a:r>
                    </a:p>
                    <a:p>
                      <a:pPr algn="ctr"/>
                      <a:r>
                        <a:rPr lang="en-US" dirty="0">
                          <a:latin typeface="Open Sans" panose="020B0604020202020204" charset="0"/>
                          <a:ea typeface="Open Sans" panose="020B0604020202020204" charset="0"/>
                          <a:cs typeface="Open Sans" panose="020B0604020202020204" charset="0"/>
                        </a:rPr>
                        <a:t>data</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0.72</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0.73</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0.72</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0.77</a:t>
                      </a:r>
                    </a:p>
                  </a:txBody>
                  <a:tcPr/>
                </a:tc>
                <a:extLst>
                  <a:ext uri="{0D108BD9-81ED-4DB2-BD59-A6C34878D82A}">
                    <a16:rowId xmlns:a16="http://schemas.microsoft.com/office/drawing/2014/main" val="3365205625"/>
                  </a:ext>
                </a:extLst>
              </a:tr>
              <a:tr h="447983">
                <a:tc>
                  <a:txBody>
                    <a:bodyPr/>
                    <a:lstStyle/>
                    <a:p>
                      <a:pPr algn="ctr"/>
                      <a:r>
                        <a:rPr lang="en-US" dirty="0">
                          <a:latin typeface="Open Sans" panose="020B0604020202020204" charset="0"/>
                          <a:ea typeface="Open Sans" panose="020B0604020202020204" charset="0"/>
                          <a:cs typeface="Open Sans" panose="020B0604020202020204" charset="0"/>
                        </a:rPr>
                        <a:t>Undersampling</a:t>
                      </a:r>
                    </a:p>
                    <a:p>
                      <a:pPr algn="ctr"/>
                      <a:r>
                        <a:rPr lang="en-US" dirty="0">
                          <a:latin typeface="Open Sans" panose="020B0604020202020204" charset="0"/>
                          <a:ea typeface="Open Sans" panose="020B0604020202020204" charset="0"/>
                          <a:cs typeface="Open Sans" panose="020B0604020202020204" charset="0"/>
                        </a:rPr>
                        <a:t>data</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0.69</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0.73</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0.70</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0.75</a:t>
                      </a:r>
                    </a:p>
                  </a:txBody>
                  <a:tcPr/>
                </a:tc>
                <a:extLst>
                  <a:ext uri="{0D108BD9-81ED-4DB2-BD59-A6C34878D82A}">
                    <a16:rowId xmlns:a16="http://schemas.microsoft.com/office/drawing/2014/main" val="964910708"/>
                  </a:ext>
                </a:extLst>
              </a:tr>
            </a:tbl>
          </a:graphicData>
        </a:graphic>
      </p:graphicFrame>
      <p:sp>
        <p:nvSpPr>
          <p:cNvPr id="12" name="Google Shape;116;p19">
            <a:extLst>
              <a:ext uri="{FF2B5EF4-FFF2-40B4-BE49-F238E27FC236}">
                <a16:creationId xmlns:a16="http://schemas.microsoft.com/office/drawing/2014/main" id="{5DC17653-4048-4278-BD64-20B9398AC9C2}"/>
              </a:ext>
            </a:extLst>
          </p:cNvPr>
          <p:cNvSpPr txBox="1">
            <a:spLocks noGrp="1"/>
          </p:cNvSpPr>
          <p:nvPr>
            <p:ph type="body" idx="1"/>
          </p:nvPr>
        </p:nvSpPr>
        <p:spPr>
          <a:xfrm>
            <a:off x="311700" y="1183261"/>
            <a:ext cx="8520600" cy="489013"/>
          </a:xfrm>
          <a:prstGeom prst="rect">
            <a:avLst/>
          </a:prstGeom>
        </p:spPr>
        <p:txBody>
          <a:bodyPr spcFirstLastPara="1" wrap="square" lIns="91425" tIns="91425" rIns="91425" bIns="91425" anchor="t" anchorCtr="0">
            <a:noAutofit/>
          </a:bodyPr>
          <a:lstStyle/>
          <a:p>
            <a:r>
              <a:rPr lang="en-US" sz="2000" dirty="0">
                <a:latin typeface="Open Sans" panose="020B0604020202020204" charset="0"/>
                <a:ea typeface="Open Sans" panose="020B0604020202020204" charset="0"/>
                <a:cs typeface="Open Sans" panose="020B0604020202020204" charset="0"/>
              </a:rPr>
              <a:t>TF-IDF + Bag-of-words</a:t>
            </a:r>
          </a:p>
        </p:txBody>
      </p:sp>
      <p:sp>
        <p:nvSpPr>
          <p:cNvPr id="13" name="Google Shape;116;p19">
            <a:extLst>
              <a:ext uri="{FF2B5EF4-FFF2-40B4-BE49-F238E27FC236}">
                <a16:creationId xmlns:a16="http://schemas.microsoft.com/office/drawing/2014/main" id="{3A4E9011-C353-466C-AB0E-A72C8E9C610E}"/>
              </a:ext>
            </a:extLst>
          </p:cNvPr>
          <p:cNvSpPr txBox="1">
            <a:spLocks/>
          </p:cNvSpPr>
          <p:nvPr/>
        </p:nvSpPr>
        <p:spPr>
          <a:xfrm>
            <a:off x="206840" y="3999977"/>
            <a:ext cx="8520600" cy="4890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r>
              <a:rPr lang="en-US" sz="2000" dirty="0">
                <a:latin typeface="Open Sans" panose="020B0604020202020204" charset="0"/>
                <a:ea typeface="Open Sans" panose="020B0604020202020204" charset="0"/>
                <a:cs typeface="Open Sans" panose="020B0604020202020204" charset="0"/>
              </a:rPr>
              <a:t>TF-IDF + Combination of Bag-of-words, bigrams and trigrams</a:t>
            </a:r>
          </a:p>
        </p:txBody>
      </p:sp>
      <p:graphicFrame>
        <p:nvGraphicFramePr>
          <p:cNvPr id="7" name="Table 6">
            <a:extLst>
              <a:ext uri="{FF2B5EF4-FFF2-40B4-BE49-F238E27FC236}">
                <a16:creationId xmlns:a16="http://schemas.microsoft.com/office/drawing/2014/main" id="{D3EC824C-8EDD-444A-A056-607428CAF403}"/>
              </a:ext>
            </a:extLst>
          </p:cNvPr>
          <p:cNvGraphicFramePr>
            <a:graphicFrameLocks noGrp="1"/>
          </p:cNvGraphicFramePr>
          <p:nvPr>
            <p:extLst>
              <p:ext uri="{D42A27DB-BD31-4B8C-83A1-F6EECF244321}">
                <p14:modId xmlns:p14="http://schemas.microsoft.com/office/powerpoint/2010/main" val="1423834441"/>
              </p:ext>
            </p:extLst>
          </p:nvPr>
        </p:nvGraphicFramePr>
        <p:xfrm>
          <a:off x="416560" y="4696576"/>
          <a:ext cx="7924800" cy="1940246"/>
        </p:xfrm>
        <a:graphic>
          <a:graphicData uri="http://schemas.openxmlformats.org/drawingml/2006/table">
            <a:tbl>
              <a:tblPr firstRow="1" bandRow="1">
                <a:tableStyleId>{B48BD73B-6FE9-4D84-B573-720E5AE7D972}</a:tableStyleId>
              </a:tblPr>
              <a:tblGrid>
                <a:gridCol w="1584960">
                  <a:extLst>
                    <a:ext uri="{9D8B030D-6E8A-4147-A177-3AD203B41FA5}">
                      <a16:colId xmlns:a16="http://schemas.microsoft.com/office/drawing/2014/main" val="1607684163"/>
                    </a:ext>
                  </a:extLst>
                </a:gridCol>
                <a:gridCol w="1676400">
                  <a:extLst>
                    <a:ext uri="{9D8B030D-6E8A-4147-A177-3AD203B41FA5}">
                      <a16:colId xmlns:a16="http://schemas.microsoft.com/office/drawing/2014/main" val="2933605776"/>
                    </a:ext>
                  </a:extLst>
                </a:gridCol>
                <a:gridCol w="1676400">
                  <a:extLst>
                    <a:ext uri="{9D8B030D-6E8A-4147-A177-3AD203B41FA5}">
                      <a16:colId xmlns:a16="http://schemas.microsoft.com/office/drawing/2014/main" val="255337871"/>
                    </a:ext>
                  </a:extLst>
                </a:gridCol>
                <a:gridCol w="1625600">
                  <a:extLst>
                    <a:ext uri="{9D8B030D-6E8A-4147-A177-3AD203B41FA5}">
                      <a16:colId xmlns:a16="http://schemas.microsoft.com/office/drawing/2014/main" val="3458793008"/>
                    </a:ext>
                  </a:extLst>
                </a:gridCol>
                <a:gridCol w="1361440">
                  <a:extLst>
                    <a:ext uri="{9D8B030D-6E8A-4147-A177-3AD203B41FA5}">
                      <a16:colId xmlns:a16="http://schemas.microsoft.com/office/drawing/2014/main" val="3112240258"/>
                    </a:ext>
                  </a:extLst>
                </a:gridCol>
              </a:tblGrid>
              <a:tr h="385766">
                <a:tc>
                  <a:txBody>
                    <a:bodyPr/>
                    <a:lstStyle/>
                    <a:p>
                      <a:pPr algn="ctr"/>
                      <a:endParaRPr lang="en-US" dirty="0">
                        <a:latin typeface="Open Sans" panose="020B0604020202020204" charset="0"/>
                        <a:ea typeface="Open Sans" panose="020B0604020202020204" charset="0"/>
                        <a:cs typeface="Open Sans" panose="020B0604020202020204" charset="0"/>
                      </a:endParaRPr>
                    </a:p>
                  </a:txBody>
                  <a:tcPr/>
                </a:tc>
                <a:tc>
                  <a:txBody>
                    <a:bodyPr/>
                    <a:lstStyle/>
                    <a:p>
                      <a:pPr algn="ctr"/>
                      <a:r>
                        <a:rPr lang="en-US" dirty="0">
                          <a:latin typeface="Open Sans" panose="020B0604020202020204" charset="0"/>
                          <a:ea typeface="Open Sans" panose="020B0604020202020204" charset="0"/>
                          <a:cs typeface="Open Sans" panose="020B0604020202020204" charset="0"/>
                        </a:rPr>
                        <a:t>Precision</a:t>
                      </a:r>
                    </a:p>
                    <a:p>
                      <a:pPr algn="ctr"/>
                      <a:r>
                        <a:rPr lang="en-US" dirty="0">
                          <a:latin typeface="Open Sans" panose="020B0604020202020204" charset="0"/>
                          <a:ea typeface="Open Sans" panose="020B0604020202020204" charset="0"/>
                          <a:cs typeface="Open Sans" panose="020B0604020202020204" charset="0"/>
                        </a:rPr>
                        <a:t>(Macro Average)</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Recall</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Open Sans" panose="020B0604020202020204" charset="0"/>
                          <a:ea typeface="Open Sans" panose="020B0604020202020204" charset="0"/>
                          <a:cs typeface="Open Sans" panose="020B0604020202020204" charset="0"/>
                        </a:rPr>
                        <a:t>(Macro Average)</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F1 Score</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Open Sans" panose="020B0604020202020204" charset="0"/>
                          <a:ea typeface="Open Sans" panose="020B0604020202020204" charset="0"/>
                          <a:cs typeface="Open Sans" panose="020B0604020202020204" charset="0"/>
                        </a:rPr>
                        <a:t>(Macro Average)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Open Sans" panose="020B0604020202020204" charset="0"/>
                          <a:ea typeface="Open Sans" panose="020B0604020202020204" charset="0"/>
                          <a:cs typeface="Open Sans" panose="020B0604020202020204" charset="0"/>
                        </a:rPr>
                        <a:t>Accuracy</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Open Sans" panose="020B0604020202020204" charset="0"/>
                          <a:ea typeface="Open Sans" panose="020B0604020202020204" charset="0"/>
                          <a:cs typeface="Open Sans" panose="020B0604020202020204" charset="0"/>
                        </a:rPr>
                        <a:t>(Overall)</a:t>
                      </a:r>
                    </a:p>
                  </a:txBody>
                  <a:tcPr/>
                </a:tc>
                <a:extLst>
                  <a:ext uri="{0D108BD9-81ED-4DB2-BD59-A6C34878D82A}">
                    <a16:rowId xmlns:a16="http://schemas.microsoft.com/office/drawing/2014/main" val="3232223522"/>
                  </a:ext>
                </a:extLst>
              </a:tr>
              <a:tr h="385766">
                <a:tc>
                  <a:txBody>
                    <a:bodyPr/>
                    <a:lstStyle/>
                    <a:p>
                      <a:pPr algn="ctr"/>
                      <a:r>
                        <a:rPr lang="en-US" dirty="0">
                          <a:latin typeface="Open Sans" panose="020B0604020202020204" charset="0"/>
                          <a:ea typeface="Open Sans" panose="020B0604020202020204" charset="0"/>
                          <a:cs typeface="Open Sans" panose="020B0604020202020204" charset="0"/>
                        </a:rPr>
                        <a:t>Original data</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0.79</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0.70</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0.73</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0.80</a:t>
                      </a:r>
                    </a:p>
                  </a:txBody>
                  <a:tcPr/>
                </a:tc>
                <a:extLst>
                  <a:ext uri="{0D108BD9-81ED-4DB2-BD59-A6C34878D82A}">
                    <a16:rowId xmlns:a16="http://schemas.microsoft.com/office/drawing/2014/main" val="3073524795"/>
                  </a:ext>
                </a:extLst>
              </a:tr>
              <a:tr h="385766">
                <a:tc>
                  <a:txBody>
                    <a:bodyPr/>
                    <a:lstStyle/>
                    <a:p>
                      <a:pPr algn="ctr"/>
                      <a:r>
                        <a:rPr lang="en-US" dirty="0">
                          <a:latin typeface="Open Sans" panose="020B0604020202020204" charset="0"/>
                          <a:ea typeface="Open Sans" panose="020B0604020202020204" charset="0"/>
                          <a:cs typeface="Open Sans" panose="020B0604020202020204" charset="0"/>
                        </a:rPr>
                        <a:t>Oversampling</a:t>
                      </a:r>
                    </a:p>
                    <a:p>
                      <a:pPr algn="ctr"/>
                      <a:r>
                        <a:rPr lang="en-US" dirty="0">
                          <a:latin typeface="Open Sans" panose="020B0604020202020204" charset="0"/>
                          <a:ea typeface="Open Sans" panose="020B0604020202020204" charset="0"/>
                          <a:cs typeface="Open Sans" panose="020B0604020202020204" charset="0"/>
                        </a:rPr>
                        <a:t>data</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0.76</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0.73</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0.74</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0.80</a:t>
                      </a:r>
                    </a:p>
                  </a:txBody>
                  <a:tcPr/>
                </a:tc>
                <a:extLst>
                  <a:ext uri="{0D108BD9-81ED-4DB2-BD59-A6C34878D82A}">
                    <a16:rowId xmlns:a16="http://schemas.microsoft.com/office/drawing/2014/main" val="3371116221"/>
                  </a:ext>
                </a:extLst>
              </a:tr>
              <a:tr h="447983">
                <a:tc>
                  <a:txBody>
                    <a:bodyPr/>
                    <a:lstStyle/>
                    <a:p>
                      <a:pPr algn="ctr"/>
                      <a:r>
                        <a:rPr lang="en-US" dirty="0">
                          <a:latin typeface="Open Sans" panose="020B0604020202020204" charset="0"/>
                          <a:ea typeface="Open Sans" panose="020B0604020202020204" charset="0"/>
                          <a:cs typeface="Open Sans" panose="020B0604020202020204" charset="0"/>
                        </a:rPr>
                        <a:t>Undersampling</a:t>
                      </a:r>
                    </a:p>
                    <a:p>
                      <a:pPr algn="ctr"/>
                      <a:r>
                        <a:rPr lang="en-US" dirty="0">
                          <a:latin typeface="Open Sans" panose="020B0604020202020204" charset="0"/>
                          <a:ea typeface="Open Sans" panose="020B0604020202020204" charset="0"/>
                          <a:cs typeface="Open Sans" panose="020B0604020202020204" charset="0"/>
                        </a:rPr>
                        <a:t>data</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0.71</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0.73</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0.72</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0.78</a:t>
                      </a:r>
                    </a:p>
                  </a:txBody>
                  <a:tcPr/>
                </a:tc>
                <a:extLst>
                  <a:ext uri="{0D108BD9-81ED-4DB2-BD59-A6C34878D82A}">
                    <a16:rowId xmlns:a16="http://schemas.microsoft.com/office/drawing/2014/main" val="4274510406"/>
                  </a:ext>
                </a:extLst>
              </a:tr>
            </a:tbl>
          </a:graphicData>
        </a:graphic>
      </p:graphicFrame>
    </p:spTree>
    <p:extLst>
      <p:ext uri="{BB962C8B-B14F-4D97-AF65-F5344CB8AC3E}">
        <p14:creationId xmlns:p14="http://schemas.microsoft.com/office/powerpoint/2010/main" val="1093008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title"/>
          </p:nvPr>
        </p:nvSpPr>
        <p:spPr>
          <a:xfrm>
            <a:off x="311700" y="355242"/>
            <a:ext cx="8520600" cy="943200"/>
          </a:xfrm>
          <a:prstGeom prst="rect">
            <a:avLst/>
          </a:prstGeom>
        </p:spPr>
        <p:txBody>
          <a:bodyPr spcFirstLastPara="1" wrap="square" lIns="91425" tIns="91425" rIns="91425" bIns="91425" anchor="t" anchorCtr="0">
            <a:noAutofit/>
          </a:bodyPr>
          <a:lstStyle/>
          <a:p>
            <a:pPr lvl="0"/>
            <a:r>
              <a:rPr lang="en-US" dirty="0"/>
              <a:t>Support Vector Machine (SVM) / IF-IDF</a:t>
            </a:r>
            <a:endParaRPr dirty="0"/>
          </a:p>
        </p:txBody>
      </p:sp>
      <p:sp>
        <p:nvSpPr>
          <p:cNvPr id="2" name="Rectangle 3">
            <a:extLst>
              <a:ext uri="{FF2B5EF4-FFF2-40B4-BE49-F238E27FC236}">
                <a16:creationId xmlns:a16="http://schemas.microsoft.com/office/drawing/2014/main" id="{1F27CA7E-282B-41F1-B6DE-CE70661ECD9A}"/>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0" name="Google Shape;116;p19">
            <a:extLst>
              <a:ext uri="{FF2B5EF4-FFF2-40B4-BE49-F238E27FC236}">
                <a16:creationId xmlns:a16="http://schemas.microsoft.com/office/drawing/2014/main" id="{C922EB4D-D404-456D-A883-F01F8179292F}"/>
              </a:ext>
            </a:extLst>
          </p:cNvPr>
          <p:cNvSpPr txBox="1">
            <a:spLocks noGrp="1"/>
          </p:cNvSpPr>
          <p:nvPr>
            <p:ph type="body" idx="1"/>
          </p:nvPr>
        </p:nvSpPr>
        <p:spPr>
          <a:xfrm>
            <a:off x="178231" y="1182016"/>
            <a:ext cx="8520600" cy="748094"/>
          </a:xfrm>
          <a:prstGeom prst="rect">
            <a:avLst/>
          </a:prstGeom>
        </p:spPr>
        <p:txBody>
          <a:bodyPr spcFirstLastPara="1" wrap="square" lIns="91425" tIns="91425" rIns="91425" bIns="91425" anchor="t" anchorCtr="0">
            <a:noAutofit/>
          </a:bodyPr>
          <a:lstStyle/>
          <a:p>
            <a:r>
              <a:rPr lang="en-US" sz="2000" dirty="0">
                <a:latin typeface="Open Sans" panose="020B0604020202020204" charset="0"/>
                <a:ea typeface="Open Sans" panose="020B0604020202020204" charset="0"/>
                <a:cs typeface="Open Sans" panose="020B0604020202020204" charset="0"/>
              </a:rPr>
              <a:t>Error analysis based on SVM + over-sampling data + N-gram</a:t>
            </a:r>
          </a:p>
        </p:txBody>
      </p:sp>
      <p:pic>
        <p:nvPicPr>
          <p:cNvPr id="14" name="Picture 13">
            <a:extLst>
              <a:ext uri="{FF2B5EF4-FFF2-40B4-BE49-F238E27FC236}">
                <a16:creationId xmlns:a16="http://schemas.microsoft.com/office/drawing/2014/main" id="{114BDBF1-5B2D-4552-A902-E8C15BC4D043}"/>
              </a:ext>
            </a:extLst>
          </p:cNvPr>
          <p:cNvPicPr>
            <a:picLocks noChangeAspect="1"/>
          </p:cNvPicPr>
          <p:nvPr/>
        </p:nvPicPr>
        <p:blipFill rotWithShape="1">
          <a:blip r:embed="rId3"/>
          <a:srcRect r="24537"/>
          <a:stretch/>
        </p:blipFill>
        <p:spPr>
          <a:xfrm>
            <a:off x="1101540" y="1653684"/>
            <a:ext cx="6673982" cy="2284401"/>
          </a:xfrm>
          <a:prstGeom prst="rect">
            <a:avLst/>
          </a:prstGeom>
        </p:spPr>
      </p:pic>
      <p:pic>
        <p:nvPicPr>
          <p:cNvPr id="16" name="Picture 15">
            <a:extLst>
              <a:ext uri="{FF2B5EF4-FFF2-40B4-BE49-F238E27FC236}">
                <a16:creationId xmlns:a16="http://schemas.microsoft.com/office/drawing/2014/main" id="{53FED052-5385-49DC-8D14-AB5840D5414B}"/>
              </a:ext>
            </a:extLst>
          </p:cNvPr>
          <p:cNvPicPr>
            <a:picLocks noChangeAspect="1"/>
          </p:cNvPicPr>
          <p:nvPr/>
        </p:nvPicPr>
        <p:blipFill rotWithShape="1">
          <a:blip r:embed="rId4"/>
          <a:srcRect r="24736"/>
          <a:stretch/>
        </p:blipFill>
        <p:spPr>
          <a:xfrm>
            <a:off x="1101540" y="4035345"/>
            <a:ext cx="6673982" cy="2337941"/>
          </a:xfrm>
          <a:prstGeom prst="rect">
            <a:avLst/>
          </a:prstGeom>
        </p:spPr>
      </p:pic>
    </p:spTree>
    <p:extLst>
      <p:ext uri="{BB962C8B-B14F-4D97-AF65-F5344CB8AC3E}">
        <p14:creationId xmlns:p14="http://schemas.microsoft.com/office/powerpoint/2010/main" val="1771969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90" name="Google Shape;190;p29"/>
          <p:cNvSpPr txBox="1">
            <a:spLocks noGrp="1"/>
          </p:cNvSpPr>
          <p:nvPr>
            <p:ph type="title"/>
          </p:nvPr>
        </p:nvSpPr>
        <p:spPr>
          <a:xfrm>
            <a:off x="100875" y="14691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GloVe (global vectors for word representation)</a:t>
            </a:r>
            <a:endParaRPr dirty="0"/>
          </a:p>
        </p:txBody>
      </p:sp>
      <p:sp>
        <p:nvSpPr>
          <p:cNvPr id="3" name="Google Shape;116;p19">
            <a:extLst>
              <a:ext uri="{FF2B5EF4-FFF2-40B4-BE49-F238E27FC236}">
                <a16:creationId xmlns:a16="http://schemas.microsoft.com/office/drawing/2014/main" id="{07D6A1B7-EABE-4ED5-B234-66FD542BCE3E}"/>
              </a:ext>
            </a:extLst>
          </p:cNvPr>
          <p:cNvSpPr txBox="1">
            <a:spLocks noGrp="1"/>
          </p:cNvSpPr>
          <p:nvPr>
            <p:ph type="body" idx="1"/>
          </p:nvPr>
        </p:nvSpPr>
        <p:spPr>
          <a:xfrm>
            <a:off x="100875" y="466920"/>
            <a:ext cx="8520600" cy="2962080"/>
          </a:xfrm>
          <a:prstGeom prst="rect">
            <a:avLst/>
          </a:prstGeom>
        </p:spPr>
        <p:txBody>
          <a:bodyPr spcFirstLastPara="1" wrap="square" lIns="91425" tIns="91425" rIns="91425" bIns="91425" anchor="t" anchorCtr="0">
            <a:noAutofit/>
          </a:bodyPr>
          <a:lstStyle/>
          <a:p>
            <a:pPr marL="114300" indent="0">
              <a:buNone/>
            </a:pPr>
            <a:endParaRPr lang="en-US" dirty="0"/>
          </a:p>
          <a:p>
            <a:r>
              <a:rPr lang="en-US" dirty="0"/>
              <a:t>GloVe is an unsupervised machine learning algorithm for getting vector representations for words. </a:t>
            </a:r>
          </a:p>
          <a:p>
            <a:r>
              <a:rPr lang="en-US" dirty="0"/>
              <a:t>The GloVe model is trained on a global word-word co-occurrence matrix, which records how frequently words co-occur with one another in a given corpus. </a:t>
            </a:r>
          </a:p>
          <a:p>
            <a:r>
              <a:rPr lang="en-US" dirty="0"/>
              <a:t>If two words are co-exist many times, both words may have similar meaning, such as man and woman. GloVe uses a linear structure to capture the difference of frequently co-exist words.</a:t>
            </a:r>
          </a:p>
        </p:txBody>
      </p:sp>
      <p:sp>
        <p:nvSpPr>
          <p:cNvPr id="7" name="Rectangle 6">
            <a:extLst>
              <a:ext uri="{FF2B5EF4-FFF2-40B4-BE49-F238E27FC236}">
                <a16:creationId xmlns:a16="http://schemas.microsoft.com/office/drawing/2014/main" id="{712DDD24-07F3-4A81-80F1-83EDEA0B0938}"/>
              </a:ext>
            </a:extLst>
          </p:cNvPr>
          <p:cNvSpPr/>
          <p:nvPr/>
        </p:nvSpPr>
        <p:spPr>
          <a:xfrm>
            <a:off x="1636242" y="6347685"/>
            <a:ext cx="8749416" cy="307777"/>
          </a:xfrm>
          <a:prstGeom prst="rect">
            <a:avLst/>
          </a:prstGeom>
        </p:spPr>
        <p:txBody>
          <a:bodyPr wrap="square">
            <a:spAutoFit/>
          </a:bodyPr>
          <a:lstStyle/>
          <a:p>
            <a:pPr marL="114300">
              <a:spcBef>
                <a:spcPts val="1200"/>
              </a:spcBef>
            </a:pPr>
            <a:r>
              <a:rPr lang="en-US" dirty="0">
                <a:highlight>
                  <a:srgbClr val="FFFFFF"/>
                </a:highlight>
              </a:rPr>
              <a:t>Referenced from </a:t>
            </a:r>
            <a:r>
              <a:rPr lang="en-US" dirty="0">
                <a:highlight>
                  <a:srgbClr val="FFFFFF"/>
                </a:highlight>
                <a:hlinkClick r:id="rId3"/>
              </a:rPr>
              <a:t>https://nlp.stanford.edu/projects/glove/</a:t>
            </a:r>
            <a:endParaRPr lang="en-US" dirty="0">
              <a:highlight>
                <a:srgbClr val="FFFFFF"/>
              </a:highlight>
            </a:endParaRPr>
          </a:p>
        </p:txBody>
      </p:sp>
      <p:pic>
        <p:nvPicPr>
          <p:cNvPr id="4" name="Picture 3">
            <a:extLst>
              <a:ext uri="{FF2B5EF4-FFF2-40B4-BE49-F238E27FC236}">
                <a16:creationId xmlns:a16="http://schemas.microsoft.com/office/drawing/2014/main" id="{AD633F4C-2A7E-44D2-8374-2231BB13C942}"/>
              </a:ext>
            </a:extLst>
          </p:cNvPr>
          <p:cNvPicPr>
            <a:picLocks noChangeAspect="1"/>
          </p:cNvPicPr>
          <p:nvPr/>
        </p:nvPicPr>
        <p:blipFill>
          <a:blip r:embed="rId4"/>
          <a:stretch>
            <a:fillRect/>
          </a:stretch>
        </p:blipFill>
        <p:spPr>
          <a:xfrm>
            <a:off x="795322" y="3429000"/>
            <a:ext cx="2900780" cy="2918686"/>
          </a:xfrm>
          <a:prstGeom prst="rect">
            <a:avLst/>
          </a:prstGeom>
        </p:spPr>
      </p:pic>
      <p:pic>
        <p:nvPicPr>
          <p:cNvPr id="8" name="Picture 7">
            <a:extLst>
              <a:ext uri="{FF2B5EF4-FFF2-40B4-BE49-F238E27FC236}">
                <a16:creationId xmlns:a16="http://schemas.microsoft.com/office/drawing/2014/main" id="{144EA0F2-9CCC-470E-90B7-2F77438A9141}"/>
              </a:ext>
            </a:extLst>
          </p:cNvPr>
          <p:cNvPicPr>
            <a:picLocks noChangeAspect="1"/>
          </p:cNvPicPr>
          <p:nvPr/>
        </p:nvPicPr>
        <p:blipFill>
          <a:blip r:embed="rId5"/>
          <a:stretch>
            <a:fillRect/>
          </a:stretch>
        </p:blipFill>
        <p:spPr>
          <a:xfrm>
            <a:off x="3952223" y="4951997"/>
            <a:ext cx="3857625" cy="4191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title"/>
          </p:nvPr>
        </p:nvSpPr>
        <p:spPr>
          <a:xfrm>
            <a:off x="311700" y="355242"/>
            <a:ext cx="8520600" cy="943200"/>
          </a:xfrm>
          <a:prstGeom prst="rect">
            <a:avLst/>
          </a:prstGeom>
        </p:spPr>
        <p:txBody>
          <a:bodyPr spcFirstLastPara="1" wrap="square" lIns="91425" tIns="91425" rIns="91425" bIns="91425" anchor="t" anchorCtr="0">
            <a:noAutofit/>
          </a:bodyPr>
          <a:lstStyle/>
          <a:p>
            <a:pPr lvl="0"/>
            <a:r>
              <a:rPr lang="en-US" dirty="0"/>
              <a:t>Support Vector Machine (SVM) / GloVe</a:t>
            </a:r>
            <a:endParaRPr dirty="0"/>
          </a:p>
        </p:txBody>
      </p:sp>
      <p:sp>
        <p:nvSpPr>
          <p:cNvPr id="2" name="Rectangle 3">
            <a:extLst>
              <a:ext uri="{FF2B5EF4-FFF2-40B4-BE49-F238E27FC236}">
                <a16:creationId xmlns:a16="http://schemas.microsoft.com/office/drawing/2014/main" id="{1F27CA7E-282B-41F1-B6DE-CE70661ECD9A}"/>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6" name="Table 5">
            <a:extLst>
              <a:ext uri="{FF2B5EF4-FFF2-40B4-BE49-F238E27FC236}">
                <a16:creationId xmlns:a16="http://schemas.microsoft.com/office/drawing/2014/main" id="{D1833E3B-99CE-461C-99EB-C6235F2AA2E2}"/>
              </a:ext>
            </a:extLst>
          </p:cNvPr>
          <p:cNvGraphicFramePr>
            <a:graphicFrameLocks noGrp="1"/>
          </p:cNvGraphicFramePr>
          <p:nvPr>
            <p:extLst>
              <p:ext uri="{D42A27DB-BD31-4B8C-83A1-F6EECF244321}">
                <p14:modId xmlns:p14="http://schemas.microsoft.com/office/powerpoint/2010/main" val="4093257574"/>
              </p:ext>
            </p:extLst>
          </p:nvPr>
        </p:nvGraphicFramePr>
        <p:xfrm>
          <a:off x="455596" y="2985430"/>
          <a:ext cx="7924799" cy="2153606"/>
        </p:xfrm>
        <a:graphic>
          <a:graphicData uri="http://schemas.openxmlformats.org/drawingml/2006/table">
            <a:tbl>
              <a:tblPr firstRow="1" bandRow="1">
                <a:tableStyleId>{B48BD73B-6FE9-4D84-B573-720E5AE7D972}</a:tableStyleId>
              </a:tblPr>
              <a:tblGrid>
                <a:gridCol w="1912219">
                  <a:extLst>
                    <a:ext uri="{9D8B030D-6E8A-4147-A177-3AD203B41FA5}">
                      <a16:colId xmlns:a16="http://schemas.microsoft.com/office/drawing/2014/main" val="2220914091"/>
                    </a:ext>
                  </a:extLst>
                </a:gridCol>
                <a:gridCol w="1389781">
                  <a:extLst>
                    <a:ext uri="{9D8B030D-6E8A-4147-A177-3AD203B41FA5}">
                      <a16:colId xmlns:a16="http://schemas.microsoft.com/office/drawing/2014/main" val="2761993630"/>
                    </a:ext>
                  </a:extLst>
                </a:gridCol>
                <a:gridCol w="1635760">
                  <a:extLst>
                    <a:ext uri="{9D8B030D-6E8A-4147-A177-3AD203B41FA5}">
                      <a16:colId xmlns:a16="http://schemas.microsoft.com/office/drawing/2014/main" val="3017095177"/>
                    </a:ext>
                  </a:extLst>
                </a:gridCol>
                <a:gridCol w="1564640">
                  <a:extLst>
                    <a:ext uri="{9D8B030D-6E8A-4147-A177-3AD203B41FA5}">
                      <a16:colId xmlns:a16="http://schemas.microsoft.com/office/drawing/2014/main" val="2703968438"/>
                    </a:ext>
                  </a:extLst>
                </a:gridCol>
                <a:gridCol w="1422399">
                  <a:extLst>
                    <a:ext uri="{9D8B030D-6E8A-4147-A177-3AD203B41FA5}">
                      <a16:colId xmlns:a16="http://schemas.microsoft.com/office/drawing/2014/main" val="2602040272"/>
                    </a:ext>
                  </a:extLst>
                </a:gridCol>
              </a:tblGrid>
              <a:tr h="385766">
                <a:tc>
                  <a:txBody>
                    <a:bodyPr/>
                    <a:lstStyle/>
                    <a:p>
                      <a:pPr algn="ctr"/>
                      <a:endParaRPr lang="en-US" dirty="0">
                        <a:latin typeface="Open Sans" panose="020B0604020202020204" charset="0"/>
                        <a:ea typeface="Open Sans" panose="020B0604020202020204" charset="0"/>
                        <a:cs typeface="Open Sans" panose="020B0604020202020204" charset="0"/>
                      </a:endParaRPr>
                    </a:p>
                  </a:txBody>
                  <a:tcPr/>
                </a:tc>
                <a:tc>
                  <a:txBody>
                    <a:bodyPr/>
                    <a:lstStyle/>
                    <a:p>
                      <a:pPr algn="ctr"/>
                      <a:r>
                        <a:rPr lang="en-US" dirty="0">
                          <a:latin typeface="Open Sans" panose="020B0604020202020204" charset="0"/>
                          <a:ea typeface="Open Sans" panose="020B0604020202020204" charset="0"/>
                          <a:cs typeface="Open Sans" panose="020B0604020202020204" charset="0"/>
                        </a:rPr>
                        <a:t>Precision</a:t>
                      </a:r>
                    </a:p>
                    <a:p>
                      <a:pPr algn="ctr"/>
                      <a:r>
                        <a:rPr lang="en-US" dirty="0">
                          <a:latin typeface="Open Sans" panose="020B0604020202020204" charset="0"/>
                          <a:ea typeface="Open Sans" panose="020B0604020202020204" charset="0"/>
                          <a:cs typeface="Open Sans" panose="020B0604020202020204" charset="0"/>
                        </a:rPr>
                        <a:t>(Macro Average)</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Recall</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Open Sans" panose="020B0604020202020204" charset="0"/>
                          <a:ea typeface="Open Sans" panose="020B0604020202020204" charset="0"/>
                          <a:cs typeface="Open Sans" panose="020B0604020202020204" charset="0"/>
                        </a:rPr>
                        <a:t>(Macro Average)</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F1 Score</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Open Sans" panose="020B0604020202020204" charset="0"/>
                          <a:ea typeface="Open Sans" panose="020B0604020202020204" charset="0"/>
                          <a:cs typeface="Open Sans" panose="020B0604020202020204" charset="0"/>
                        </a:rPr>
                        <a:t>(Macro Average)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Open Sans" panose="020B0604020202020204" charset="0"/>
                          <a:ea typeface="Open Sans" panose="020B0604020202020204" charset="0"/>
                          <a:cs typeface="Open Sans" panose="020B0604020202020204" charset="0"/>
                        </a:rPr>
                        <a:t>Accuracy</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Open Sans" panose="020B0604020202020204" charset="0"/>
                          <a:ea typeface="Open Sans" panose="020B0604020202020204" charset="0"/>
                          <a:cs typeface="Open Sans" panose="020B0604020202020204" charset="0"/>
                        </a:rPr>
                        <a:t>(Overall)</a:t>
                      </a:r>
                    </a:p>
                  </a:txBody>
                  <a:tcPr/>
                </a:tc>
                <a:extLst>
                  <a:ext uri="{0D108BD9-81ED-4DB2-BD59-A6C34878D82A}">
                    <a16:rowId xmlns:a16="http://schemas.microsoft.com/office/drawing/2014/main" val="2616207693"/>
                  </a:ext>
                </a:extLst>
              </a:tr>
              <a:tr h="385766">
                <a:tc>
                  <a:txBody>
                    <a:bodyPr/>
                    <a:lstStyle/>
                    <a:p>
                      <a:pPr algn="ctr"/>
                      <a:r>
                        <a:rPr lang="en-US" dirty="0">
                          <a:latin typeface="Open Sans" panose="020B0604020202020204" charset="0"/>
                          <a:ea typeface="Open Sans" panose="020B0604020202020204" charset="0"/>
                          <a:cs typeface="Open Sans" panose="020B0604020202020204" charset="0"/>
                        </a:rPr>
                        <a:t>Original dataset</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 0.72</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0.63</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0.66</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 0.76</a:t>
                      </a:r>
                    </a:p>
                  </a:txBody>
                  <a:tcPr/>
                </a:tc>
                <a:extLst>
                  <a:ext uri="{0D108BD9-81ED-4DB2-BD59-A6C34878D82A}">
                    <a16:rowId xmlns:a16="http://schemas.microsoft.com/office/drawing/2014/main" val="1478767323"/>
                  </a:ext>
                </a:extLst>
              </a:tr>
              <a:tr h="383559">
                <a:tc>
                  <a:txBody>
                    <a:bodyPr/>
                    <a:lstStyle/>
                    <a:p>
                      <a:pPr algn="ctr"/>
                      <a:r>
                        <a:rPr lang="en-US" dirty="0">
                          <a:latin typeface="Open Sans" panose="020B0604020202020204" charset="0"/>
                          <a:ea typeface="Open Sans" panose="020B0604020202020204" charset="0"/>
                          <a:cs typeface="Open Sans" panose="020B0604020202020204" charset="0"/>
                        </a:rPr>
                        <a:t>Oversampling</a:t>
                      </a:r>
                    </a:p>
                    <a:p>
                      <a:pPr algn="ctr"/>
                      <a:r>
                        <a:rPr lang="en-US" dirty="0">
                          <a:latin typeface="Open Sans" panose="020B0604020202020204" charset="0"/>
                          <a:ea typeface="Open Sans" panose="020B0604020202020204" charset="0"/>
                          <a:cs typeface="Open Sans" panose="020B0604020202020204" charset="0"/>
                        </a:rPr>
                        <a:t>data</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0.65</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0.68</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0.66</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0.71</a:t>
                      </a:r>
                    </a:p>
                  </a:txBody>
                  <a:tcPr/>
                </a:tc>
                <a:extLst>
                  <a:ext uri="{0D108BD9-81ED-4DB2-BD59-A6C34878D82A}">
                    <a16:rowId xmlns:a16="http://schemas.microsoft.com/office/drawing/2014/main" val="3365205625"/>
                  </a:ext>
                </a:extLst>
              </a:tr>
              <a:tr h="447983">
                <a:tc>
                  <a:txBody>
                    <a:bodyPr/>
                    <a:lstStyle/>
                    <a:p>
                      <a:pPr algn="ctr"/>
                      <a:r>
                        <a:rPr lang="en-US" dirty="0">
                          <a:latin typeface="Open Sans" panose="020B0604020202020204" charset="0"/>
                          <a:ea typeface="Open Sans" panose="020B0604020202020204" charset="0"/>
                          <a:cs typeface="Open Sans" panose="020B0604020202020204" charset="0"/>
                        </a:rPr>
                        <a:t>Undersampling</a:t>
                      </a:r>
                    </a:p>
                    <a:p>
                      <a:pPr algn="ctr"/>
                      <a:r>
                        <a:rPr lang="en-US" dirty="0">
                          <a:latin typeface="Open Sans" panose="020B0604020202020204" charset="0"/>
                          <a:ea typeface="Open Sans" panose="020B0604020202020204" charset="0"/>
                          <a:cs typeface="Open Sans" panose="020B0604020202020204" charset="0"/>
                        </a:rPr>
                        <a:t>data</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0.66</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0.69</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0.67</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0.72</a:t>
                      </a:r>
                    </a:p>
                  </a:txBody>
                  <a:tcPr/>
                </a:tc>
                <a:extLst>
                  <a:ext uri="{0D108BD9-81ED-4DB2-BD59-A6C34878D82A}">
                    <a16:rowId xmlns:a16="http://schemas.microsoft.com/office/drawing/2014/main" val="964910708"/>
                  </a:ext>
                </a:extLst>
              </a:tr>
            </a:tbl>
          </a:graphicData>
        </a:graphic>
      </p:graphicFrame>
      <p:sp>
        <p:nvSpPr>
          <p:cNvPr id="14" name="Text Placeholder 3">
            <a:extLst>
              <a:ext uri="{FF2B5EF4-FFF2-40B4-BE49-F238E27FC236}">
                <a16:creationId xmlns:a16="http://schemas.microsoft.com/office/drawing/2014/main" id="{34B83133-C6E0-4019-BC42-DF434FBED5D6}"/>
              </a:ext>
            </a:extLst>
          </p:cNvPr>
          <p:cNvSpPr txBox="1">
            <a:spLocks/>
          </p:cNvSpPr>
          <p:nvPr/>
        </p:nvSpPr>
        <p:spPr>
          <a:xfrm>
            <a:off x="0" y="1207875"/>
            <a:ext cx="9395681" cy="15162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r>
              <a:rPr lang="en-US" dirty="0">
                <a:latin typeface="Open Sans" panose="020B0604020202020204" charset="0"/>
                <a:ea typeface="Open Sans" panose="020B0604020202020204" charset="0"/>
                <a:cs typeface="Open Sans" panose="020B0604020202020204" charset="0"/>
              </a:rPr>
              <a:t>Over-sampling and under-sampling improve the recall.</a:t>
            </a:r>
          </a:p>
          <a:p>
            <a:r>
              <a:rPr lang="en-US" dirty="0">
                <a:latin typeface="Open Sans" panose="020B0604020202020204" charset="0"/>
                <a:ea typeface="Open Sans" panose="020B0604020202020204" charset="0"/>
                <a:cs typeface="Open Sans" panose="020B0604020202020204" charset="0"/>
              </a:rPr>
              <a:t>Results are much worse than Naïve Bayes and SVM with bag-of-words and </a:t>
            </a:r>
          </a:p>
          <a:p>
            <a:pPr marL="114300" indent="0">
              <a:buNone/>
            </a:pPr>
            <a:r>
              <a:rPr lang="en-US" dirty="0">
                <a:latin typeface="Open Sans" panose="020B0604020202020204" charset="0"/>
                <a:ea typeface="Open Sans" panose="020B0604020202020204" charset="0"/>
                <a:cs typeface="Open Sans" panose="020B0604020202020204" charset="0"/>
              </a:rPr>
              <a:t>      N-gram.</a:t>
            </a:r>
          </a:p>
        </p:txBody>
      </p:sp>
    </p:spTree>
    <p:extLst>
      <p:ext uri="{BB962C8B-B14F-4D97-AF65-F5344CB8AC3E}">
        <p14:creationId xmlns:p14="http://schemas.microsoft.com/office/powerpoint/2010/main" val="3394437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90" name="Google Shape;190;p29"/>
          <p:cNvSpPr txBox="1">
            <a:spLocks noGrp="1"/>
          </p:cNvSpPr>
          <p:nvPr>
            <p:ph type="title"/>
          </p:nvPr>
        </p:nvSpPr>
        <p:spPr>
          <a:xfrm>
            <a:off x="100875" y="146917"/>
            <a:ext cx="8520600" cy="943200"/>
          </a:xfrm>
          <a:prstGeom prst="rect">
            <a:avLst/>
          </a:prstGeom>
        </p:spPr>
        <p:txBody>
          <a:bodyPr spcFirstLastPara="1" wrap="square" lIns="91425" tIns="91425" rIns="91425" bIns="91425" anchor="t" anchorCtr="0">
            <a:noAutofit/>
          </a:bodyPr>
          <a:lstStyle/>
          <a:p>
            <a:pPr lvl="0"/>
            <a:r>
              <a:rPr lang="en-US" dirty="0"/>
              <a:t>Support Vector Machine (SVM) / GloVe</a:t>
            </a:r>
            <a:endParaRPr dirty="0"/>
          </a:p>
        </p:txBody>
      </p:sp>
      <p:pic>
        <p:nvPicPr>
          <p:cNvPr id="2" name="Picture 1">
            <a:extLst>
              <a:ext uri="{FF2B5EF4-FFF2-40B4-BE49-F238E27FC236}">
                <a16:creationId xmlns:a16="http://schemas.microsoft.com/office/drawing/2014/main" id="{84A124C3-2E22-41CC-A8E7-74A920E7CE23}"/>
              </a:ext>
            </a:extLst>
          </p:cNvPr>
          <p:cNvPicPr>
            <a:picLocks noChangeAspect="1"/>
          </p:cNvPicPr>
          <p:nvPr/>
        </p:nvPicPr>
        <p:blipFill>
          <a:blip r:embed="rId3"/>
          <a:stretch>
            <a:fillRect/>
          </a:stretch>
        </p:blipFill>
        <p:spPr>
          <a:xfrm>
            <a:off x="0" y="1781477"/>
            <a:ext cx="4886310" cy="4543124"/>
          </a:xfrm>
          <a:prstGeom prst="rect">
            <a:avLst/>
          </a:prstGeom>
        </p:spPr>
      </p:pic>
      <p:sp>
        <p:nvSpPr>
          <p:cNvPr id="6" name="Text Placeholder 5">
            <a:extLst>
              <a:ext uri="{FF2B5EF4-FFF2-40B4-BE49-F238E27FC236}">
                <a16:creationId xmlns:a16="http://schemas.microsoft.com/office/drawing/2014/main" id="{E9C8B1C4-831B-46E8-B8A8-C6C2238C6FD9}"/>
              </a:ext>
            </a:extLst>
          </p:cNvPr>
          <p:cNvSpPr>
            <a:spLocks noGrp="1"/>
          </p:cNvSpPr>
          <p:nvPr>
            <p:ph type="body" idx="1"/>
          </p:nvPr>
        </p:nvSpPr>
        <p:spPr>
          <a:xfrm>
            <a:off x="4978017" y="2429244"/>
            <a:ext cx="3989241" cy="3696101"/>
          </a:xfrm>
        </p:spPr>
        <p:txBody>
          <a:bodyPr/>
          <a:lstStyle/>
          <a:p>
            <a:pPr>
              <a:buFont typeface="Arial" panose="020B0604020202020204" pitchFamily="34" charset="0"/>
              <a:buChar char="•"/>
            </a:pPr>
            <a:r>
              <a:rPr lang="en-US" dirty="0"/>
              <a:t>Pre-trained GloVe word vectors  are from Stanford </a:t>
            </a:r>
            <a:r>
              <a:rPr lang="en-US" sz="1600" dirty="0">
                <a:hlinkClick r:id="rId4"/>
              </a:rPr>
              <a:t>https://nlp.stanford.edu/projects/glove/</a:t>
            </a:r>
            <a:endParaRPr lang="en-US" sz="1600" dirty="0"/>
          </a:p>
          <a:p>
            <a:pPr marL="114300" indent="0">
              <a:buNone/>
            </a:pPr>
            <a:endParaRPr lang="en-US" sz="1600" dirty="0"/>
          </a:p>
          <a:p>
            <a:pPr>
              <a:buFont typeface="Arial" panose="020B0604020202020204" pitchFamily="34" charset="0"/>
              <a:buChar char="•"/>
            </a:pPr>
            <a:r>
              <a:rPr lang="en-US" dirty="0"/>
              <a:t>Word vectors are  trained on </a:t>
            </a:r>
            <a:r>
              <a:rPr lang="nl-NL" dirty="0"/>
              <a:t>2B tweets, 27B tokens, 1.2M vocabularies. </a:t>
            </a:r>
          </a:p>
          <a:p>
            <a:pPr marL="114300" indent="0">
              <a:buNone/>
            </a:pPr>
            <a:endParaRPr lang="en-US" dirty="0"/>
          </a:p>
          <a:p>
            <a:pPr>
              <a:buFont typeface="Arial" panose="020B0604020202020204" pitchFamily="34" charset="0"/>
              <a:buChar char="•"/>
            </a:pPr>
            <a:r>
              <a:rPr lang="en-US" dirty="0"/>
              <a:t>A 100-dimension vector is used to represent a word</a:t>
            </a:r>
            <a:r>
              <a:rPr lang="en-US" sz="1600" dirty="0"/>
              <a:t>. </a:t>
            </a:r>
          </a:p>
          <a:p>
            <a:pPr>
              <a:buFont typeface="Arial" panose="020B0604020202020204" pitchFamily="34" charset="0"/>
              <a:buChar char="•"/>
            </a:pPr>
            <a:endParaRPr lang="en-US" dirty="0"/>
          </a:p>
          <a:p>
            <a:endParaRPr lang="en-US" dirty="0"/>
          </a:p>
        </p:txBody>
      </p:sp>
      <p:sp>
        <p:nvSpPr>
          <p:cNvPr id="5" name="Text Placeholder 3">
            <a:extLst>
              <a:ext uri="{FF2B5EF4-FFF2-40B4-BE49-F238E27FC236}">
                <a16:creationId xmlns:a16="http://schemas.microsoft.com/office/drawing/2014/main" id="{C855D417-995C-4CB1-B13F-AFCDAF537D51}"/>
              </a:ext>
            </a:extLst>
          </p:cNvPr>
          <p:cNvSpPr txBox="1">
            <a:spLocks/>
          </p:cNvSpPr>
          <p:nvPr/>
        </p:nvSpPr>
        <p:spPr>
          <a:xfrm>
            <a:off x="-24558" y="1074631"/>
            <a:ext cx="9525856" cy="4268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r>
              <a:rPr lang="en-US" dirty="0">
                <a:latin typeface="Open Sans" panose="020B0604020202020204" charset="0"/>
                <a:ea typeface="Open Sans" panose="020B0604020202020204" charset="0"/>
                <a:cs typeface="Open Sans" panose="020B0604020202020204" charset="0"/>
              </a:rPr>
              <a:t>Why SVM with GloVe is worse than SVM with TF-IDF and bag-of-words/N-gram?</a:t>
            </a:r>
          </a:p>
        </p:txBody>
      </p:sp>
    </p:spTree>
    <p:extLst>
      <p:ext uri="{BB962C8B-B14F-4D97-AF65-F5344CB8AC3E}">
        <p14:creationId xmlns:p14="http://schemas.microsoft.com/office/powerpoint/2010/main" val="27881214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title"/>
          </p:nvPr>
        </p:nvSpPr>
        <p:spPr>
          <a:xfrm>
            <a:off x="311700" y="355242"/>
            <a:ext cx="8520600" cy="943200"/>
          </a:xfrm>
          <a:prstGeom prst="rect">
            <a:avLst/>
          </a:prstGeom>
        </p:spPr>
        <p:txBody>
          <a:bodyPr spcFirstLastPara="1" wrap="square" lIns="91425" tIns="91425" rIns="91425" bIns="91425" anchor="t" anchorCtr="0">
            <a:noAutofit/>
          </a:bodyPr>
          <a:lstStyle/>
          <a:p>
            <a:pPr lvl="0"/>
            <a:r>
              <a:rPr lang="en-US" dirty="0"/>
              <a:t>Support Vector Machine (SVM) / GloVe</a:t>
            </a:r>
            <a:endParaRPr dirty="0"/>
          </a:p>
        </p:txBody>
      </p:sp>
      <p:sp>
        <p:nvSpPr>
          <p:cNvPr id="2" name="Rectangle 3">
            <a:extLst>
              <a:ext uri="{FF2B5EF4-FFF2-40B4-BE49-F238E27FC236}">
                <a16:creationId xmlns:a16="http://schemas.microsoft.com/office/drawing/2014/main" id="{1F27CA7E-282B-41F1-B6DE-CE70661ECD9A}"/>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5">
            <a:extLst>
              <a:ext uri="{FF2B5EF4-FFF2-40B4-BE49-F238E27FC236}">
                <a16:creationId xmlns:a16="http://schemas.microsoft.com/office/drawing/2014/main" id="{C91A81E5-9381-420D-9482-950356D2D97A}"/>
              </a:ext>
            </a:extLst>
          </p:cNvPr>
          <p:cNvSpPr>
            <a:spLocks noChangeArrowheads="1"/>
          </p:cNvSpPr>
          <p:nvPr/>
        </p:nvSpPr>
        <p:spPr bwMode="auto">
          <a:xfrm>
            <a:off x="0" y="1828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3" name="Picture 2">
            <a:extLst>
              <a:ext uri="{FF2B5EF4-FFF2-40B4-BE49-F238E27FC236}">
                <a16:creationId xmlns:a16="http://schemas.microsoft.com/office/drawing/2014/main" id="{5D42E137-6184-475A-97BE-E1A4B7650F1C}"/>
              </a:ext>
            </a:extLst>
          </p:cNvPr>
          <p:cNvPicPr>
            <a:picLocks noChangeAspect="1"/>
          </p:cNvPicPr>
          <p:nvPr/>
        </p:nvPicPr>
        <p:blipFill>
          <a:blip r:embed="rId3"/>
          <a:stretch>
            <a:fillRect/>
          </a:stretch>
        </p:blipFill>
        <p:spPr>
          <a:xfrm>
            <a:off x="311700" y="1828800"/>
            <a:ext cx="4610884" cy="4530925"/>
          </a:xfrm>
          <a:prstGeom prst="rect">
            <a:avLst/>
          </a:prstGeom>
        </p:spPr>
      </p:pic>
      <p:sp>
        <p:nvSpPr>
          <p:cNvPr id="9" name="Text Placeholder 3">
            <a:extLst>
              <a:ext uri="{FF2B5EF4-FFF2-40B4-BE49-F238E27FC236}">
                <a16:creationId xmlns:a16="http://schemas.microsoft.com/office/drawing/2014/main" id="{B9FEB767-FF6B-4920-9C1C-A9B932814412}"/>
              </a:ext>
            </a:extLst>
          </p:cNvPr>
          <p:cNvSpPr>
            <a:spLocks noGrp="1"/>
          </p:cNvSpPr>
          <p:nvPr>
            <p:ph type="body" idx="1"/>
          </p:nvPr>
        </p:nvSpPr>
        <p:spPr>
          <a:xfrm>
            <a:off x="5019950" y="2011064"/>
            <a:ext cx="4124050" cy="3627735"/>
          </a:xfrm>
        </p:spPr>
        <p:txBody>
          <a:bodyPr/>
          <a:lstStyle/>
          <a:p>
            <a:pPr>
              <a:buFont typeface="Wingdings" panose="05000000000000000000" pitchFamily="2" charset="2"/>
              <a:buChar char="v"/>
            </a:pPr>
            <a:r>
              <a:rPr lang="en-US" sz="1600" dirty="0">
                <a:solidFill>
                  <a:schemeClr val="bg2"/>
                </a:solidFill>
                <a:latin typeface="Open Sans" panose="020B0604020202020204" charset="0"/>
                <a:ea typeface="Open Sans" panose="020B0604020202020204" charset="0"/>
                <a:cs typeface="Open Sans" panose="020B0604020202020204" charset="0"/>
              </a:rPr>
              <a:t>Original data:  11672 out of 249986 (4.7 %) words are not in pre-trained model.</a:t>
            </a:r>
          </a:p>
          <a:p>
            <a:pPr>
              <a:buFont typeface="Wingdings" panose="05000000000000000000" pitchFamily="2" charset="2"/>
              <a:buChar char="v"/>
            </a:pPr>
            <a:endParaRPr lang="en-US" sz="1600" dirty="0">
              <a:solidFill>
                <a:schemeClr val="bg2"/>
              </a:solidFill>
              <a:latin typeface="Open Sans" panose="020B0604020202020204" charset="0"/>
              <a:ea typeface="Open Sans" panose="020B0604020202020204" charset="0"/>
              <a:cs typeface="Open Sans" panose="020B0604020202020204" charset="0"/>
            </a:endParaRPr>
          </a:p>
          <a:p>
            <a:pPr>
              <a:buFont typeface="Wingdings" panose="05000000000000000000" pitchFamily="2" charset="2"/>
              <a:buChar char="v"/>
            </a:pPr>
            <a:r>
              <a:rPr lang="en-US" sz="1600" dirty="0">
                <a:solidFill>
                  <a:schemeClr val="bg2"/>
                </a:solidFill>
                <a:latin typeface="Open Sans" panose="020B0604020202020204" charset="0"/>
                <a:ea typeface="Open Sans" panose="020B0604020202020204" charset="0"/>
                <a:cs typeface="Open Sans" panose="020B0604020202020204" charset="0"/>
              </a:rPr>
              <a:t>Over-sampling data: 20492 out of 391057 (5.2 %) words are not in pre-trained model.</a:t>
            </a:r>
          </a:p>
          <a:p>
            <a:pPr>
              <a:buFont typeface="Wingdings" panose="05000000000000000000" pitchFamily="2" charset="2"/>
              <a:buChar char="v"/>
            </a:pPr>
            <a:endParaRPr lang="en-US" sz="1600" dirty="0">
              <a:solidFill>
                <a:schemeClr val="bg2"/>
              </a:solidFill>
              <a:latin typeface="Open Sans" panose="020B0604020202020204" charset="0"/>
              <a:ea typeface="Open Sans" panose="020B0604020202020204" charset="0"/>
              <a:cs typeface="Open Sans" panose="020B0604020202020204" charset="0"/>
            </a:endParaRPr>
          </a:p>
          <a:p>
            <a:pPr>
              <a:buFont typeface="Wingdings" panose="05000000000000000000" pitchFamily="2" charset="2"/>
              <a:buChar char="v"/>
            </a:pPr>
            <a:r>
              <a:rPr lang="en-US" sz="1600" dirty="0">
                <a:solidFill>
                  <a:schemeClr val="bg2"/>
                </a:solidFill>
                <a:latin typeface="Open Sans" panose="020B0604020202020204" charset="0"/>
                <a:ea typeface="Open Sans" panose="020B0604020202020204" charset="0"/>
                <a:cs typeface="Open Sans" panose="020B0604020202020204" charset="0"/>
              </a:rPr>
              <a:t>Under-sampling data: 6928 out of 137055 (5 %) words are not in pre-trained model.</a:t>
            </a:r>
          </a:p>
          <a:p>
            <a:endParaRPr lang="en-US" sz="1400" dirty="0">
              <a:solidFill>
                <a:srgbClr val="0070C0"/>
              </a:solidFill>
            </a:endParaRPr>
          </a:p>
        </p:txBody>
      </p:sp>
      <p:sp>
        <p:nvSpPr>
          <p:cNvPr id="11" name="Text Placeholder 3">
            <a:extLst>
              <a:ext uri="{FF2B5EF4-FFF2-40B4-BE49-F238E27FC236}">
                <a16:creationId xmlns:a16="http://schemas.microsoft.com/office/drawing/2014/main" id="{D075061A-8E85-4BD6-8CF9-6A6677BF04EF}"/>
              </a:ext>
            </a:extLst>
          </p:cNvPr>
          <p:cNvSpPr txBox="1">
            <a:spLocks/>
          </p:cNvSpPr>
          <p:nvPr/>
        </p:nvSpPr>
        <p:spPr>
          <a:xfrm>
            <a:off x="68575" y="1144107"/>
            <a:ext cx="9525856" cy="4268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r>
              <a:rPr lang="en-US" dirty="0">
                <a:latin typeface="Open Sans" panose="020B0604020202020204" charset="0"/>
                <a:ea typeface="Open Sans" panose="020B0604020202020204" charset="0"/>
                <a:cs typeface="Open Sans" panose="020B0604020202020204" charset="0"/>
              </a:rPr>
              <a:t>Why SVM with GloVe is worse than SVM with TF-IDF and bag-of-words/N-gram?</a:t>
            </a:r>
          </a:p>
        </p:txBody>
      </p:sp>
    </p:spTree>
    <p:extLst>
      <p:ext uri="{BB962C8B-B14F-4D97-AF65-F5344CB8AC3E}">
        <p14:creationId xmlns:p14="http://schemas.microsoft.com/office/powerpoint/2010/main" val="683665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title"/>
          </p:nvPr>
        </p:nvSpPr>
        <p:spPr>
          <a:xfrm>
            <a:off x="240151" y="210557"/>
            <a:ext cx="8520600" cy="943200"/>
          </a:xfrm>
          <a:prstGeom prst="rect">
            <a:avLst/>
          </a:prstGeom>
        </p:spPr>
        <p:txBody>
          <a:bodyPr spcFirstLastPara="1" wrap="square" lIns="91425" tIns="91425" rIns="91425" bIns="91425" anchor="t" anchorCtr="0">
            <a:noAutofit/>
          </a:bodyPr>
          <a:lstStyle/>
          <a:p>
            <a:pPr lvl="0"/>
            <a:r>
              <a:rPr lang="en-US" dirty="0"/>
              <a:t>Support Vector Machine (SVM) / GloVe</a:t>
            </a:r>
            <a:endParaRPr dirty="0"/>
          </a:p>
        </p:txBody>
      </p:sp>
      <p:sp>
        <p:nvSpPr>
          <p:cNvPr id="2" name="Rectangle 3">
            <a:extLst>
              <a:ext uri="{FF2B5EF4-FFF2-40B4-BE49-F238E27FC236}">
                <a16:creationId xmlns:a16="http://schemas.microsoft.com/office/drawing/2014/main" id="{1F27CA7E-282B-41F1-B6DE-CE70661ECD9A}"/>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0" name="Google Shape;116;p19">
            <a:extLst>
              <a:ext uri="{FF2B5EF4-FFF2-40B4-BE49-F238E27FC236}">
                <a16:creationId xmlns:a16="http://schemas.microsoft.com/office/drawing/2014/main" id="{C922EB4D-D404-456D-A883-F01F8179292F}"/>
              </a:ext>
            </a:extLst>
          </p:cNvPr>
          <p:cNvSpPr txBox="1">
            <a:spLocks noGrp="1"/>
          </p:cNvSpPr>
          <p:nvPr>
            <p:ph type="body" idx="1"/>
          </p:nvPr>
        </p:nvSpPr>
        <p:spPr>
          <a:xfrm>
            <a:off x="130506" y="836290"/>
            <a:ext cx="8520600" cy="748094"/>
          </a:xfrm>
          <a:prstGeom prst="rect">
            <a:avLst/>
          </a:prstGeom>
        </p:spPr>
        <p:txBody>
          <a:bodyPr spcFirstLastPara="1" wrap="square" lIns="91425" tIns="91425" rIns="91425" bIns="91425" anchor="t" anchorCtr="0">
            <a:noAutofit/>
          </a:bodyPr>
          <a:lstStyle/>
          <a:p>
            <a:r>
              <a:rPr lang="en-US" sz="2000" dirty="0">
                <a:latin typeface="Open Sans" panose="020B0604020202020204" charset="0"/>
                <a:ea typeface="Open Sans" panose="020B0604020202020204" charset="0"/>
                <a:cs typeface="Open Sans" panose="020B0604020202020204" charset="0"/>
              </a:rPr>
              <a:t>Error analysis based on SVM + under-sampling + GloVe</a:t>
            </a:r>
          </a:p>
        </p:txBody>
      </p:sp>
      <p:pic>
        <p:nvPicPr>
          <p:cNvPr id="3" name="Picture 2">
            <a:extLst>
              <a:ext uri="{FF2B5EF4-FFF2-40B4-BE49-F238E27FC236}">
                <a16:creationId xmlns:a16="http://schemas.microsoft.com/office/drawing/2014/main" id="{E6B87E3D-D095-4A8F-8B05-21DDF2A333D7}"/>
              </a:ext>
            </a:extLst>
          </p:cNvPr>
          <p:cNvPicPr>
            <a:picLocks noChangeAspect="1"/>
          </p:cNvPicPr>
          <p:nvPr/>
        </p:nvPicPr>
        <p:blipFill>
          <a:blip r:embed="rId3"/>
          <a:stretch>
            <a:fillRect/>
          </a:stretch>
        </p:blipFill>
        <p:spPr>
          <a:xfrm>
            <a:off x="240151" y="1310684"/>
            <a:ext cx="8663694" cy="2535853"/>
          </a:xfrm>
          <a:prstGeom prst="rect">
            <a:avLst/>
          </a:prstGeom>
        </p:spPr>
      </p:pic>
      <p:pic>
        <p:nvPicPr>
          <p:cNvPr id="5" name="Picture 4">
            <a:extLst>
              <a:ext uri="{FF2B5EF4-FFF2-40B4-BE49-F238E27FC236}">
                <a16:creationId xmlns:a16="http://schemas.microsoft.com/office/drawing/2014/main" id="{D3AED623-FF3C-45BC-9F1E-6DB7C79FD15C}"/>
              </a:ext>
            </a:extLst>
          </p:cNvPr>
          <p:cNvPicPr>
            <a:picLocks noChangeAspect="1"/>
          </p:cNvPicPr>
          <p:nvPr/>
        </p:nvPicPr>
        <p:blipFill>
          <a:blip r:embed="rId4"/>
          <a:stretch>
            <a:fillRect/>
          </a:stretch>
        </p:blipFill>
        <p:spPr>
          <a:xfrm>
            <a:off x="240151" y="3947645"/>
            <a:ext cx="8663694" cy="2675638"/>
          </a:xfrm>
          <a:prstGeom prst="rect">
            <a:avLst/>
          </a:prstGeom>
        </p:spPr>
      </p:pic>
    </p:spTree>
    <p:extLst>
      <p:ext uri="{BB962C8B-B14F-4D97-AF65-F5344CB8AC3E}">
        <p14:creationId xmlns:p14="http://schemas.microsoft.com/office/powerpoint/2010/main" val="4268176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txBox="1">
            <a:spLocks noGrp="1"/>
          </p:cNvSpPr>
          <p:nvPr>
            <p:ph type="title"/>
          </p:nvPr>
        </p:nvSpPr>
        <p:spPr>
          <a:xfrm>
            <a:off x="311700" y="288567"/>
            <a:ext cx="8520600" cy="943200"/>
          </a:xfrm>
          <a:prstGeom prst="rect">
            <a:avLst/>
          </a:prstGeom>
        </p:spPr>
        <p:txBody>
          <a:bodyPr spcFirstLastPara="1" wrap="square" lIns="91425" tIns="91425" rIns="91425" bIns="91425" anchor="t" anchorCtr="0">
            <a:noAutofit/>
          </a:bodyPr>
          <a:lstStyle/>
          <a:p>
            <a:pPr lvl="0"/>
            <a:r>
              <a:rPr lang="en-US" dirty="0"/>
              <a:t>Long Short-Term Memory Networks</a:t>
            </a:r>
            <a:endParaRPr dirty="0"/>
          </a:p>
        </p:txBody>
      </p:sp>
      <p:sp>
        <p:nvSpPr>
          <p:cNvPr id="34" name="Google Shape;116;p19">
            <a:extLst>
              <a:ext uri="{FF2B5EF4-FFF2-40B4-BE49-F238E27FC236}">
                <a16:creationId xmlns:a16="http://schemas.microsoft.com/office/drawing/2014/main" id="{AD05D02C-87FC-44FC-B05E-409EF034B03E}"/>
              </a:ext>
            </a:extLst>
          </p:cNvPr>
          <p:cNvSpPr txBox="1">
            <a:spLocks noGrp="1"/>
          </p:cNvSpPr>
          <p:nvPr>
            <p:ph type="body" idx="1"/>
          </p:nvPr>
        </p:nvSpPr>
        <p:spPr>
          <a:xfrm>
            <a:off x="193538" y="996160"/>
            <a:ext cx="8520600" cy="1338178"/>
          </a:xfrm>
          <a:prstGeom prst="rect">
            <a:avLst/>
          </a:prstGeom>
        </p:spPr>
        <p:txBody>
          <a:bodyPr spcFirstLastPara="1" wrap="square" lIns="91425" tIns="91425" rIns="91425" bIns="91425" anchor="t" anchorCtr="0">
            <a:noAutofit/>
          </a:bodyPr>
          <a:lstStyle/>
          <a:p>
            <a:r>
              <a:rPr lang="en-US" dirty="0"/>
              <a:t>LSTM networks are a type of recurrent neural networks (RNNs).</a:t>
            </a:r>
          </a:p>
          <a:p>
            <a:r>
              <a:rPr lang="en-US" dirty="0"/>
              <a:t>LSTM networks can “remember” or “forget” information in the cell state by using specialized neurons called “gates”. </a:t>
            </a:r>
          </a:p>
          <a:p>
            <a:r>
              <a:rPr lang="en-US" dirty="0"/>
              <a:t>This gating mechanism fixes the “short-term memory” problem of RNNs. </a:t>
            </a:r>
            <a:endParaRPr lang="en-US" sz="2000" dirty="0">
              <a:latin typeface="Open Sans" panose="020B0604020202020204" charset="0"/>
              <a:ea typeface="Open Sans" panose="020B0604020202020204" charset="0"/>
              <a:cs typeface="Open Sans" panose="020B0604020202020204" charset="0"/>
            </a:endParaRPr>
          </a:p>
        </p:txBody>
      </p:sp>
      <p:pic>
        <p:nvPicPr>
          <p:cNvPr id="2" name="Picture 1">
            <a:extLst>
              <a:ext uri="{FF2B5EF4-FFF2-40B4-BE49-F238E27FC236}">
                <a16:creationId xmlns:a16="http://schemas.microsoft.com/office/drawing/2014/main" id="{D380F3F7-3BC0-4F84-A195-04A20A5484C5}"/>
              </a:ext>
            </a:extLst>
          </p:cNvPr>
          <p:cNvPicPr>
            <a:picLocks noChangeAspect="1"/>
          </p:cNvPicPr>
          <p:nvPr/>
        </p:nvPicPr>
        <p:blipFill>
          <a:blip r:embed="rId3"/>
          <a:stretch>
            <a:fillRect/>
          </a:stretch>
        </p:blipFill>
        <p:spPr>
          <a:xfrm>
            <a:off x="562226" y="2467388"/>
            <a:ext cx="5743970" cy="2162364"/>
          </a:xfrm>
          <a:prstGeom prst="rect">
            <a:avLst/>
          </a:prstGeom>
        </p:spPr>
      </p:pic>
      <p:pic>
        <p:nvPicPr>
          <p:cNvPr id="4" name="Picture 3">
            <a:extLst>
              <a:ext uri="{FF2B5EF4-FFF2-40B4-BE49-F238E27FC236}">
                <a16:creationId xmlns:a16="http://schemas.microsoft.com/office/drawing/2014/main" id="{58106ED2-DDEE-458B-A150-920AAE770ED8}"/>
              </a:ext>
            </a:extLst>
          </p:cNvPr>
          <p:cNvPicPr>
            <a:picLocks noChangeAspect="1"/>
          </p:cNvPicPr>
          <p:nvPr/>
        </p:nvPicPr>
        <p:blipFill>
          <a:blip r:embed="rId4"/>
          <a:stretch>
            <a:fillRect/>
          </a:stretch>
        </p:blipFill>
        <p:spPr>
          <a:xfrm>
            <a:off x="537290" y="4762802"/>
            <a:ext cx="4966246" cy="1806631"/>
          </a:xfrm>
          <a:prstGeom prst="rect">
            <a:avLst/>
          </a:prstGeom>
        </p:spPr>
      </p:pic>
      <p:sp>
        <p:nvSpPr>
          <p:cNvPr id="8" name="Google Shape;116;p19">
            <a:extLst>
              <a:ext uri="{FF2B5EF4-FFF2-40B4-BE49-F238E27FC236}">
                <a16:creationId xmlns:a16="http://schemas.microsoft.com/office/drawing/2014/main" id="{81F8FE6E-777D-4B7D-A489-936F6CEBF470}"/>
              </a:ext>
            </a:extLst>
          </p:cNvPr>
          <p:cNvSpPr txBox="1">
            <a:spLocks/>
          </p:cNvSpPr>
          <p:nvPr/>
        </p:nvSpPr>
        <p:spPr>
          <a:xfrm>
            <a:off x="6131564" y="5378542"/>
            <a:ext cx="3306860" cy="11908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114300" indent="0">
              <a:buNone/>
            </a:pPr>
            <a:r>
              <a:rPr lang="en-US" sz="1400" dirty="0"/>
              <a:t>Referenced from: </a:t>
            </a:r>
          </a:p>
          <a:p>
            <a:pPr marL="114300" indent="0">
              <a:buNone/>
            </a:pPr>
            <a:r>
              <a:rPr lang="en-US" sz="1400" dirty="0">
                <a:hlinkClick r:id="rId5"/>
              </a:rPr>
              <a:t>https://www.quora.com/How-is-LSTM-different-from-RNN-In-a-layman-explanation</a:t>
            </a:r>
            <a:r>
              <a:rPr lang="en-US" sz="1400" dirty="0"/>
              <a:t> </a:t>
            </a:r>
            <a:endParaRPr lang="en-US" sz="1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918793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Background</a:t>
            </a:r>
            <a:endParaRPr dirty="0"/>
          </a:p>
        </p:txBody>
      </p:sp>
      <p:sp>
        <p:nvSpPr>
          <p:cNvPr id="107" name="Google Shape;107;p18"/>
          <p:cNvSpPr txBox="1">
            <a:spLocks noGrp="1"/>
          </p:cNvSpPr>
          <p:nvPr>
            <p:ph type="body" idx="1"/>
          </p:nvPr>
        </p:nvSpPr>
        <p:spPr>
          <a:xfrm>
            <a:off x="311700" y="1307425"/>
            <a:ext cx="8520600" cy="4475700"/>
          </a:xfrm>
          <a:prstGeom prst="rect">
            <a:avLst/>
          </a:prstGeom>
        </p:spPr>
        <p:txBody>
          <a:bodyPr spcFirstLastPara="1" wrap="square" lIns="91425" tIns="91425" rIns="91425" bIns="91425" anchor="t" anchorCtr="0">
            <a:noAutofit/>
          </a:bodyPr>
          <a:lstStyle/>
          <a:p>
            <a:pPr algn="just">
              <a:spcBef>
                <a:spcPts val="1200"/>
              </a:spcBef>
            </a:pPr>
            <a:endParaRPr lang="en-US" dirty="0">
              <a:highlight>
                <a:srgbClr val="FFFFFF"/>
              </a:highlight>
            </a:endParaRPr>
          </a:p>
          <a:p>
            <a:pPr algn="just">
              <a:spcBef>
                <a:spcPts val="1200"/>
              </a:spcBef>
            </a:pPr>
            <a:r>
              <a:rPr lang="en-US" dirty="0">
                <a:highlight>
                  <a:srgbClr val="FFFFFF"/>
                </a:highlight>
              </a:rPr>
              <a:t>As of 2019, 3.5 billion people actively using social platforms. 500 million Tweets are tweeted every day. People share their genuine emotions, feelings, opinions and experiences on social media. </a:t>
            </a:r>
          </a:p>
          <a:p>
            <a:pPr algn="just">
              <a:spcBef>
                <a:spcPts val="1200"/>
              </a:spcBef>
            </a:pPr>
            <a:r>
              <a:rPr lang="en-US" dirty="0">
                <a:highlight>
                  <a:srgbClr val="FFFFFF"/>
                </a:highlight>
              </a:rPr>
              <a:t>More and more companies start utilizing online data to improve customer service, enhance business competitiveness, perform crisis management. One of the popular text analysis techniques is sentiment analysis.</a:t>
            </a:r>
          </a:p>
          <a:p>
            <a:pPr algn="just">
              <a:spcBef>
                <a:spcPts val="1200"/>
              </a:spcBef>
            </a:pPr>
            <a:r>
              <a:rPr lang="en-US" dirty="0">
                <a:highlight>
                  <a:srgbClr val="FFFFFF"/>
                </a:highlight>
              </a:rPr>
              <a:t>Sentiment analysis started in early 2000s. Multiple approaches have been developed and a lot of research has been done in various fields afterwards. But only a few studies directly focused on the area of airlines based on Twitter data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txBox="1">
            <a:spLocks noGrp="1"/>
          </p:cNvSpPr>
          <p:nvPr>
            <p:ph type="title"/>
          </p:nvPr>
        </p:nvSpPr>
        <p:spPr>
          <a:xfrm>
            <a:off x="311700" y="288567"/>
            <a:ext cx="8520600" cy="943200"/>
          </a:xfrm>
          <a:prstGeom prst="rect">
            <a:avLst/>
          </a:prstGeom>
        </p:spPr>
        <p:txBody>
          <a:bodyPr spcFirstLastPara="1" wrap="square" lIns="91425" tIns="91425" rIns="91425" bIns="91425" anchor="t" anchorCtr="0">
            <a:noAutofit/>
          </a:bodyPr>
          <a:lstStyle/>
          <a:p>
            <a:pPr lvl="0"/>
            <a:r>
              <a:rPr lang="en-US" dirty="0"/>
              <a:t>Long Short-Term Memory Networks</a:t>
            </a:r>
            <a:endParaRPr dirty="0"/>
          </a:p>
        </p:txBody>
      </p:sp>
      <p:graphicFrame>
        <p:nvGraphicFramePr>
          <p:cNvPr id="2" name="Table 1">
            <a:extLst>
              <a:ext uri="{FF2B5EF4-FFF2-40B4-BE49-F238E27FC236}">
                <a16:creationId xmlns:a16="http://schemas.microsoft.com/office/drawing/2014/main" id="{8EF87AA7-D7F5-43A7-87F7-4A1BBA81DF9C}"/>
              </a:ext>
            </a:extLst>
          </p:cNvPr>
          <p:cNvGraphicFramePr>
            <a:graphicFrameLocks noGrp="1"/>
          </p:cNvGraphicFramePr>
          <p:nvPr>
            <p:extLst>
              <p:ext uri="{D42A27DB-BD31-4B8C-83A1-F6EECF244321}">
                <p14:modId xmlns:p14="http://schemas.microsoft.com/office/powerpoint/2010/main" val="3645672554"/>
              </p:ext>
            </p:extLst>
          </p:nvPr>
        </p:nvGraphicFramePr>
        <p:xfrm>
          <a:off x="609600" y="5020689"/>
          <a:ext cx="7924799" cy="903926"/>
        </p:xfrm>
        <a:graphic>
          <a:graphicData uri="http://schemas.openxmlformats.org/drawingml/2006/table">
            <a:tbl>
              <a:tblPr firstRow="1" bandRow="1">
                <a:tableStyleId>{B48BD73B-6FE9-4D84-B573-720E5AE7D972}</a:tableStyleId>
              </a:tblPr>
              <a:tblGrid>
                <a:gridCol w="1605280">
                  <a:extLst>
                    <a:ext uri="{9D8B030D-6E8A-4147-A177-3AD203B41FA5}">
                      <a16:colId xmlns:a16="http://schemas.microsoft.com/office/drawing/2014/main" val="3908796102"/>
                    </a:ext>
                  </a:extLst>
                </a:gridCol>
                <a:gridCol w="1696720">
                  <a:extLst>
                    <a:ext uri="{9D8B030D-6E8A-4147-A177-3AD203B41FA5}">
                      <a16:colId xmlns:a16="http://schemas.microsoft.com/office/drawing/2014/main" val="3553745056"/>
                    </a:ext>
                  </a:extLst>
                </a:gridCol>
                <a:gridCol w="1635760">
                  <a:extLst>
                    <a:ext uri="{9D8B030D-6E8A-4147-A177-3AD203B41FA5}">
                      <a16:colId xmlns:a16="http://schemas.microsoft.com/office/drawing/2014/main" val="3257806164"/>
                    </a:ext>
                  </a:extLst>
                </a:gridCol>
                <a:gridCol w="1564640">
                  <a:extLst>
                    <a:ext uri="{9D8B030D-6E8A-4147-A177-3AD203B41FA5}">
                      <a16:colId xmlns:a16="http://schemas.microsoft.com/office/drawing/2014/main" val="195483416"/>
                    </a:ext>
                  </a:extLst>
                </a:gridCol>
                <a:gridCol w="1422399">
                  <a:extLst>
                    <a:ext uri="{9D8B030D-6E8A-4147-A177-3AD203B41FA5}">
                      <a16:colId xmlns:a16="http://schemas.microsoft.com/office/drawing/2014/main" val="3517267269"/>
                    </a:ext>
                  </a:extLst>
                </a:gridCol>
              </a:tblGrid>
              <a:tr h="477696">
                <a:tc>
                  <a:txBody>
                    <a:bodyPr/>
                    <a:lstStyle/>
                    <a:p>
                      <a:pPr algn="ctr"/>
                      <a:endParaRPr lang="en-US" dirty="0">
                        <a:latin typeface="Open Sans" panose="020B0604020202020204" charset="0"/>
                        <a:ea typeface="Open Sans" panose="020B0604020202020204" charset="0"/>
                        <a:cs typeface="Open Sans" panose="020B0604020202020204" charset="0"/>
                      </a:endParaRPr>
                    </a:p>
                  </a:txBody>
                  <a:tcPr/>
                </a:tc>
                <a:tc>
                  <a:txBody>
                    <a:bodyPr/>
                    <a:lstStyle/>
                    <a:p>
                      <a:pPr algn="ctr"/>
                      <a:r>
                        <a:rPr lang="en-US" dirty="0">
                          <a:latin typeface="Open Sans" panose="020B0604020202020204" charset="0"/>
                          <a:ea typeface="Open Sans" panose="020B0604020202020204" charset="0"/>
                          <a:cs typeface="Open Sans" panose="020B0604020202020204" charset="0"/>
                        </a:rPr>
                        <a:t>Precision</a:t>
                      </a:r>
                    </a:p>
                    <a:p>
                      <a:pPr algn="ctr"/>
                      <a:r>
                        <a:rPr lang="en-US" dirty="0">
                          <a:latin typeface="Open Sans" panose="020B0604020202020204" charset="0"/>
                          <a:ea typeface="Open Sans" panose="020B0604020202020204" charset="0"/>
                          <a:cs typeface="Open Sans" panose="020B0604020202020204" charset="0"/>
                        </a:rPr>
                        <a:t>(Macro Average)</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Recall</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Open Sans" panose="020B0604020202020204" charset="0"/>
                          <a:ea typeface="Open Sans" panose="020B0604020202020204" charset="0"/>
                          <a:cs typeface="Open Sans" panose="020B0604020202020204" charset="0"/>
                        </a:rPr>
                        <a:t>(Macro Average)</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F1 Score</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Open Sans" panose="020B0604020202020204" charset="0"/>
                          <a:ea typeface="Open Sans" panose="020B0604020202020204" charset="0"/>
                          <a:cs typeface="Open Sans" panose="020B0604020202020204" charset="0"/>
                        </a:rPr>
                        <a:t>(Macro Average)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Open Sans" panose="020B0604020202020204" charset="0"/>
                          <a:ea typeface="Open Sans" panose="020B0604020202020204" charset="0"/>
                          <a:cs typeface="Open Sans" panose="020B0604020202020204" charset="0"/>
                        </a:rPr>
                        <a:t>Accuracy</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Open Sans" panose="020B0604020202020204" charset="0"/>
                          <a:ea typeface="Open Sans" panose="020B0604020202020204" charset="0"/>
                          <a:cs typeface="Open Sans" panose="020B0604020202020204" charset="0"/>
                        </a:rPr>
                        <a:t>(Overall)</a:t>
                      </a:r>
                    </a:p>
                  </a:txBody>
                  <a:tcPr/>
                </a:tc>
                <a:extLst>
                  <a:ext uri="{0D108BD9-81ED-4DB2-BD59-A6C34878D82A}">
                    <a16:rowId xmlns:a16="http://schemas.microsoft.com/office/drawing/2014/main" val="3342461355"/>
                  </a:ext>
                </a:extLst>
              </a:tr>
              <a:tr h="385766">
                <a:tc>
                  <a:txBody>
                    <a:bodyPr/>
                    <a:lstStyle/>
                    <a:p>
                      <a:pPr algn="ctr"/>
                      <a:r>
                        <a:rPr lang="en-US" dirty="0">
                          <a:latin typeface="Open Sans" panose="020B0604020202020204" charset="0"/>
                          <a:ea typeface="Open Sans" panose="020B0604020202020204" charset="0"/>
                          <a:cs typeface="Open Sans" panose="020B0604020202020204" charset="0"/>
                        </a:rPr>
                        <a:t>Original data</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0.76</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0.73</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0.74</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0.80</a:t>
                      </a:r>
                    </a:p>
                  </a:txBody>
                  <a:tcPr/>
                </a:tc>
                <a:extLst>
                  <a:ext uri="{0D108BD9-81ED-4DB2-BD59-A6C34878D82A}">
                    <a16:rowId xmlns:a16="http://schemas.microsoft.com/office/drawing/2014/main" val="2215779647"/>
                  </a:ext>
                </a:extLst>
              </a:tr>
            </a:tbl>
          </a:graphicData>
        </a:graphic>
      </p:graphicFrame>
      <p:sp>
        <p:nvSpPr>
          <p:cNvPr id="34" name="Google Shape;116;p19">
            <a:extLst>
              <a:ext uri="{FF2B5EF4-FFF2-40B4-BE49-F238E27FC236}">
                <a16:creationId xmlns:a16="http://schemas.microsoft.com/office/drawing/2014/main" id="{AD05D02C-87FC-44FC-B05E-409EF034B03E}"/>
              </a:ext>
            </a:extLst>
          </p:cNvPr>
          <p:cNvSpPr txBox="1">
            <a:spLocks noGrp="1"/>
          </p:cNvSpPr>
          <p:nvPr>
            <p:ph type="body" idx="1"/>
          </p:nvPr>
        </p:nvSpPr>
        <p:spPr>
          <a:xfrm>
            <a:off x="193538" y="1231767"/>
            <a:ext cx="8520600" cy="748094"/>
          </a:xfrm>
          <a:prstGeom prst="rect">
            <a:avLst/>
          </a:prstGeom>
        </p:spPr>
        <p:txBody>
          <a:bodyPr spcFirstLastPara="1" wrap="square" lIns="91425" tIns="91425" rIns="91425" bIns="91425" anchor="t" anchorCtr="0">
            <a:noAutofit/>
          </a:bodyPr>
          <a:lstStyle/>
          <a:p>
            <a:r>
              <a:rPr lang="en-US" sz="2000" dirty="0">
                <a:latin typeface="Open Sans" panose="020B0604020202020204" charset="0"/>
                <a:ea typeface="Open Sans" panose="020B0604020202020204" charset="0"/>
                <a:cs typeface="Open Sans" panose="020B0604020202020204" charset="0"/>
              </a:rPr>
              <a:t>Model configuration</a:t>
            </a:r>
          </a:p>
          <a:p>
            <a:pPr lvl="1">
              <a:buFont typeface="Courier New" panose="02070309020205020404" pitchFamily="49" charset="0"/>
              <a:buChar char="o"/>
            </a:pPr>
            <a:r>
              <a:rPr lang="en-US" sz="1600" dirty="0">
                <a:latin typeface="Open Sans" panose="020B0604020202020204" charset="0"/>
                <a:ea typeface="Open Sans" panose="020B0604020202020204" charset="0"/>
                <a:cs typeface="Open Sans" panose="020B0604020202020204" charset="0"/>
              </a:rPr>
              <a:t>1 embedding layer. </a:t>
            </a:r>
          </a:p>
          <a:p>
            <a:pPr lvl="2">
              <a:buFont typeface="Courier New" panose="02070309020205020404" pitchFamily="49" charset="0"/>
              <a:buChar char="o"/>
            </a:pPr>
            <a:r>
              <a:rPr lang="en-US" sz="1600" dirty="0">
                <a:latin typeface="Open Sans" panose="020B0604020202020204" charset="0"/>
                <a:ea typeface="Open Sans" panose="020B0604020202020204" charset="0"/>
                <a:cs typeface="Open Sans" panose="020B0604020202020204" charset="0"/>
              </a:rPr>
              <a:t> Size of the vocabulary: </a:t>
            </a:r>
            <a:r>
              <a:rPr lang="en-US" dirty="0"/>
              <a:t>10347</a:t>
            </a:r>
          </a:p>
          <a:p>
            <a:pPr lvl="2">
              <a:buFont typeface="Courier New" panose="02070309020205020404" pitchFamily="49" charset="0"/>
              <a:buChar char="o"/>
            </a:pPr>
            <a:r>
              <a:rPr lang="en-US" sz="1600" dirty="0">
                <a:latin typeface="Open Sans" panose="020B0604020202020204" charset="0"/>
                <a:ea typeface="Open Sans" panose="020B0604020202020204" charset="0"/>
                <a:cs typeface="Open Sans" panose="020B0604020202020204" charset="0"/>
              </a:rPr>
              <a:t> Size of word embedding vector : 16</a:t>
            </a:r>
          </a:p>
          <a:p>
            <a:pPr lvl="1">
              <a:buFont typeface="Courier New" panose="02070309020205020404" pitchFamily="49" charset="0"/>
              <a:buChar char="o"/>
            </a:pPr>
            <a:r>
              <a:rPr lang="en-US" sz="1600" dirty="0">
                <a:latin typeface="Open Sans" panose="020B0604020202020204" charset="0"/>
                <a:ea typeface="Open Sans" panose="020B0604020202020204" charset="0"/>
                <a:cs typeface="Open Sans" panose="020B0604020202020204" charset="0"/>
              </a:rPr>
              <a:t>LSTM with 8 neurons.</a:t>
            </a:r>
          </a:p>
          <a:p>
            <a:pPr lvl="1">
              <a:buFont typeface="Courier New" panose="02070309020205020404" pitchFamily="49" charset="0"/>
              <a:buChar char="o"/>
            </a:pPr>
            <a:r>
              <a:rPr lang="en-US" sz="1600" dirty="0">
                <a:latin typeface="Open Sans" panose="020B0604020202020204" charset="0"/>
                <a:ea typeface="Open Sans" panose="020B0604020202020204" charset="0"/>
                <a:cs typeface="Open Sans" panose="020B0604020202020204" charset="0"/>
              </a:rPr>
              <a:t>1 dense layer (activation: softmax).</a:t>
            </a:r>
          </a:p>
          <a:p>
            <a:pPr lvl="1">
              <a:buFont typeface="Courier New" panose="02070309020205020404" pitchFamily="49" charset="0"/>
              <a:buChar char="o"/>
            </a:pPr>
            <a:r>
              <a:rPr lang="en-US" sz="1600" dirty="0">
                <a:latin typeface="Open Sans" panose="020B0604020202020204" charset="0"/>
                <a:ea typeface="Open Sans" panose="020B0604020202020204" charset="0"/>
                <a:cs typeface="Open Sans" panose="020B0604020202020204" charset="0"/>
              </a:rPr>
              <a:t>Optimizer: adam, epochs: 8, batch size: 48.</a:t>
            </a:r>
            <a:endParaRPr lang="en-US" sz="2000" dirty="0">
              <a:latin typeface="Open Sans" panose="020B0604020202020204" charset="0"/>
              <a:ea typeface="Open Sans" panose="020B0604020202020204" charset="0"/>
              <a:cs typeface="Open Sans" panose="020B0604020202020204" charset="0"/>
            </a:endParaRPr>
          </a:p>
          <a:p>
            <a:pPr marL="114300" indent="0">
              <a:buNone/>
            </a:pPr>
            <a:endParaRPr lang="en-US" sz="20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481766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txBox="1">
            <a:spLocks noGrp="1"/>
          </p:cNvSpPr>
          <p:nvPr>
            <p:ph type="title"/>
          </p:nvPr>
        </p:nvSpPr>
        <p:spPr>
          <a:xfrm>
            <a:off x="311700" y="288567"/>
            <a:ext cx="8520600" cy="943200"/>
          </a:xfrm>
          <a:prstGeom prst="rect">
            <a:avLst/>
          </a:prstGeom>
        </p:spPr>
        <p:txBody>
          <a:bodyPr spcFirstLastPara="1" wrap="square" lIns="91425" tIns="91425" rIns="91425" bIns="91425" anchor="t" anchorCtr="0">
            <a:noAutofit/>
          </a:bodyPr>
          <a:lstStyle/>
          <a:p>
            <a:pPr lvl="0"/>
            <a:r>
              <a:rPr lang="en-US" dirty="0"/>
              <a:t>Long Short-Term Memory Networks</a:t>
            </a:r>
            <a:endParaRPr dirty="0"/>
          </a:p>
        </p:txBody>
      </p:sp>
      <p:graphicFrame>
        <p:nvGraphicFramePr>
          <p:cNvPr id="3" name="Table 2">
            <a:extLst>
              <a:ext uri="{FF2B5EF4-FFF2-40B4-BE49-F238E27FC236}">
                <a16:creationId xmlns:a16="http://schemas.microsoft.com/office/drawing/2014/main" id="{577243D0-DA6B-45C4-8ADB-F1ECC75D32FF}"/>
              </a:ext>
            </a:extLst>
          </p:cNvPr>
          <p:cNvGraphicFramePr>
            <a:graphicFrameLocks noGrp="1"/>
          </p:cNvGraphicFramePr>
          <p:nvPr>
            <p:extLst>
              <p:ext uri="{D42A27DB-BD31-4B8C-83A1-F6EECF244321}">
                <p14:modId xmlns:p14="http://schemas.microsoft.com/office/powerpoint/2010/main" val="1905028379"/>
              </p:ext>
            </p:extLst>
          </p:nvPr>
        </p:nvGraphicFramePr>
        <p:xfrm>
          <a:off x="1204378" y="2680248"/>
          <a:ext cx="3036331" cy="1871132"/>
        </p:xfrm>
        <a:graphic>
          <a:graphicData uri="http://schemas.openxmlformats.org/drawingml/2006/table">
            <a:tbl>
              <a:tblPr firstRow="1" bandRow="1">
                <a:tableStyleId>{B48BD73B-6FE9-4D84-B573-720E5AE7D972}</a:tableStyleId>
              </a:tblPr>
              <a:tblGrid>
                <a:gridCol w="793755">
                  <a:extLst>
                    <a:ext uri="{9D8B030D-6E8A-4147-A177-3AD203B41FA5}">
                      <a16:colId xmlns:a16="http://schemas.microsoft.com/office/drawing/2014/main" val="1109405393"/>
                    </a:ext>
                  </a:extLst>
                </a:gridCol>
                <a:gridCol w="708660">
                  <a:extLst>
                    <a:ext uri="{9D8B030D-6E8A-4147-A177-3AD203B41FA5}">
                      <a16:colId xmlns:a16="http://schemas.microsoft.com/office/drawing/2014/main" val="2732531317"/>
                    </a:ext>
                  </a:extLst>
                </a:gridCol>
                <a:gridCol w="770011">
                  <a:extLst>
                    <a:ext uri="{9D8B030D-6E8A-4147-A177-3AD203B41FA5}">
                      <a16:colId xmlns:a16="http://schemas.microsoft.com/office/drawing/2014/main" val="3818487560"/>
                    </a:ext>
                  </a:extLst>
                </a:gridCol>
                <a:gridCol w="763905">
                  <a:extLst>
                    <a:ext uri="{9D8B030D-6E8A-4147-A177-3AD203B41FA5}">
                      <a16:colId xmlns:a16="http://schemas.microsoft.com/office/drawing/2014/main" val="3238202281"/>
                    </a:ext>
                  </a:extLst>
                </a:gridCol>
              </a:tblGrid>
              <a:tr h="467783">
                <a:tc>
                  <a:txBody>
                    <a:bodyPr/>
                    <a:lstStyle/>
                    <a:p>
                      <a:pPr algn="ctr"/>
                      <a:r>
                        <a:rPr lang="en-US" dirty="0">
                          <a:solidFill>
                            <a:srgbClr val="0070C0"/>
                          </a:solidFill>
                          <a:latin typeface="Open Sans" panose="020B0604020202020204" charset="0"/>
                          <a:ea typeface="Open Sans" panose="020B0604020202020204" charset="0"/>
                          <a:cs typeface="Open Sans" panose="020B0604020202020204" charset="0"/>
                        </a:rPr>
                        <a:t>1641</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146</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30</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1817</a:t>
                      </a:r>
                    </a:p>
                  </a:txBody>
                  <a:tcPr/>
                </a:tc>
                <a:extLst>
                  <a:ext uri="{0D108BD9-81ED-4DB2-BD59-A6C34878D82A}">
                    <a16:rowId xmlns:a16="http://schemas.microsoft.com/office/drawing/2014/main" val="1317033600"/>
                  </a:ext>
                </a:extLst>
              </a:tr>
              <a:tr h="467783">
                <a:tc>
                  <a:txBody>
                    <a:bodyPr/>
                    <a:lstStyle/>
                    <a:p>
                      <a:pPr algn="ctr"/>
                      <a:r>
                        <a:rPr lang="en-US" dirty="0">
                          <a:latin typeface="Open Sans" panose="020B0604020202020204" charset="0"/>
                          <a:ea typeface="Open Sans" panose="020B0604020202020204" charset="0"/>
                          <a:cs typeface="Open Sans" panose="020B0604020202020204" charset="0"/>
                        </a:rPr>
                        <a:t>197</a:t>
                      </a:r>
                    </a:p>
                  </a:txBody>
                  <a:tcPr/>
                </a:tc>
                <a:tc>
                  <a:txBody>
                    <a:bodyPr/>
                    <a:lstStyle/>
                    <a:p>
                      <a:pPr algn="ctr"/>
                      <a:r>
                        <a:rPr lang="en-US" dirty="0">
                          <a:solidFill>
                            <a:srgbClr val="0070C0"/>
                          </a:solidFill>
                          <a:latin typeface="Open Sans" panose="020B0604020202020204" charset="0"/>
                          <a:ea typeface="Open Sans" panose="020B0604020202020204" charset="0"/>
                          <a:cs typeface="Open Sans" panose="020B0604020202020204" charset="0"/>
                        </a:rPr>
                        <a:t>371</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60</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628</a:t>
                      </a:r>
                    </a:p>
                  </a:txBody>
                  <a:tcPr/>
                </a:tc>
                <a:extLst>
                  <a:ext uri="{0D108BD9-81ED-4DB2-BD59-A6C34878D82A}">
                    <a16:rowId xmlns:a16="http://schemas.microsoft.com/office/drawing/2014/main" val="4144060853"/>
                  </a:ext>
                </a:extLst>
              </a:tr>
              <a:tr h="467783">
                <a:tc>
                  <a:txBody>
                    <a:bodyPr/>
                    <a:lstStyle/>
                    <a:p>
                      <a:pPr algn="ctr"/>
                      <a:r>
                        <a:rPr lang="en-US" dirty="0">
                          <a:latin typeface="Open Sans" panose="020B0604020202020204" charset="0"/>
                          <a:ea typeface="Open Sans" panose="020B0604020202020204" charset="0"/>
                          <a:cs typeface="Open Sans" panose="020B0604020202020204" charset="0"/>
                        </a:rPr>
                        <a:t>80</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74</a:t>
                      </a:r>
                    </a:p>
                  </a:txBody>
                  <a:tcPr/>
                </a:tc>
                <a:tc>
                  <a:txBody>
                    <a:bodyPr/>
                    <a:lstStyle/>
                    <a:p>
                      <a:pPr algn="ctr"/>
                      <a:r>
                        <a:rPr lang="en-US" dirty="0">
                          <a:solidFill>
                            <a:srgbClr val="0070C0"/>
                          </a:solidFill>
                          <a:latin typeface="Open Sans" panose="020B0604020202020204" charset="0"/>
                          <a:ea typeface="Open Sans" panose="020B0604020202020204" charset="0"/>
                          <a:cs typeface="Open Sans" panose="020B0604020202020204" charset="0"/>
                        </a:rPr>
                        <a:t>329</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483</a:t>
                      </a:r>
                    </a:p>
                  </a:txBody>
                  <a:tcPr/>
                </a:tc>
                <a:extLst>
                  <a:ext uri="{0D108BD9-81ED-4DB2-BD59-A6C34878D82A}">
                    <a16:rowId xmlns:a16="http://schemas.microsoft.com/office/drawing/2014/main" val="404127540"/>
                  </a:ext>
                </a:extLst>
              </a:tr>
              <a:tr h="467783">
                <a:tc>
                  <a:txBody>
                    <a:bodyPr/>
                    <a:lstStyle/>
                    <a:p>
                      <a:pPr algn="ctr"/>
                      <a:r>
                        <a:rPr lang="en-US" dirty="0">
                          <a:latin typeface="Open Sans" panose="020B0604020202020204" charset="0"/>
                          <a:ea typeface="Open Sans" panose="020B0604020202020204" charset="0"/>
                          <a:cs typeface="Open Sans" panose="020B0604020202020204" charset="0"/>
                        </a:rPr>
                        <a:t>1918</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591</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419</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2928</a:t>
                      </a:r>
                    </a:p>
                  </a:txBody>
                  <a:tcPr/>
                </a:tc>
                <a:extLst>
                  <a:ext uri="{0D108BD9-81ED-4DB2-BD59-A6C34878D82A}">
                    <a16:rowId xmlns:a16="http://schemas.microsoft.com/office/drawing/2014/main" val="2979473939"/>
                  </a:ext>
                </a:extLst>
              </a:tr>
            </a:tbl>
          </a:graphicData>
        </a:graphic>
      </p:graphicFrame>
      <p:sp>
        <p:nvSpPr>
          <p:cNvPr id="4" name="TextBox 3">
            <a:extLst>
              <a:ext uri="{FF2B5EF4-FFF2-40B4-BE49-F238E27FC236}">
                <a16:creationId xmlns:a16="http://schemas.microsoft.com/office/drawing/2014/main" id="{AE9D9045-21E9-4B7D-BE27-A4054F323B24}"/>
              </a:ext>
            </a:extLst>
          </p:cNvPr>
          <p:cNvSpPr txBox="1"/>
          <p:nvPr/>
        </p:nvSpPr>
        <p:spPr>
          <a:xfrm>
            <a:off x="248955" y="2485297"/>
            <a:ext cx="400110" cy="2012798"/>
          </a:xfrm>
          <a:prstGeom prst="rect">
            <a:avLst/>
          </a:prstGeom>
          <a:noFill/>
        </p:spPr>
        <p:txBody>
          <a:bodyPr vert="eaVert" wrap="square" rtlCol="0">
            <a:spAutoFit/>
          </a:bodyPr>
          <a:lstStyle/>
          <a:p>
            <a:endParaRPr lang="en-US" dirty="0"/>
          </a:p>
        </p:txBody>
      </p:sp>
      <p:sp>
        <p:nvSpPr>
          <p:cNvPr id="5" name="Rectangle 4">
            <a:extLst>
              <a:ext uri="{FF2B5EF4-FFF2-40B4-BE49-F238E27FC236}">
                <a16:creationId xmlns:a16="http://schemas.microsoft.com/office/drawing/2014/main" id="{F07C6148-A0AF-4402-B840-89EEB6251C12}"/>
              </a:ext>
            </a:extLst>
          </p:cNvPr>
          <p:cNvSpPr/>
          <p:nvPr/>
        </p:nvSpPr>
        <p:spPr>
          <a:xfrm>
            <a:off x="227820" y="2793075"/>
            <a:ext cx="1027149"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negative</a:t>
            </a:r>
          </a:p>
        </p:txBody>
      </p:sp>
      <p:sp>
        <p:nvSpPr>
          <p:cNvPr id="6" name="Rectangle 5">
            <a:extLst>
              <a:ext uri="{FF2B5EF4-FFF2-40B4-BE49-F238E27FC236}">
                <a16:creationId xmlns:a16="http://schemas.microsoft.com/office/drawing/2014/main" id="{2D4D5B54-90C4-439C-A5C9-C94C42482DDB}"/>
              </a:ext>
            </a:extLst>
          </p:cNvPr>
          <p:cNvSpPr/>
          <p:nvPr/>
        </p:nvSpPr>
        <p:spPr>
          <a:xfrm>
            <a:off x="643757" y="3288771"/>
            <a:ext cx="565929"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 0</a:t>
            </a:r>
          </a:p>
        </p:txBody>
      </p:sp>
      <p:sp>
        <p:nvSpPr>
          <p:cNvPr id="7" name="Rectangle 6">
            <a:extLst>
              <a:ext uri="{FF2B5EF4-FFF2-40B4-BE49-F238E27FC236}">
                <a16:creationId xmlns:a16="http://schemas.microsoft.com/office/drawing/2014/main" id="{45AF487B-96DC-4803-AD98-DCB15419100A}"/>
              </a:ext>
            </a:extLst>
          </p:cNvPr>
          <p:cNvSpPr/>
          <p:nvPr/>
        </p:nvSpPr>
        <p:spPr>
          <a:xfrm>
            <a:off x="597048" y="4190318"/>
            <a:ext cx="565929"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All</a:t>
            </a:r>
          </a:p>
        </p:txBody>
      </p:sp>
      <p:sp>
        <p:nvSpPr>
          <p:cNvPr id="8" name="Rectangle 7">
            <a:extLst>
              <a:ext uri="{FF2B5EF4-FFF2-40B4-BE49-F238E27FC236}">
                <a16:creationId xmlns:a16="http://schemas.microsoft.com/office/drawing/2014/main" id="{1EDAD0AB-3761-49C5-89A6-F98CB7427274}"/>
              </a:ext>
            </a:extLst>
          </p:cNvPr>
          <p:cNvSpPr/>
          <p:nvPr/>
        </p:nvSpPr>
        <p:spPr>
          <a:xfrm>
            <a:off x="2028931" y="2012817"/>
            <a:ext cx="1224353" cy="308933"/>
          </a:xfrm>
          <a:prstGeom prst="rect">
            <a:avLst/>
          </a:prstGeom>
        </p:spPr>
        <p:txBody>
          <a:bodyPr wrap="square">
            <a:spAutoFit/>
          </a:bodyPr>
          <a:lstStyle/>
          <a:p>
            <a:pPr marL="114300" indent="0">
              <a:spcBef>
                <a:spcPts val="1200"/>
              </a:spcBef>
              <a:buNone/>
            </a:pPr>
            <a:r>
              <a:rPr lang="en-US" b="1" dirty="0">
                <a:highlight>
                  <a:srgbClr val="FFFFFF"/>
                </a:highlight>
                <a:latin typeface="Open Sans" panose="020B0604020202020204" charset="0"/>
                <a:ea typeface="Open Sans" panose="020B0604020202020204" charset="0"/>
                <a:cs typeface="Open Sans" panose="020B0604020202020204" charset="0"/>
              </a:rPr>
              <a:t>Predicted</a:t>
            </a:r>
          </a:p>
        </p:txBody>
      </p:sp>
      <p:sp>
        <p:nvSpPr>
          <p:cNvPr id="9" name="TextBox 8">
            <a:extLst>
              <a:ext uri="{FF2B5EF4-FFF2-40B4-BE49-F238E27FC236}">
                <a16:creationId xmlns:a16="http://schemas.microsoft.com/office/drawing/2014/main" id="{B2D5300E-2FD7-4D26-8C1F-B8ED1342D6D1}"/>
              </a:ext>
            </a:extLst>
          </p:cNvPr>
          <p:cNvSpPr txBox="1"/>
          <p:nvPr/>
        </p:nvSpPr>
        <p:spPr>
          <a:xfrm rot="10800000">
            <a:off x="0" y="2956155"/>
            <a:ext cx="400110" cy="931588"/>
          </a:xfrm>
          <a:prstGeom prst="rect">
            <a:avLst/>
          </a:prstGeom>
          <a:noFill/>
        </p:spPr>
        <p:txBody>
          <a:bodyPr vert="eaVert" wrap="square" rtlCol="0">
            <a:spAutoFit/>
          </a:bodyPr>
          <a:lstStyle/>
          <a:p>
            <a:r>
              <a:rPr lang="en-US" b="1" dirty="0"/>
              <a:t>True</a:t>
            </a:r>
          </a:p>
        </p:txBody>
      </p:sp>
      <p:sp>
        <p:nvSpPr>
          <p:cNvPr id="10" name="Rectangle 9">
            <a:extLst>
              <a:ext uri="{FF2B5EF4-FFF2-40B4-BE49-F238E27FC236}">
                <a16:creationId xmlns:a16="http://schemas.microsoft.com/office/drawing/2014/main" id="{2966C94F-9652-43FB-BF66-2297EC3DB0DE}"/>
              </a:ext>
            </a:extLst>
          </p:cNvPr>
          <p:cNvSpPr/>
          <p:nvPr/>
        </p:nvSpPr>
        <p:spPr>
          <a:xfrm>
            <a:off x="324547" y="3236416"/>
            <a:ext cx="1027149"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neutral</a:t>
            </a:r>
          </a:p>
        </p:txBody>
      </p:sp>
      <p:sp>
        <p:nvSpPr>
          <p:cNvPr id="11" name="Rectangle 10">
            <a:extLst>
              <a:ext uri="{FF2B5EF4-FFF2-40B4-BE49-F238E27FC236}">
                <a16:creationId xmlns:a16="http://schemas.microsoft.com/office/drawing/2014/main" id="{AB8DF3C0-547C-4AFF-8533-A8F6F8E71EEE}"/>
              </a:ext>
            </a:extLst>
          </p:cNvPr>
          <p:cNvSpPr/>
          <p:nvPr/>
        </p:nvSpPr>
        <p:spPr>
          <a:xfrm>
            <a:off x="285455" y="3713367"/>
            <a:ext cx="1027149"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positive</a:t>
            </a:r>
          </a:p>
        </p:txBody>
      </p:sp>
      <p:sp>
        <p:nvSpPr>
          <p:cNvPr id="12" name="Rectangle 11">
            <a:extLst>
              <a:ext uri="{FF2B5EF4-FFF2-40B4-BE49-F238E27FC236}">
                <a16:creationId xmlns:a16="http://schemas.microsoft.com/office/drawing/2014/main" id="{EEA70D89-2A66-4C61-8B29-F69E2CF3D6BD}"/>
              </a:ext>
            </a:extLst>
          </p:cNvPr>
          <p:cNvSpPr/>
          <p:nvPr/>
        </p:nvSpPr>
        <p:spPr>
          <a:xfrm>
            <a:off x="670200" y="2332929"/>
            <a:ext cx="8730699"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        negative  neutral   positive    All</a:t>
            </a:r>
          </a:p>
        </p:txBody>
      </p:sp>
      <p:pic>
        <p:nvPicPr>
          <p:cNvPr id="2" name="Picture 1">
            <a:extLst>
              <a:ext uri="{FF2B5EF4-FFF2-40B4-BE49-F238E27FC236}">
                <a16:creationId xmlns:a16="http://schemas.microsoft.com/office/drawing/2014/main" id="{ED3022A0-1986-4BEC-9FAF-9055DE4A3A98}"/>
              </a:ext>
            </a:extLst>
          </p:cNvPr>
          <p:cNvPicPr>
            <a:picLocks noChangeAspect="1"/>
          </p:cNvPicPr>
          <p:nvPr/>
        </p:nvPicPr>
        <p:blipFill>
          <a:blip r:embed="rId3"/>
          <a:stretch>
            <a:fillRect/>
          </a:stretch>
        </p:blipFill>
        <p:spPr>
          <a:xfrm>
            <a:off x="4817502" y="2727249"/>
            <a:ext cx="4098678" cy="1972235"/>
          </a:xfrm>
          <a:prstGeom prst="rect">
            <a:avLst/>
          </a:prstGeom>
        </p:spPr>
      </p:pic>
      <p:sp>
        <p:nvSpPr>
          <p:cNvPr id="14" name="Google Shape;116;p19">
            <a:extLst>
              <a:ext uri="{FF2B5EF4-FFF2-40B4-BE49-F238E27FC236}">
                <a16:creationId xmlns:a16="http://schemas.microsoft.com/office/drawing/2014/main" id="{74E55A29-7E92-4E87-A009-8FFA30A9F294}"/>
              </a:ext>
            </a:extLst>
          </p:cNvPr>
          <p:cNvSpPr txBox="1">
            <a:spLocks/>
          </p:cNvSpPr>
          <p:nvPr/>
        </p:nvSpPr>
        <p:spPr>
          <a:xfrm>
            <a:off x="2504286" y="4997334"/>
            <a:ext cx="4826307" cy="4111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114300" indent="0">
              <a:buNone/>
            </a:pPr>
            <a:r>
              <a:rPr lang="en-US" sz="1400" dirty="0">
                <a:solidFill>
                  <a:srgbClr val="0070C0"/>
                </a:solidFill>
                <a:latin typeface="Open Sans" panose="020B0604020202020204" charset="0"/>
                <a:ea typeface="Open Sans" panose="020B0604020202020204" charset="0"/>
                <a:cs typeface="Open Sans" panose="020B0604020202020204" charset="0"/>
              </a:rPr>
              <a:t>           LSTM networks with original data</a:t>
            </a:r>
          </a:p>
          <a:p>
            <a:pPr marL="114300" indent="0">
              <a:buFont typeface="Open Sans"/>
              <a:buNone/>
            </a:pPr>
            <a:endParaRPr lang="en-US" sz="1400" dirty="0">
              <a:solidFill>
                <a:srgbClr val="0070C0"/>
              </a:solidFill>
              <a:latin typeface="Open Sans" panose="020B0604020202020204" charset="0"/>
              <a:ea typeface="Open Sans" panose="020B0604020202020204" charset="0"/>
              <a:cs typeface="Open Sans" panose="020B06040202020202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title"/>
          </p:nvPr>
        </p:nvSpPr>
        <p:spPr>
          <a:xfrm>
            <a:off x="311700" y="355242"/>
            <a:ext cx="8520600" cy="943200"/>
          </a:xfrm>
          <a:prstGeom prst="rect">
            <a:avLst/>
          </a:prstGeom>
        </p:spPr>
        <p:txBody>
          <a:bodyPr spcFirstLastPara="1" wrap="square" lIns="91425" tIns="91425" rIns="91425" bIns="91425" anchor="t" anchorCtr="0">
            <a:noAutofit/>
          </a:bodyPr>
          <a:lstStyle/>
          <a:p>
            <a:pPr lvl="0"/>
            <a:r>
              <a:rPr lang="en-US" dirty="0"/>
              <a:t>Long Short-Term Memory Networks</a:t>
            </a:r>
            <a:endParaRPr dirty="0"/>
          </a:p>
        </p:txBody>
      </p:sp>
      <p:sp>
        <p:nvSpPr>
          <p:cNvPr id="2" name="Rectangle 3">
            <a:extLst>
              <a:ext uri="{FF2B5EF4-FFF2-40B4-BE49-F238E27FC236}">
                <a16:creationId xmlns:a16="http://schemas.microsoft.com/office/drawing/2014/main" id="{1F27CA7E-282B-41F1-B6DE-CE70661ECD9A}"/>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0" name="Google Shape;116;p19">
            <a:extLst>
              <a:ext uri="{FF2B5EF4-FFF2-40B4-BE49-F238E27FC236}">
                <a16:creationId xmlns:a16="http://schemas.microsoft.com/office/drawing/2014/main" id="{C922EB4D-D404-456D-A883-F01F8179292F}"/>
              </a:ext>
            </a:extLst>
          </p:cNvPr>
          <p:cNvSpPr txBox="1">
            <a:spLocks noGrp="1"/>
          </p:cNvSpPr>
          <p:nvPr>
            <p:ph type="body" idx="1"/>
          </p:nvPr>
        </p:nvSpPr>
        <p:spPr>
          <a:xfrm>
            <a:off x="106240" y="1335162"/>
            <a:ext cx="8520600" cy="748094"/>
          </a:xfrm>
          <a:prstGeom prst="rect">
            <a:avLst/>
          </a:prstGeom>
        </p:spPr>
        <p:txBody>
          <a:bodyPr spcFirstLastPara="1" wrap="square" lIns="91425" tIns="91425" rIns="91425" bIns="91425" anchor="t" anchorCtr="0">
            <a:noAutofit/>
          </a:bodyPr>
          <a:lstStyle/>
          <a:p>
            <a:r>
              <a:rPr lang="en-US" sz="2000" dirty="0">
                <a:latin typeface="Open Sans" panose="020B0604020202020204" charset="0"/>
                <a:ea typeface="Open Sans" panose="020B0604020202020204" charset="0"/>
                <a:cs typeface="Open Sans" panose="020B0604020202020204" charset="0"/>
              </a:rPr>
              <a:t>Error analysis based on LSTM networks with original data.</a:t>
            </a:r>
          </a:p>
        </p:txBody>
      </p:sp>
      <p:pic>
        <p:nvPicPr>
          <p:cNvPr id="3" name="Picture 2">
            <a:extLst>
              <a:ext uri="{FF2B5EF4-FFF2-40B4-BE49-F238E27FC236}">
                <a16:creationId xmlns:a16="http://schemas.microsoft.com/office/drawing/2014/main" id="{2DADC5CF-068C-4F64-ACA7-7557D51CDE64}"/>
              </a:ext>
            </a:extLst>
          </p:cNvPr>
          <p:cNvPicPr>
            <a:picLocks noChangeAspect="1"/>
          </p:cNvPicPr>
          <p:nvPr/>
        </p:nvPicPr>
        <p:blipFill>
          <a:blip r:embed="rId3"/>
          <a:stretch>
            <a:fillRect/>
          </a:stretch>
        </p:blipFill>
        <p:spPr>
          <a:xfrm>
            <a:off x="150616" y="2176404"/>
            <a:ext cx="8842767" cy="2723396"/>
          </a:xfrm>
          <a:prstGeom prst="rect">
            <a:avLst/>
          </a:prstGeom>
        </p:spPr>
      </p:pic>
    </p:spTree>
    <p:extLst>
      <p:ext uri="{BB962C8B-B14F-4D97-AF65-F5344CB8AC3E}">
        <p14:creationId xmlns:p14="http://schemas.microsoft.com/office/powerpoint/2010/main" val="18577201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title"/>
          </p:nvPr>
        </p:nvSpPr>
        <p:spPr>
          <a:xfrm>
            <a:off x="311700" y="355242"/>
            <a:ext cx="8520600" cy="943200"/>
          </a:xfrm>
          <a:prstGeom prst="rect">
            <a:avLst/>
          </a:prstGeom>
        </p:spPr>
        <p:txBody>
          <a:bodyPr spcFirstLastPara="1" wrap="square" lIns="91425" tIns="91425" rIns="91425" bIns="91425" anchor="t" anchorCtr="0">
            <a:noAutofit/>
          </a:bodyPr>
          <a:lstStyle/>
          <a:p>
            <a:pPr lvl="0"/>
            <a:r>
              <a:rPr lang="en-US" dirty="0"/>
              <a:t>Long Short-Term Memory Networks</a:t>
            </a:r>
            <a:endParaRPr dirty="0"/>
          </a:p>
        </p:txBody>
      </p:sp>
      <p:sp>
        <p:nvSpPr>
          <p:cNvPr id="2" name="Rectangle 3">
            <a:extLst>
              <a:ext uri="{FF2B5EF4-FFF2-40B4-BE49-F238E27FC236}">
                <a16:creationId xmlns:a16="http://schemas.microsoft.com/office/drawing/2014/main" id="{1F27CA7E-282B-41F1-B6DE-CE70661ECD9A}"/>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0" name="Google Shape;116;p19">
            <a:extLst>
              <a:ext uri="{FF2B5EF4-FFF2-40B4-BE49-F238E27FC236}">
                <a16:creationId xmlns:a16="http://schemas.microsoft.com/office/drawing/2014/main" id="{C922EB4D-D404-456D-A883-F01F8179292F}"/>
              </a:ext>
            </a:extLst>
          </p:cNvPr>
          <p:cNvSpPr txBox="1">
            <a:spLocks noGrp="1"/>
          </p:cNvSpPr>
          <p:nvPr>
            <p:ph type="body" idx="1"/>
          </p:nvPr>
        </p:nvSpPr>
        <p:spPr>
          <a:xfrm>
            <a:off x="92406" y="1391958"/>
            <a:ext cx="8520600" cy="748094"/>
          </a:xfrm>
          <a:prstGeom prst="rect">
            <a:avLst/>
          </a:prstGeom>
        </p:spPr>
        <p:txBody>
          <a:bodyPr spcFirstLastPara="1" wrap="square" lIns="91425" tIns="91425" rIns="91425" bIns="91425" anchor="t" anchorCtr="0">
            <a:noAutofit/>
          </a:bodyPr>
          <a:lstStyle/>
          <a:p>
            <a:r>
              <a:rPr lang="en-US" sz="2000" dirty="0">
                <a:latin typeface="Open Sans" panose="020B0604020202020204" charset="0"/>
                <a:ea typeface="Open Sans" panose="020B0604020202020204" charset="0"/>
                <a:cs typeface="Open Sans" panose="020B0604020202020204" charset="0"/>
              </a:rPr>
              <a:t>Error analysis based on LSTM networks with original data.</a:t>
            </a:r>
          </a:p>
        </p:txBody>
      </p:sp>
      <p:pic>
        <p:nvPicPr>
          <p:cNvPr id="3" name="Picture 2">
            <a:extLst>
              <a:ext uri="{FF2B5EF4-FFF2-40B4-BE49-F238E27FC236}">
                <a16:creationId xmlns:a16="http://schemas.microsoft.com/office/drawing/2014/main" id="{73447A66-CF2A-477B-AB1F-45AED6A4FA66}"/>
              </a:ext>
            </a:extLst>
          </p:cNvPr>
          <p:cNvPicPr>
            <a:picLocks noChangeAspect="1"/>
          </p:cNvPicPr>
          <p:nvPr/>
        </p:nvPicPr>
        <p:blipFill>
          <a:blip r:embed="rId3"/>
          <a:stretch>
            <a:fillRect/>
          </a:stretch>
        </p:blipFill>
        <p:spPr>
          <a:xfrm>
            <a:off x="190500" y="2135081"/>
            <a:ext cx="8763000" cy="2853704"/>
          </a:xfrm>
          <a:prstGeom prst="rect">
            <a:avLst/>
          </a:prstGeom>
        </p:spPr>
      </p:pic>
    </p:spTree>
    <p:extLst>
      <p:ext uri="{BB962C8B-B14F-4D97-AF65-F5344CB8AC3E}">
        <p14:creationId xmlns:p14="http://schemas.microsoft.com/office/powerpoint/2010/main" val="26625477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6"/>
          <p:cNvSpPr txBox="1">
            <a:spLocks noGrp="1"/>
          </p:cNvSpPr>
          <p:nvPr>
            <p:ph type="title"/>
          </p:nvPr>
        </p:nvSpPr>
        <p:spPr>
          <a:xfrm>
            <a:off x="311700" y="429738"/>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Results </a:t>
            </a:r>
            <a:endParaRPr dirty="0"/>
          </a:p>
        </p:txBody>
      </p:sp>
      <p:graphicFrame>
        <p:nvGraphicFramePr>
          <p:cNvPr id="2" name="Table 1">
            <a:extLst>
              <a:ext uri="{FF2B5EF4-FFF2-40B4-BE49-F238E27FC236}">
                <a16:creationId xmlns:a16="http://schemas.microsoft.com/office/drawing/2014/main" id="{0D672881-2C19-4F18-A76C-C132B84BED8B}"/>
              </a:ext>
            </a:extLst>
          </p:cNvPr>
          <p:cNvGraphicFramePr>
            <a:graphicFrameLocks noGrp="1"/>
          </p:cNvGraphicFramePr>
          <p:nvPr>
            <p:extLst>
              <p:ext uri="{D42A27DB-BD31-4B8C-83A1-F6EECF244321}">
                <p14:modId xmlns:p14="http://schemas.microsoft.com/office/powerpoint/2010/main" val="214474244"/>
              </p:ext>
            </p:extLst>
          </p:nvPr>
        </p:nvGraphicFramePr>
        <p:xfrm>
          <a:off x="237426" y="1276775"/>
          <a:ext cx="8665946" cy="4759960"/>
        </p:xfrm>
        <a:graphic>
          <a:graphicData uri="http://schemas.openxmlformats.org/drawingml/2006/table">
            <a:tbl>
              <a:tblPr firstRow="1" bandRow="1">
                <a:tableStyleId>{B48BD73B-6FE9-4D84-B573-720E5AE7D972}</a:tableStyleId>
              </a:tblPr>
              <a:tblGrid>
                <a:gridCol w="2525025">
                  <a:extLst>
                    <a:ext uri="{9D8B030D-6E8A-4147-A177-3AD203B41FA5}">
                      <a16:colId xmlns:a16="http://schemas.microsoft.com/office/drawing/2014/main" val="2662911592"/>
                    </a:ext>
                  </a:extLst>
                </a:gridCol>
                <a:gridCol w="1597793">
                  <a:extLst>
                    <a:ext uri="{9D8B030D-6E8A-4147-A177-3AD203B41FA5}">
                      <a16:colId xmlns:a16="http://schemas.microsoft.com/office/drawing/2014/main" val="1857872319"/>
                    </a:ext>
                  </a:extLst>
                </a:gridCol>
                <a:gridCol w="1568918">
                  <a:extLst>
                    <a:ext uri="{9D8B030D-6E8A-4147-A177-3AD203B41FA5}">
                      <a16:colId xmlns:a16="http://schemas.microsoft.com/office/drawing/2014/main" val="1684043658"/>
                    </a:ext>
                  </a:extLst>
                </a:gridCol>
                <a:gridCol w="1559293">
                  <a:extLst>
                    <a:ext uri="{9D8B030D-6E8A-4147-A177-3AD203B41FA5}">
                      <a16:colId xmlns:a16="http://schemas.microsoft.com/office/drawing/2014/main" val="3531769364"/>
                    </a:ext>
                  </a:extLst>
                </a:gridCol>
                <a:gridCol w="1414917">
                  <a:extLst>
                    <a:ext uri="{9D8B030D-6E8A-4147-A177-3AD203B41FA5}">
                      <a16:colId xmlns:a16="http://schemas.microsoft.com/office/drawing/2014/main" val="98450722"/>
                    </a:ext>
                  </a:extLst>
                </a:gridCol>
              </a:tblGrid>
              <a:tr h="370840">
                <a:tc>
                  <a:txBody>
                    <a:bodyPr/>
                    <a:lstStyle/>
                    <a:p>
                      <a:endParaRPr lang="en-US" sz="1200" dirty="0"/>
                    </a:p>
                  </a:txBody>
                  <a:tcPr/>
                </a:tc>
                <a:tc>
                  <a:txBody>
                    <a:bodyPr/>
                    <a:lstStyle/>
                    <a:p>
                      <a:pPr algn="ctr"/>
                      <a:r>
                        <a:rPr lang="en-US" sz="1200" dirty="0">
                          <a:latin typeface="Open Sans" panose="020B0604020202020204" charset="0"/>
                          <a:ea typeface="Open Sans" panose="020B0604020202020204" charset="0"/>
                          <a:cs typeface="Open Sans" panose="020B0604020202020204" charset="0"/>
                        </a:rPr>
                        <a:t>Precision</a:t>
                      </a:r>
                    </a:p>
                    <a:p>
                      <a:pPr algn="ctr"/>
                      <a:r>
                        <a:rPr lang="en-US" sz="1200" dirty="0">
                          <a:latin typeface="Open Sans" panose="020B0604020202020204" charset="0"/>
                          <a:ea typeface="Open Sans" panose="020B0604020202020204" charset="0"/>
                          <a:cs typeface="Open Sans" panose="020B0604020202020204" charset="0"/>
                        </a:rPr>
                        <a:t>(Macro Average)</a:t>
                      </a:r>
                    </a:p>
                  </a:txBody>
                  <a:tcPr/>
                </a:tc>
                <a:tc>
                  <a:txBody>
                    <a:bodyPr/>
                    <a:lstStyle/>
                    <a:p>
                      <a:pPr algn="ctr"/>
                      <a:r>
                        <a:rPr lang="en-US" sz="1200" dirty="0">
                          <a:latin typeface="Open Sans" panose="020B0604020202020204" charset="0"/>
                          <a:ea typeface="Open Sans" panose="020B0604020202020204" charset="0"/>
                          <a:cs typeface="Open Sans" panose="020B0604020202020204" charset="0"/>
                        </a:rPr>
                        <a:t>Recall</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Open Sans" panose="020B0604020202020204" charset="0"/>
                          <a:ea typeface="Open Sans" panose="020B0604020202020204" charset="0"/>
                          <a:cs typeface="Open Sans" panose="020B0604020202020204" charset="0"/>
                        </a:rPr>
                        <a:t>(Macro Average)</a:t>
                      </a:r>
                    </a:p>
                  </a:txBody>
                  <a:tcPr/>
                </a:tc>
                <a:tc>
                  <a:txBody>
                    <a:bodyPr/>
                    <a:lstStyle/>
                    <a:p>
                      <a:pPr algn="ctr"/>
                      <a:r>
                        <a:rPr lang="en-US" sz="1200" dirty="0">
                          <a:latin typeface="Open Sans" panose="020B0604020202020204" charset="0"/>
                          <a:ea typeface="Open Sans" panose="020B0604020202020204" charset="0"/>
                          <a:cs typeface="Open Sans" panose="020B0604020202020204" charset="0"/>
                        </a:rPr>
                        <a:t>F1 Score</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Open Sans" panose="020B0604020202020204" charset="0"/>
                          <a:ea typeface="Open Sans" panose="020B0604020202020204" charset="0"/>
                          <a:cs typeface="Open Sans" panose="020B0604020202020204" charset="0"/>
                        </a:rPr>
                        <a:t>(Macro Average)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Open Sans" panose="020B0604020202020204" charset="0"/>
                          <a:ea typeface="Open Sans" panose="020B0604020202020204" charset="0"/>
                          <a:cs typeface="Open Sans" panose="020B0604020202020204" charset="0"/>
                        </a:rPr>
                        <a:t>Accuracy</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Open Sans" panose="020B0604020202020204" charset="0"/>
                          <a:ea typeface="Open Sans" panose="020B0604020202020204" charset="0"/>
                          <a:cs typeface="Open Sans" panose="020B0604020202020204" charset="0"/>
                        </a:rPr>
                        <a:t>(Overall)</a:t>
                      </a:r>
                    </a:p>
                  </a:txBody>
                  <a:tcPr/>
                </a:tc>
                <a:extLst>
                  <a:ext uri="{0D108BD9-81ED-4DB2-BD59-A6C34878D82A}">
                    <a16:rowId xmlns:a16="http://schemas.microsoft.com/office/drawing/2014/main" val="580060959"/>
                  </a:ext>
                </a:extLst>
              </a:tr>
              <a:tr h="370840">
                <a:tc>
                  <a:txBody>
                    <a:bodyPr/>
                    <a:lstStyle/>
                    <a:p>
                      <a:r>
                        <a:rPr lang="en-US" sz="1200" dirty="0"/>
                        <a:t>Naïve Bayes</a:t>
                      </a:r>
                    </a:p>
                    <a:p>
                      <a:pPr marL="285750" indent="-285750">
                        <a:buFontTx/>
                        <a:buChar char="-"/>
                      </a:pPr>
                      <a:r>
                        <a:rPr lang="en-US" sz="1200" dirty="0"/>
                        <a:t>Over-sampling data</a:t>
                      </a:r>
                    </a:p>
                    <a:p>
                      <a:pPr marL="285750" indent="-285750">
                        <a:buFontTx/>
                        <a:buChar char="-"/>
                      </a:pPr>
                      <a:r>
                        <a:rPr lang="en-US" sz="1200" dirty="0"/>
                        <a:t>Bag-of-words</a:t>
                      </a:r>
                    </a:p>
                    <a:p>
                      <a:pPr marL="285750" indent="-285750">
                        <a:buFontTx/>
                        <a:buChar char="-"/>
                      </a:pPr>
                      <a:r>
                        <a:rPr lang="en-US" sz="1200" dirty="0"/>
                        <a:t>TF-IDF</a:t>
                      </a:r>
                    </a:p>
                  </a:txBody>
                  <a:tcPr/>
                </a:tc>
                <a:tc>
                  <a:txBody>
                    <a:bodyPr/>
                    <a:lstStyle/>
                    <a:p>
                      <a:pPr algn="ctr"/>
                      <a:r>
                        <a:rPr lang="en-US" sz="1200" dirty="0">
                          <a:latin typeface="Open Sans" panose="020B0604020202020204" charset="0"/>
                          <a:ea typeface="Open Sans" panose="020B0604020202020204" charset="0"/>
                          <a:cs typeface="Open Sans" panose="020B0604020202020204" charset="0"/>
                        </a:rPr>
                        <a:t>0.71</a:t>
                      </a:r>
                    </a:p>
                  </a:txBody>
                  <a:tcPr/>
                </a:tc>
                <a:tc>
                  <a:txBody>
                    <a:bodyPr/>
                    <a:lstStyle/>
                    <a:p>
                      <a:pPr algn="ctr"/>
                      <a:r>
                        <a:rPr lang="en-US" sz="1200" dirty="0">
                          <a:latin typeface="Open Sans" panose="020B0604020202020204" charset="0"/>
                          <a:ea typeface="Open Sans" panose="020B0604020202020204" charset="0"/>
                          <a:cs typeface="Open Sans" panose="020B0604020202020204" charset="0"/>
                        </a:rPr>
                        <a:t>0.71</a:t>
                      </a:r>
                    </a:p>
                  </a:txBody>
                  <a:tcPr/>
                </a:tc>
                <a:tc>
                  <a:txBody>
                    <a:bodyPr/>
                    <a:lstStyle/>
                    <a:p>
                      <a:pPr algn="ctr"/>
                      <a:r>
                        <a:rPr lang="en-US" sz="1200" dirty="0">
                          <a:latin typeface="Open Sans" panose="020B0604020202020204" charset="0"/>
                          <a:ea typeface="Open Sans" panose="020B0604020202020204" charset="0"/>
                          <a:cs typeface="Open Sans" panose="020B0604020202020204" charset="0"/>
                        </a:rPr>
                        <a:t>0.71</a:t>
                      </a:r>
                    </a:p>
                  </a:txBody>
                  <a:tcPr/>
                </a:tc>
                <a:tc>
                  <a:txBody>
                    <a:bodyPr/>
                    <a:lstStyle/>
                    <a:p>
                      <a:pPr algn="ctr"/>
                      <a:r>
                        <a:rPr lang="en-US" sz="1200" dirty="0">
                          <a:latin typeface="Open Sans" panose="020B0604020202020204" charset="0"/>
                          <a:ea typeface="Open Sans" panose="020B0604020202020204" charset="0"/>
                          <a:cs typeface="Open Sans" panose="020B0604020202020204" charset="0"/>
                        </a:rPr>
                        <a:t>0.78</a:t>
                      </a:r>
                    </a:p>
                  </a:txBody>
                  <a:tcPr/>
                </a:tc>
                <a:extLst>
                  <a:ext uri="{0D108BD9-81ED-4DB2-BD59-A6C34878D82A}">
                    <a16:rowId xmlns:a16="http://schemas.microsoft.com/office/drawing/2014/main" val="2019053081"/>
                  </a:ext>
                </a:extLst>
              </a:tr>
              <a:tr h="370840">
                <a:tc>
                  <a:txBody>
                    <a:bodyPr/>
                    <a:lstStyle/>
                    <a:p>
                      <a:r>
                        <a:rPr lang="en-US" sz="1200" dirty="0">
                          <a:solidFill>
                            <a:srgbClr val="0070C0"/>
                          </a:solidFill>
                        </a:rPr>
                        <a:t>Naïve Bayes</a:t>
                      </a:r>
                    </a:p>
                    <a:p>
                      <a:pPr marL="285750" indent="-285750">
                        <a:buFontTx/>
                        <a:buChar char="-"/>
                      </a:pPr>
                      <a:r>
                        <a:rPr lang="en-US" sz="1200" dirty="0">
                          <a:solidFill>
                            <a:srgbClr val="0070C0"/>
                          </a:solidFill>
                        </a:rPr>
                        <a:t>Over-sampling data</a:t>
                      </a:r>
                    </a:p>
                    <a:p>
                      <a:pPr marL="285750" indent="-285750">
                        <a:buFontTx/>
                        <a:buChar char="-"/>
                      </a:pPr>
                      <a:r>
                        <a:rPr lang="en-US" sz="1200" dirty="0">
                          <a:solidFill>
                            <a:srgbClr val="0070C0"/>
                          </a:solidFill>
                        </a:rPr>
                        <a:t>N-gram</a:t>
                      </a:r>
                    </a:p>
                    <a:p>
                      <a:pPr marL="285750" indent="-285750">
                        <a:buFontTx/>
                        <a:buChar char="-"/>
                      </a:pPr>
                      <a:r>
                        <a:rPr lang="en-US" sz="1200" dirty="0">
                          <a:solidFill>
                            <a:srgbClr val="0070C0"/>
                          </a:solidFill>
                        </a:rPr>
                        <a:t>TF-IDF</a:t>
                      </a:r>
                    </a:p>
                  </a:txBody>
                  <a:tcPr/>
                </a:tc>
                <a:tc>
                  <a:txBody>
                    <a:bodyPr/>
                    <a:lstStyle/>
                    <a:p>
                      <a:pPr algn="ctr"/>
                      <a:r>
                        <a:rPr lang="en-US" sz="1200" dirty="0">
                          <a:solidFill>
                            <a:srgbClr val="0070C0"/>
                          </a:solidFill>
                          <a:latin typeface="Open Sans" panose="020B0604020202020204" charset="0"/>
                          <a:ea typeface="Open Sans" panose="020B0604020202020204" charset="0"/>
                          <a:cs typeface="Open Sans" panose="020B0604020202020204" charset="0"/>
                        </a:rPr>
                        <a:t>0.74</a:t>
                      </a:r>
                    </a:p>
                  </a:txBody>
                  <a:tcPr/>
                </a:tc>
                <a:tc>
                  <a:txBody>
                    <a:bodyPr/>
                    <a:lstStyle/>
                    <a:p>
                      <a:pPr algn="ctr"/>
                      <a:r>
                        <a:rPr lang="en-US" sz="1200" dirty="0">
                          <a:solidFill>
                            <a:srgbClr val="0070C0"/>
                          </a:solidFill>
                          <a:latin typeface="Open Sans" panose="020B0604020202020204" charset="0"/>
                          <a:ea typeface="Open Sans" panose="020B0604020202020204" charset="0"/>
                          <a:cs typeface="Open Sans" panose="020B0604020202020204" charset="0"/>
                        </a:rPr>
                        <a:t>0.74</a:t>
                      </a:r>
                    </a:p>
                  </a:txBody>
                  <a:tcPr/>
                </a:tc>
                <a:tc>
                  <a:txBody>
                    <a:bodyPr/>
                    <a:lstStyle/>
                    <a:p>
                      <a:pPr algn="ctr"/>
                      <a:r>
                        <a:rPr lang="en-US" sz="1200" dirty="0">
                          <a:solidFill>
                            <a:srgbClr val="0070C0"/>
                          </a:solidFill>
                          <a:latin typeface="Open Sans" panose="020B0604020202020204" charset="0"/>
                          <a:ea typeface="Open Sans" panose="020B0604020202020204" charset="0"/>
                          <a:cs typeface="Open Sans" panose="020B0604020202020204" charset="0"/>
                        </a:rPr>
                        <a:t>0.74</a:t>
                      </a:r>
                    </a:p>
                  </a:txBody>
                  <a:tcPr/>
                </a:tc>
                <a:tc>
                  <a:txBody>
                    <a:bodyPr/>
                    <a:lstStyle/>
                    <a:p>
                      <a:pPr algn="ctr"/>
                      <a:r>
                        <a:rPr lang="en-US" sz="1200" dirty="0">
                          <a:solidFill>
                            <a:srgbClr val="0070C0"/>
                          </a:solidFill>
                          <a:latin typeface="Open Sans" panose="020B0604020202020204" charset="0"/>
                          <a:ea typeface="Open Sans" panose="020B0604020202020204" charset="0"/>
                          <a:cs typeface="Open Sans" panose="020B0604020202020204" charset="0"/>
                        </a:rPr>
                        <a:t>0.79</a:t>
                      </a:r>
                    </a:p>
                  </a:txBody>
                  <a:tcPr/>
                </a:tc>
                <a:extLst>
                  <a:ext uri="{0D108BD9-81ED-4DB2-BD59-A6C34878D82A}">
                    <a16:rowId xmlns:a16="http://schemas.microsoft.com/office/drawing/2014/main" val="1582547142"/>
                  </a:ext>
                </a:extLst>
              </a:tr>
              <a:tr h="370840">
                <a:tc>
                  <a:txBody>
                    <a:bodyPr/>
                    <a:lstStyle/>
                    <a:p>
                      <a:r>
                        <a:rPr lang="en-US" sz="1200" dirty="0"/>
                        <a:t>SVM</a:t>
                      </a:r>
                    </a:p>
                    <a:p>
                      <a:pPr marL="285750" indent="-285750">
                        <a:buFontTx/>
                        <a:buChar char="-"/>
                      </a:pPr>
                      <a:r>
                        <a:rPr lang="en-US" sz="1200" dirty="0"/>
                        <a:t>Over-sampling data</a:t>
                      </a:r>
                    </a:p>
                    <a:p>
                      <a:pPr marL="285750" indent="-285750">
                        <a:buFontTx/>
                        <a:buChar char="-"/>
                      </a:pPr>
                      <a:r>
                        <a:rPr lang="en-US" sz="1200" dirty="0"/>
                        <a:t>Bag-of-words</a:t>
                      </a:r>
                    </a:p>
                    <a:p>
                      <a:pPr marL="285750" indent="-285750">
                        <a:buFontTx/>
                        <a:buChar char="-"/>
                      </a:pPr>
                      <a:r>
                        <a:rPr lang="en-US" sz="1200" dirty="0"/>
                        <a:t>TF-IDF</a:t>
                      </a:r>
                    </a:p>
                  </a:txBody>
                  <a:tcPr/>
                </a:tc>
                <a:tc>
                  <a:txBody>
                    <a:bodyPr/>
                    <a:lstStyle/>
                    <a:p>
                      <a:pPr algn="ctr"/>
                      <a:r>
                        <a:rPr lang="en-US" sz="1200" dirty="0">
                          <a:latin typeface="Open Sans" panose="020B0604020202020204" charset="0"/>
                          <a:ea typeface="Open Sans" panose="020B0604020202020204" charset="0"/>
                          <a:cs typeface="Open Sans" panose="020B0604020202020204" charset="0"/>
                        </a:rPr>
                        <a:t>0.72</a:t>
                      </a:r>
                    </a:p>
                  </a:txBody>
                  <a:tcPr/>
                </a:tc>
                <a:tc>
                  <a:txBody>
                    <a:bodyPr/>
                    <a:lstStyle/>
                    <a:p>
                      <a:pPr algn="ctr"/>
                      <a:r>
                        <a:rPr lang="en-US" sz="1200" dirty="0">
                          <a:latin typeface="Open Sans" panose="020B0604020202020204" charset="0"/>
                          <a:ea typeface="Open Sans" panose="020B0604020202020204" charset="0"/>
                          <a:cs typeface="Open Sans" panose="020B0604020202020204" charset="0"/>
                        </a:rPr>
                        <a:t>0.73</a:t>
                      </a:r>
                    </a:p>
                  </a:txBody>
                  <a:tcPr/>
                </a:tc>
                <a:tc>
                  <a:txBody>
                    <a:bodyPr/>
                    <a:lstStyle/>
                    <a:p>
                      <a:pPr algn="ctr"/>
                      <a:r>
                        <a:rPr lang="en-US" sz="1200" dirty="0">
                          <a:latin typeface="Open Sans" panose="020B0604020202020204" charset="0"/>
                          <a:ea typeface="Open Sans" panose="020B0604020202020204" charset="0"/>
                          <a:cs typeface="Open Sans" panose="020B0604020202020204" charset="0"/>
                        </a:rPr>
                        <a:t>0.72</a:t>
                      </a:r>
                    </a:p>
                  </a:txBody>
                  <a:tcPr/>
                </a:tc>
                <a:tc>
                  <a:txBody>
                    <a:bodyPr/>
                    <a:lstStyle/>
                    <a:p>
                      <a:pPr algn="ctr"/>
                      <a:r>
                        <a:rPr lang="en-US" sz="1200" dirty="0">
                          <a:latin typeface="Open Sans" panose="020B0604020202020204" charset="0"/>
                          <a:ea typeface="Open Sans" panose="020B0604020202020204" charset="0"/>
                          <a:cs typeface="Open Sans" panose="020B0604020202020204" charset="0"/>
                        </a:rPr>
                        <a:t>0.77</a:t>
                      </a:r>
                    </a:p>
                  </a:txBody>
                  <a:tcPr/>
                </a:tc>
                <a:extLst>
                  <a:ext uri="{0D108BD9-81ED-4DB2-BD59-A6C34878D82A}">
                    <a16:rowId xmlns:a16="http://schemas.microsoft.com/office/drawing/2014/main" val="685943023"/>
                  </a:ext>
                </a:extLst>
              </a:tr>
              <a:tr h="370840">
                <a:tc>
                  <a:txBody>
                    <a:bodyPr/>
                    <a:lstStyle/>
                    <a:p>
                      <a:r>
                        <a:rPr lang="en-US" sz="1200" dirty="0">
                          <a:solidFill>
                            <a:srgbClr val="0070C0"/>
                          </a:solidFill>
                        </a:rPr>
                        <a:t>SVM</a:t>
                      </a:r>
                    </a:p>
                    <a:p>
                      <a:pPr marL="285750" indent="-285750">
                        <a:buFontTx/>
                        <a:buChar char="-"/>
                      </a:pPr>
                      <a:r>
                        <a:rPr lang="en-US" sz="1200" dirty="0">
                          <a:solidFill>
                            <a:srgbClr val="0070C0"/>
                          </a:solidFill>
                        </a:rPr>
                        <a:t>Over-sampling data</a:t>
                      </a:r>
                    </a:p>
                    <a:p>
                      <a:pPr marL="285750" indent="-285750">
                        <a:buFontTx/>
                        <a:buChar char="-"/>
                      </a:pPr>
                      <a:r>
                        <a:rPr lang="en-US" sz="1200" dirty="0">
                          <a:solidFill>
                            <a:srgbClr val="0070C0"/>
                          </a:solidFill>
                        </a:rPr>
                        <a:t>N-gram</a:t>
                      </a:r>
                    </a:p>
                    <a:p>
                      <a:pPr marL="285750" indent="-285750">
                        <a:buFontTx/>
                        <a:buChar char="-"/>
                      </a:pPr>
                      <a:r>
                        <a:rPr lang="en-US" sz="1200" dirty="0">
                          <a:solidFill>
                            <a:srgbClr val="0070C0"/>
                          </a:solidFill>
                        </a:rPr>
                        <a:t>TF-IDF</a:t>
                      </a:r>
                    </a:p>
                  </a:txBody>
                  <a:tcPr/>
                </a:tc>
                <a:tc>
                  <a:txBody>
                    <a:bodyPr/>
                    <a:lstStyle/>
                    <a:p>
                      <a:pPr algn="ctr"/>
                      <a:r>
                        <a:rPr lang="en-US" sz="1200" dirty="0">
                          <a:solidFill>
                            <a:srgbClr val="0070C0"/>
                          </a:solidFill>
                          <a:latin typeface="Open Sans" panose="020B0604020202020204" charset="0"/>
                          <a:ea typeface="Open Sans" panose="020B0604020202020204" charset="0"/>
                          <a:cs typeface="Open Sans" panose="020B0604020202020204" charset="0"/>
                        </a:rPr>
                        <a:t>0.76</a:t>
                      </a:r>
                    </a:p>
                  </a:txBody>
                  <a:tcPr/>
                </a:tc>
                <a:tc>
                  <a:txBody>
                    <a:bodyPr/>
                    <a:lstStyle/>
                    <a:p>
                      <a:pPr algn="ctr"/>
                      <a:r>
                        <a:rPr lang="en-US" sz="1200" dirty="0">
                          <a:solidFill>
                            <a:srgbClr val="0070C0"/>
                          </a:solidFill>
                          <a:latin typeface="Open Sans" panose="020B0604020202020204" charset="0"/>
                          <a:ea typeface="Open Sans" panose="020B0604020202020204" charset="0"/>
                          <a:cs typeface="Open Sans" panose="020B0604020202020204" charset="0"/>
                        </a:rPr>
                        <a:t>0.73</a:t>
                      </a:r>
                    </a:p>
                  </a:txBody>
                  <a:tcPr/>
                </a:tc>
                <a:tc>
                  <a:txBody>
                    <a:bodyPr/>
                    <a:lstStyle/>
                    <a:p>
                      <a:pPr algn="ctr"/>
                      <a:r>
                        <a:rPr lang="en-US" sz="1200" dirty="0">
                          <a:solidFill>
                            <a:srgbClr val="0070C0"/>
                          </a:solidFill>
                          <a:latin typeface="Open Sans" panose="020B0604020202020204" charset="0"/>
                          <a:ea typeface="Open Sans" panose="020B0604020202020204" charset="0"/>
                          <a:cs typeface="Open Sans" panose="020B0604020202020204" charset="0"/>
                        </a:rPr>
                        <a:t>0.74</a:t>
                      </a:r>
                    </a:p>
                  </a:txBody>
                  <a:tcPr/>
                </a:tc>
                <a:tc>
                  <a:txBody>
                    <a:bodyPr/>
                    <a:lstStyle/>
                    <a:p>
                      <a:pPr algn="ctr"/>
                      <a:r>
                        <a:rPr lang="en-US" sz="1200" dirty="0">
                          <a:solidFill>
                            <a:srgbClr val="0070C0"/>
                          </a:solidFill>
                          <a:latin typeface="Open Sans" panose="020B0604020202020204" charset="0"/>
                          <a:ea typeface="Open Sans" panose="020B0604020202020204" charset="0"/>
                          <a:cs typeface="Open Sans" panose="020B0604020202020204" charset="0"/>
                        </a:rPr>
                        <a:t>0.80</a:t>
                      </a:r>
                    </a:p>
                  </a:txBody>
                  <a:tcPr/>
                </a:tc>
                <a:extLst>
                  <a:ext uri="{0D108BD9-81ED-4DB2-BD59-A6C34878D82A}">
                    <a16:rowId xmlns:a16="http://schemas.microsoft.com/office/drawing/2014/main" val="2772299290"/>
                  </a:ext>
                </a:extLst>
              </a:tr>
              <a:tr h="370840">
                <a:tc>
                  <a:txBody>
                    <a:bodyPr/>
                    <a:lstStyle/>
                    <a:p>
                      <a:r>
                        <a:rPr lang="en-US" sz="1200" dirty="0"/>
                        <a:t>SVM</a:t>
                      </a:r>
                    </a:p>
                    <a:p>
                      <a:pPr marL="285750" indent="-285750">
                        <a:buFontTx/>
                        <a:buChar char="-"/>
                      </a:pPr>
                      <a:r>
                        <a:rPr lang="en-US" sz="1200" dirty="0"/>
                        <a:t>Under-sampling data</a:t>
                      </a:r>
                    </a:p>
                    <a:p>
                      <a:pPr marL="285750" indent="-285750">
                        <a:buFontTx/>
                        <a:buChar char="-"/>
                      </a:pPr>
                      <a:r>
                        <a:rPr lang="en-US" sz="1200" dirty="0"/>
                        <a:t>GloVe pre-trained vectors</a:t>
                      </a:r>
                    </a:p>
                  </a:txBody>
                  <a:tcPr/>
                </a:tc>
                <a:tc>
                  <a:txBody>
                    <a:bodyPr/>
                    <a:lstStyle/>
                    <a:p>
                      <a:pPr algn="ctr"/>
                      <a:r>
                        <a:rPr lang="en-US" sz="1200" dirty="0">
                          <a:latin typeface="Open Sans" panose="020B0604020202020204" charset="0"/>
                          <a:ea typeface="Open Sans" panose="020B0604020202020204" charset="0"/>
                          <a:cs typeface="Open Sans" panose="020B0604020202020204" charset="0"/>
                        </a:rPr>
                        <a:t>0.66</a:t>
                      </a:r>
                    </a:p>
                  </a:txBody>
                  <a:tcPr/>
                </a:tc>
                <a:tc>
                  <a:txBody>
                    <a:bodyPr/>
                    <a:lstStyle/>
                    <a:p>
                      <a:pPr algn="ctr"/>
                      <a:r>
                        <a:rPr lang="en-US" sz="1200" dirty="0">
                          <a:latin typeface="Open Sans" panose="020B0604020202020204" charset="0"/>
                          <a:ea typeface="Open Sans" panose="020B0604020202020204" charset="0"/>
                          <a:cs typeface="Open Sans" panose="020B0604020202020204" charset="0"/>
                        </a:rPr>
                        <a:t>0.69</a:t>
                      </a:r>
                    </a:p>
                  </a:txBody>
                  <a:tcPr/>
                </a:tc>
                <a:tc>
                  <a:txBody>
                    <a:bodyPr/>
                    <a:lstStyle/>
                    <a:p>
                      <a:pPr algn="ctr"/>
                      <a:r>
                        <a:rPr lang="en-US" sz="1200" dirty="0">
                          <a:latin typeface="Open Sans" panose="020B0604020202020204" charset="0"/>
                          <a:ea typeface="Open Sans" panose="020B0604020202020204" charset="0"/>
                          <a:cs typeface="Open Sans" panose="020B0604020202020204" charset="0"/>
                        </a:rPr>
                        <a:t>0.67</a:t>
                      </a:r>
                    </a:p>
                  </a:txBody>
                  <a:tcPr/>
                </a:tc>
                <a:tc>
                  <a:txBody>
                    <a:bodyPr/>
                    <a:lstStyle/>
                    <a:p>
                      <a:pPr algn="ctr"/>
                      <a:r>
                        <a:rPr lang="en-US" sz="1200" dirty="0">
                          <a:latin typeface="Open Sans" panose="020B0604020202020204" charset="0"/>
                          <a:ea typeface="Open Sans" panose="020B0604020202020204" charset="0"/>
                          <a:cs typeface="Open Sans" panose="020B0604020202020204" charset="0"/>
                        </a:rPr>
                        <a:t>0.72</a:t>
                      </a:r>
                    </a:p>
                  </a:txBody>
                  <a:tcPr/>
                </a:tc>
                <a:extLst>
                  <a:ext uri="{0D108BD9-81ED-4DB2-BD59-A6C34878D82A}">
                    <a16:rowId xmlns:a16="http://schemas.microsoft.com/office/drawing/2014/main" val="2071259567"/>
                  </a:ext>
                </a:extLst>
              </a:tr>
              <a:tr h="370840">
                <a:tc>
                  <a:txBody>
                    <a:bodyPr/>
                    <a:lstStyle/>
                    <a:p>
                      <a:r>
                        <a:rPr lang="en-US" sz="1200" dirty="0">
                          <a:solidFill>
                            <a:srgbClr val="0070C0"/>
                          </a:solidFill>
                        </a:rPr>
                        <a:t>LSTM networks</a:t>
                      </a:r>
                    </a:p>
                  </a:txBody>
                  <a:tcPr/>
                </a:tc>
                <a:tc>
                  <a:txBody>
                    <a:bodyPr/>
                    <a:lstStyle/>
                    <a:p>
                      <a:pPr algn="ctr"/>
                      <a:r>
                        <a:rPr lang="en-US" sz="1200" dirty="0">
                          <a:solidFill>
                            <a:srgbClr val="0070C0"/>
                          </a:solidFill>
                          <a:latin typeface="Open Sans" panose="020B0604020202020204" charset="0"/>
                          <a:ea typeface="Open Sans" panose="020B0604020202020204" charset="0"/>
                          <a:cs typeface="Open Sans" panose="020B0604020202020204" charset="0"/>
                        </a:rPr>
                        <a:t>0.76</a:t>
                      </a:r>
                    </a:p>
                  </a:txBody>
                  <a:tcPr/>
                </a:tc>
                <a:tc>
                  <a:txBody>
                    <a:bodyPr/>
                    <a:lstStyle/>
                    <a:p>
                      <a:pPr algn="ctr"/>
                      <a:r>
                        <a:rPr lang="en-US" sz="1200" dirty="0">
                          <a:solidFill>
                            <a:srgbClr val="0070C0"/>
                          </a:solidFill>
                          <a:latin typeface="Open Sans" panose="020B0604020202020204" charset="0"/>
                          <a:ea typeface="Open Sans" panose="020B0604020202020204" charset="0"/>
                          <a:cs typeface="Open Sans" panose="020B0604020202020204" charset="0"/>
                        </a:rPr>
                        <a:t>0.73</a:t>
                      </a:r>
                    </a:p>
                  </a:txBody>
                  <a:tcPr/>
                </a:tc>
                <a:tc>
                  <a:txBody>
                    <a:bodyPr/>
                    <a:lstStyle/>
                    <a:p>
                      <a:pPr algn="ctr"/>
                      <a:r>
                        <a:rPr lang="en-US" sz="1200" dirty="0">
                          <a:solidFill>
                            <a:srgbClr val="0070C0"/>
                          </a:solidFill>
                          <a:latin typeface="Open Sans" panose="020B0604020202020204" charset="0"/>
                          <a:ea typeface="Open Sans" panose="020B0604020202020204" charset="0"/>
                          <a:cs typeface="Open Sans" panose="020B0604020202020204" charset="0"/>
                        </a:rPr>
                        <a:t>0.74</a:t>
                      </a:r>
                    </a:p>
                  </a:txBody>
                  <a:tcPr/>
                </a:tc>
                <a:tc>
                  <a:txBody>
                    <a:bodyPr/>
                    <a:lstStyle/>
                    <a:p>
                      <a:pPr algn="ctr"/>
                      <a:r>
                        <a:rPr lang="en-US" sz="1200" dirty="0">
                          <a:solidFill>
                            <a:srgbClr val="0070C0"/>
                          </a:solidFill>
                          <a:latin typeface="Open Sans" panose="020B0604020202020204" charset="0"/>
                          <a:ea typeface="Open Sans" panose="020B0604020202020204" charset="0"/>
                          <a:cs typeface="Open Sans" panose="020B0604020202020204" charset="0"/>
                        </a:rPr>
                        <a:t>0.80</a:t>
                      </a:r>
                    </a:p>
                  </a:txBody>
                  <a:tcPr/>
                </a:tc>
                <a:extLst>
                  <a:ext uri="{0D108BD9-81ED-4DB2-BD59-A6C34878D82A}">
                    <a16:rowId xmlns:a16="http://schemas.microsoft.com/office/drawing/2014/main" val="1260883587"/>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19"/>
          <p:cNvSpPr txBox="1">
            <a:spLocks noGrp="1"/>
          </p:cNvSpPr>
          <p:nvPr>
            <p:ph type="body" idx="1"/>
          </p:nvPr>
        </p:nvSpPr>
        <p:spPr>
          <a:xfrm>
            <a:off x="155850" y="877550"/>
            <a:ext cx="8832300" cy="5713750"/>
          </a:xfrm>
          <a:prstGeom prst="rect">
            <a:avLst/>
          </a:prstGeom>
        </p:spPr>
        <p:txBody>
          <a:bodyPr spcFirstLastPara="1" wrap="square" lIns="91425" tIns="91425" rIns="91425" bIns="91425" anchor="t" anchorCtr="0">
            <a:noAutofit/>
          </a:bodyPr>
          <a:lstStyle/>
          <a:p>
            <a:pPr>
              <a:lnSpc>
                <a:spcPct val="150000"/>
              </a:lnSpc>
              <a:buFont typeface="Arial" panose="020B0604020202020204" pitchFamily="34" charset="0"/>
              <a:buChar char="•"/>
            </a:pPr>
            <a:r>
              <a:rPr lang="en-US" sz="1600" dirty="0">
                <a:latin typeface="Open Sans" panose="020B0604020202020204" charset="0"/>
                <a:ea typeface="Open Sans" panose="020B0604020202020204" charset="0"/>
                <a:cs typeface="Open Sans" panose="020B0604020202020204" charset="0"/>
              </a:rPr>
              <a:t>Data balancing techniques can offset the Naïve Bayes and SVM models’ bias towards the majority class. Generally speaking, over-sampling has a better performance than under-sampling on short texts.</a:t>
            </a:r>
          </a:p>
          <a:p>
            <a:pPr>
              <a:lnSpc>
                <a:spcPct val="150000"/>
              </a:lnSpc>
              <a:buFont typeface="Arial" panose="020B0604020202020204" pitchFamily="34" charset="0"/>
              <a:buChar char="•"/>
            </a:pPr>
            <a:r>
              <a:rPr lang="en-US" sz="1600" dirty="0">
                <a:latin typeface="Open Sans" panose="020B0604020202020204" charset="0"/>
                <a:ea typeface="Open Sans" panose="020B0604020202020204" charset="0"/>
                <a:cs typeface="Open Sans" panose="020B0604020202020204" charset="0"/>
              </a:rPr>
              <a:t>Features</a:t>
            </a:r>
          </a:p>
          <a:p>
            <a:pPr lvl="1">
              <a:lnSpc>
                <a:spcPct val="100000"/>
              </a:lnSpc>
              <a:spcBef>
                <a:spcPts val="600"/>
              </a:spcBef>
              <a:spcAft>
                <a:spcPts val="600"/>
              </a:spcAft>
              <a:buFont typeface="Arial" panose="020B0604020202020204" pitchFamily="34" charset="0"/>
              <a:buChar char="•"/>
            </a:pPr>
            <a:r>
              <a:rPr lang="en-US" sz="1600" dirty="0">
                <a:latin typeface="Open Sans" panose="020B0604020202020204" charset="0"/>
                <a:ea typeface="Open Sans" panose="020B0604020202020204" charset="0"/>
                <a:cs typeface="Open Sans" panose="020B0604020202020204" charset="0"/>
              </a:rPr>
              <a:t>Naïve Bayes and SVM models has a better performance with N-gram than bag-of-words.</a:t>
            </a:r>
          </a:p>
          <a:p>
            <a:pPr lvl="1">
              <a:lnSpc>
                <a:spcPct val="100000"/>
              </a:lnSpc>
              <a:spcBef>
                <a:spcPts val="600"/>
              </a:spcBef>
              <a:spcAft>
                <a:spcPts val="600"/>
              </a:spcAft>
              <a:buFont typeface="Arial" panose="020B0604020202020204" pitchFamily="34" charset="0"/>
              <a:buChar char="•"/>
            </a:pPr>
            <a:r>
              <a:rPr lang="en-US" sz="1600" dirty="0">
                <a:latin typeface="Open Sans" panose="020B0604020202020204" charset="0"/>
                <a:ea typeface="Open Sans" panose="020B0604020202020204" charset="0"/>
                <a:cs typeface="Open Sans" panose="020B0604020202020204" charset="0"/>
              </a:rPr>
              <a:t>There is no guarantee that GloVe will yield better results than bag-of-words or N-gram on any data. </a:t>
            </a:r>
          </a:p>
          <a:p>
            <a:pPr>
              <a:lnSpc>
                <a:spcPct val="150000"/>
              </a:lnSpc>
              <a:buFont typeface="Arial" panose="020B0604020202020204" pitchFamily="34" charset="0"/>
              <a:buChar char="•"/>
            </a:pPr>
            <a:r>
              <a:rPr lang="en-US" sz="1600" dirty="0">
                <a:latin typeface="Open Sans" panose="020B0604020202020204" charset="0"/>
                <a:ea typeface="Open Sans" panose="020B0604020202020204" charset="0"/>
                <a:cs typeface="Open Sans" panose="020B0604020202020204" charset="0"/>
              </a:rPr>
              <a:t>Models</a:t>
            </a:r>
          </a:p>
          <a:p>
            <a:pPr lvl="1">
              <a:lnSpc>
                <a:spcPct val="100000"/>
              </a:lnSpc>
              <a:spcBef>
                <a:spcPts val="600"/>
              </a:spcBef>
              <a:spcAft>
                <a:spcPts val="600"/>
              </a:spcAft>
              <a:buFont typeface="Arial" panose="020B0604020202020204" pitchFamily="34" charset="0"/>
              <a:buChar char="•"/>
            </a:pPr>
            <a:r>
              <a:rPr lang="en-US" sz="1600" dirty="0">
                <a:latin typeface="Open Sans" panose="020B0604020202020204" charset="0"/>
                <a:ea typeface="Open Sans" panose="020B0604020202020204" charset="0"/>
                <a:cs typeface="Open Sans" panose="020B0604020202020204" charset="0"/>
              </a:rPr>
              <a:t>Naïve Bayes model is more sensitive to imbalanced data than SVM model. However, LSTM networks can handle imbalanced data well.</a:t>
            </a:r>
          </a:p>
          <a:p>
            <a:pPr lvl="1">
              <a:lnSpc>
                <a:spcPct val="100000"/>
              </a:lnSpc>
              <a:spcBef>
                <a:spcPts val="600"/>
              </a:spcBef>
              <a:spcAft>
                <a:spcPts val="600"/>
              </a:spcAft>
              <a:buFont typeface="Arial" panose="020B0604020202020204" pitchFamily="34" charset="0"/>
              <a:buChar char="•"/>
            </a:pPr>
            <a:r>
              <a:rPr lang="en-US" sz="1600" dirty="0">
                <a:latin typeface="Open Sans" panose="020B0604020202020204" charset="0"/>
                <a:ea typeface="Open Sans" panose="020B0604020202020204" charset="0"/>
                <a:cs typeface="Open Sans" panose="020B0604020202020204" charset="0"/>
              </a:rPr>
              <a:t>Although Naïve Bayes/SVM models with oversampling data and N-gram have similar performance with LSTM networks with original data, but LSTM networks has relatively higher recall on negative Tweets, and they give better predictions on Tweets that contain a twist and sarcasm. </a:t>
            </a:r>
          </a:p>
          <a:p>
            <a:pPr lvl="1">
              <a:lnSpc>
                <a:spcPct val="100000"/>
              </a:lnSpc>
              <a:spcBef>
                <a:spcPts val="600"/>
              </a:spcBef>
              <a:spcAft>
                <a:spcPts val="600"/>
              </a:spcAft>
              <a:buFont typeface="Arial" panose="020B0604020202020204" pitchFamily="34" charset="0"/>
              <a:buChar char="•"/>
            </a:pPr>
            <a:r>
              <a:rPr lang="en-US" sz="1600" dirty="0">
                <a:latin typeface="Open Sans" panose="020B0604020202020204" charset="0"/>
                <a:ea typeface="Open Sans" panose="020B0604020202020204" charset="0"/>
                <a:cs typeface="Open Sans" panose="020B0604020202020204" charset="0"/>
              </a:rPr>
              <a:t>LSTM networks is prone to overfitting. Therefore, it requires a lot of work on model tuning.</a:t>
            </a:r>
          </a:p>
          <a:p>
            <a:pPr lvl="1">
              <a:lnSpc>
                <a:spcPct val="100000"/>
              </a:lnSpc>
              <a:spcBef>
                <a:spcPts val="600"/>
              </a:spcBef>
              <a:spcAft>
                <a:spcPts val="600"/>
              </a:spcAft>
            </a:pPr>
            <a:endParaRPr lang="en-US" sz="1800" dirty="0">
              <a:latin typeface="Open Sans" panose="020B0604020202020204" charset="0"/>
              <a:ea typeface="Open Sans" panose="020B0604020202020204" charset="0"/>
              <a:cs typeface="Open Sans" panose="020B0604020202020204" charset="0"/>
            </a:endParaRPr>
          </a:p>
          <a:p>
            <a:pPr lvl="1">
              <a:lnSpc>
                <a:spcPct val="100000"/>
              </a:lnSpc>
              <a:spcBef>
                <a:spcPts val="600"/>
              </a:spcBef>
              <a:spcAft>
                <a:spcPts val="600"/>
              </a:spcAft>
            </a:pPr>
            <a:endParaRPr lang="en-US" sz="1800" dirty="0">
              <a:latin typeface="Open Sans" panose="020B0604020202020204" charset="0"/>
              <a:ea typeface="Open Sans" panose="020B0604020202020204" charset="0"/>
              <a:cs typeface="Open Sans" panose="020B0604020202020204" charset="0"/>
            </a:endParaRPr>
          </a:p>
        </p:txBody>
      </p:sp>
      <p:sp>
        <p:nvSpPr>
          <p:cNvPr id="6" name="Google Shape;243;p36">
            <a:extLst>
              <a:ext uri="{FF2B5EF4-FFF2-40B4-BE49-F238E27FC236}">
                <a16:creationId xmlns:a16="http://schemas.microsoft.com/office/drawing/2014/main" id="{E6EB6243-F02B-4195-B630-63BE1A604914}"/>
              </a:ext>
            </a:extLst>
          </p:cNvPr>
          <p:cNvSpPr txBox="1">
            <a:spLocks noGrp="1"/>
          </p:cNvSpPr>
          <p:nvPr>
            <p:ph type="title"/>
          </p:nvPr>
        </p:nvSpPr>
        <p:spPr>
          <a:xfrm>
            <a:off x="311700" y="163038"/>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Findings</a:t>
            </a:r>
            <a:endParaRPr dirty="0"/>
          </a:p>
        </p:txBody>
      </p:sp>
    </p:spTree>
    <p:extLst>
      <p:ext uri="{BB962C8B-B14F-4D97-AF65-F5344CB8AC3E}">
        <p14:creationId xmlns:p14="http://schemas.microsoft.com/office/powerpoint/2010/main" val="23856969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title"/>
          </p:nvPr>
        </p:nvSpPr>
        <p:spPr>
          <a:xfrm>
            <a:off x="311700" y="3266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Future work</a:t>
            </a:r>
          </a:p>
        </p:txBody>
      </p:sp>
      <p:sp>
        <p:nvSpPr>
          <p:cNvPr id="8" name="Google Shape;116;p19">
            <a:extLst>
              <a:ext uri="{FF2B5EF4-FFF2-40B4-BE49-F238E27FC236}">
                <a16:creationId xmlns:a16="http://schemas.microsoft.com/office/drawing/2014/main" id="{89AD4BB5-CFFC-4BC4-99C3-3C1CE862E147}"/>
              </a:ext>
            </a:extLst>
          </p:cNvPr>
          <p:cNvSpPr txBox="1">
            <a:spLocks noGrp="1"/>
          </p:cNvSpPr>
          <p:nvPr>
            <p:ph type="body" idx="1"/>
          </p:nvPr>
        </p:nvSpPr>
        <p:spPr>
          <a:xfrm>
            <a:off x="311700" y="1269867"/>
            <a:ext cx="8520600" cy="5788158"/>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2000" dirty="0">
                <a:latin typeface="Open Sans" panose="020B0604020202020204" charset="0"/>
                <a:ea typeface="Open Sans" panose="020B0604020202020204" charset="0"/>
                <a:cs typeface="Open Sans" panose="020B0604020202020204" charset="0"/>
              </a:rPr>
              <a:t>Building ensemble models</a:t>
            </a:r>
          </a:p>
          <a:p>
            <a:pPr>
              <a:buFont typeface="Arial" panose="020B0604020202020204" pitchFamily="34" charset="0"/>
              <a:buChar char="•"/>
            </a:pPr>
            <a:r>
              <a:rPr lang="en-US" sz="2000" dirty="0">
                <a:latin typeface="Open Sans" panose="020B0604020202020204" charset="0"/>
                <a:ea typeface="Open Sans" panose="020B0604020202020204" charset="0"/>
                <a:cs typeface="Open Sans" panose="020B0604020202020204" charset="0"/>
              </a:rPr>
              <a:t>Feature selection</a:t>
            </a:r>
          </a:p>
          <a:p>
            <a:pPr marL="114300" indent="0">
              <a:buNone/>
            </a:pPr>
            <a:endParaRPr lang="en-US" sz="2000" dirty="0">
              <a:latin typeface="Open Sans" panose="020B0604020202020204" charset="0"/>
              <a:ea typeface="Open Sans" panose="020B0604020202020204" charset="0"/>
              <a:cs typeface="Open Sans" panose="020B0604020202020204" charset="0"/>
            </a:endParaRPr>
          </a:p>
          <a:p>
            <a:pPr marL="114300" indent="0">
              <a:buNone/>
            </a:pPr>
            <a:endParaRPr lang="en-US" sz="2000" dirty="0">
              <a:latin typeface="Open Sans" panose="020B0604020202020204" charset="0"/>
              <a:ea typeface="Open Sans" panose="020B0604020202020204" charset="0"/>
              <a:cs typeface="Open Sans" panose="020B0604020202020204" charset="0"/>
            </a:endParaRPr>
          </a:p>
          <a:p>
            <a:pPr>
              <a:buFont typeface="Arial" panose="020B0604020202020204" pitchFamily="34" charset="0"/>
              <a:buChar char="•"/>
            </a:pPr>
            <a:endParaRPr lang="en-US" sz="2000" dirty="0">
              <a:latin typeface="Open Sans" panose="020B0604020202020204" charset="0"/>
              <a:ea typeface="Open Sans" panose="020B0604020202020204" charset="0"/>
              <a:cs typeface="Open Sans" panose="020B0604020202020204" charset="0"/>
            </a:endParaRPr>
          </a:p>
          <a:p>
            <a:pPr marL="114300" indent="0">
              <a:buNone/>
            </a:pPr>
            <a:endParaRPr lang="en-US" sz="2000" dirty="0">
              <a:latin typeface="Open Sans" panose="020B0604020202020204" charset="0"/>
              <a:ea typeface="Open Sans" panose="020B0604020202020204" charset="0"/>
              <a:cs typeface="Open Sans" panose="020B0604020202020204" charset="0"/>
            </a:endParaRPr>
          </a:p>
          <a:p>
            <a:pPr marL="114300" indent="0">
              <a:buNone/>
            </a:pPr>
            <a:endParaRPr lang="en-US" sz="2000" dirty="0">
              <a:latin typeface="Open Sans" panose="020B0604020202020204" charset="0"/>
              <a:ea typeface="Open Sans" panose="020B0604020202020204" charset="0"/>
              <a:cs typeface="Open Sans" panose="020B0604020202020204" charset="0"/>
            </a:endParaRPr>
          </a:p>
          <a:p>
            <a:pPr marL="114300" indent="0">
              <a:buNone/>
            </a:pPr>
            <a:endParaRPr lang="en-US" sz="2000" dirty="0">
              <a:latin typeface="Open Sans" panose="020B0604020202020204" charset="0"/>
              <a:ea typeface="Open Sans" panose="020B0604020202020204" charset="0"/>
              <a:cs typeface="Open Sans" panose="020B0604020202020204" charset="0"/>
            </a:endParaRPr>
          </a:p>
          <a:p>
            <a:pPr marL="114300" indent="0">
              <a:buNone/>
            </a:pPr>
            <a:endParaRPr lang="en-US" sz="2000" dirty="0">
              <a:latin typeface="Open Sans" panose="020B0604020202020204" charset="0"/>
              <a:ea typeface="Open Sans" panose="020B0604020202020204" charset="0"/>
              <a:cs typeface="Open Sans" panose="020B0604020202020204" charset="0"/>
            </a:endParaRPr>
          </a:p>
          <a:p>
            <a:pPr marL="114300" indent="0">
              <a:buNone/>
            </a:pPr>
            <a:endParaRPr lang="en-US" sz="2000" dirty="0">
              <a:latin typeface="Open Sans" panose="020B0604020202020204" charset="0"/>
              <a:ea typeface="Open Sans" panose="020B0604020202020204" charset="0"/>
              <a:cs typeface="Open Sans" panose="020B0604020202020204" charset="0"/>
            </a:endParaRPr>
          </a:p>
          <a:p>
            <a:pPr marL="114300" indent="0">
              <a:buNone/>
            </a:pPr>
            <a:endParaRPr lang="en-US" sz="2000" dirty="0">
              <a:latin typeface="Open Sans" panose="020B0604020202020204" charset="0"/>
              <a:ea typeface="Open Sans" panose="020B0604020202020204" charset="0"/>
              <a:cs typeface="Open Sans" panose="020B0604020202020204" charset="0"/>
            </a:endParaRPr>
          </a:p>
          <a:p>
            <a:pPr marL="114300" indent="0">
              <a:buNone/>
            </a:pPr>
            <a:endParaRPr lang="en-US" sz="2000" dirty="0">
              <a:latin typeface="Open Sans" panose="020B0604020202020204" charset="0"/>
              <a:ea typeface="Open Sans" panose="020B0604020202020204" charset="0"/>
              <a:cs typeface="Open Sans" panose="020B0604020202020204" charset="0"/>
            </a:endParaRPr>
          </a:p>
          <a:p>
            <a:pPr marL="114300" indent="0">
              <a:buNone/>
            </a:pPr>
            <a:endParaRPr lang="en-US" sz="2000" dirty="0">
              <a:latin typeface="Open Sans" panose="020B0604020202020204" charset="0"/>
              <a:ea typeface="Open Sans" panose="020B0604020202020204" charset="0"/>
              <a:cs typeface="Open Sans" panose="020B0604020202020204" charset="0"/>
            </a:endParaRPr>
          </a:p>
          <a:p>
            <a:pPr marL="114300" indent="0">
              <a:buNone/>
            </a:pPr>
            <a:endParaRPr lang="en-US" sz="2000" dirty="0">
              <a:latin typeface="Open Sans" panose="020B0604020202020204" charset="0"/>
              <a:ea typeface="Open Sans" panose="020B0604020202020204" charset="0"/>
              <a:cs typeface="Open Sans" panose="020B0604020202020204" charset="0"/>
            </a:endParaRPr>
          </a:p>
          <a:p>
            <a:pPr marL="114300" indent="0">
              <a:buNone/>
            </a:pPr>
            <a:endParaRPr lang="en-US" sz="2000" dirty="0">
              <a:latin typeface="Open Sans" panose="020B0604020202020204" charset="0"/>
              <a:ea typeface="Open Sans" panose="020B0604020202020204" charset="0"/>
              <a:cs typeface="Open Sans" panose="020B0604020202020204" charset="0"/>
            </a:endParaRPr>
          </a:p>
          <a:p>
            <a:pPr marL="114300" indent="0">
              <a:buNone/>
            </a:pPr>
            <a:endParaRPr lang="en-US" sz="2000" dirty="0">
              <a:latin typeface="Open Sans" panose="020B0604020202020204" charset="0"/>
              <a:ea typeface="Open Sans" panose="020B0604020202020204" charset="0"/>
              <a:cs typeface="Open Sans" panose="020B0604020202020204" charset="0"/>
            </a:endParaRPr>
          </a:p>
          <a:p>
            <a:pPr marL="114300" indent="0">
              <a:buNone/>
            </a:pPr>
            <a:endParaRPr lang="en-US" sz="2000" dirty="0">
              <a:latin typeface="Open Sans" panose="020B0604020202020204" charset="0"/>
              <a:ea typeface="Open Sans" panose="020B0604020202020204" charset="0"/>
              <a:cs typeface="Open Sans" panose="020B0604020202020204" charset="0"/>
            </a:endParaRPr>
          </a:p>
          <a:p>
            <a:pPr marL="114300" indent="0">
              <a:buNone/>
            </a:pPr>
            <a:endParaRPr lang="en-US" sz="2000" dirty="0">
              <a:latin typeface="Open Sans" panose="020B0604020202020204" charset="0"/>
              <a:ea typeface="Open Sans" panose="020B0604020202020204" charset="0"/>
              <a:cs typeface="Open Sans" panose="020B0604020202020204" charset="0"/>
            </a:endParaRPr>
          </a:p>
        </p:txBody>
      </p:sp>
      <p:pic>
        <p:nvPicPr>
          <p:cNvPr id="2" name="Picture 1">
            <a:extLst>
              <a:ext uri="{FF2B5EF4-FFF2-40B4-BE49-F238E27FC236}">
                <a16:creationId xmlns:a16="http://schemas.microsoft.com/office/drawing/2014/main" id="{92513159-004D-4D75-8B4B-A6D3328F7510}"/>
              </a:ext>
            </a:extLst>
          </p:cNvPr>
          <p:cNvPicPr>
            <a:picLocks noChangeAspect="1"/>
          </p:cNvPicPr>
          <p:nvPr/>
        </p:nvPicPr>
        <p:blipFill>
          <a:blip r:embed="rId3"/>
          <a:stretch>
            <a:fillRect/>
          </a:stretch>
        </p:blipFill>
        <p:spPr>
          <a:xfrm>
            <a:off x="311700" y="2080987"/>
            <a:ext cx="8201542" cy="3978183"/>
          </a:xfrm>
          <a:prstGeom prst="rect">
            <a:avLst/>
          </a:prstGeom>
        </p:spPr>
      </p:pic>
      <p:sp>
        <p:nvSpPr>
          <p:cNvPr id="5" name="Rectangle 4">
            <a:extLst>
              <a:ext uri="{FF2B5EF4-FFF2-40B4-BE49-F238E27FC236}">
                <a16:creationId xmlns:a16="http://schemas.microsoft.com/office/drawing/2014/main" id="{C4CEA7B1-99DF-4266-921E-46248624CC59}"/>
              </a:ext>
            </a:extLst>
          </p:cNvPr>
          <p:cNvSpPr/>
          <p:nvPr/>
        </p:nvSpPr>
        <p:spPr>
          <a:xfrm>
            <a:off x="82884" y="6281598"/>
            <a:ext cx="8749416" cy="276999"/>
          </a:xfrm>
          <a:prstGeom prst="rect">
            <a:avLst/>
          </a:prstGeom>
        </p:spPr>
        <p:txBody>
          <a:bodyPr wrap="square">
            <a:spAutoFit/>
          </a:bodyPr>
          <a:lstStyle/>
          <a:p>
            <a:pPr marL="114300">
              <a:spcBef>
                <a:spcPts val="1200"/>
              </a:spcBef>
            </a:pPr>
            <a:r>
              <a:rPr lang="en-US" sz="1200" dirty="0">
                <a:highlight>
                  <a:srgbClr val="FFFFFF"/>
                </a:highlight>
              </a:rPr>
              <a:t>Referenced from </a:t>
            </a:r>
            <a:r>
              <a:rPr lang="en-US" sz="1200" dirty="0">
                <a:highlight>
                  <a:srgbClr val="FFFFFF"/>
                </a:highlight>
                <a:hlinkClick r:id="rId4"/>
              </a:rPr>
              <a:t>https://blog.usejournal.com/sentiment-classification-with-natural-language-processing-on-lstm-4dc0497c1f19</a:t>
            </a:r>
            <a:endParaRPr lang="en-US" sz="1200" dirty="0">
              <a:highlight>
                <a:srgbClr val="FFFFFF"/>
              </a:highlight>
            </a:endParaRPr>
          </a:p>
        </p:txBody>
      </p:sp>
    </p:spTree>
    <p:extLst>
      <p:ext uri="{BB962C8B-B14F-4D97-AF65-F5344CB8AC3E}">
        <p14:creationId xmlns:p14="http://schemas.microsoft.com/office/powerpoint/2010/main" val="1385825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57"/>
          <p:cNvSpPr txBox="1">
            <a:spLocks noGrp="1"/>
          </p:cNvSpPr>
          <p:nvPr>
            <p:ph type="title"/>
          </p:nvPr>
        </p:nvSpPr>
        <p:spPr>
          <a:xfrm>
            <a:off x="373700" y="2081025"/>
            <a:ext cx="8520600" cy="2051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r>
              <a:rPr lang="en-US" sz="9600" dirty="0"/>
              <a:t>Questions?</a:t>
            </a:r>
            <a:endParaRPr sz="9600" dirty="0"/>
          </a:p>
        </p:txBody>
      </p:sp>
      <p:sp>
        <p:nvSpPr>
          <p:cNvPr id="406" name="Google Shape;406;p57"/>
          <p:cNvSpPr txBox="1"/>
          <p:nvPr/>
        </p:nvSpPr>
        <p:spPr>
          <a:xfrm>
            <a:off x="0" y="0"/>
            <a:ext cx="3000000" cy="300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Times New Roman"/>
                <a:ea typeface="Times New Roman"/>
                <a:cs typeface="Times New Roman"/>
                <a:sym typeface="Times New Roman"/>
              </a:rPr>
              <a:t> </a:t>
            </a:r>
            <a:endParaRPr sz="1200" b="0" i="0" u="none" strike="noStrike" cap="none" dirty="0">
              <a:solidFill>
                <a:srgbClr val="000000"/>
              </a:solidFill>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id="{DCEA4162-3160-44A3-BFE0-19F250484CB7}"/>
              </a:ext>
            </a:extLst>
          </p:cNvPr>
          <p:cNvSpPr/>
          <p:nvPr/>
        </p:nvSpPr>
        <p:spPr>
          <a:xfrm>
            <a:off x="2286000" y="3167390"/>
            <a:ext cx="4572000" cy="523220"/>
          </a:xfrm>
          <a:prstGeom prst="rect">
            <a:avLst/>
          </a:prstGeom>
        </p:spPr>
        <p:txBody>
          <a:bodyPr>
            <a:spAutoFit/>
          </a:bodyPr>
          <a:lstStyle/>
          <a:p>
            <a:r>
              <a:rPr lang="en-US" dirty="0">
                <a:latin typeface="Times New Roman" panose="02020603050405020304" pitchFamily="18" charset="0"/>
              </a:rPr>
              <a:t> </a:t>
            </a:r>
            <a:br>
              <a:rPr lang="en-US" dirty="0"/>
            </a:b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57"/>
          <p:cNvSpPr txBox="1">
            <a:spLocks noGrp="1"/>
          </p:cNvSpPr>
          <p:nvPr>
            <p:ph type="title"/>
          </p:nvPr>
        </p:nvSpPr>
        <p:spPr>
          <a:xfrm>
            <a:off x="373700" y="2081025"/>
            <a:ext cx="8520600" cy="2051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r>
              <a:rPr lang="en-US" sz="4400" dirty="0"/>
              <a:t>Backup slides</a:t>
            </a:r>
            <a:endParaRPr sz="4400" dirty="0"/>
          </a:p>
        </p:txBody>
      </p:sp>
      <p:sp>
        <p:nvSpPr>
          <p:cNvPr id="406" name="Google Shape;406;p57"/>
          <p:cNvSpPr txBox="1"/>
          <p:nvPr/>
        </p:nvSpPr>
        <p:spPr>
          <a:xfrm>
            <a:off x="0" y="0"/>
            <a:ext cx="3000000" cy="300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Times New Roman"/>
                <a:ea typeface="Times New Roman"/>
                <a:cs typeface="Times New Roman"/>
                <a:sym typeface="Times New Roman"/>
              </a:rPr>
              <a:t> </a:t>
            </a:r>
            <a:endParaRPr sz="1200" b="0" i="0" u="none" strike="noStrike" cap="none" dirty="0">
              <a:solidFill>
                <a:srgbClr val="000000"/>
              </a:solidFill>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id="{DCEA4162-3160-44A3-BFE0-19F250484CB7}"/>
              </a:ext>
            </a:extLst>
          </p:cNvPr>
          <p:cNvSpPr/>
          <p:nvPr/>
        </p:nvSpPr>
        <p:spPr>
          <a:xfrm>
            <a:off x="2286000" y="3167390"/>
            <a:ext cx="4572000" cy="523220"/>
          </a:xfrm>
          <a:prstGeom prst="rect">
            <a:avLst/>
          </a:prstGeom>
        </p:spPr>
        <p:txBody>
          <a:bodyPr>
            <a:spAutoFit/>
          </a:bodyPr>
          <a:lstStyle/>
          <a:p>
            <a:r>
              <a:rPr lang="en-US" dirty="0">
                <a:latin typeface="Times New Roman" panose="02020603050405020304" pitchFamily="18" charset="0"/>
              </a:rPr>
              <a:t> </a:t>
            </a:r>
            <a:br>
              <a:rPr lang="en-US" dirty="0"/>
            </a:br>
            <a:endParaRPr lang="en-US" dirty="0"/>
          </a:p>
        </p:txBody>
      </p:sp>
    </p:spTree>
    <p:extLst>
      <p:ext uri="{BB962C8B-B14F-4D97-AF65-F5344CB8AC3E}">
        <p14:creationId xmlns:p14="http://schemas.microsoft.com/office/powerpoint/2010/main" val="4011150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Related work</a:t>
            </a:r>
            <a:endParaRPr dirty="0"/>
          </a:p>
        </p:txBody>
      </p:sp>
      <p:sp>
        <p:nvSpPr>
          <p:cNvPr id="116" name="Google Shape;116;p19"/>
          <p:cNvSpPr txBox="1">
            <a:spLocks noGrp="1"/>
          </p:cNvSpPr>
          <p:nvPr>
            <p:ph type="body" idx="1"/>
          </p:nvPr>
        </p:nvSpPr>
        <p:spPr>
          <a:xfrm>
            <a:off x="311700" y="1186471"/>
            <a:ext cx="8832300" cy="4485058"/>
          </a:xfrm>
          <a:prstGeom prst="rect">
            <a:avLst/>
          </a:prstGeom>
        </p:spPr>
        <p:txBody>
          <a:bodyPr spcFirstLastPara="1" wrap="square" lIns="91425" tIns="91425" rIns="91425" bIns="91425" anchor="t" anchorCtr="0">
            <a:noAutofit/>
          </a:bodyPr>
          <a:lstStyle/>
          <a:p>
            <a:pPr>
              <a:spcBef>
                <a:spcPts val="1200"/>
              </a:spcBef>
            </a:pPr>
            <a:r>
              <a:rPr lang="en-US" dirty="0">
                <a:highlight>
                  <a:srgbClr val="FFFFFF"/>
                </a:highlight>
              </a:rPr>
              <a:t>Wan and Gao retrieved US airline service-related Tweets. They used multiple classification models with N-gram. C4.5 Decision Tree achieved the highest F1 score: 83.6%. They managed to improve F1 score to 84.2% by combining  multiple models and using majority vote to classify each Tweet. </a:t>
            </a:r>
          </a:p>
          <a:p>
            <a:pPr>
              <a:spcBef>
                <a:spcPts val="1200"/>
              </a:spcBef>
            </a:pPr>
            <a:r>
              <a:rPr lang="en-US" dirty="0">
                <a:highlight>
                  <a:srgbClr val="FFFFFF"/>
                </a:highlight>
              </a:rPr>
              <a:t>Ankita and Anand built various classification models with Doc2vec (DM) to perform US airline sentiment analysis. Random Forest gave the highest F1 score: 86.5%. </a:t>
            </a:r>
            <a:br>
              <a:rPr lang="en-US" dirty="0">
                <a:highlight>
                  <a:srgbClr val="FFFFFF"/>
                </a:highlight>
              </a:rPr>
            </a:br>
            <a:endParaRPr lang="en-US" dirty="0">
              <a:highlight>
                <a:srgbClr val="FFFFFF"/>
              </a:highlight>
            </a:endParaRPr>
          </a:p>
          <a:p>
            <a:endParaRPr lang="en-US" sz="1800" dirty="0">
              <a:highlight>
                <a:srgbClr val="FFFFFF"/>
              </a:highlight>
            </a:endParaRPr>
          </a:p>
          <a:p>
            <a:pPr marL="114300" indent="0">
              <a:buNone/>
            </a:pPr>
            <a:endParaRPr lang="en-US" sz="1000" dirty="0">
              <a:highlight>
                <a:srgbClr val="FFFFFF"/>
              </a:highlight>
            </a:endParaRPr>
          </a:p>
          <a:p>
            <a:pPr marL="114300" indent="0">
              <a:buNone/>
            </a:pPr>
            <a:r>
              <a:rPr lang="en-US" sz="1000" dirty="0">
                <a:highlight>
                  <a:srgbClr val="FFFFFF"/>
                </a:highlight>
              </a:rPr>
              <a:t>Wan, Y., &amp; Gao, Q. (2015, February 04). An Ensemble Sentiment Classification System of Twitter Data for Airline Services Analysis. </a:t>
            </a:r>
            <a:r>
              <a:rPr lang="en-US" sz="1000" i="1" dirty="0">
                <a:highlight>
                  <a:srgbClr val="FFFFFF"/>
                </a:highlight>
              </a:rPr>
              <a:t>2015 IEEE International Conference on Data Mining Workshop (ICDMW).</a:t>
            </a:r>
            <a:r>
              <a:rPr lang="en-US" sz="1000" dirty="0">
                <a:highlight>
                  <a:srgbClr val="FFFFFF"/>
                </a:highlight>
              </a:rPr>
              <a:t> Atlantic City: IEEE.</a:t>
            </a:r>
          </a:p>
          <a:p>
            <a:pPr marL="342900" indent="-228600">
              <a:buAutoNum type="arabicPeriod"/>
            </a:pPr>
            <a:endParaRPr lang="en-US" sz="1000" dirty="0">
              <a:highlight>
                <a:srgbClr val="FFFFFF"/>
              </a:highlight>
            </a:endParaRPr>
          </a:p>
          <a:p>
            <a:pPr marL="114300" indent="0">
              <a:buNone/>
            </a:pPr>
            <a:r>
              <a:rPr lang="en-US" sz="1000" dirty="0">
                <a:highlight>
                  <a:srgbClr val="FFFFFF"/>
                </a:highlight>
              </a:rPr>
              <a:t> Ankita, R., &amp; Anand, K. (2018). Sentiment Classification System of Twitter Data for US Airline Service Analysis. </a:t>
            </a:r>
            <a:r>
              <a:rPr lang="en-US" sz="1000" i="1" dirty="0">
                <a:highlight>
                  <a:srgbClr val="FFFFFF"/>
                </a:highlight>
              </a:rPr>
              <a:t>2018 IEEE 42nd Annual Computer Software and Applications Conference (COMPSAC).</a:t>
            </a:r>
            <a:r>
              <a:rPr lang="en-US" sz="1000" dirty="0">
                <a:highlight>
                  <a:srgbClr val="FFFFFF"/>
                </a:highlight>
              </a:rPr>
              <a:t> Tokyo: IEEE.</a:t>
            </a:r>
          </a:p>
          <a:p>
            <a:endParaRPr sz="1800" dirty="0"/>
          </a:p>
        </p:txBody>
      </p:sp>
    </p:spTree>
    <p:extLst>
      <p:ext uri="{BB962C8B-B14F-4D97-AF65-F5344CB8AC3E}">
        <p14:creationId xmlns:p14="http://schemas.microsoft.com/office/powerpoint/2010/main" val="1761196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Project objectives</a:t>
            </a:r>
            <a:endParaRPr dirty="0"/>
          </a:p>
        </p:txBody>
      </p:sp>
      <p:sp>
        <p:nvSpPr>
          <p:cNvPr id="116" name="Google Shape;116;p19"/>
          <p:cNvSpPr txBox="1">
            <a:spLocks noGrp="1"/>
          </p:cNvSpPr>
          <p:nvPr>
            <p:ph type="body" idx="1"/>
          </p:nvPr>
        </p:nvSpPr>
        <p:spPr>
          <a:xfrm>
            <a:off x="311700" y="1536567"/>
            <a:ext cx="8520600" cy="4949958"/>
          </a:xfrm>
          <a:prstGeom prst="rect">
            <a:avLst/>
          </a:prstGeom>
        </p:spPr>
        <p:txBody>
          <a:bodyPr spcFirstLastPara="1" wrap="square" lIns="91425" tIns="91425" rIns="91425" bIns="91425" anchor="t" anchorCtr="0">
            <a:noAutofit/>
          </a:bodyPr>
          <a:lstStyle/>
          <a:p>
            <a:r>
              <a:rPr lang="en-US" dirty="0">
                <a:highlight>
                  <a:srgbClr val="FFFFFF"/>
                </a:highlight>
              </a:rPr>
              <a:t>The main goals of this project are to perform sentiment analysis in the area of US airline service using Twitter data and explore techniques that  are related to sentiment analysis.</a:t>
            </a:r>
          </a:p>
          <a:p>
            <a:pPr marL="114300" indent="0">
              <a:buNone/>
            </a:pPr>
            <a:endParaRPr lang="en-US" dirty="0">
              <a:highlight>
                <a:srgbClr val="FFFFFF"/>
              </a:highlight>
            </a:endParaRPr>
          </a:p>
          <a:p>
            <a:r>
              <a:rPr lang="en-US" dirty="0">
                <a:highlight>
                  <a:srgbClr val="FFFFFF"/>
                </a:highlight>
              </a:rPr>
              <a:t>Sentiment analysis: inspecting the given Tweet and determining a user’s attitude as positive, negative, or neutral.</a:t>
            </a:r>
          </a:p>
          <a:p>
            <a:pPr marL="114300" indent="0">
              <a:buNone/>
            </a:pPr>
            <a:br>
              <a:rPr lang="en-US" dirty="0">
                <a:highlight>
                  <a:srgbClr val="FFFFFF"/>
                </a:highlight>
              </a:rPr>
            </a:br>
            <a:endParaRPr sz="1800" dirty="0"/>
          </a:p>
        </p:txBody>
      </p:sp>
      <p:pic>
        <p:nvPicPr>
          <p:cNvPr id="4" name="Picture 3">
            <a:extLst>
              <a:ext uri="{FF2B5EF4-FFF2-40B4-BE49-F238E27FC236}">
                <a16:creationId xmlns:a16="http://schemas.microsoft.com/office/drawing/2014/main" id="{AF0C1A9E-0101-4AB7-A9CB-A7462FD466AD}"/>
              </a:ext>
            </a:extLst>
          </p:cNvPr>
          <p:cNvPicPr>
            <a:picLocks noChangeAspect="1"/>
          </p:cNvPicPr>
          <p:nvPr/>
        </p:nvPicPr>
        <p:blipFill>
          <a:blip r:embed="rId3"/>
          <a:stretch>
            <a:fillRect/>
          </a:stretch>
        </p:blipFill>
        <p:spPr>
          <a:xfrm>
            <a:off x="829552" y="3779096"/>
            <a:ext cx="7029811" cy="2603634"/>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311700" y="2123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Visualization</a:t>
            </a:r>
            <a:endParaRPr dirty="0"/>
          </a:p>
        </p:txBody>
      </p:sp>
      <p:pic>
        <p:nvPicPr>
          <p:cNvPr id="2" name="Picture 1">
            <a:extLst>
              <a:ext uri="{FF2B5EF4-FFF2-40B4-BE49-F238E27FC236}">
                <a16:creationId xmlns:a16="http://schemas.microsoft.com/office/drawing/2014/main" id="{F5A65C89-5726-438F-B31E-7C7DC0DAAF5F}"/>
              </a:ext>
            </a:extLst>
          </p:cNvPr>
          <p:cNvPicPr>
            <a:picLocks noChangeAspect="1"/>
          </p:cNvPicPr>
          <p:nvPr/>
        </p:nvPicPr>
        <p:blipFill>
          <a:blip r:embed="rId3"/>
          <a:stretch>
            <a:fillRect/>
          </a:stretch>
        </p:blipFill>
        <p:spPr>
          <a:xfrm>
            <a:off x="383912" y="3343133"/>
            <a:ext cx="7631391" cy="3190240"/>
          </a:xfrm>
          <a:prstGeom prst="rect">
            <a:avLst/>
          </a:prstGeom>
        </p:spPr>
      </p:pic>
      <p:sp>
        <p:nvSpPr>
          <p:cNvPr id="9" name="Google Shape;116;p19">
            <a:extLst>
              <a:ext uri="{FF2B5EF4-FFF2-40B4-BE49-F238E27FC236}">
                <a16:creationId xmlns:a16="http://schemas.microsoft.com/office/drawing/2014/main" id="{43D18FD3-7155-4F44-9D96-D3AF51F2488F}"/>
              </a:ext>
            </a:extLst>
          </p:cNvPr>
          <p:cNvSpPr txBox="1">
            <a:spLocks/>
          </p:cNvSpPr>
          <p:nvPr/>
        </p:nvSpPr>
        <p:spPr>
          <a:xfrm>
            <a:off x="6407180" y="5406801"/>
            <a:ext cx="2736820" cy="94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r>
              <a:rPr lang="en-US" sz="1400" dirty="0">
                <a:latin typeface="Open Sans" panose="020B0604020202020204" charset="0"/>
                <a:ea typeface="Open Sans" panose="020B0604020202020204" charset="0"/>
                <a:cs typeface="Open Sans" panose="020B0604020202020204" charset="0"/>
              </a:rPr>
              <a:t>Reasons distribution on each company</a:t>
            </a:r>
          </a:p>
        </p:txBody>
      </p:sp>
      <p:pic>
        <p:nvPicPr>
          <p:cNvPr id="10" name="Picture 9">
            <a:extLst>
              <a:ext uri="{FF2B5EF4-FFF2-40B4-BE49-F238E27FC236}">
                <a16:creationId xmlns:a16="http://schemas.microsoft.com/office/drawing/2014/main" id="{A617B872-7793-4971-93E4-CC00A123151E}"/>
              </a:ext>
            </a:extLst>
          </p:cNvPr>
          <p:cNvPicPr>
            <a:picLocks noChangeAspect="1"/>
          </p:cNvPicPr>
          <p:nvPr/>
        </p:nvPicPr>
        <p:blipFill>
          <a:blip r:embed="rId4"/>
          <a:stretch>
            <a:fillRect/>
          </a:stretch>
        </p:blipFill>
        <p:spPr>
          <a:xfrm>
            <a:off x="407863" y="825768"/>
            <a:ext cx="3791745" cy="2537192"/>
          </a:xfrm>
          <a:prstGeom prst="rect">
            <a:avLst/>
          </a:prstGeom>
        </p:spPr>
      </p:pic>
      <p:sp>
        <p:nvSpPr>
          <p:cNvPr id="11" name="Google Shape;116;p19">
            <a:extLst>
              <a:ext uri="{FF2B5EF4-FFF2-40B4-BE49-F238E27FC236}">
                <a16:creationId xmlns:a16="http://schemas.microsoft.com/office/drawing/2014/main" id="{04E29689-356D-41DB-B513-6C50AF23E15B}"/>
              </a:ext>
            </a:extLst>
          </p:cNvPr>
          <p:cNvSpPr txBox="1">
            <a:spLocks/>
          </p:cNvSpPr>
          <p:nvPr/>
        </p:nvSpPr>
        <p:spPr>
          <a:xfrm>
            <a:off x="4199608" y="2059110"/>
            <a:ext cx="3791745" cy="4003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r>
              <a:rPr lang="en-US" sz="1400" dirty="0">
                <a:latin typeface="Open Sans" panose="020B0604020202020204" charset="0"/>
                <a:ea typeface="Open Sans" panose="020B0604020202020204" charset="0"/>
                <a:cs typeface="Open Sans" panose="020B0604020202020204" charset="0"/>
              </a:rPr>
              <a:t>Number of Tweets on each company</a:t>
            </a:r>
          </a:p>
        </p:txBody>
      </p:sp>
    </p:spTree>
    <p:extLst>
      <p:ext uri="{BB962C8B-B14F-4D97-AF65-F5344CB8AC3E}">
        <p14:creationId xmlns:p14="http://schemas.microsoft.com/office/powerpoint/2010/main" val="35381104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456079" y="375385"/>
            <a:ext cx="8571300" cy="2188496"/>
          </a:xfrm>
          <a:prstGeom prst="rect">
            <a:avLst/>
          </a:prstGeom>
        </p:spPr>
        <p:txBody>
          <a:bodyPr spcFirstLastPara="1" wrap="square" lIns="91425" tIns="91425" rIns="91425" bIns="91425" anchor="ctr" anchorCtr="0">
            <a:noAutofit/>
          </a:bodyPr>
          <a:lstStyle/>
          <a:p>
            <a:r>
              <a:rPr lang="en-US" dirty="0">
                <a:latin typeface="Open Sans" panose="020B0604020202020204" charset="0"/>
                <a:ea typeface="Open Sans" panose="020B0604020202020204" charset="0"/>
                <a:cs typeface="Open Sans" panose="020B0604020202020204" charset="0"/>
              </a:rPr>
              <a:t>Feature creation</a:t>
            </a:r>
            <a:br>
              <a:rPr lang="en-US" dirty="0">
                <a:latin typeface="Open Sans" panose="020B0604020202020204" charset="0"/>
                <a:ea typeface="Open Sans" panose="020B0604020202020204" charset="0"/>
                <a:cs typeface="Open Sans" panose="020B0604020202020204" charset="0"/>
              </a:rPr>
            </a:br>
            <a:r>
              <a:rPr lang="en-US" dirty="0">
                <a:latin typeface="Open Sans" panose="020B0604020202020204" charset="0"/>
                <a:ea typeface="Open Sans" panose="020B0604020202020204" charset="0"/>
                <a:cs typeface="Open Sans" panose="020B0604020202020204" charset="0"/>
              </a:rPr>
              <a:t> (word representation) </a:t>
            </a: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Training/Test dataset</a:t>
            </a:r>
          </a:p>
        </p:txBody>
      </p:sp>
      <p:pic>
        <p:nvPicPr>
          <p:cNvPr id="6" name="Picture 5">
            <a:extLst>
              <a:ext uri="{FF2B5EF4-FFF2-40B4-BE49-F238E27FC236}">
                <a16:creationId xmlns:a16="http://schemas.microsoft.com/office/drawing/2014/main" id="{3807F1B6-1307-4F7E-AEDF-5EDFC77ADE1B}"/>
              </a:ext>
            </a:extLst>
          </p:cNvPr>
          <p:cNvPicPr>
            <a:picLocks noChangeAspect="1"/>
          </p:cNvPicPr>
          <p:nvPr/>
        </p:nvPicPr>
        <p:blipFill>
          <a:blip r:embed="rId3"/>
          <a:stretch>
            <a:fillRect/>
          </a:stretch>
        </p:blipFill>
        <p:spPr>
          <a:xfrm>
            <a:off x="894347" y="2187340"/>
            <a:ext cx="7162800" cy="1704975"/>
          </a:xfrm>
          <a:prstGeom prst="rect">
            <a:avLst/>
          </a:prstGeom>
        </p:spPr>
      </p:pic>
    </p:spTree>
    <p:extLst>
      <p:ext uri="{BB962C8B-B14F-4D97-AF65-F5344CB8AC3E}">
        <p14:creationId xmlns:p14="http://schemas.microsoft.com/office/powerpoint/2010/main" val="27917898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100875" y="14691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Bag-of-words</a:t>
            </a:r>
            <a:endParaRPr dirty="0"/>
          </a:p>
        </p:txBody>
      </p:sp>
      <p:sp>
        <p:nvSpPr>
          <p:cNvPr id="2" name="Rectangle 1">
            <a:extLst>
              <a:ext uri="{FF2B5EF4-FFF2-40B4-BE49-F238E27FC236}">
                <a16:creationId xmlns:a16="http://schemas.microsoft.com/office/drawing/2014/main" id="{04551CA3-9A69-4B55-89EF-D683508908BB}"/>
              </a:ext>
            </a:extLst>
          </p:cNvPr>
          <p:cNvSpPr/>
          <p:nvPr/>
        </p:nvSpPr>
        <p:spPr>
          <a:xfrm>
            <a:off x="599440" y="2954051"/>
            <a:ext cx="5938519" cy="1075103"/>
          </a:xfrm>
          <a:prstGeom prst="rect">
            <a:avLst/>
          </a:prstGeom>
        </p:spPr>
        <p:txBody>
          <a:bodyPr wrap="square">
            <a:spAutoFit/>
          </a:bodyPr>
          <a:lstStyle/>
          <a:p>
            <a:pPr>
              <a:lnSpc>
                <a:spcPct val="107000"/>
              </a:lnSpc>
              <a:spcAft>
                <a:spcPts val="800"/>
              </a:spcAft>
            </a:pPr>
            <a:r>
              <a:rPr lang="en-US" sz="1600" b="1" dirty="0">
                <a:latin typeface="Open Sans" panose="020B0604020202020204" charset="0"/>
                <a:ea typeface="Open Sans" panose="020B0604020202020204" charset="0"/>
                <a:cs typeface="Open Sans" panose="020B0604020202020204" charset="0"/>
              </a:rPr>
              <a:t>S1 = “my flight was cancelled”</a:t>
            </a:r>
          </a:p>
          <a:p>
            <a:pPr>
              <a:lnSpc>
                <a:spcPct val="107000"/>
              </a:lnSpc>
              <a:spcAft>
                <a:spcPts val="800"/>
              </a:spcAft>
            </a:pPr>
            <a:r>
              <a:rPr lang="en-US" sz="1600" b="1" dirty="0">
                <a:latin typeface="Open Sans" panose="020B0604020202020204" charset="0"/>
                <a:ea typeface="Open Sans" panose="020B0604020202020204" charset="0"/>
                <a:cs typeface="Open Sans" panose="020B0604020202020204" charset="0"/>
              </a:rPr>
              <a:t>S2 = “my flight plans have been delayed”</a:t>
            </a:r>
          </a:p>
          <a:p>
            <a:pPr>
              <a:lnSpc>
                <a:spcPct val="107000"/>
              </a:lnSpc>
              <a:spcAft>
                <a:spcPts val="800"/>
              </a:spcAft>
            </a:pPr>
            <a:r>
              <a:rPr lang="en-US" sz="1600" b="1" dirty="0">
                <a:latin typeface="Open Sans" panose="020B0604020202020204" charset="0"/>
                <a:ea typeface="Open Sans" panose="020B0604020202020204" charset="0"/>
                <a:cs typeface="Open Sans" panose="020B0604020202020204" charset="0"/>
              </a:rPr>
              <a:t>S3 = “my trip was cancelled”</a:t>
            </a:r>
            <a:endParaRPr lang="en-US" sz="1600" b="1" dirty="0">
              <a:effectLst/>
              <a:latin typeface="Open Sans" panose="020B0604020202020204" charset="0"/>
              <a:ea typeface="Open Sans" panose="020B0604020202020204" charset="0"/>
              <a:cs typeface="Open Sans" panose="020B0604020202020204" charset="0"/>
            </a:endParaRPr>
          </a:p>
        </p:txBody>
      </p:sp>
      <p:sp>
        <p:nvSpPr>
          <p:cNvPr id="3" name="Rectangle 2">
            <a:extLst>
              <a:ext uri="{FF2B5EF4-FFF2-40B4-BE49-F238E27FC236}">
                <a16:creationId xmlns:a16="http://schemas.microsoft.com/office/drawing/2014/main" id="{068ECFD1-6063-45A7-914D-9D58D852F169}"/>
              </a:ext>
            </a:extLst>
          </p:cNvPr>
          <p:cNvSpPr/>
          <p:nvPr/>
        </p:nvSpPr>
        <p:spPr>
          <a:xfrm>
            <a:off x="599440" y="4112181"/>
            <a:ext cx="9616439" cy="342979"/>
          </a:xfrm>
          <a:prstGeom prst="rect">
            <a:avLst/>
          </a:prstGeom>
        </p:spPr>
        <p:txBody>
          <a:bodyPr wrap="square">
            <a:spAutoFit/>
          </a:bodyPr>
          <a:lstStyle/>
          <a:p>
            <a:pPr>
              <a:lnSpc>
                <a:spcPct val="107000"/>
              </a:lnSpc>
              <a:spcAft>
                <a:spcPts val="800"/>
              </a:spcAft>
            </a:pPr>
            <a:r>
              <a:rPr lang="en-US" sz="1600" b="1" dirty="0">
                <a:solidFill>
                  <a:srgbClr val="0070C0"/>
                </a:solidFill>
                <a:latin typeface="Open Sans" panose="020B0604020202020204" charset="0"/>
                <a:ea typeface="Open Sans" panose="020B0604020202020204" charset="0"/>
                <a:cs typeface="Open Sans" panose="020B0604020202020204" charset="0"/>
              </a:rPr>
              <a:t>Bag-of-words: [‘my’, ‘flight’, ‘was’, ‘cancelled, ‘plans’,  ‘have, ‘been, ‘delayed, ‘trip’]</a:t>
            </a:r>
            <a:endParaRPr lang="en-US" sz="1600" b="1" dirty="0">
              <a:solidFill>
                <a:srgbClr val="0070C0"/>
              </a:solidFill>
              <a:effectLst/>
              <a:latin typeface="Open Sans" panose="020B0604020202020204" charset="0"/>
              <a:ea typeface="Open Sans" panose="020B0604020202020204" charset="0"/>
              <a:cs typeface="Open Sans" panose="020B0604020202020204" charset="0"/>
            </a:endParaRPr>
          </a:p>
        </p:txBody>
      </p:sp>
      <p:graphicFrame>
        <p:nvGraphicFramePr>
          <p:cNvPr id="8" name="Table 7">
            <a:extLst>
              <a:ext uri="{FF2B5EF4-FFF2-40B4-BE49-F238E27FC236}">
                <a16:creationId xmlns:a16="http://schemas.microsoft.com/office/drawing/2014/main" id="{BADC0B72-8319-4CE4-964E-D103741EEE7B}"/>
              </a:ext>
            </a:extLst>
          </p:cNvPr>
          <p:cNvGraphicFramePr>
            <a:graphicFrameLocks noGrp="1"/>
          </p:cNvGraphicFramePr>
          <p:nvPr>
            <p:extLst>
              <p:ext uri="{D42A27DB-BD31-4B8C-83A1-F6EECF244321}">
                <p14:modId xmlns:p14="http://schemas.microsoft.com/office/powerpoint/2010/main" val="397966824"/>
              </p:ext>
            </p:extLst>
          </p:nvPr>
        </p:nvGraphicFramePr>
        <p:xfrm>
          <a:off x="243840" y="4599147"/>
          <a:ext cx="8656320" cy="1483360"/>
        </p:xfrm>
        <a:graphic>
          <a:graphicData uri="http://schemas.openxmlformats.org/drawingml/2006/table">
            <a:tbl>
              <a:tblPr firstRow="1" bandRow="1">
                <a:tableStyleId>{B48BD73B-6FE9-4D84-B573-720E5AE7D972}</a:tableStyleId>
              </a:tblPr>
              <a:tblGrid>
                <a:gridCol w="1076960">
                  <a:extLst>
                    <a:ext uri="{9D8B030D-6E8A-4147-A177-3AD203B41FA5}">
                      <a16:colId xmlns:a16="http://schemas.microsoft.com/office/drawing/2014/main" val="2153546359"/>
                    </a:ext>
                  </a:extLst>
                </a:gridCol>
                <a:gridCol w="873760">
                  <a:extLst>
                    <a:ext uri="{9D8B030D-6E8A-4147-A177-3AD203B41FA5}">
                      <a16:colId xmlns:a16="http://schemas.microsoft.com/office/drawing/2014/main" val="1272126116"/>
                    </a:ext>
                  </a:extLst>
                </a:gridCol>
                <a:gridCol w="904240">
                  <a:extLst>
                    <a:ext uri="{9D8B030D-6E8A-4147-A177-3AD203B41FA5}">
                      <a16:colId xmlns:a16="http://schemas.microsoft.com/office/drawing/2014/main" val="3715587578"/>
                    </a:ext>
                  </a:extLst>
                </a:gridCol>
                <a:gridCol w="599440">
                  <a:extLst>
                    <a:ext uri="{9D8B030D-6E8A-4147-A177-3AD203B41FA5}">
                      <a16:colId xmlns:a16="http://schemas.microsoft.com/office/drawing/2014/main" val="1541889418"/>
                    </a:ext>
                  </a:extLst>
                </a:gridCol>
                <a:gridCol w="1148080">
                  <a:extLst>
                    <a:ext uri="{9D8B030D-6E8A-4147-A177-3AD203B41FA5}">
                      <a16:colId xmlns:a16="http://schemas.microsoft.com/office/drawing/2014/main" val="2660191487"/>
                    </a:ext>
                  </a:extLst>
                </a:gridCol>
                <a:gridCol w="762000">
                  <a:extLst>
                    <a:ext uri="{9D8B030D-6E8A-4147-A177-3AD203B41FA5}">
                      <a16:colId xmlns:a16="http://schemas.microsoft.com/office/drawing/2014/main" val="1987638339"/>
                    </a:ext>
                  </a:extLst>
                </a:gridCol>
                <a:gridCol w="694944">
                  <a:extLst>
                    <a:ext uri="{9D8B030D-6E8A-4147-A177-3AD203B41FA5}">
                      <a16:colId xmlns:a16="http://schemas.microsoft.com/office/drawing/2014/main" val="1847066885"/>
                    </a:ext>
                  </a:extLst>
                </a:gridCol>
                <a:gridCol w="865632">
                  <a:extLst>
                    <a:ext uri="{9D8B030D-6E8A-4147-A177-3AD203B41FA5}">
                      <a16:colId xmlns:a16="http://schemas.microsoft.com/office/drawing/2014/main" val="3915802939"/>
                    </a:ext>
                  </a:extLst>
                </a:gridCol>
                <a:gridCol w="928624">
                  <a:extLst>
                    <a:ext uri="{9D8B030D-6E8A-4147-A177-3AD203B41FA5}">
                      <a16:colId xmlns:a16="http://schemas.microsoft.com/office/drawing/2014/main" val="3724769953"/>
                    </a:ext>
                  </a:extLst>
                </a:gridCol>
                <a:gridCol w="802640">
                  <a:extLst>
                    <a:ext uri="{9D8B030D-6E8A-4147-A177-3AD203B41FA5}">
                      <a16:colId xmlns:a16="http://schemas.microsoft.com/office/drawing/2014/main" val="117832540"/>
                    </a:ext>
                  </a:extLst>
                </a:gridCol>
              </a:tblGrid>
              <a:tr h="370840">
                <a:tc>
                  <a:txBody>
                    <a:bodyPr/>
                    <a:lstStyle/>
                    <a:p>
                      <a:pPr algn="ctr"/>
                      <a:endParaRPr lang="en-US" sz="1400" b="0" dirty="0">
                        <a:latin typeface="Open Sans" panose="020B0604020202020204" charset="0"/>
                        <a:ea typeface="Open Sans" panose="020B0604020202020204" charset="0"/>
                        <a:cs typeface="Open Sans" panose="020B0604020202020204" charset="0"/>
                      </a:endParaRPr>
                    </a:p>
                  </a:txBody>
                  <a:tcPr/>
                </a:tc>
                <a:tc>
                  <a:txBody>
                    <a:bodyPr/>
                    <a:lstStyle/>
                    <a:p>
                      <a:pPr algn="ctr"/>
                      <a:r>
                        <a:rPr lang="en-US" sz="1400" b="0" dirty="0">
                          <a:latin typeface="Open Sans" panose="020B0604020202020204" charset="0"/>
                          <a:ea typeface="Open Sans" panose="020B0604020202020204" charset="0"/>
                          <a:cs typeface="Open Sans" panose="020B0604020202020204" charset="0"/>
                        </a:rPr>
                        <a:t>my</a:t>
                      </a:r>
                    </a:p>
                  </a:txBody>
                  <a:tcPr/>
                </a:tc>
                <a:tc>
                  <a:txBody>
                    <a:bodyPr/>
                    <a:lstStyle/>
                    <a:p>
                      <a:pPr algn="ctr"/>
                      <a:r>
                        <a:rPr lang="en-US" sz="1400" b="0" dirty="0">
                          <a:latin typeface="Open Sans" panose="020B0604020202020204" charset="0"/>
                          <a:ea typeface="Open Sans" panose="020B0604020202020204" charset="0"/>
                          <a:cs typeface="Open Sans" panose="020B0604020202020204" charset="0"/>
                        </a:rPr>
                        <a:t>flight</a:t>
                      </a:r>
                    </a:p>
                  </a:txBody>
                  <a:tcPr/>
                </a:tc>
                <a:tc>
                  <a:txBody>
                    <a:bodyPr/>
                    <a:lstStyle/>
                    <a:p>
                      <a:pPr algn="ctr"/>
                      <a:r>
                        <a:rPr lang="en-US" sz="1400" b="0" dirty="0">
                          <a:latin typeface="Open Sans" panose="020B0604020202020204" charset="0"/>
                          <a:ea typeface="Open Sans" panose="020B0604020202020204" charset="0"/>
                          <a:cs typeface="Open Sans" panose="020B0604020202020204" charset="0"/>
                        </a:rPr>
                        <a:t>was</a:t>
                      </a:r>
                    </a:p>
                  </a:txBody>
                  <a:tcPr/>
                </a:tc>
                <a:tc>
                  <a:txBody>
                    <a:bodyPr/>
                    <a:lstStyle/>
                    <a:p>
                      <a:pPr algn="ctr"/>
                      <a:r>
                        <a:rPr lang="en-US" sz="1400" b="0" dirty="0">
                          <a:latin typeface="Open Sans" panose="020B0604020202020204" charset="0"/>
                          <a:ea typeface="Open Sans" panose="020B0604020202020204" charset="0"/>
                          <a:cs typeface="Open Sans" panose="020B0604020202020204" charset="0"/>
                        </a:rPr>
                        <a:t>cancelled</a:t>
                      </a:r>
                    </a:p>
                  </a:txBody>
                  <a:tcPr/>
                </a:tc>
                <a:tc>
                  <a:txBody>
                    <a:bodyPr/>
                    <a:lstStyle/>
                    <a:p>
                      <a:pPr algn="ctr"/>
                      <a:r>
                        <a:rPr lang="en-US" sz="1400" b="0" dirty="0">
                          <a:latin typeface="Open Sans" panose="020B0604020202020204" charset="0"/>
                          <a:ea typeface="Open Sans" panose="020B0604020202020204" charset="0"/>
                          <a:cs typeface="Open Sans" panose="020B0604020202020204" charset="0"/>
                        </a:rPr>
                        <a:t>plans</a:t>
                      </a:r>
                    </a:p>
                  </a:txBody>
                  <a:tcPr/>
                </a:tc>
                <a:tc>
                  <a:txBody>
                    <a:bodyPr/>
                    <a:lstStyle/>
                    <a:p>
                      <a:pPr algn="ctr"/>
                      <a:r>
                        <a:rPr lang="en-US" sz="1400" b="0" dirty="0">
                          <a:latin typeface="Open Sans" panose="020B0604020202020204" charset="0"/>
                          <a:ea typeface="Open Sans" panose="020B0604020202020204" charset="0"/>
                          <a:cs typeface="Open Sans" panose="020B0604020202020204" charset="0"/>
                        </a:rPr>
                        <a:t>have</a:t>
                      </a:r>
                    </a:p>
                  </a:txBody>
                  <a:tcPr/>
                </a:tc>
                <a:tc>
                  <a:txBody>
                    <a:bodyPr/>
                    <a:lstStyle/>
                    <a:p>
                      <a:pPr algn="ctr"/>
                      <a:r>
                        <a:rPr lang="en-US" sz="1400" b="0" dirty="0">
                          <a:latin typeface="Open Sans" panose="020B0604020202020204" charset="0"/>
                          <a:ea typeface="Open Sans" panose="020B0604020202020204" charset="0"/>
                          <a:cs typeface="Open Sans" panose="020B0604020202020204" charset="0"/>
                        </a:rPr>
                        <a:t>been</a:t>
                      </a:r>
                    </a:p>
                  </a:txBody>
                  <a:tcPr/>
                </a:tc>
                <a:tc>
                  <a:txBody>
                    <a:bodyPr/>
                    <a:lstStyle/>
                    <a:p>
                      <a:pPr algn="ctr"/>
                      <a:r>
                        <a:rPr lang="en-US" sz="1400" b="0" dirty="0">
                          <a:latin typeface="Open Sans" panose="020B0604020202020204" charset="0"/>
                          <a:ea typeface="Open Sans" panose="020B0604020202020204" charset="0"/>
                          <a:cs typeface="Open Sans" panose="020B0604020202020204" charset="0"/>
                        </a:rPr>
                        <a:t>delayed</a:t>
                      </a:r>
                    </a:p>
                  </a:txBody>
                  <a:tcPr/>
                </a:tc>
                <a:tc>
                  <a:txBody>
                    <a:bodyPr/>
                    <a:lstStyle/>
                    <a:p>
                      <a:pPr algn="ctr"/>
                      <a:r>
                        <a:rPr lang="en-US" sz="1400" b="0" dirty="0">
                          <a:latin typeface="Open Sans" panose="020B0604020202020204" charset="0"/>
                          <a:ea typeface="Open Sans" panose="020B0604020202020204" charset="0"/>
                          <a:cs typeface="Open Sans" panose="020B0604020202020204" charset="0"/>
                        </a:rPr>
                        <a:t>trip</a:t>
                      </a:r>
                    </a:p>
                  </a:txBody>
                  <a:tcPr/>
                </a:tc>
                <a:extLst>
                  <a:ext uri="{0D108BD9-81ED-4DB2-BD59-A6C34878D82A}">
                    <a16:rowId xmlns:a16="http://schemas.microsoft.com/office/drawing/2014/main" val="3996637321"/>
                  </a:ext>
                </a:extLst>
              </a:tr>
              <a:tr h="370840">
                <a:tc>
                  <a:txBody>
                    <a:bodyPr/>
                    <a:lstStyle/>
                    <a:p>
                      <a:pPr algn="ctr"/>
                      <a:r>
                        <a:rPr lang="en-US" sz="1400" b="0" dirty="0">
                          <a:latin typeface="Open Sans" panose="020B0604020202020204" charset="0"/>
                          <a:ea typeface="Open Sans" panose="020B0604020202020204" charset="0"/>
                          <a:cs typeface="Open Sans" panose="020B0604020202020204" charset="0"/>
                        </a:rPr>
                        <a:t>Vector s1</a:t>
                      </a:r>
                    </a:p>
                  </a:txBody>
                  <a:tcPr/>
                </a:tc>
                <a:tc>
                  <a:txBody>
                    <a:bodyPr/>
                    <a:lstStyle/>
                    <a:p>
                      <a:pPr algn="ctr"/>
                      <a:r>
                        <a:rPr lang="en-US" sz="1400" b="0" dirty="0">
                          <a:latin typeface="Open Sans" panose="020B0604020202020204" charset="0"/>
                          <a:ea typeface="Open Sans" panose="020B0604020202020204" charset="0"/>
                          <a:cs typeface="Open Sans" panose="020B0604020202020204" charset="0"/>
                        </a:rPr>
                        <a:t>1</a:t>
                      </a:r>
                    </a:p>
                  </a:txBody>
                  <a:tcPr/>
                </a:tc>
                <a:tc>
                  <a:txBody>
                    <a:bodyPr/>
                    <a:lstStyle/>
                    <a:p>
                      <a:pPr algn="ctr"/>
                      <a:r>
                        <a:rPr lang="en-US" sz="1400" b="0" dirty="0">
                          <a:latin typeface="Open Sans" panose="020B0604020202020204" charset="0"/>
                          <a:ea typeface="Open Sans" panose="020B0604020202020204" charset="0"/>
                          <a:cs typeface="Open Sans" panose="020B0604020202020204" charset="0"/>
                        </a:rPr>
                        <a:t>1</a:t>
                      </a:r>
                    </a:p>
                  </a:txBody>
                  <a:tcPr/>
                </a:tc>
                <a:tc>
                  <a:txBody>
                    <a:bodyPr/>
                    <a:lstStyle/>
                    <a:p>
                      <a:pPr algn="ctr"/>
                      <a:r>
                        <a:rPr lang="en-US" sz="1400" b="0" dirty="0">
                          <a:latin typeface="Open Sans" panose="020B0604020202020204" charset="0"/>
                          <a:ea typeface="Open Sans" panose="020B0604020202020204" charset="0"/>
                          <a:cs typeface="Open Sans" panose="020B0604020202020204" charset="0"/>
                        </a:rPr>
                        <a:t>1</a:t>
                      </a:r>
                    </a:p>
                  </a:txBody>
                  <a:tcPr/>
                </a:tc>
                <a:tc>
                  <a:txBody>
                    <a:bodyPr/>
                    <a:lstStyle/>
                    <a:p>
                      <a:pPr algn="ctr"/>
                      <a:r>
                        <a:rPr lang="en-US" sz="1400" b="0" dirty="0">
                          <a:latin typeface="Open Sans" panose="020B0604020202020204" charset="0"/>
                          <a:ea typeface="Open Sans" panose="020B0604020202020204" charset="0"/>
                          <a:cs typeface="Open Sans" panose="020B0604020202020204" charset="0"/>
                        </a:rPr>
                        <a:t>1</a:t>
                      </a:r>
                    </a:p>
                  </a:txBody>
                  <a:tcPr/>
                </a:tc>
                <a:tc>
                  <a:txBody>
                    <a:bodyPr/>
                    <a:lstStyle/>
                    <a:p>
                      <a:pPr algn="ctr"/>
                      <a:r>
                        <a:rPr lang="en-US" sz="1400" b="0" dirty="0">
                          <a:latin typeface="Open Sans" panose="020B0604020202020204" charset="0"/>
                          <a:ea typeface="Open Sans" panose="020B0604020202020204" charset="0"/>
                          <a:cs typeface="Open Sans" panose="020B0604020202020204" charset="0"/>
                        </a:rPr>
                        <a:t>0</a:t>
                      </a:r>
                    </a:p>
                  </a:txBody>
                  <a:tcPr/>
                </a:tc>
                <a:tc>
                  <a:txBody>
                    <a:bodyPr/>
                    <a:lstStyle/>
                    <a:p>
                      <a:pPr algn="ctr"/>
                      <a:r>
                        <a:rPr lang="en-US" sz="1400" b="0" dirty="0">
                          <a:latin typeface="Open Sans" panose="020B0604020202020204" charset="0"/>
                          <a:ea typeface="Open Sans" panose="020B0604020202020204" charset="0"/>
                          <a:cs typeface="Open Sans" panose="020B0604020202020204" charset="0"/>
                        </a:rPr>
                        <a:t>0</a:t>
                      </a:r>
                    </a:p>
                  </a:txBody>
                  <a:tcPr/>
                </a:tc>
                <a:tc>
                  <a:txBody>
                    <a:bodyPr/>
                    <a:lstStyle/>
                    <a:p>
                      <a:pPr algn="ctr"/>
                      <a:r>
                        <a:rPr lang="en-US" sz="1400" b="0" dirty="0">
                          <a:latin typeface="Open Sans" panose="020B0604020202020204" charset="0"/>
                          <a:ea typeface="Open Sans" panose="020B0604020202020204" charset="0"/>
                          <a:cs typeface="Open Sans" panose="020B0604020202020204" charset="0"/>
                        </a:rPr>
                        <a:t>0</a:t>
                      </a:r>
                    </a:p>
                  </a:txBody>
                  <a:tcPr/>
                </a:tc>
                <a:tc>
                  <a:txBody>
                    <a:bodyPr/>
                    <a:lstStyle/>
                    <a:p>
                      <a:pPr algn="ctr"/>
                      <a:r>
                        <a:rPr lang="en-US" sz="1400" b="0" dirty="0">
                          <a:latin typeface="Open Sans" panose="020B0604020202020204" charset="0"/>
                          <a:ea typeface="Open Sans" panose="020B0604020202020204" charset="0"/>
                          <a:cs typeface="Open Sans" panose="020B0604020202020204" charset="0"/>
                        </a:rPr>
                        <a:t>0</a:t>
                      </a:r>
                    </a:p>
                  </a:txBody>
                  <a:tcPr/>
                </a:tc>
                <a:tc>
                  <a:txBody>
                    <a:bodyPr/>
                    <a:lstStyle/>
                    <a:p>
                      <a:pPr algn="ctr"/>
                      <a:r>
                        <a:rPr lang="en-US" sz="1400" b="0" dirty="0">
                          <a:latin typeface="Open Sans" panose="020B0604020202020204" charset="0"/>
                          <a:ea typeface="Open Sans" panose="020B0604020202020204" charset="0"/>
                          <a:cs typeface="Open Sans" panose="020B0604020202020204" charset="0"/>
                        </a:rPr>
                        <a:t>0</a:t>
                      </a:r>
                    </a:p>
                  </a:txBody>
                  <a:tcPr/>
                </a:tc>
                <a:extLst>
                  <a:ext uri="{0D108BD9-81ED-4DB2-BD59-A6C34878D82A}">
                    <a16:rowId xmlns:a16="http://schemas.microsoft.com/office/drawing/2014/main" val="782552742"/>
                  </a:ext>
                </a:extLst>
              </a:tr>
              <a:tr h="370840">
                <a:tc>
                  <a:txBody>
                    <a:bodyPr/>
                    <a:lstStyle/>
                    <a:p>
                      <a:pPr algn="ctr"/>
                      <a:r>
                        <a:rPr lang="en-US" sz="1400" b="0" dirty="0">
                          <a:latin typeface="Open Sans" panose="020B0604020202020204" charset="0"/>
                          <a:ea typeface="Open Sans" panose="020B0604020202020204" charset="0"/>
                          <a:cs typeface="Open Sans" panose="020B0604020202020204" charset="0"/>
                        </a:rPr>
                        <a:t>Vector s2</a:t>
                      </a:r>
                    </a:p>
                  </a:txBody>
                  <a:tcPr/>
                </a:tc>
                <a:tc>
                  <a:txBody>
                    <a:bodyPr/>
                    <a:lstStyle/>
                    <a:p>
                      <a:pPr algn="ctr"/>
                      <a:r>
                        <a:rPr lang="en-US" sz="1400" b="0" dirty="0">
                          <a:latin typeface="Open Sans" panose="020B0604020202020204" charset="0"/>
                          <a:ea typeface="Open Sans" panose="020B0604020202020204" charset="0"/>
                          <a:cs typeface="Open Sans" panose="020B0604020202020204" charset="0"/>
                        </a:rPr>
                        <a:t>1</a:t>
                      </a:r>
                    </a:p>
                  </a:txBody>
                  <a:tcPr/>
                </a:tc>
                <a:tc>
                  <a:txBody>
                    <a:bodyPr/>
                    <a:lstStyle/>
                    <a:p>
                      <a:pPr algn="ctr"/>
                      <a:r>
                        <a:rPr lang="en-US" sz="1400" b="0" dirty="0">
                          <a:latin typeface="Open Sans" panose="020B0604020202020204" charset="0"/>
                          <a:ea typeface="Open Sans" panose="020B0604020202020204" charset="0"/>
                          <a:cs typeface="Open Sans" panose="020B0604020202020204" charset="0"/>
                        </a:rPr>
                        <a:t>1</a:t>
                      </a:r>
                    </a:p>
                  </a:txBody>
                  <a:tcPr/>
                </a:tc>
                <a:tc>
                  <a:txBody>
                    <a:bodyPr/>
                    <a:lstStyle/>
                    <a:p>
                      <a:pPr algn="ctr"/>
                      <a:r>
                        <a:rPr lang="en-US" sz="1400" b="0" dirty="0">
                          <a:latin typeface="Open Sans" panose="020B0604020202020204" charset="0"/>
                          <a:ea typeface="Open Sans" panose="020B0604020202020204" charset="0"/>
                          <a:cs typeface="Open Sans" panose="020B0604020202020204" charset="0"/>
                        </a:rPr>
                        <a:t>0</a:t>
                      </a:r>
                    </a:p>
                  </a:txBody>
                  <a:tcPr/>
                </a:tc>
                <a:tc>
                  <a:txBody>
                    <a:bodyPr/>
                    <a:lstStyle/>
                    <a:p>
                      <a:pPr algn="ctr"/>
                      <a:r>
                        <a:rPr lang="en-US" sz="1400" b="0" dirty="0">
                          <a:latin typeface="Open Sans" panose="020B0604020202020204" charset="0"/>
                          <a:ea typeface="Open Sans" panose="020B0604020202020204" charset="0"/>
                          <a:cs typeface="Open Sans" panose="020B0604020202020204" charset="0"/>
                        </a:rPr>
                        <a:t>0</a:t>
                      </a:r>
                    </a:p>
                  </a:txBody>
                  <a:tcPr/>
                </a:tc>
                <a:tc>
                  <a:txBody>
                    <a:bodyPr/>
                    <a:lstStyle/>
                    <a:p>
                      <a:pPr algn="ctr"/>
                      <a:r>
                        <a:rPr lang="en-US" sz="1400" b="0" dirty="0">
                          <a:latin typeface="Open Sans" panose="020B0604020202020204" charset="0"/>
                          <a:ea typeface="Open Sans" panose="020B0604020202020204" charset="0"/>
                          <a:cs typeface="Open Sans" panose="020B0604020202020204" charset="0"/>
                        </a:rPr>
                        <a:t>1</a:t>
                      </a:r>
                    </a:p>
                  </a:txBody>
                  <a:tcPr/>
                </a:tc>
                <a:tc>
                  <a:txBody>
                    <a:bodyPr/>
                    <a:lstStyle/>
                    <a:p>
                      <a:pPr algn="ctr"/>
                      <a:r>
                        <a:rPr lang="en-US" sz="1400" b="0" dirty="0">
                          <a:latin typeface="Open Sans" panose="020B0604020202020204" charset="0"/>
                          <a:ea typeface="Open Sans" panose="020B0604020202020204" charset="0"/>
                          <a:cs typeface="Open Sans" panose="020B0604020202020204" charset="0"/>
                        </a:rPr>
                        <a:t>1</a:t>
                      </a:r>
                    </a:p>
                  </a:txBody>
                  <a:tcPr/>
                </a:tc>
                <a:tc>
                  <a:txBody>
                    <a:bodyPr/>
                    <a:lstStyle/>
                    <a:p>
                      <a:pPr algn="ctr"/>
                      <a:r>
                        <a:rPr lang="en-US" sz="1400" b="0" dirty="0">
                          <a:latin typeface="Open Sans" panose="020B0604020202020204" charset="0"/>
                          <a:ea typeface="Open Sans" panose="020B0604020202020204" charset="0"/>
                          <a:cs typeface="Open Sans" panose="020B0604020202020204" charset="0"/>
                        </a:rPr>
                        <a:t>1</a:t>
                      </a:r>
                    </a:p>
                  </a:txBody>
                  <a:tcPr/>
                </a:tc>
                <a:tc>
                  <a:txBody>
                    <a:bodyPr/>
                    <a:lstStyle/>
                    <a:p>
                      <a:pPr algn="ctr"/>
                      <a:r>
                        <a:rPr lang="en-US" sz="1400" b="0" dirty="0">
                          <a:latin typeface="Open Sans" panose="020B0604020202020204" charset="0"/>
                          <a:ea typeface="Open Sans" panose="020B0604020202020204" charset="0"/>
                          <a:cs typeface="Open Sans" panose="020B0604020202020204" charset="0"/>
                        </a:rPr>
                        <a:t>1</a:t>
                      </a:r>
                    </a:p>
                  </a:txBody>
                  <a:tcPr/>
                </a:tc>
                <a:tc>
                  <a:txBody>
                    <a:bodyPr/>
                    <a:lstStyle/>
                    <a:p>
                      <a:pPr algn="ctr"/>
                      <a:r>
                        <a:rPr lang="en-US" sz="1400" b="0" dirty="0">
                          <a:latin typeface="Open Sans" panose="020B0604020202020204" charset="0"/>
                          <a:ea typeface="Open Sans" panose="020B0604020202020204" charset="0"/>
                          <a:cs typeface="Open Sans" panose="020B0604020202020204" charset="0"/>
                        </a:rPr>
                        <a:t>0</a:t>
                      </a:r>
                    </a:p>
                  </a:txBody>
                  <a:tcPr/>
                </a:tc>
                <a:extLst>
                  <a:ext uri="{0D108BD9-81ED-4DB2-BD59-A6C34878D82A}">
                    <a16:rowId xmlns:a16="http://schemas.microsoft.com/office/drawing/2014/main" val="644097833"/>
                  </a:ext>
                </a:extLst>
              </a:tr>
              <a:tr h="370840">
                <a:tc>
                  <a:txBody>
                    <a:bodyPr/>
                    <a:lstStyle/>
                    <a:p>
                      <a:pPr algn="ctr"/>
                      <a:r>
                        <a:rPr lang="en-US" sz="1400" b="0" dirty="0">
                          <a:latin typeface="Open Sans" panose="020B0604020202020204" charset="0"/>
                          <a:ea typeface="Open Sans" panose="020B0604020202020204" charset="0"/>
                          <a:cs typeface="Open Sans" panose="020B0604020202020204" charset="0"/>
                        </a:rPr>
                        <a:t>Vector s3</a:t>
                      </a:r>
                    </a:p>
                  </a:txBody>
                  <a:tcPr/>
                </a:tc>
                <a:tc>
                  <a:txBody>
                    <a:bodyPr/>
                    <a:lstStyle/>
                    <a:p>
                      <a:pPr algn="ctr"/>
                      <a:r>
                        <a:rPr lang="en-US" sz="1400" b="0" dirty="0">
                          <a:latin typeface="Open Sans" panose="020B0604020202020204" charset="0"/>
                          <a:ea typeface="Open Sans" panose="020B0604020202020204" charset="0"/>
                          <a:cs typeface="Open Sans" panose="020B0604020202020204" charset="0"/>
                        </a:rPr>
                        <a:t>1</a:t>
                      </a:r>
                    </a:p>
                  </a:txBody>
                  <a:tcPr/>
                </a:tc>
                <a:tc>
                  <a:txBody>
                    <a:bodyPr/>
                    <a:lstStyle/>
                    <a:p>
                      <a:pPr algn="ctr"/>
                      <a:r>
                        <a:rPr lang="en-US" sz="1400" b="0" dirty="0">
                          <a:latin typeface="Open Sans" panose="020B0604020202020204" charset="0"/>
                          <a:ea typeface="Open Sans" panose="020B0604020202020204" charset="0"/>
                          <a:cs typeface="Open Sans" panose="020B0604020202020204" charset="0"/>
                        </a:rPr>
                        <a:t>0</a:t>
                      </a:r>
                    </a:p>
                  </a:txBody>
                  <a:tcPr/>
                </a:tc>
                <a:tc>
                  <a:txBody>
                    <a:bodyPr/>
                    <a:lstStyle/>
                    <a:p>
                      <a:pPr algn="ctr"/>
                      <a:r>
                        <a:rPr lang="en-US" sz="1400" b="0" dirty="0">
                          <a:latin typeface="Open Sans" panose="020B0604020202020204" charset="0"/>
                          <a:ea typeface="Open Sans" panose="020B0604020202020204" charset="0"/>
                          <a:cs typeface="Open Sans" panose="020B0604020202020204" charset="0"/>
                        </a:rPr>
                        <a:t>1</a:t>
                      </a:r>
                    </a:p>
                  </a:txBody>
                  <a:tcPr/>
                </a:tc>
                <a:tc>
                  <a:txBody>
                    <a:bodyPr/>
                    <a:lstStyle/>
                    <a:p>
                      <a:pPr algn="ctr"/>
                      <a:r>
                        <a:rPr lang="en-US" sz="1400" b="0" dirty="0">
                          <a:latin typeface="Open Sans" panose="020B0604020202020204" charset="0"/>
                          <a:ea typeface="Open Sans" panose="020B0604020202020204" charset="0"/>
                          <a:cs typeface="Open Sans" panose="020B0604020202020204" charset="0"/>
                        </a:rPr>
                        <a:t>1</a:t>
                      </a:r>
                    </a:p>
                  </a:txBody>
                  <a:tcPr/>
                </a:tc>
                <a:tc>
                  <a:txBody>
                    <a:bodyPr/>
                    <a:lstStyle/>
                    <a:p>
                      <a:pPr algn="ctr"/>
                      <a:r>
                        <a:rPr lang="en-US" sz="1400" b="0" dirty="0">
                          <a:latin typeface="Open Sans" panose="020B0604020202020204" charset="0"/>
                          <a:ea typeface="Open Sans" panose="020B0604020202020204" charset="0"/>
                          <a:cs typeface="Open Sans" panose="020B0604020202020204" charset="0"/>
                        </a:rPr>
                        <a:t>0</a:t>
                      </a:r>
                    </a:p>
                  </a:txBody>
                  <a:tcPr/>
                </a:tc>
                <a:tc>
                  <a:txBody>
                    <a:bodyPr/>
                    <a:lstStyle/>
                    <a:p>
                      <a:pPr algn="ctr"/>
                      <a:r>
                        <a:rPr lang="en-US" sz="1400" b="0" dirty="0">
                          <a:latin typeface="Open Sans" panose="020B0604020202020204" charset="0"/>
                          <a:ea typeface="Open Sans" panose="020B0604020202020204" charset="0"/>
                          <a:cs typeface="Open Sans" panose="020B0604020202020204" charset="0"/>
                        </a:rPr>
                        <a:t>0</a:t>
                      </a:r>
                    </a:p>
                  </a:txBody>
                  <a:tcPr/>
                </a:tc>
                <a:tc>
                  <a:txBody>
                    <a:bodyPr/>
                    <a:lstStyle/>
                    <a:p>
                      <a:pPr algn="ctr"/>
                      <a:r>
                        <a:rPr lang="en-US" sz="1400" b="0" dirty="0">
                          <a:latin typeface="Open Sans" panose="020B0604020202020204" charset="0"/>
                          <a:ea typeface="Open Sans" panose="020B0604020202020204" charset="0"/>
                          <a:cs typeface="Open Sans" panose="020B0604020202020204" charset="0"/>
                        </a:rPr>
                        <a:t>0</a:t>
                      </a:r>
                    </a:p>
                  </a:txBody>
                  <a:tcPr/>
                </a:tc>
                <a:tc>
                  <a:txBody>
                    <a:bodyPr/>
                    <a:lstStyle/>
                    <a:p>
                      <a:pPr algn="ctr"/>
                      <a:r>
                        <a:rPr lang="en-US" sz="1400" b="0" dirty="0">
                          <a:latin typeface="Open Sans" panose="020B0604020202020204" charset="0"/>
                          <a:ea typeface="Open Sans" panose="020B0604020202020204" charset="0"/>
                          <a:cs typeface="Open Sans" panose="020B0604020202020204" charset="0"/>
                        </a:rPr>
                        <a:t>0</a:t>
                      </a:r>
                    </a:p>
                  </a:txBody>
                  <a:tcPr/>
                </a:tc>
                <a:tc>
                  <a:txBody>
                    <a:bodyPr/>
                    <a:lstStyle/>
                    <a:p>
                      <a:pPr algn="ctr"/>
                      <a:r>
                        <a:rPr lang="en-US" sz="1400" b="0" dirty="0">
                          <a:latin typeface="Open Sans" panose="020B0604020202020204" charset="0"/>
                          <a:ea typeface="Open Sans" panose="020B0604020202020204" charset="0"/>
                          <a:cs typeface="Open Sans" panose="020B0604020202020204" charset="0"/>
                        </a:rPr>
                        <a:t>1</a:t>
                      </a:r>
                    </a:p>
                  </a:txBody>
                  <a:tcPr/>
                </a:tc>
                <a:extLst>
                  <a:ext uri="{0D108BD9-81ED-4DB2-BD59-A6C34878D82A}">
                    <a16:rowId xmlns:a16="http://schemas.microsoft.com/office/drawing/2014/main" val="998318436"/>
                  </a:ext>
                </a:extLst>
              </a:tr>
            </a:tbl>
          </a:graphicData>
        </a:graphic>
      </p:graphicFrame>
      <p:sp>
        <p:nvSpPr>
          <p:cNvPr id="11" name="Google Shape;227;p34">
            <a:extLst>
              <a:ext uri="{FF2B5EF4-FFF2-40B4-BE49-F238E27FC236}">
                <a16:creationId xmlns:a16="http://schemas.microsoft.com/office/drawing/2014/main" id="{1540A69C-AA46-4037-AD27-CA0B7C7EE6E1}"/>
              </a:ext>
            </a:extLst>
          </p:cNvPr>
          <p:cNvSpPr txBox="1">
            <a:spLocks/>
          </p:cNvSpPr>
          <p:nvPr/>
        </p:nvSpPr>
        <p:spPr>
          <a:xfrm>
            <a:off x="132079" y="1015833"/>
            <a:ext cx="9011921" cy="1516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a:spcBef>
                <a:spcPts val="1200"/>
              </a:spcBef>
            </a:pPr>
            <a:r>
              <a:rPr lang="en-US" dirty="0">
                <a:highlight>
                  <a:srgbClr val="FFFFFF"/>
                </a:highlight>
              </a:rPr>
              <a:t>Text data need to be converted numeric data for machine learning algorithm. </a:t>
            </a:r>
          </a:p>
          <a:p>
            <a:pPr>
              <a:spcBef>
                <a:spcPts val="1200"/>
              </a:spcBef>
            </a:pPr>
            <a:r>
              <a:rPr lang="en-US" dirty="0">
                <a:highlight>
                  <a:srgbClr val="FFFFFF"/>
                </a:highlight>
              </a:rPr>
              <a:t>Bag-of-words: tokenized </a:t>
            </a:r>
            <a:r>
              <a:rPr lang="en-US" sz="2000" dirty="0">
                <a:highlight>
                  <a:srgbClr val="FFFFFF"/>
                </a:highlight>
              </a:rPr>
              <a:t>words are used for each Tweet and the frequency of each word is counted to represent the Tweet.</a:t>
            </a:r>
          </a:p>
          <a:p>
            <a:pPr marL="114300" indent="0">
              <a:spcBef>
                <a:spcPts val="1200"/>
              </a:spcBef>
              <a:buNone/>
            </a:pPr>
            <a:endParaRPr lang="en-US" sz="2000" dirty="0">
              <a:solidFill>
                <a:srgbClr val="0070C0"/>
              </a:solidFill>
              <a:highlight>
                <a:srgbClr val="FFFFFF"/>
              </a:highlight>
            </a:endParaRPr>
          </a:p>
          <a:p>
            <a:pPr marL="114300" indent="0">
              <a:spcBef>
                <a:spcPts val="1200"/>
              </a:spcBef>
              <a:buNone/>
            </a:pPr>
            <a:endParaRPr lang="en-US" sz="2000" dirty="0">
              <a:highlight>
                <a:srgbClr val="FFFFFF"/>
              </a:highlight>
            </a:endParaRPr>
          </a:p>
          <a:p>
            <a:pPr marL="114300" indent="0">
              <a:spcBef>
                <a:spcPts val="1200"/>
              </a:spcBef>
              <a:buNone/>
            </a:pPr>
            <a:endParaRPr lang="en-US" sz="2000" dirty="0">
              <a:highlight>
                <a:srgbClr val="FFFFFF"/>
              </a:highlight>
            </a:endParaRPr>
          </a:p>
          <a:p>
            <a:pPr marL="114300" indent="0">
              <a:spcBef>
                <a:spcPts val="1200"/>
              </a:spcBef>
              <a:buNone/>
            </a:pPr>
            <a:r>
              <a:rPr lang="en-US" sz="2000" dirty="0">
                <a:highlight>
                  <a:srgbClr val="FFFFFF"/>
                </a:highlight>
              </a:rPr>
              <a:t> </a:t>
            </a:r>
          </a:p>
          <a:p>
            <a:pPr indent="0">
              <a:buFont typeface="Open Sans"/>
              <a:buNone/>
            </a:pPr>
            <a:endParaRPr lang="en-US" dirty="0">
              <a:solidFill>
                <a:srgbClr val="00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311700" y="212367"/>
            <a:ext cx="8520600" cy="943200"/>
          </a:xfrm>
          <a:prstGeom prst="rect">
            <a:avLst/>
          </a:prstGeom>
        </p:spPr>
        <p:txBody>
          <a:bodyPr spcFirstLastPara="1" wrap="square" lIns="91425" tIns="91425" rIns="91425" bIns="91425" anchor="t" anchorCtr="0">
            <a:noAutofit/>
          </a:bodyPr>
          <a:lstStyle/>
          <a:p>
            <a:pPr lvl="0"/>
            <a:r>
              <a:rPr lang="en-US" dirty="0"/>
              <a:t>N-gram</a:t>
            </a:r>
            <a:endParaRPr dirty="0"/>
          </a:p>
        </p:txBody>
      </p:sp>
      <p:sp>
        <p:nvSpPr>
          <p:cNvPr id="6" name="Google Shape;227;p34">
            <a:extLst>
              <a:ext uri="{FF2B5EF4-FFF2-40B4-BE49-F238E27FC236}">
                <a16:creationId xmlns:a16="http://schemas.microsoft.com/office/drawing/2014/main" id="{07FCD28F-F6E2-40B3-9DA3-9A9E4D8514E1}"/>
              </a:ext>
            </a:extLst>
          </p:cNvPr>
          <p:cNvSpPr txBox="1">
            <a:spLocks/>
          </p:cNvSpPr>
          <p:nvPr/>
        </p:nvSpPr>
        <p:spPr>
          <a:xfrm>
            <a:off x="132079" y="1155567"/>
            <a:ext cx="9011921" cy="13641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a:spcBef>
                <a:spcPts val="1200"/>
              </a:spcBef>
            </a:pPr>
            <a:r>
              <a:rPr lang="en-US" dirty="0">
                <a:highlight>
                  <a:srgbClr val="FFFFFF"/>
                </a:highlight>
              </a:rPr>
              <a:t>N-gram is a set of co-occurring words within a given window. </a:t>
            </a:r>
          </a:p>
          <a:p>
            <a:pPr>
              <a:spcBef>
                <a:spcPts val="1200"/>
              </a:spcBef>
            </a:pPr>
            <a:r>
              <a:rPr lang="en-US" dirty="0">
                <a:highlight>
                  <a:srgbClr val="FFFFFF"/>
                </a:highlight>
              </a:rPr>
              <a:t>Same as Bag-of-words, the frequency of each N-gram is counted and then used as features representing each Tweet.</a:t>
            </a:r>
          </a:p>
          <a:p>
            <a:pPr marL="114300" indent="0">
              <a:spcBef>
                <a:spcPts val="1200"/>
              </a:spcBef>
              <a:buNone/>
            </a:pPr>
            <a:endParaRPr lang="en-US" sz="2000" dirty="0">
              <a:solidFill>
                <a:srgbClr val="0070C0"/>
              </a:solidFill>
              <a:highlight>
                <a:srgbClr val="FFFFFF"/>
              </a:highlight>
            </a:endParaRPr>
          </a:p>
          <a:p>
            <a:pPr marL="114300" indent="0">
              <a:spcBef>
                <a:spcPts val="1200"/>
              </a:spcBef>
              <a:buNone/>
            </a:pPr>
            <a:endParaRPr lang="en-US" sz="2000" dirty="0">
              <a:highlight>
                <a:srgbClr val="FFFFFF"/>
              </a:highlight>
            </a:endParaRPr>
          </a:p>
          <a:p>
            <a:pPr marL="114300" indent="0">
              <a:spcBef>
                <a:spcPts val="1200"/>
              </a:spcBef>
              <a:buNone/>
            </a:pPr>
            <a:r>
              <a:rPr lang="en-US" sz="2000" dirty="0">
                <a:highlight>
                  <a:srgbClr val="FFFFFF"/>
                </a:highlight>
              </a:rPr>
              <a:t> </a:t>
            </a:r>
          </a:p>
          <a:p>
            <a:pPr marL="114300" indent="0">
              <a:spcBef>
                <a:spcPts val="1200"/>
              </a:spcBef>
              <a:buNone/>
            </a:pPr>
            <a:r>
              <a:rPr lang="en-US" sz="2000" b="1" dirty="0">
                <a:solidFill>
                  <a:srgbClr val="0070C0"/>
                </a:solidFill>
                <a:highlight>
                  <a:srgbClr val="FFFFFF"/>
                </a:highlight>
                <a:latin typeface="Open Sans" panose="020B0604020202020204" charset="0"/>
                <a:ea typeface="Open Sans" panose="020B0604020202020204" charset="0"/>
                <a:cs typeface="Open Sans" panose="020B0604020202020204" charset="0"/>
              </a:rPr>
              <a:t>                      Bigrams: [my flight, flight was, was cancelled]</a:t>
            </a:r>
          </a:p>
          <a:p>
            <a:pPr marL="114300" indent="0">
              <a:spcBef>
                <a:spcPts val="1200"/>
              </a:spcBef>
              <a:buNone/>
            </a:pPr>
            <a:endParaRPr lang="en-US" sz="2000" b="1" dirty="0">
              <a:solidFill>
                <a:srgbClr val="0070C0"/>
              </a:solidFill>
              <a:highlight>
                <a:srgbClr val="FFFFFF"/>
              </a:highlight>
              <a:latin typeface="Open Sans" panose="020B0604020202020204" charset="0"/>
              <a:ea typeface="Open Sans" panose="020B0604020202020204" charset="0"/>
              <a:cs typeface="Open Sans" panose="020B0604020202020204" charset="0"/>
            </a:endParaRPr>
          </a:p>
          <a:p>
            <a:pPr indent="0">
              <a:buFont typeface="Open Sans"/>
              <a:buNone/>
            </a:pPr>
            <a:endParaRPr lang="en-US" dirty="0">
              <a:solidFill>
                <a:srgbClr val="000000"/>
              </a:solidFill>
            </a:endParaRPr>
          </a:p>
        </p:txBody>
      </p:sp>
      <p:sp>
        <p:nvSpPr>
          <p:cNvPr id="7" name="Rectangle 6">
            <a:extLst>
              <a:ext uri="{FF2B5EF4-FFF2-40B4-BE49-F238E27FC236}">
                <a16:creationId xmlns:a16="http://schemas.microsoft.com/office/drawing/2014/main" id="{E0DDD18A-A044-4044-85A7-142EA455DBF8}"/>
              </a:ext>
            </a:extLst>
          </p:cNvPr>
          <p:cNvSpPr/>
          <p:nvPr/>
        </p:nvSpPr>
        <p:spPr>
          <a:xfrm>
            <a:off x="1765287" y="3462880"/>
            <a:ext cx="5938519" cy="342979"/>
          </a:xfrm>
          <a:prstGeom prst="rect">
            <a:avLst/>
          </a:prstGeom>
        </p:spPr>
        <p:txBody>
          <a:bodyPr wrap="square">
            <a:spAutoFit/>
          </a:bodyPr>
          <a:lstStyle/>
          <a:p>
            <a:pPr>
              <a:lnSpc>
                <a:spcPct val="107000"/>
              </a:lnSpc>
              <a:spcAft>
                <a:spcPts val="800"/>
              </a:spcAft>
            </a:pPr>
            <a:r>
              <a:rPr lang="en-US" sz="1600" b="1" dirty="0">
                <a:latin typeface="Open Sans" panose="020B0604020202020204" charset="0"/>
                <a:ea typeface="Open Sans" panose="020B0604020202020204" charset="0"/>
                <a:cs typeface="Open Sans" panose="020B0604020202020204" charset="0"/>
              </a:rPr>
              <a:t>S1 = “my flight was cancelled”</a:t>
            </a:r>
          </a:p>
        </p:txBody>
      </p:sp>
      <p:sp>
        <p:nvSpPr>
          <p:cNvPr id="3" name="Rectangle 2">
            <a:extLst>
              <a:ext uri="{FF2B5EF4-FFF2-40B4-BE49-F238E27FC236}">
                <a16:creationId xmlns:a16="http://schemas.microsoft.com/office/drawing/2014/main" id="{24590DA2-8ADA-4E33-8860-068B26F3C0C7}"/>
              </a:ext>
            </a:extLst>
          </p:cNvPr>
          <p:cNvSpPr/>
          <p:nvPr/>
        </p:nvSpPr>
        <p:spPr>
          <a:xfrm>
            <a:off x="1569731" y="4184385"/>
            <a:ext cx="6136616" cy="861774"/>
          </a:xfrm>
          <a:prstGeom prst="rect">
            <a:avLst/>
          </a:prstGeom>
        </p:spPr>
        <p:txBody>
          <a:bodyPr wrap="none">
            <a:spAutoFit/>
          </a:bodyPr>
          <a:lstStyle/>
          <a:p>
            <a:pPr marL="114300" indent="0">
              <a:spcBef>
                <a:spcPts val="1200"/>
              </a:spcBef>
              <a:buNone/>
            </a:pPr>
            <a:endParaRPr lang="en-US" sz="2000" b="1" dirty="0">
              <a:solidFill>
                <a:srgbClr val="0070C0"/>
              </a:solidFill>
              <a:highlight>
                <a:srgbClr val="FFFFFF"/>
              </a:highlight>
              <a:latin typeface="Open Sans" panose="020B0604020202020204" charset="0"/>
              <a:ea typeface="Open Sans" panose="020B0604020202020204" charset="0"/>
              <a:cs typeface="Open Sans" panose="020B0604020202020204" charset="0"/>
            </a:endParaRPr>
          </a:p>
          <a:p>
            <a:pPr marL="114300" indent="0">
              <a:spcBef>
                <a:spcPts val="1200"/>
              </a:spcBef>
              <a:buNone/>
            </a:pPr>
            <a:r>
              <a:rPr lang="en-US" sz="2000" b="1" dirty="0">
                <a:solidFill>
                  <a:schemeClr val="bg2">
                    <a:lumMod val="50000"/>
                  </a:schemeClr>
                </a:solidFill>
                <a:highlight>
                  <a:srgbClr val="FFFFFF"/>
                </a:highlight>
                <a:latin typeface="Open Sans" panose="020B0604020202020204" charset="0"/>
                <a:ea typeface="Open Sans" panose="020B0604020202020204" charset="0"/>
                <a:cs typeface="Open Sans" panose="020B0604020202020204" charset="0"/>
              </a:rPr>
              <a:t>Trigrams: [my flight was, flight was cancelled]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311700" y="212367"/>
            <a:ext cx="8520600" cy="943200"/>
          </a:xfrm>
          <a:prstGeom prst="rect">
            <a:avLst/>
          </a:prstGeom>
        </p:spPr>
        <p:txBody>
          <a:bodyPr spcFirstLastPara="1" wrap="square" lIns="91425" tIns="91425" rIns="91425" bIns="91425" anchor="t" anchorCtr="0">
            <a:noAutofit/>
          </a:bodyPr>
          <a:lstStyle/>
          <a:p>
            <a:pPr lvl="0"/>
            <a:r>
              <a:rPr lang="en-US" dirty="0"/>
              <a:t>TF-IDF: Inverse Document Frequency </a:t>
            </a:r>
            <a:endParaRPr dirty="0"/>
          </a:p>
        </p:txBody>
      </p:sp>
      <p:sp>
        <p:nvSpPr>
          <p:cNvPr id="4" name="Google Shape;116;p19">
            <a:extLst>
              <a:ext uri="{FF2B5EF4-FFF2-40B4-BE49-F238E27FC236}">
                <a16:creationId xmlns:a16="http://schemas.microsoft.com/office/drawing/2014/main" id="{C5F595FE-C3BE-43D0-BE3F-E32EAFFA82B0}"/>
              </a:ext>
            </a:extLst>
          </p:cNvPr>
          <p:cNvSpPr txBox="1">
            <a:spLocks noGrp="1"/>
          </p:cNvSpPr>
          <p:nvPr>
            <p:ph type="body" idx="1"/>
          </p:nvPr>
        </p:nvSpPr>
        <p:spPr>
          <a:xfrm>
            <a:off x="240580" y="1155567"/>
            <a:ext cx="8520600" cy="4887900"/>
          </a:xfrm>
          <a:prstGeom prst="rect">
            <a:avLst/>
          </a:prstGeom>
        </p:spPr>
        <p:txBody>
          <a:bodyPr spcFirstLastPara="1" wrap="square" lIns="91425" tIns="91425" rIns="91425" bIns="91425" anchor="t" anchorCtr="0">
            <a:noAutofit/>
          </a:bodyPr>
          <a:lstStyle/>
          <a:p>
            <a:r>
              <a:rPr lang="en-US" dirty="0"/>
              <a:t>TF-IDF measures how important a word is to a document in a corpus. </a:t>
            </a:r>
          </a:p>
          <a:p>
            <a:r>
              <a:rPr lang="en-US" dirty="0"/>
              <a:t>TF-IDF works by increasing proportionally to the number of times a word appears in a document, but it is offset by the number of documents that contain the word. </a:t>
            </a:r>
          </a:p>
          <a:p>
            <a:pPr marL="114300" indent="0">
              <a:buNone/>
            </a:pPr>
            <a:endParaRPr lang="en-US" sz="2000" dirty="0">
              <a:latin typeface="Open Sans" panose="020B0604020202020204" charset="0"/>
              <a:ea typeface="Open Sans" panose="020B0604020202020204" charset="0"/>
              <a:cs typeface="Open Sans" panose="020B0604020202020204" charset="0"/>
            </a:endParaRPr>
          </a:p>
        </p:txBody>
      </p:sp>
      <p:pic>
        <p:nvPicPr>
          <p:cNvPr id="5" name="Picture 4">
            <a:extLst>
              <a:ext uri="{FF2B5EF4-FFF2-40B4-BE49-F238E27FC236}">
                <a16:creationId xmlns:a16="http://schemas.microsoft.com/office/drawing/2014/main" id="{7649B58B-646D-4E76-AC7E-EB77E2714AA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05802" y="2695074"/>
            <a:ext cx="5399238" cy="3348393"/>
          </a:xfrm>
          <a:prstGeom prst="rect">
            <a:avLst/>
          </a:prstGeom>
          <a:noFill/>
          <a:ln>
            <a:noFill/>
          </a:ln>
        </p:spPr>
      </p:pic>
      <p:sp>
        <p:nvSpPr>
          <p:cNvPr id="2" name="Rectangle 1">
            <a:extLst>
              <a:ext uri="{FF2B5EF4-FFF2-40B4-BE49-F238E27FC236}">
                <a16:creationId xmlns:a16="http://schemas.microsoft.com/office/drawing/2014/main" id="{1B949B21-C9D4-49D1-9D9A-C9B796F10255}"/>
              </a:ext>
            </a:extLst>
          </p:cNvPr>
          <p:cNvSpPr/>
          <p:nvPr/>
        </p:nvSpPr>
        <p:spPr>
          <a:xfrm>
            <a:off x="558213" y="6094115"/>
            <a:ext cx="8749416" cy="892552"/>
          </a:xfrm>
          <a:prstGeom prst="rect">
            <a:avLst/>
          </a:prstGeom>
        </p:spPr>
        <p:txBody>
          <a:bodyPr wrap="square">
            <a:spAutoFit/>
          </a:bodyPr>
          <a:lstStyle/>
          <a:p>
            <a:pPr marL="114300">
              <a:spcBef>
                <a:spcPts val="1200"/>
              </a:spcBef>
            </a:pPr>
            <a:r>
              <a:rPr lang="en-US" dirty="0">
                <a:highlight>
                  <a:srgbClr val="FFFFFF"/>
                </a:highlight>
              </a:rPr>
              <a:t>Referenced from </a:t>
            </a:r>
            <a:r>
              <a:rPr lang="en-US" dirty="0">
                <a:highlight>
                  <a:srgbClr val="FFFFFF"/>
                </a:highlight>
                <a:hlinkClick r:id="rId4"/>
              </a:rPr>
              <a:t>https://mungingdata.wordpress.com/2017/11/25/episode-1-using-tf-idf-to-identify-the-signal-from-the-noise/</a:t>
            </a:r>
            <a:r>
              <a:rPr lang="en-US" dirty="0">
                <a:highlight>
                  <a:srgbClr val="FFFFFF"/>
                </a:highlight>
              </a:rPr>
              <a:t> </a:t>
            </a:r>
          </a:p>
          <a:p>
            <a:pPr marL="114300" indent="0">
              <a:spcBef>
                <a:spcPts val="1200"/>
              </a:spcBef>
              <a:buNone/>
            </a:pPr>
            <a:endParaRPr lang="en-US" dirty="0">
              <a:highlight>
                <a:srgbClr val="FFFFFF"/>
              </a:highlight>
            </a:endParaRPr>
          </a:p>
        </p:txBody>
      </p:sp>
    </p:spTree>
    <p:extLst>
      <p:ext uri="{BB962C8B-B14F-4D97-AF65-F5344CB8AC3E}">
        <p14:creationId xmlns:p14="http://schemas.microsoft.com/office/powerpoint/2010/main" val="33432821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title"/>
          </p:nvPr>
        </p:nvSpPr>
        <p:spPr>
          <a:xfrm>
            <a:off x="311700" y="355242"/>
            <a:ext cx="8520600" cy="943200"/>
          </a:xfrm>
          <a:prstGeom prst="rect">
            <a:avLst/>
          </a:prstGeom>
        </p:spPr>
        <p:txBody>
          <a:bodyPr spcFirstLastPara="1" wrap="square" lIns="91425" tIns="91425" rIns="91425" bIns="91425" anchor="t" anchorCtr="0">
            <a:noAutofit/>
          </a:bodyPr>
          <a:lstStyle/>
          <a:p>
            <a:pPr lvl="0"/>
            <a:r>
              <a:rPr lang="en-US" dirty="0"/>
              <a:t>Support Vector Machine (SVM) / TF-IDF </a:t>
            </a:r>
            <a:endParaRPr dirty="0"/>
          </a:p>
        </p:txBody>
      </p:sp>
      <p:sp>
        <p:nvSpPr>
          <p:cNvPr id="3" name="Google Shape;116;p19">
            <a:extLst>
              <a:ext uri="{FF2B5EF4-FFF2-40B4-BE49-F238E27FC236}">
                <a16:creationId xmlns:a16="http://schemas.microsoft.com/office/drawing/2014/main" id="{BCC47B87-F157-410A-A3AD-3B7E277B3263}"/>
              </a:ext>
            </a:extLst>
          </p:cNvPr>
          <p:cNvSpPr txBox="1">
            <a:spLocks noGrp="1"/>
          </p:cNvSpPr>
          <p:nvPr>
            <p:ph type="body" idx="1"/>
          </p:nvPr>
        </p:nvSpPr>
        <p:spPr>
          <a:xfrm>
            <a:off x="151601" y="1151825"/>
            <a:ext cx="8826807" cy="2583312"/>
          </a:xfrm>
          <a:prstGeom prst="rect">
            <a:avLst/>
          </a:prstGeom>
        </p:spPr>
        <p:txBody>
          <a:bodyPr spcFirstLastPara="1" wrap="square" lIns="91425" tIns="91425" rIns="91425" bIns="91425" anchor="t" anchorCtr="0">
            <a:noAutofit/>
          </a:bodyPr>
          <a:lstStyle/>
          <a:p>
            <a:r>
              <a:rPr lang="en-US" sz="2000" dirty="0">
                <a:latin typeface="Open Sans" panose="020B0604020202020204" charset="0"/>
                <a:ea typeface="Open Sans" panose="020B0604020202020204" charset="0"/>
                <a:cs typeface="Open Sans" panose="020B0604020202020204" charset="0"/>
              </a:rPr>
              <a:t>SVM is </a:t>
            </a:r>
            <a:r>
              <a:rPr lang="en-US" sz="2000" b="1" dirty="0">
                <a:latin typeface="Open Sans" panose="020B0604020202020204" charset="0"/>
                <a:ea typeface="Open Sans" panose="020B0604020202020204" charset="0"/>
                <a:cs typeface="Open Sans" panose="020B0604020202020204" charset="0"/>
              </a:rPr>
              <a:t>less </a:t>
            </a:r>
            <a:r>
              <a:rPr lang="en-US" b="1" dirty="0"/>
              <a:t>vulnerable </a:t>
            </a:r>
            <a:r>
              <a:rPr lang="en-US" dirty="0"/>
              <a:t>to imbalanced data.</a:t>
            </a:r>
            <a:endParaRPr lang="en-US" sz="2000" dirty="0">
              <a:latin typeface="Open Sans" panose="020B0604020202020204" charset="0"/>
              <a:ea typeface="Open Sans" panose="020B0604020202020204" charset="0"/>
              <a:cs typeface="Open Sans" panose="020B0604020202020204" charset="0"/>
            </a:endParaRPr>
          </a:p>
        </p:txBody>
      </p:sp>
      <p:sp>
        <p:nvSpPr>
          <p:cNvPr id="2" name="Rectangle 3">
            <a:extLst>
              <a:ext uri="{FF2B5EF4-FFF2-40B4-BE49-F238E27FC236}">
                <a16:creationId xmlns:a16="http://schemas.microsoft.com/office/drawing/2014/main" id="{1F27CA7E-282B-41F1-B6DE-CE70661ECD9A}"/>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4" name="Rectangle 4">
            <a:extLst>
              <a:ext uri="{FF2B5EF4-FFF2-40B4-BE49-F238E27FC236}">
                <a16:creationId xmlns:a16="http://schemas.microsoft.com/office/drawing/2014/main" id="{0B1D04B3-CC60-4AB5-A4F5-8EAAFEC1F94D}"/>
              </a:ext>
            </a:extLst>
          </p:cNvPr>
          <p:cNvSpPr>
            <a:spLocks noChangeArrowheads="1"/>
          </p:cNvSpPr>
          <p:nvPr/>
        </p:nvSpPr>
        <p:spPr bwMode="auto">
          <a:xfrm>
            <a:off x="0" y="156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5">
            <a:extLst>
              <a:ext uri="{FF2B5EF4-FFF2-40B4-BE49-F238E27FC236}">
                <a16:creationId xmlns:a16="http://schemas.microsoft.com/office/drawing/2014/main" id="{C91A81E5-9381-420D-9482-950356D2D97A}"/>
              </a:ext>
            </a:extLst>
          </p:cNvPr>
          <p:cNvSpPr>
            <a:spLocks noChangeArrowheads="1"/>
          </p:cNvSpPr>
          <p:nvPr/>
        </p:nvSpPr>
        <p:spPr bwMode="auto">
          <a:xfrm>
            <a:off x="0" y="17841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8" name="Table 7">
            <a:extLst>
              <a:ext uri="{FF2B5EF4-FFF2-40B4-BE49-F238E27FC236}">
                <a16:creationId xmlns:a16="http://schemas.microsoft.com/office/drawing/2014/main" id="{82A44523-6C1D-42E0-9C40-AE8EB09E3F74}"/>
              </a:ext>
            </a:extLst>
          </p:cNvPr>
          <p:cNvGraphicFramePr>
            <a:graphicFrameLocks noGrp="1"/>
          </p:cNvGraphicFramePr>
          <p:nvPr>
            <p:extLst>
              <p:ext uri="{D42A27DB-BD31-4B8C-83A1-F6EECF244321}">
                <p14:modId xmlns:p14="http://schemas.microsoft.com/office/powerpoint/2010/main" val="2905604182"/>
              </p:ext>
            </p:extLst>
          </p:nvPr>
        </p:nvGraphicFramePr>
        <p:xfrm>
          <a:off x="1101683" y="2451612"/>
          <a:ext cx="3036331" cy="1871132"/>
        </p:xfrm>
        <a:graphic>
          <a:graphicData uri="http://schemas.openxmlformats.org/drawingml/2006/table">
            <a:tbl>
              <a:tblPr firstRow="1" bandRow="1">
                <a:tableStyleId>{B48BD73B-6FE9-4D84-B573-720E5AE7D972}</a:tableStyleId>
              </a:tblPr>
              <a:tblGrid>
                <a:gridCol w="811393">
                  <a:extLst>
                    <a:ext uri="{9D8B030D-6E8A-4147-A177-3AD203B41FA5}">
                      <a16:colId xmlns:a16="http://schemas.microsoft.com/office/drawing/2014/main" val="1109405393"/>
                    </a:ext>
                  </a:extLst>
                </a:gridCol>
                <a:gridCol w="691022">
                  <a:extLst>
                    <a:ext uri="{9D8B030D-6E8A-4147-A177-3AD203B41FA5}">
                      <a16:colId xmlns:a16="http://schemas.microsoft.com/office/drawing/2014/main" val="2732531317"/>
                    </a:ext>
                  </a:extLst>
                </a:gridCol>
                <a:gridCol w="770011">
                  <a:extLst>
                    <a:ext uri="{9D8B030D-6E8A-4147-A177-3AD203B41FA5}">
                      <a16:colId xmlns:a16="http://schemas.microsoft.com/office/drawing/2014/main" val="3818487560"/>
                    </a:ext>
                  </a:extLst>
                </a:gridCol>
                <a:gridCol w="763905">
                  <a:extLst>
                    <a:ext uri="{9D8B030D-6E8A-4147-A177-3AD203B41FA5}">
                      <a16:colId xmlns:a16="http://schemas.microsoft.com/office/drawing/2014/main" val="3238202281"/>
                    </a:ext>
                  </a:extLst>
                </a:gridCol>
              </a:tblGrid>
              <a:tr h="467783">
                <a:tc>
                  <a:txBody>
                    <a:bodyPr/>
                    <a:lstStyle/>
                    <a:p>
                      <a:pPr algn="ctr"/>
                      <a:r>
                        <a:rPr lang="en-US" dirty="0">
                          <a:solidFill>
                            <a:srgbClr val="0070C0"/>
                          </a:solidFill>
                          <a:latin typeface="Open Sans" panose="020B0604020202020204" charset="0"/>
                          <a:ea typeface="Open Sans" panose="020B0604020202020204" charset="0"/>
                          <a:cs typeface="Open Sans" panose="020B0604020202020204" charset="0"/>
                        </a:rPr>
                        <a:t>1687</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109</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21</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1817</a:t>
                      </a:r>
                    </a:p>
                  </a:txBody>
                  <a:tcPr/>
                </a:tc>
                <a:extLst>
                  <a:ext uri="{0D108BD9-81ED-4DB2-BD59-A6C34878D82A}">
                    <a16:rowId xmlns:a16="http://schemas.microsoft.com/office/drawing/2014/main" val="1317033600"/>
                  </a:ext>
                </a:extLst>
              </a:tr>
              <a:tr h="467783">
                <a:tc>
                  <a:txBody>
                    <a:bodyPr/>
                    <a:lstStyle/>
                    <a:p>
                      <a:pPr algn="ctr"/>
                      <a:r>
                        <a:rPr lang="en-US" dirty="0">
                          <a:latin typeface="Open Sans" panose="020B0604020202020204" charset="0"/>
                          <a:ea typeface="Open Sans" panose="020B0604020202020204" charset="0"/>
                          <a:cs typeface="Open Sans" panose="020B0604020202020204" charset="0"/>
                        </a:rPr>
                        <a:t>241</a:t>
                      </a:r>
                    </a:p>
                  </a:txBody>
                  <a:tcPr/>
                </a:tc>
                <a:tc>
                  <a:txBody>
                    <a:bodyPr/>
                    <a:lstStyle/>
                    <a:p>
                      <a:pPr algn="ctr"/>
                      <a:r>
                        <a:rPr lang="en-US" dirty="0">
                          <a:solidFill>
                            <a:srgbClr val="0070C0"/>
                          </a:solidFill>
                          <a:latin typeface="Open Sans" panose="020B0604020202020204" charset="0"/>
                          <a:ea typeface="Open Sans" panose="020B0604020202020204" charset="0"/>
                          <a:cs typeface="Open Sans" panose="020B0604020202020204" charset="0"/>
                        </a:rPr>
                        <a:t>341</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46</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628</a:t>
                      </a:r>
                    </a:p>
                  </a:txBody>
                  <a:tcPr/>
                </a:tc>
                <a:extLst>
                  <a:ext uri="{0D108BD9-81ED-4DB2-BD59-A6C34878D82A}">
                    <a16:rowId xmlns:a16="http://schemas.microsoft.com/office/drawing/2014/main" val="4144060853"/>
                  </a:ext>
                </a:extLst>
              </a:tr>
              <a:tr h="467783">
                <a:tc>
                  <a:txBody>
                    <a:bodyPr/>
                    <a:lstStyle/>
                    <a:p>
                      <a:pPr algn="ctr"/>
                      <a:r>
                        <a:rPr lang="en-US" dirty="0">
                          <a:latin typeface="Open Sans" panose="020B0604020202020204" charset="0"/>
                          <a:ea typeface="Open Sans" panose="020B0604020202020204" charset="0"/>
                          <a:cs typeface="Open Sans" panose="020B0604020202020204" charset="0"/>
                        </a:rPr>
                        <a:t>102</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75</a:t>
                      </a:r>
                    </a:p>
                  </a:txBody>
                  <a:tcPr/>
                </a:tc>
                <a:tc>
                  <a:txBody>
                    <a:bodyPr/>
                    <a:lstStyle/>
                    <a:p>
                      <a:pPr algn="ctr"/>
                      <a:r>
                        <a:rPr lang="en-US" dirty="0">
                          <a:solidFill>
                            <a:srgbClr val="0070C0"/>
                          </a:solidFill>
                          <a:latin typeface="Open Sans" panose="020B0604020202020204" charset="0"/>
                          <a:ea typeface="Open Sans" panose="020B0604020202020204" charset="0"/>
                          <a:cs typeface="Open Sans" panose="020B0604020202020204" charset="0"/>
                        </a:rPr>
                        <a:t>306</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483</a:t>
                      </a:r>
                    </a:p>
                  </a:txBody>
                  <a:tcPr/>
                </a:tc>
                <a:extLst>
                  <a:ext uri="{0D108BD9-81ED-4DB2-BD59-A6C34878D82A}">
                    <a16:rowId xmlns:a16="http://schemas.microsoft.com/office/drawing/2014/main" val="404127540"/>
                  </a:ext>
                </a:extLst>
              </a:tr>
              <a:tr h="467783">
                <a:tc>
                  <a:txBody>
                    <a:bodyPr/>
                    <a:lstStyle/>
                    <a:p>
                      <a:pPr algn="ctr"/>
                      <a:r>
                        <a:rPr lang="en-US" dirty="0">
                          <a:latin typeface="Open Sans" panose="020B0604020202020204" charset="0"/>
                          <a:ea typeface="Open Sans" panose="020B0604020202020204" charset="0"/>
                          <a:cs typeface="Open Sans" panose="020B0604020202020204" charset="0"/>
                        </a:rPr>
                        <a:t>2030</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525</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373</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2928</a:t>
                      </a:r>
                    </a:p>
                  </a:txBody>
                  <a:tcPr/>
                </a:tc>
                <a:extLst>
                  <a:ext uri="{0D108BD9-81ED-4DB2-BD59-A6C34878D82A}">
                    <a16:rowId xmlns:a16="http://schemas.microsoft.com/office/drawing/2014/main" val="2979473939"/>
                  </a:ext>
                </a:extLst>
              </a:tr>
            </a:tbl>
          </a:graphicData>
        </a:graphic>
      </p:graphicFrame>
      <p:sp>
        <p:nvSpPr>
          <p:cNvPr id="13" name="Rectangle 12">
            <a:extLst>
              <a:ext uri="{FF2B5EF4-FFF2-40B4-BE49-F238E27FC236}">
                <a16:creationId xmlns:a16="http://schemas.microsoft.com/office/drawing/2014/main" id="{25C16CB5-EF59-4A7C-81C6-04FDC4D9ADFD}"/>
              </a:ext>
            </a:extLst>
          </p:cNvPr>
          <p:cNvSpPr/>
          <p:nvPr/>
        </p:nvSpPr>
        <p:spPr>
          <a:xfrm>
            <a:off x="587772" y="2101915"/>
            <a:ext cx="8730699"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               -1             0             1             All</a:t>
            </a:r>
          </a:p>
        </p:txBody>
      </p:sp>
      <p:sp>
        <p:nvSpPr>
          <p:cNvPr id="10" name="TextBox 9">
            <a:extLst>
              <a:ext uri="{FF2B5EF4-FFF2-40B4-BE49-F238E27FC236}">
                <a16:creationId xmlns:a16="http://schemas.microsoft.com/office/drawing/2014/main" id="{8434BA64-6780-44F6-B51E-CF600DAFF75C}"/>
              </a:ext>
            </a:extLst>
          </p:cNvPr>
          <p:cNvSpPr txBox="1"/>
          <p:nvPr/>
        </p:nvSpPr>
        <p:spPr>
          <a:xfrm>
            <a:off x="146260" y="2256661"/>
            <a:ext cx="400110" cy="2012798"/>
          </a:xfrm>
          <a:prstGeom prst="rect">
            <a:avLst/>
          </a:prstGeom>
          <a:noFill/>
        </p:spPr>
        <p:txBody>
          <a:bodyPr vert="eaVert" wrap="square" rtlCol="0">
            <a:spAutoFit/>
          </a:bodyPr>
          <a:lstStyle/>
          <a:p>
            <a:endParaRPr lang="en-US" dirty="0"/>
          </a:p>
        </p:txBody>
      </p:sp>
      <p:sp>
        <p:nvSpPr>
          <p:cNvPr id="15" name="Rectangle 14">
            <a:extLst>
              <a:ext uri="{FF2B5EF4-FFF2-40B4-BE49-F238E27FC236}">
                <a16:creationId xmlns:a16="http://schemas.microsoft.com/office/drawing/2014/main" id="{0185A169-5136-4C9D-B650-F8F34D1B5BBF}"/>
              </a:ext>
            </a:extLst>
          </p:cNvPr>
          <p:cNvSpPr/>
          <p:nvPr/>
        </p:nvSpPr>
        <p:spPr>
          <a:xfrm>
            <a:off x="541062" y="2564438"/>
            <a:ext cx="565929"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-1</a:t>
            </a:r>
          </a:p>
        </p:txBody>
      </p:sp>
      <p:sp>
        <p:nvSpPr>
          <p:cNvPr id="17" name="Rectangle 16">
            <a:extLst>
              <a:ext uri="{FF2B5EF4-FFF2-40B4-BE49-F238E27FC236}">
                <a16:creationId xmlns:a16="http://schemas.microsoft.com/office/drawing/2014/main" id="{DF3A8DB6-5A37-4140-B9B5-DCCD3499C485}"/>
              </a:ext>
            </a:extLst>
          </p:cNvPr>
          <p:cNvSpPr/>
          <p:nvPr/>
        </p:nvSpPr>
        <p:spPr>
          <a:xfrm>
            <a:off x="541062" y="3060135"/>
            <a:ext cx="565929"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 0</a:t>
            </a:r>
          </a:p>
        </p:txBody>
      </p:sp>
      <p:sp>
        <p:nvSpPr>
          <p:cNvPr id="18" name="Rectangle 17">
            <a:extLst>
              <a:ext uri="{FF2B5EF4-FFF2-40B4-BE49-F238E27FC236}">
                <a16:creationId xmlns:a16="http://schemas.microsoft.com/office/drawing/2014/main" id="{71CD6DA3-1ACA-4389-B91A-C6B88A9D28CB}"/>
              </a:ext>
            </a:extLst>
          </p:cNvPr>
          <p:cNvSpPr/>
          <p:nvPr/>
        </p:nvSpPr>
        <p:spPr>
          <a:xfrm>
            <a:off x="554636" y="3555832"/>
            <a:ext cx="472513"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 1</a:t>
            </a:r>
          </a:p>
        </p:txBody>
      </p:sp>
      <p:sp>
        <p:nvSpPr>
          <p:cNvPr id="19" name="Rectangle 18">
            <a:extLst>
              <a:ext uri="{FF2B5EF4-FFF2-40B4-BE49-F238E27FC236}">
                <a16:creationId xmlns:a16="http://schemas.microsoft.com/office/drawing/2014/main" id="{8D9EC97B-0A31-410A-8A21-CD888301C759}"/>
              </a:ext>
            </a:extLst>
          </p:cNvPr>
          <p:cNvSpPr/>
          <p:nvPr/>
        </p:nvSpPr>
        <p:spPr>
          <a:xfrm>
            <a:off x="494353" y="3961682"/>
            <a:ext cx="565929"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All</a:t>
            </a:r>
          </a:p>
        </p:txBody>
      </p:sp>
      <p:sp>
        <p:nvSpPr>
          <p:cNvPr id="20" name="Rectangle 19">
            <a:extLst>
              <a:ext uri="{FF2B5EF4-FFF2-40B4-BE49-F238E27FC236}">
                <a16:creationId xmlns:a16="http://schemas.microsoft.com/office/drawing/2014/main" id="{6C7D7CDB-DC9F-48F3-8053-573A2F474BBB}"/>
              </a:ext>
            </a:extLst>
          </p:cNvPr>
          <p:cNvSpPr/>
          <p:nvPr/>
        </p:nvSpPr>
        <p:spPr>
          <a:xfrm>
            <a:off x="1926236" y="1784181"/>
            <a:ext cx="1224353" cy="308933"/>
          </a:xfrm>
          <a:prstGeom prst="rect">
            <a:avLst/>
          </a:prstGeom>
        </p:spPr>
        <p:txBody>
          <a:bodyPr wrap="square">
            <a:spAutoFit/>
          </a:bodyPr>
          <a:lstStyle/>
          <a:p>
            <a:pPr marL="114300" indent="0">
              <a:spcBef>
                <a:spcPts val="1200"/>
              </a:spcBef>
              <a:buNone/>
            </a:pPr>
            <a:r>
              <a:rPr lang="en-US" b="1" dirty="0">
                <a:highlight>
                  <a:srgbClr val="FFFFFF"/>
                </a:highlight>
                <a:latin typeface="Open Sans" panose="020B0604020202020204" charset="0"/>
                <a:ea typeface="Open Sans" panose="020B0604020202020204" charset="0"/>
                <a:cs typeface="Open Sans" panose="020B0604020202020204" charset="0"/>
              </a:rPr>
              <a:t>Predicted</a:t>
            </a:r>
          </a:p>
        </p:txBody>
      </p:sp>
      <p:sp>
        <p:nvSpPr>
          <p:cNvPr id="11" name="TextBox 10">
            <a:extLst>
              <a:ext uri="{FF2B5EF4-FFF2-40B4-BE49-F238E27FC236}">
                <a16:creationId xmlns:a16="http://schemas.microsoft.com/office/drawing/2014/main" id="{E2095F0A-59E2-48D2-81E8-946B89AD7B97}"/>
              </a:ext>
            </a:extLst>
          </p:cNvPr>
          <p:cNvSpPr txBox="1"/>
          <p:nvPr/>
        </p:nvSpPr>
        <p:spPr>
          <a:xfrm rot="10800000">
            <a:off x="187661" y="2872215"/>
            <a:ext cx="400110" cy="931588"/>
          </a:xfrm>
          <a:prstGeom prst="rect">
            <a:avLst/>
          </a:prstGeom>
          <a:noFill/>
        </p:spPr>
        <p:txBody>
          <a:bodyPr vert="eaVert" wrap="square" rtlCol="0">
            <a:spAutoFit/>
          </a:bodyPr>
          <a:lstStyle/>
          <a:p>
            <a:r>
              <a:rPr lang="en-US" b="1" dirty="0"/>
              <a:t>True</a:t>
            </a:r>
          </a:p>
        </p:txBody>
      </p:sp>
      <p:graphicFrame>
        <p:nvGraphicFramePr>
          <p:cNvPr id="22" name="Table 21">
            <a:extLst>
              <a:ext uri="{FF2B5EF4-FFF2-40B4-BE49-F238E27FC236}">
                <a16:creationId xmlns:a16="http://schemas.microsoft.com/office/drawing/2014/main" id="{1244A8B1-C6B7-49E7-AA50-DD9AFFF3F7BF}"/>
              </a:ext>
            </a:extLst>
          </p:cNvPr>
          <p:cNvGraphicFramePr>
            <a:graphicFrameLocks noGrp="1"/>
          </p:cNvGraphicFramePr>
          <p:nvPr>
            <p:extLst>
              <p:ext uri="{D42A27DB-BD31-4B8C-83A1-F6EECF244321}">
                <p14:modId xmlns:p14="http://schemas.microsoft.com/office/powerpoint/2010/main" val="4136401638"/>
              </p:ext>
            </p:extLst>
          </p:nvPr>
        </p:nvGraphicFramePr>
        <p:xfrm>
          <a:off x="5533255" y="2454614"/>
          <a:ext cx="3036331" cy="1871132"/>
        </p:xfrm>
        <a:graphic>
          <a:graphicData uri="http://schemas.openxmlformats.org/drawingml/2006/table">
            <a:tbl>
              <a:tblPr firstRow="1" bandRow="1">
                <a:tableStyleId>{B48BD73B-6FE9-4D84-B573-720E5AE7D972}</a:tableStyleId>
              </a:tblPr>
              <a:tblGrid>
                <a:gridCol w="811393">
                  <a:extLst>
                    <a:ext uri="{9D8B030D-6E8A-4147-A177-3AD203B41FA5}">
                      <a16:colId xmlns:a16="http://schemas.microsoft.com/office/drawing/2014/main" val="1109405393"/>
                    </a:ext>
                  </a:extLst>
                </a:gridCol>
                <a:gridCol w="691022">
                  <a:extLst>
                    <a:ext uri="{9D8B030D-6E8A-4147-A177-3AD203B41FA5}">
                      <a16:colId xmlns:a16="http://schemas.microsoft.com/office/drawing/2014/main" val="2732531317"/>
                    </a:ext>
                  </a:extLst>
                </a:gridCol>
                <a:gridCol w="770011">
                  <a:extLst>
                    <a:ext uri="{9D8B030D-6E8A-4147-A177-3AD203B41FA5}">
                      <a16:colId xmlns:a16="http://schemas.microsoft.com/office/drawing/2014/main" val="3818487560"/>
                    </a:ext>
                  </a:extLst>
                </a:gridCol>
                <a:gridCol w="763905">
                  <a:extLst>
                    <a:ext uri="{9D8B030D-6E8A-4147-A177-3AD203B41FA5}">
                      <a16:colId xmlns:a16="http://schemas.microsoft.com/office/drawing/2014/main" val="3238202281"/>
                    </a:ext>
                  </a:extLst>
                </a:gridCol>
              </a:tblGrid>
              <a:tr h="467783">
                <a:tc>
                  <a:txBody>
                    <a:bodyPr/>
                    <a:lstStyle/>
                    <a:p>
                      <a:pPr algn="ctr"/>
                      <a:r>
                        <a:rPr lang="en-US" dirty="0">
                          <a:solidFill>
                            <a:srgbClr val="0070C0"/>
                          </a:solidFill>
                          <a:latin typeface="Open Sans" panose="020B0604020202020204" charset="0"/>
                          <a:ea typeface="Open Sans" panose="020B0604020202020204" charset="0"/>
                          <a:cs typeface="Open Sans" panose="020B0604020202020204" charset="0"/>
                        </a:rPr>
                        <a:t>1509</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253</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55</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1817</a:t>
                      </a:r>
                    </a:p>
                  </a:txBody>
                  <a:tcPr/>
                </a:tc>
                <a:extLst>
                  <a:ext uri="{0D108BD9-81ED-4DB2-BD59-A6C34878D82A}">
                    <a16:rowId xmlns:a16="http://schemas.microsoft.com/office/drawing/2014/main" val="1317033600"/>
                  </a:ext>
                </a:extLst>
              </a:tr>
              <a:tr h="467783">
                <a:tc>
                  <a:txBody>
                    <a:bodyPr/>
                    <a:lstStyle/>
                    <a:p>
                      <a:pPr algn="ctr"/>
                      <a:r>
                        <a:rPr lang="en-US" dirty="0">
                          <a:latin typeface="Open Sans" panose="020B0604020202020204" charset="0"/>
                          <a:ea typeface="Open Sans" panose="020B0604020202020204" charset="0"/>
                          <a:cs typeface="Open Sans" panose="020B0604020202020204" charset="0"/>
                        </a:rPr>
                        <a:t>141</a:t>
                      </a:r>
                    </a:p>
                  </a:txBody>
                  <a:tcPr/>
                </a:tc>
                <a:tc>
                  <a:txBody>
                    <a:bodyPr/>
                    <a:lstStyle/>
                    <a:p>
                      <a:pPr algn="ctr"/>
                      <a:r>
                        <a:rPr lang="en-US" dirty="0">
                          <a:solidFill>
                            <a:srgbClr val="0070C0"/>
                          </a:solidFill>
                          <a:latin typeface="Open Sans" panose="020B0604020202020204" charset="0"/>
                          <a:ea typeface="Open Sans" panose="020B0604020202020204" charset="0"/>
                          <a:cs typeface="Open Sans" panose="020B0604020202020204" charset="0"/>
                        </a:rPr>
                        <a:t>409</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78</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628</a:t>
                      </a:r>
                    </a:p>
                  </a:txBody>
                  <a:tcPr/>
                </a:tc>
                <a:extLst>
                  <a:ext uri="{0D108BD9-81ED-4DB2-BD59-A6C34878D82A}">
                    <a16:rowId xmlns:a16="http://schemas.microsoft.com/office/drawing/2014/main" val="4144060853"/>
                  </a:ext>
                </a:extLst>
              </a:tr>
              <a:tr h="467783">
                <a:tc>
                  <a:txBody>
                    <a:bodyPr/>
                    <a:lstStyle/>
                    <a:p>
                      <a:pPr algn="ctr"/>
                      <a:r>
                        <a:rPr lang="en-US" dirty="0">
                          <a:latin typeface="Open Sans" panose="020B0604020202020204" charset="0"/>
                          <a:ea typeface="Open Sans" panose="020B0604020202020204" charset="0"/>
                          <a:cs typeface="Open Sans" panose="020B0604020202020204" charset="0"/>
                        </a:rPr>
                        <a:t>62</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83</a:t>
                      </a:r>
                    </a:p>
                  </a:txBody>
                  <a:tcPr/>
                </a:tc>
                <a:tc>
                  <a:txBody>
                    <a:bodyPr/>
                    <a:lstStyle/>
                    <a:p>
                      <a:pPr algn="ctr"/>
                      <a:r>
                        <a:rPr lang="en-US" dirty="0">
                          <a:solidFill>
                            <a:srgbClr val="0070C0"/>
                          </a:solidFill>
                          <a:latin typeface="Open Sans" panose="020B0604020202020204" charset="0"/>
                          <a:ea typeface="Open Sans" panose="020B0604020202020204" charset="0"/>
                          <a:cs typeface="Open Sans" panose="020B0604020202020204" charset="0"/>
                        </a:rPr>
                        <a:t>338</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483</a:t>
                      </a:r>
                    </a:p>
                  </a:txBody>
                  <a:tcPr/>
                </a:tc>
                <a:extLst>
                  <a:ext uri="{0D108BD9-81ED-4DB2-BD59-A6C34878D82A}">
                    <a16:rowId xmlns:a16="http://schemas.microsoft.com/office/drawing/2014/main" val="404127540"/>
                  </a:ext>
                </a:extLst>
              </a:tr>
              <a:tr h="467783">
                <a:tc>
                  <a:txBody>
                    <a:bodyPr/>
                    <a:lstStyle/>
                    <a:p>
                      <a:pPr algn="ctr"/>
                      <a:r>
                        <a:rPr lang="en-US" dirty="0">
                          <a:latin typeface="Open Sans" panose="020B0604020202020204" charset="0"/>
                          <a:ea typeface="Open Sans" panose="020B0604020202020204" charset="0"/>
                          <a:cs typeface="Open Sans" panose="020B0604020202020204" charset="0"/>
                        </a:rPr>
                        <a:t>1712</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745</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471</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2928</a:t>
                      </a:r>
                    </a:p>
                  </a:txBody>
                  <a:tcPr/>
                </a:tc>
                <a:extLst>
                  <a:ext uri="{0D108BD9-81ED-4DB2-BD59-A6C34878D82A}">
                    <a16:rowId xmlns:a16="http://schemas.microsoft.com/office/drawing/2014/main" val="2979473939"/>
                  </a:ext>
                </a:extLst>
              </a:tr>
            </a:tbl>
          </a:graphicData>
        </a:graphic>
      </p:graphicFrame>
      <p:sp>
        <p:nvSpPr>
          <p:cNvPr id="23" name="Rectangle 22">
            <a:extLst>
              <a:ext uri="{FF2B5EF4-FFF2-40B4-BE49-F238E27FC236}">
                <a16:creationId xmlns:a16="http://schemas.microsoft.com/office/drawing/2014/main" id="{61BAE15E-0BFE-4C3C-81A2-D33251DCB9DE}"/>
              </a:ext>
            </a:extLst>
          </p:cNvPr>
          <p:cNvSpPr/>
          <p:nvPr/>
        </p:nvSpPr>
        <p:spPr>
          <a:xfrm>
            <a:off x="5014035" y="2547078"/>
            <a:ext cx="565929"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-1</a:t>
            </a:r>
          </a:p>
        </p:txBody>
      </p:sp>
      <p:sp>
        <p:nvSpPr>
          <p:cNvPr id="24" name="Rectangle 23">
            <a:extLst>
              <a:ext uri="{FF2B5EF4-FFF2-40B4-BE49-F238E27FC236}">
                <a16:creationId xmlns:a16="http://schemas.microsoft.com/office/drawing/2014/main" id="{9B3FBA33-D568-494E-B754-9B4747986E26}"/>
              </a:ext>
            </a:extLst>
          </p:cNvPr>
          <p:cNvSpPr/>
          <p:nvPr/>
        </p:nvSpPr>
        <p:spPr>
          <a:xfrm>
            <a:off x="5014035" y="3042775"/>
            <a:ext cx="565929"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 0</a:t>
            </a:r>
          </a:p>
        </p:txBody>
      </p:sp>
      <p:sp>
        <p:nvSpPr>
          <p:cNvPr id="25" name="Rectangle 24">
            <a:extLst>
              <a:ext uri="{FF2B5EF4-FFF2-40B4-BE49-F238E27FC236}">
                <a16:creationId xmlns:a16="http://schemas.microsoft.com/office/drawing/2014/main" id="{73C46438-0594-4AA4-A887-B52D7899363C}"/>
              </a:ext>
            </a:extLst>
          </p:cNvPr>
          <p:cNvSpPr/>
          <p:nvPr/>
        </p:nvSpPr>
        <p:spPr>
          <a:xfrm>
            <a:off x="5027609" y="3538472"/>
            <a:ext cx="472513"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 1</a:t>
            </a:r>
          </a:p>
        </p:txBody>
      </p:sp>
      <p:sp>
        <p:nvSpPr>
          <p:cNvPr id="26" name="Rectangle 25">
            <a:extLst>
              <a:ext uri="{FF2B5EF4-FFF2-40B4-BE49-F238E27FC236}">
                <a16:creationId xmlns:a16="http://schemas.microsoft.com/office/drawing/2014/main" id="{20FC9848-95DB-413A-9A3D-0FCA68BBE729}"/>
              </a:ext>
            </a:extLst>
          </p:cNvPr>
          <p:cNvSpPr/>
          <p:nvPr/>
        </p:nvSpPr>
        <p:spPr>
          <a:xfrm>
            <a:off x="4967326" y="3944322"/>
            <a:ext cx="565929"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All</a:t>
            </a:r>
          </a:p>
        </p:txBody>
      </p:sp>
      <p:sp>
        <p:nvSpPr>
          <p:cNvPr id="27" name="TextBox 26">
            <a:extLst>
              <a:ext uri="{FF2B5EF4-FFF2-40B4-BE49-F238E27FC236}">
                <a16:creationId xmlns:a16="http://schemas.microsoft.com/office/drawing/2014/main" id="{D3B18BCE-74B1-40AD-A550-50ECD4A171A1}"/>
              </a:ext>
            </a:extLst>
          </p:cNvPr>
          <p:cNvSpPr txBox="1"/>
          <p:nvPr/>
        </p:nvSpPr>
        <p:spPr>
          <a:xfrm rot="10800000">
            <a:off x="4662607" y="2648005"/>
            <a:ext cx="400110" cy="931588"/>
          </a:xfrm>
          <a:prstGeom prst="rect">
            <a:avLst/>
          </a:prstGeom>
          <a:noFill/>
        </p:spPr>
        <p:txBody>
          <a:bodyPr vert="eaVert" wrap="square" rtlCol="0">
            <a:spAutoFit/>
          </a:bodyPr>
          <a:lstStyle/>
          <a:p>
            <a:r>
              <a:rPr lang="en-US" b="1" dirty="0"/>
              <a:t>True</a:t>
            </a:r>
          </a:p>
        </p:txBody>
      </p:sp>
      <p:sp>
        <p:nvSpPr>
          <p:cNvPr id="28" name="Rectangle 27">
            <a:extLst>
              <a:ext uri="{FF2B5EF4-FFF2-40B4-BE49-F238E27FC236}">
                <a16:creationId xmlns:a16="http://schemas.microsoft.com/office/drawing/2014/main" id="{8D367EED-0F3C-496E-9541-8C2E00D62E78}"/>
              </a:ext>
            </a:extLst>
          </p:cNvPr>
          <p:cNvSpPr/>
          <p:nvPr/>
        </p:nvSpPr>
        <p:spPr>
          <a:xfrm>
            <a:off x="6439243" y="1804979"/>
            <a:ext cx="1224353" cy="308933"/>
          </a:xfrm>
          <a:prstGeom prst="rect">
            <a:avLst/>
          </a:prstGeom>
        </p:spPr>
        <p:txBody>
          <a:bodyPr wrap="square">
            <a:spAutoFit/>
          </a:bodyPr>
          <a:lstStyle/>
          <a:p>
            <a:pPr marL="114300" indent="0">
              <a:spcBef>
                <a:spcPts val="1200"/>
              </a:spcBef>
              <a:buNone/>
            </a:pPr>
            <a:r>
              <a:rPr lang="en-US" b="1" dirty="0">
                <a:highlight>
                  <a:srgbClr val="FFFFFF"/>
                </a:highlight>
                <a:latin typeface="Open Sans" panose="020B0604020202020204" charset="0"/>
                <a:ea typeface="Open Sans" panose="020B0604020202020204" charset="0"/>
                <a:cs typeface="Open Sans" panose="020B0604020202020204" charset="0"/>
              </a:rPr>
              <a:t>Predicted</a:t>
            </a:r>
          </a:p>
        </p:txBody>
      </p:sp>
      <p:sp>
        <p:nvSpPr>
          <p:cNvPr id="29" name="Rectangle 28">
            <a:extLst>
              <a:ext uri="{FF2B5EF4-FFF2-40B4-BE49-F238E27FC236}">
                <a16:creationId xmlns:a16="http://schemas.microsoft.com/office/drawing/2014/main" id="{24BEDC41-66E1-4B3C-BCED-06FDD6A4DD12}"/>
              </a:ext>
            </a:extLst>
          </p:cNvPr>
          <p:cNvSpPr/>
          <p:nvPr/>
        </p:nvSpPr>
        <p:spPr>
          <a:xfrm>
            <a:off x="4953121" y="2113510"/>
            <a:ext cx="8730699"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               -1             0             1             All</a:t>
            </a:r>
          </a:p>
        </p:txBody>
      </p:sp>
      <p:sp>
        <p:nvSpPr>
          <p:cNvPr id="34" name="Google Shape;116;p19">
            <a:extLst>
              <a:ext uri="{FF2B5EF4-FFF2-40B4-BE49-F238E27FC236}">
                <a16:creationId xmlns:a16="http://schemas.microsoft.com/office/drawing/2014/main" id="{2B02D507-B025-4FFF-A758-86A0424BD75C}"/>
              </a:ext>
            </a:extLst>
          </p:cNvPr>
          <p:cNvSpPr txBox="1">
            <a:spLocks/>
          </p:cNvSpPr>
          <p:nvPr/>
        </p:nvSpPr>
        <p:spPr>
          <a:xfrm>
            <a:off x="0" y="6220352"/>
            <a:ext cx="4585875" cy="4111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114300" indent="0">
              <a:buNone/>
            </a:pPr>
            <a:r>
              <a:rPr lang="en-US" sz="1400" dirty="0">
                <a:solidFill>
                  <a:srgbClr val="0070C0"/>
                </a:solidFill>
                <a:latin typeface="Open Sans" panose="020B0604020202020204" charset="0"/>
                <a:ea typeface="Open Sans" panose="020B0604020202020204" charset="0"/>
                <a:cs typeface="Open Sans" panose="020B0604020202020204" charset="0"/>
              </a:rPr>
              <a:t>          Original data with TF-IDF + Bag-of-words </a:t>
            </a:r>
          </a:p>
          <a:p>
            <a:pPr marL="114300" indent="0">
              <a:buFont typeface="Open Sans"/>
              <a:buNone/>
            </a:pPr>
            <a:endParaRPr lang="en-US" sz="1400" dirty="0">
              <a:solidFill>
                <a:srgbClr val="0070C0"/>
              </a:solidFill>
              <a:latin typeface="Open Sans" panose="020B0604020202020204" charset="0"/>
              <a:ea typeface="Open Sans" panose="020B0604020202020204" charset="0"/>
              <a:cs typeface="Open Sans" panose="020B0604020202020204" charset="0"/>
            </a:endParaRPr>
          </a:p>
        </p:txBody>
      </p:sp>
      <p:sp>
        <p:nvSpPr>
          <p:cNvPr id="35" name="Google Shape;116;p19">
            <a:extLst>
              <a:ext uri="{FF2B5EF4-FFF2-40B4-BE49-F238E27FC236}">
                <a16:creationId xmlns:a16="http://schemas.microsoft.com/office/drawing/2014/main" id="{E9EC784E-C4EF-40E8-86DF-E254CB9CD758}"/>
              </a:ext>
            </a:extLst>
          </p:cNvPr>
          <p:cNvSpPr txBox="1">
            <a:spLocks/>
          </p:cNvSpPr>
          <p:nvPr/>
        </p:nvSpPr>
        <p:spPr>
          <a:xfrm>
            <a:off x="4298669" y="6163663"/>
            <a:ext cx="4795254" cy="4111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114300" indent="0">
              <a:buNone/>
            </a:pPr>
            <a:r>
              <a:rPr lang="en-US" sz="1400" dirty="0">
                <a:solidFill>
                  <a:srgbClr val="0070C0"/>
                </a:solidFill>
                <a:latin typeface="Open Sans" panose="020B0604020202020204" charset="0"/>
                <a:ea typeface="Open Sans" panose="020B0604020202020204" charset="0"/>
                <a:cs typeface="Open Sans" panose="020B0604020202020204" charset="0"/>
              </a:rPr>
              <a:t>           Over-sampling data with TF-IDF + Bag-of-words</a:t>
            </a:r>
          </a:p>
          <a:p>
            <a:pPr marL="114300" indent="0">
              <a:buFont typeface="Open Sans"/>
              <a:buNone/>
            </a:pPr>
            <a:endParaRPr lang="en-US" sz="1400" dirty="0">
              <a:solidFill>
                <a:srgbClr val="0070C0"/>
              </a:solidFill>
              <a:latin typeface="Open Sans" panose="020B0604020202020204" charset="0"/>
              <a:ea typeface="Open Sans" panose="020B0604020202020204" charset="0"/>
              <a:cs typeface="Open Sans" panose="020B0604020202020204" charset="0"/>
            </a:endParaRPr>
          </a:p>
        </p:txBody>
      </p:sp>
      <p:pic>
        <p:nvPicPr>
          <p:cNvPr id="6" name="Picture 5">
            <a:extLst>
              <a:ext uri="{FF2B5EF4-FFF2-40B4-BE49-F238E27FC236}">
                <a16:creationId xmlns:a16="http://schemas.microsoft.com/office/drawing/2014/main" id="{69B92FF6-B2DF-4D08-833A-C28E8851626A}"/>
              </a:ext>
            </a:extLst>
          </p:cNvPr>
          <p:cNvPicPr>
            <a:picLocks noChangeAspect="1"/>
          </p:cNvPicPr>
          <p:nvPr/>
        </p:nvPicPr>
        <p:blipFill>
          <a:blip r:embed="rId3"/>
          <a:stretch>
            <a:fillRect/>
          </a:stretch>
        </p:blipFill>
        <p:spPr>
          <a:xfrm>
            <a:off x="187661" y="4510664"/>
            <a:ext cx="4111008" cy="1670644"/>
          </a:xfrm>
          <a:prstGeom prst="rect">
            <a:avLst/>
          </a:prstGeom>
        </p:spPr>
      </p:pic>
      <p:pic>
        <p:nvPicPr>
          <p:cNvPr id="7" name="Picture 6">
            <a:extLst>
              <a:ext uri="{FF2B5EF4-FFF2-40B4-BE49-F238E27FC236}">
                <a16:creationId xmlns:a16="http://schemas.microsoft.com/office/drawing/2014/main" id="{1B81EAA0-480C-4D7E-BC44-04D642FF1E62}"/>
              </a:ext>
            </a:extLst>
          </p:cNvPr>
          <p:cNvPicPr>
            <a:picLocks noChangeAspect="1"/>
          </p:cNvPicPr>
          <p:nvPr/>
        </p:nvPicPr>
        <p:blipFill>
          <a:blip r:embed="rId4"/>
          <a:stretch>
            <a:fillRect/>
          </a:stretch>
        </p:blipFill>
        <p:spPr>
          <a:xfrm>
            <a:off x="4662607" y="4536057"/>
            <a:ext cx="4007588" cy="1601304"/>
          </a:xfrm>
          <a:prstGeom prst="rect">
            <a:avLst/>
          </a:prstGeom>
        </p:spPr>
      </p:pic>
    </p:spTree>
    <p:extLst>
      <p:ext uri="{BB962C8B-B14F-4D97-AF65-F5344CB8AC3E}">
        <p14:creationId xmlns:p14="http://schemas.microsoft.com/office/powerpoint/2010/main" val="32487165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title"/>
          </p:nvPr>
        </p:nvSpPr>
        <p:spPr>
          <a:xfrm>
            <a:off x="311700" y="355242"/>
            <a:ext cx="8520600" cy="943200"/>
          </a:xfrm>
          <a:prstGeom prst="rect">
            <a:avLst/>
          </a:prstGeom>
        </p:spPr>
        <p:txBody>
          <a:bodyPr spcFirstLastPara="1" wrap="square" lIns="91425" tIns="91425" rIns="91425" bIns="91425" anchor="t" anchorCtr="0">
            <a:noAutofit/>
          </a:bodyPr>
          <a:lstStyle/>
          <a:p>
            <a:pPr lvl="0"/>
            <a:r>
              <a:rPr lang="en-US" dirty="0"/>
              <a:t>Support Vector Machine (SVM) / GloVe</a:t>
            </a:r>
            <a:endParaRPr dirty="0"/>
          </a:p>
        </p:txBody>
      </p:sp>
      <p:sp>
        <p:nvSpPr>
          <p:cNvPr id="2" name="Rectangle 3">
            <a:extLst>
              <a:ext uri="{FF2B5EF4-FFF2-40B4-BE49-F238E27FC236}">
                <a16:creationId xmlns:a16="http://schemas.microsoft.com/office/drawing/2014/main" id="{1F27CA7E-282B-41F1-B6DE-CE70661ECD9A}"/>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5">
            <a:extLst>
              <a:ext uri="{FF2B5EF4-FFF2-40B4-BE49-F238E27FC236}">
                <a16:creationId xmlns:a16="http://schemas.microsoft.com/office/drawing/2014/main" id="{C91A81E5-9381-420D-9482-950356D2D97A}"/>
              </a:ext>
            </a:extLst>
          </p:cNvPr>
          <p:cNvSpPr>
            <a:spLocks noChangeArrowheads="1"/>
          </p:cNvSpPr>
          <p:nvPr/>
        </p:nvSpPr>
        <p:spPr bwMode="auto">
          <a:xfrm>
            <a:off x="88357" y="2367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7" name="Rectangle 5">
            <a:extLst>
              <a:ext uri="{FF2B5EF4-FFF2-40B4-BE49-F238E27FC236}">
                <a16:creationId xmlns:a16="http://schemas.microsoft.com/office/drawing/2014/main" id="{33F3F77A-4EC9-44B0-9344-3D74BA322A02}"/>
              </a:ext>
            </a:extLst>
          </p:cNvPr>
          <p:cNvSpPr>
            <a:spLocks noChangeArrowheads="1"/>
          </p:cNvSpPr>
          <p:nvPr/>
        </p:nvSpPr>
        <p:spPr bwMode="auto">
          <a:xfrm>
            <a:off x="165440" y="183745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8" name="Table 7">
            <a:extLst>
              <a:ext uri="{FF2B5EF4-FFF2-40B4-BE49-F238E27FC236}">
                <a16:creationId xmlns:a16="http://schemas.microsoft.com/office/drawing/2014/main" id="{7E29DAD4-91CC-4D43-85A2-34B4D115928D}"/>
              </a:ext>
            </a:extLst>
          </p:cNvPr>
          <p:cNvGraphicFramePr>
            <a:graphicFrameLocks noGrp="1"/>
          </p:cNvGraphicFramePr>
          <p:nvPr>
            <p:extLst>
              <p:ext uri="{D42A27DB-BD31-4B8C-83A1-F6EECF244321}">
                <p14:modId xmlns:p14="http://schemas.microsoft.com/office/powerpoint/2010/main" val="1091322434"/>
              </p:ext>
            </p:extLst>
          </p:nvPr>
        </p:nvGraphicFramePr>
        <p:xfrm>
          <a:off x="1267123" y="2504886"/>
          <a:ext cx="3036331" cy="1871132"/>
        </p:xfrm>
        <a:graphic>
          <a:graphicData uri="http://schemas.openxmlformats.org/drawingml/2006/table">
            <a:tbl>
              <a:tblPr firstRow="1" bandRow="1">
                <a:tableStyleId>{B48BD73B-6FE9-4D84-B573-720E5AE7D972}</a:tableStyleId>
              </a:tblPr>
              <a:tblGrid>
                <a:gridCol w="811393">
                  <a:extLst>
                    <a:ext uri="{9D8B030D-6E8A-4147-A177-3AD203B41FA5}">
                      <a16:colId xmlns:a16="http://schemas.microsoft.com/office/drawing/2014/main" val="1109405393"/>
                    </a:ext>
                  </a:extLst>
                </a:gridCol>
                <a:gridCol w="691022">
                  <a:extLst>
                    <a:ext uri="{9D8B030D-6E8A-4147-A177-3AD203B41FA5}">
                      <a16:colId xmlns:a16="http://schemas.microsoft.com/office/drawing/2014/main" val="2732531317"/>
                    </a:ext>
                  </a:extLst>
                </a:gridCol>
                <a:gridCol w="770011">
                  <a:extLst>
                    <a:ext uri="{9D8B030D-6E8A-4147-A177-3AD203B41FA5}">
                      <a16:colId xmlns:a16="http://schemas.microsoft.com/office/drawing/2014/main" val="3818487560"/>
                    </a:ext>
                  </a:extLst>
                </a:gridCol>
                <a:gridCol w="763905">
                  <a:extLst>
                    <a:ext uri="{9D8B030D-6E8A-4147-A177-3AD203B41FA5}">
                      <a16:colId xmlns:a16="http://schemas.microsoft.com/office/drawing/2014/main" val="3238202281"/>
                    </a:ext>
                  </a:extLst>
                </a:gridCol>
              </a:tblGrid>
              <a:tr h="467783">
                <a:tc>
                  <a:txBody>
                    <a:bodyPr/>
                    <a:lstStyle/>
                    <a:p>
                      <a:pPr algn="ctr"/>
                      <a:r>
                        <a:rPr lang="en-US" dirty="0">
                          <a:solidFill>
                            <a:srgbClr val="0070C0"/>
                          </a:solidFill>
                          <a:latin typeface="Open Sans" panose="020B0604020202020204" charset="0"/>
                          <a:ea typeface="Open Sans" panose="020B0604020202020204" charset="0"/>
                          <a:cs typeface="Open Sans" panose="020B0604020202020204" charset="0"/>
                        </a:rPr>
                        <a:t>1714</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70</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33</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1817</a:t>
                      </a:r>
                    </a:p>
                  </a:txBody>
                  <a:tcPr/>
                </a:tc>
                <a:extLst>
                  <a:ext uri="{0D108BD9-81ED-4DB2-BD59-A6C34878D82A}">
                    <a16:rowId xmlns:a16="http://schemas.microsoft.com/office/drawing/2014/main" val="1317033600"/>
                  </a:ext>
                </a:extLst>
              </a:tr>
              <a:tr h="467783">
                <a:tc>
                  <a:txBody>
                    <a:bodyPr/>
                    <a:lstStyle/>
                    <a:p>
                      <a:pPr algn="ctr"/>
                      <a:r>
                        <a:rPr lang="en-US" dirty="0">
                          <a:latin typeface="Open Sans" panose="020B0604020202020204" charset="0"/>
                          <a:ea typeface="Open Sans" panose="020B0604020202020204" charset="0"/>
                          <a:cs typeface="Open Sans" panose="020B0604020202020204" charset="0"/>
                        </a:rPr>
                        <a:t>340</a:t>
                      </a:r>
                    </a:p>
                  </a:txBody>
                  <a:tcPr/>
                </a:tc>
                <a:tc>
                  <a:txBody>
                    <a:bodyPr/>
                    <a:lstStyle/>
                    <a:p>
                      <a:pPr algn="ctr"/>
                      <a:r>
                        <a:rPr lang="en-US" dirty="0">
                          <a:solidFill>
                            <a:srgbClr val="0070C0"/>
                          </a:solidFill>
                          <a:latin typeface="Open Sans" panose="020B0604020202020204" charset="0"/>
                          <a:ea typeface="Open Sans" panose="020B0604020202020204" charset="0"/>
                          <a:cs typeface="Open Sans" panose="020B0604020202020204" charset="0"/>
                        </a:rPr>
                        <a:t>229</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59</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628</a:t>
                      </a:r>
                    </a:p>
                  </a:txBody>
                  <a:tcPr/>
                </a:tc>
                <a:extLst>
                  <a:ext uri="{0D108BD9-81ED-4DB2-BD59-A6C34878D82A}">
                    <a16:rowId xmlns:a16="http://schemas.microsoft.com/office/drawing/2014/main" val="4144060853"/>
                  </a:ext>
                </a:extLst>
              </a:tr>
              <a:tr h="467783">
                <a:tc>
                  <a:txBody>
                    <a:bodyPr/>
                    <a:lstStyle/>
                    <a:p>
                      <a:pPr algn="ctr"/>
                      <a:r>
                        <a:rPr lang="en-US" dirty="0">
                          <a:latin typeface="Open Sans" panose="020B0604020202020204" charset="0"/>
                          <a:ea typeface="Open Sans" panose="020B0604020202020204" charset="0"/>
                          <a:cs typeface="Open Sans" panose="020B0604020202020204" charset="0"/>
                        </a:rPr>
                        <a:t>137</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62</a:t>
                      </a:r>
                    </a:p>
                  </a:txBody>
                  <a:tcPr/>
                </a:tc>
                <a:tc>
                  <a:txBody>
                    <a:bodyPr/>
                    <a:lstStyle/>
                    <a:p>
                      <a:pPr algn="ctr"/>
                      <a:r>
                        <a:rPr lang="en-US" dirty="0">
                          <a:solidFill>
                            <a:srgbClr val="0070C0"/>
                          </a:solidFill>
                          <a:latin typeface="Open Sans" panose="020B0604020202020204" charset="0"/>
                          <a:ea typeface="Open Sans" panose="020B0604020202020204" charset="0"/>
                          <a:cs typeface="Open Sans" panose="020B0604020202020204" charset="0"/>
                        </a:rPr>
                        <a:t>284</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483</a:t>
                      </a:r>
                    </a:p>
                  </a:txBody>
                  <a:tcPr/>
                </a:tc>
                <a:extLst>
                  <a:ext uri="{0D108BD9-81ED-4DB2-BD59-A6C34878D82A}">
                    <a16:rowId xmlns:a16="http://schemas.microsoft.com/office/drawing/2014/main" val="404127540"/>
                  </a:ext>
                </a:extLst>
              </a:tr>
              <a:tr h="467783">
                <a:tc>
                  <a:txBody>
                    <a:bodyPr/>
                    <a:lstStyle/>
                    <a:p>
                      <a:pPr algn="ctr"/>
                      <a:r>
                        <a:rPr lang="en-US" dirty="0">
                          <a:latin typeface="Open Sans" panose="020B0604020202020204" charset="0"/>
                          <a:ea typeface="Open Sans" panose="020B0604020202020204" charset="0"/>
                          <a:cs typeface="Open Sans" panose="020B0604020202020204" charset="0"/>
                        </a:rPr>
                        <a:t>2191</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361</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376</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2928</a:t>
                      </a:r>
                    </a:p>
                  </a:txBody>
                  <a:tcPr/>
                </a:tc>
                <a:extLst>
                  <a:ext uri="{0D108BD9-81ED-4DB2-BD59-A6C34878D82A}">
                    <a16:rowId xmlns:a16="http://schemas.microsoft.com/office/drawing/2014/main" val="2979473939"/>
                  </a:ext>
                </a:extLst>
              </a:tr>
            </a:tbl>
          </a:graphicData>
        </a:graphic>
      </p:graphicFrame>
      <p:sp>
        <p:nvSpPr>
          <p:cNvPr id="9" name="Rectangle 8">
            <a:extLst>
              <a:ext uri="{FF2B5EF4-FFF2-40B4-BE49-F238E27FC236}">
                <a16:creationId xmlns:a16="http://schemas.microsoft.com/office/drawing/2014/main" id="{64A0A06E-6C40-43CA-A318-9A4CF18FFA41}"/>
              </a:ext>
            </a:extLst>
          </p:cNvPr>
          <p:cNvSpPr/>
          <p:nvPr/>
        </p:nvSpPr>
        <p:spPr>
          <a:xfrm>
            <a:off x="753212" y="2155189"/>
            <a:ext cx="8730699"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               -1             0             1             All</a:t>
            </a:r>
          </a:p>
        </p:txBody>
      </p:sp>
      <p:sp>
        <p:nvSpPr>
          <p:cNvPr id="10" name="TextBox 9">
            <a:extLst>
              <a:ext uri="{FF2B5EF4-FFF2-40B4-BE49-F238E27FC236}">
                <a16:creationId xmlns:a16="http://schemas.microsoft.com/office/drawing/2014/main" id="{122C8B8D-40D0-47FE-A06B-F864CCE7DC6A}"/>
              </a:ext>
            </a:extLst>
          </p:cNvPr>
          <p:cNvSpPr txBox="1"/>
          <p:nvPr/>
        </p:nvSpPr>
        <p:spPr>
          <a:xfrm>
            <a:off x="311700" y="2309935"/>
            <a:ext cx="400110" cy="2012798"/>
          </a:xfrm>
          <a:prstGeom prst="rect">
            <a:avLst/>
          </a:prstGeom>
          <a:noFill/>
        </p:spPr>
        <p:txBody>
          <a:bodyPr vert="eaVert" wrap="square" rtlCol="0">
            <a:spAutoFit/>
          </a:bodyPr>
          <a:lstStyle/>
          <a:p>
            <a:endParaRPr lang="en-US" dirty="0"/>
          </a:p>
        </p:txBody>
      </p:sp>
      <p:sp>
        <p:nvSpPr>
          <p:cNvPr id="11" name="Rectangle 10">
            <a:extLst>
              <a:ext uri="{FF2B5EF4-FFF2-40B4-BE49-F238E27FC236}">
                <a16:creationId xmlns:a16="http://schemas.microsoft.com/office/drawing/2014/main" id="{5DFFE60C-B756-4493-ADFE-D104D79E4D10}"/>
              </a:ext>
            </a:extLst>
          </p:cNvPr>
          <p:cNvSpPr/>
          <p:nvPr/>
        </p:nvSpPr>
        <p:spPr>
          <a:xfrm>
            <a:off x="706502" y="2617712"/>
            <a:ext cx="565929"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-1</a:t>
            </a:r>
          </a:p>
        </p:txBody>
      </p:sp>
      <p:sp>
        <p:nvSpPr>
          <p:cNvPr id="12" name="Rectangle 11">
            <a:extLst>
              <a:ext uri="{FF2B5EF4-FFF2-40B4-BE49-F238E27FC236}">
                <a16:creationId xmlns:a16="http://schemas.microsoft.com/office/drawing/2014/main" id="{42EA0543-A14B-45BA-A90A-644DFE62E02E}"/>
              </a:ext>
            </a:extLst>
          </p:cNvPr>
          <p:cNvSpPr/>
          <p:nvPr/>
        </p:nvSpPr>
        <p:spPr>
          <a:xfrm>
            <a:off x="706502" y="3113409"/>
            <a:ext cx="565929"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 0</a:t>
            </a:r>
          </a:p>
        </p:txBody>
      </p:sp>
      <p:sp>
        <p:nvSpPr>
          <p:cNvPr id="13" name="Rectangle 12">
            <a:extLst>
              <a:ext uri="{FF2B5EF4-FFF2-40B4-BE49-F238E27FC236}">
                <a16:creationId xmlns:a16="http://schemas.microsoft.com/office/drawing/2014/main" id="{92023576-0DE1-4B0F-9BE2-B13AAA7EEBE8}"/>
              </a:ext>
            </a:extLst>
          </p:cNvPr>
          <p:cNvSpPr/>
          <p:nvPr/>
        </p:nvSpPr>
        <p:spPr>
          <a:xfrm>
            <a:off x="720076" y="3609106"/>
            <a:ext cx="472513"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 1</a:t>
            </a:r>
          </a:p>
        </p:txBody>
      </p:sp>
      <p:sp>
        <p:nvSpPr>
          <p:cNvPr id="14" name="Rectangle 13">
            <a:extLst>
              <a:ext uri="{FF2B5EF4-FFF2-40B4-BE49-F238E27FC236}">
                <a16:creationId xmlns:a16="http://schemas.microsoft.com/office/drawing/2014/main" id="{FC7FB37D-9200-4FE7-8295-1343B54E67EA}"/>
              </a:ext>
            </a:extLst>
          </p:cNvPr>
          <p:cNvSpPr/>
          <p:nvPr/>
        </p:nvSpPr>
        <p:spPr>
          <a:xfrm>
            <a:off x="659793" y="4014956"/>
            <a:ext cx="565929"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All</a:t>
            </a:r>
          </a:p>
        </p:txBody>
      </p:sp>
      <p:sp>
        <p:nvSpPr>
          <p:cNvPr id="15" name="Rectangle 14">
            <a:extLst>
              <a:ext uri="{FF2B5EF4-FFF2-40B4-BE49-F238E27FC236}">
                <a16:creationId xmlns:a16="http://schemas.microsoft.com/office/drawing/2014/main" id="{2D65D28C-7B99-42AE-924D-EAB58F559A6F}"/>
              </a:ext>
            </a:extLst>
          </p:cNvPr>
          <p:cNvSpPr/>
          <p:nvPr/>
        </p:nvSpPr>
        <p:spPr>
          <a:xfrm>
            <a:off x="2091676" y="1837455"/>
            <a:ext cx="1224353" cy="308933"/>
          </a:xfrm>
          <a:prstGeom prst="rect">
            <a:avLst/>
          </a:prstGeom>
        </p:spPr>
        <p:txBody>
          <a:bodyPr wrap="square">
            <a:spAutoFit/>
          </a:bodyPr>
          <a:lstStyle/>
          <a:p>
            <a:pPr marL="114300" indent="0">
              <a:spcBef>
                <a:spcPts val="1200"/>
              </a:spcBef>
              <a:buNone/>
            </a:pPr>
            <a:r>
              <a:rPr lang="en-US" b="1" dirty="0">
                <a:highlight>
                  <a:srgbClr val="FFFFFF"/>
                </a:highlight>
                <a:latin typeface="Open Sans" panose="020B0604020202020204" charset="0"/>
                <a:ea typeface="Open Sans" panose="020B0604020202020204" charset="0"/>
                <a:cs typeface="Open Sans" panose="020B0604020202020204" charset="0"/>
              </a:rPr>
              <a:t>Predicted</a:t>
            </a:r>
          </a:p>
        </p:txBody>
      </p:sp>
      <p:sp>
        <p:nvSpPr>
          <p:cNvPr id="16" name="TextBox 15">
            <a:extLst>
              <a:ext uri="{FF2B5EF4-FFF2-40B4-BE49-F238E27FC236}">
                <a16:creationId xmlns:a16="http://schemas.microsoft.com/office/drawing/2014/main" id="{43D7EE3D-C8B3-4F40-9AF5-6AA8BC09428C}"/>
              </a:ext>
            </a:extLst>
          </p:cNvPr>
          <p:cNvSpPr txBox="1"/>
          <p:nvPr/>
        </p:nvSpPr>
        <p:spPr>
          <a:xfrm rot="10800000">
            <a:off x="353101" y="2925489"/>
            <a:ext cx="400110" cy="931588"/>
          </a:xfrm>
          <a:prstGeom prst="rect">
            <a:avLst/>
          </a:prstGeom>
          <a:noFill/>
        </p:spPr>
        <p:txBody>
          <a:bodyPr vert="eaVert" wrap="square" rtlCol="0">
            <a:spAutoFit/>
          </a:bodyPr>
          <a:lstStyle/>
          <a:p>
            <a:r>
              <a:rPr lang="en-US" b="1" dirty="0"/>
              <a:t>True</a:t>
            </a:r>
          </a:p>
        </p:txBody>
      </p:sp>
      <p:graphicFrame>
        <p:nvGraphicFramePr>
          <p:cNvPr id="17" name="Table 16">
            <a:extLst>
              <a:ext uri="{FF2B5EF4-FFF2-40B4-BE49-F238E27FC236}">
                <a16:creationId xmlns:a16="http://schemas.microsoft.com/office/drawing/2014/main" id="{9BCF1F84-7BA5-4FEC-9A14-F61151048623}"/>
              </a:ext>
            </a:extLst>
          </p:cNvPr>
          <p:cNvGraphicFramePr>
            <a:graphicFrameLocks noGrp="1"/>
          </p:cNvGraphicFramePr>
          <p:nvPr>
            <p:extLst>
              <p:ext uri="{D42A27DB-BD31-4B8C-83A1-F6EECF244321}">
                <p14:modId xmlns:p14="http://schemas.microsoft.com/office/powerpoint/2010/main" val="2060721946"/>
              </p:ext>
            </p:extLst>
          </p:nvPr>
        </p:nvGraphicFramePr>
        <p:xfrm>
          <a:off x="5698695" y="2507888"/>
          <a:ext cx="3036331" cy="1871132"/>
        </p:xfrm>
        <a:graphic>
          <a:graphicData uri="http://schemas.openxmlformats.org/drawingml/2006/table">
            <a:tbl>
              <a:tblPr firstRow="1" bandRow="1">
                <a:tableStyleId>{B48BD73B-6FE9-4D84-B573-720E5AE7D972}</a:tableStyleId>
              </a:tblPr>
              <a:tblGrid>
                <a:gridCol w="811393">
                  <a:extLst>
                    <a:ext uri="{9D8B030D-6E8A-4147-A177-3AD203B41FA5}">
                      <a16:colId xmlns:a16="http://schemas.microsoft.com/office/drawing/2014/main" val="1109405393"/>
                    </a:ext>
                  </a:extLst>
                </a:gridCol>
                <a:gridCol w="691022">
                  <a:extLst>
                    <a:ext uri="{9D8B030D-6E8A-4147-A177-3AD203B41FA5}">
                      <a16:colId xmlns:a16="http://schemas.microsoft.com/office/drawing/2014/main" val="2732531317"/>
                    </a:ext>
                  </a:extLst>
                </a:gridCol>
                <a:gridCol w="770011">
                  <a:extLst>
                    <a:ext uri="{9D8B030D-6E8A-4147-A177-3AD203B41FA5}">
                      <a16:colId xmlns:a16="http://schemas.microsoft.com/office/drawing/2014/main" val="3818487560"/>
                    </a:ext>
                  </a:extLst>
                </a:gridCol>
                <a:gridCol w="763905">
                  <a:extLst>
                    <a:ext uri="{9D8B030D-6E8A-4147-A177-3AD203B41FA5}">
                      <a16:colId xmlns:a16="http://schemas.microsoft.com/office/drawing/2014/main" val="3238202281"/>
                    </a:ext>
                  </a:extLst>
                </a:gridCol>
              </a:tblGrid>
              <a:tr h="467783">
                <a:tc>
                  <a:txBody>
                    <a:bodyPr/>
                    <a:lstStyle/>
                    <a:p>
                      <a:pPr algn="ctr"/>
                      <a:r>
                        <a:rPr lang="en-US" dirty="0">
                          <a:solidFill>
                            <a:srgbClr val="0070C0"/>
                          </a:solidFill>
                          <a:latin typeface="Open Sans" panose="020B0604020202020204" charset="0"/>
                          <a:ea typeface="Open Sans" panose="020B0604020202020204" charset="0"/>
                          <a:cs typeface="Open Sans" panose="020B0604020202020204" charset="0"/>
                        </a:rPr>
                        <a:t>1370</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332</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115</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1817</a:t>
                      </a:r>
                    </a:p>
                  </a:txBody>
                  <a:tcPr/>
                </a:tc>
                <a:extLst>
                  <a:ext uri="{0D108BD9-81ED-4DB2-BD59-A6C34878D82A}">
                    <a16:rowId xmlns:a16="http://schemas.microsoft.com/office/drawing/2014/main" val="1317033600"/>
                  </a:ext>
                </a:extLst>
              </a:tr>
              <a:tr h="467783">
                <a:tc>
                  <a:txBody>
                    <a:bodyPr/>
                    <a:lstStyle/>
                    <a:p>
                      <a:pPr algn="ctr"/>
                      <a:r>
                        <a:rPr lang="en-US" dirty="0">
                          <a:latin typeface="Open Sans" panose="020B0604020202020204" charset="0"/>
                          <a:ea typeface="Open Sans" panose="020B0604020202020204" charset="0"/>
                          <a:cs typeface="Open Sans" panose="020B0604020202020204" charset="0"/>
                        </a:rPr>
                        <a:t>148</a:t>
                      </a:r>
                    </a:p>
                  </a:txBody>
                  <a:tcPr/>
                </a:tc>
                <a:tc>
                  <a:txBody>
                    <a:bodyPr/>
                    <a:lstStyle/>
                    <a:p>
                      <a:pPr algn="ctr"/>
                      <a:r>
                        <a:rPr lang="en-US" dirty="0">
                          <a:solidFill>
                            <a:srgbClr val="0070C0"/>
                          </a:solidFill>
                          <a:latin typeface="Open Sans" panose="020B0604020202020204" charset="0"/>
                          <a:ea typeface="Open Sans" panose="020B0604020202020204" charset="0"/>
                          <a:cs typeface="Open Sans" panose="020B0604020202020204" charset="0"/>
                        </a:rPr>
                        <a:t>377</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103</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628</a:t>
                      </a:r>
                    </a:p>
                  </a:txBody>
                  <a:tcPr/>
                </a:tc>
                <a:extLst>
                  <a:ext uri="{0D108BD9-81ED-4DB2-BD59-A6C34878D82A}">
                    <a16:rowId xmlns:a16="http://schemas.microsoft.com/office/drawing/2014/main" val="4144060853"/>
                  </a:ext>
                </a:extLst>
              </a:tr>
              <a:tr h="467783">
                <a:tc>
                  <a:txBody>
                    <a:bodyPr/>
                    <a:lstStyle/>
                    <a:p>
                      <a:pPr algn="ctr"/>
                      <a:r>
                        <a:rPr lang="en-US" dirty="0">
                          <a:latin typeface="Open Sans" panose="020B0604020202020204" charset="0"/>
                          <a:ea typeface="Open Sans" panose="020B0604020202020204" charset="0"/>
                          <a:cs typeface="Open Sans" panose="020B0604020202020204" charset="0"/>
                        </a:rPr>
                        <a:t>58</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89</a:t>
                      </a:r>
                    </a:p>
                  </a:txBody>
                  <a:tcPr/>
                </a:tc>
                <a:tc>
                  <a:txBody>
                    <a:bodyPr/>
                    <a:lstStyle/>
                    <a:p>
                      <a:pPr algn="ctr"/>
                      <a:r>
                        <a:rPr lang="en-US" dirty="0">
                          <a:solidFill>
                            <a:srgbClr val="0070C0"/>
                          </a:solidFill>
                          <a:latin typeface="Open Sans" panose="020B0604020202020204" charset="0"/>
                          <a:ea typeface="Open Sans" panose="020B0604020202020204" charset="0"/>
                          <a:cs typeface="Open Sans" panose="020B0604020202020204" charset="0"/>
                        </a:rPr>
                        <a:t>336</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483</a:t>
                      </a:r>
                    </a:p>
                  </a:txBody>
                  <a:tcPr/>
                </a:tc>
                <a:extLst>
                  <a:ext uri="{0D108BD9-81ED-4DB2-BD59-A6C34878D82A}">
                    <a16:rowId xmlns:a16="http://schemas.microsoft.com/office/drawing/2014/main" val="404127540"/>
                  </a:ext>
                </a:extLst>
              </a:tr>
              <a:tr h="467783">
                <a:tc>
                  <a:txBody>
                    <a:bodyPr/>
                    <a:lstStyle/>
                    <a:p>
                      <a:pPr algn="ctr"/>
                      <a:r>
                        <a:rPr lang="en-US" dirty="0">
                          <a:latin typeface="Open Sans" panose="020B0604020202020204" charset="0"/>
                          <a:ea typeface="Open Sans" panose="020B0604020202020204" charset="0"/>
                          <a:cs typeface="Open Sans" panose="020B0604020202020204" charset="0"/>
                        </a:rPr>
                        <a:t>1576</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798</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554</a:t>
                      </a:r>
                    </a:p>
                  </a:txBody>
                  <a:tcPr/>
                </a:tc>
                <a:tc>
                  <a:txBody>
                    <a:bodyPr/>
                    <a:lstStyle/>
                    <a:p>
                      <a:pPr algn="ctr"/>
                      <a:r>
                        <a:rPr lang="en-US" dirty="0">
                          <a:latin typeface="Open Sans" panose="020B0604020202020204" charset="0"/>
                          <a:ea typeface="Open Sans" panose="020B0604020202020204" charset="0"/>
                          <a:cs typeface="Open Sans" panose="020B0604020202020204" charset="0"/>
                        </a:rPr>
                        <a:t>2928</a:t>
                      </a:r>
                    </a:p>
                  </a:txBody>
                  <a:tcPr/>
                </a:tc>
                <a:extLst>
                  <a:ext uri="{0D108BD9-81ED-4DB2-BD59-A6C34878D82A}">
                    <a16:rowId xmlns:a16="http://schemas.microsoft.com/office/drawing/2014/main" val="2979473939"/>
                  </a:ext>
                </a:extLst>
              </a:tr>
            </a:tbl>
          </a:graphicData>
        </a:graphic>
      </p:graphicFrame>
      <p:sp>
        <p:nvSpPr>
          <p:cNvPr id="18" name="Rectangle 17">
            <a:extLst>
              <a:ext uri="{FF2B5EF4-FFF2-40B4-BE49-F238E27FC236}">
                <a16:creationId xmlns:a16="http://schemas.microsoft.com/office/drawing/2014/main" id="{F03F9698-C73A-4411-A401-3C784D197D0B}"/>
              </a:ext>
            </a:extLst>
          </p:cNvPr>
          <p:cNvSpPr/>
          <p:nvPr/>
        </p:nvSpPr>
        <p:spPr>
          <a:xfrm>
            <a:off x="5179475" y="2600352"/>
            <a:ext cx="565929"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-1</a:t>
            </a:r>
          </a:p>
        </p:txBody>
      </p:sp>
      <p:sp>
        <p:nvSpPr>
          <p:cNvPr id="19" name="Rectangle 18">
            <a:extLst>
              <a:ext uri="{FF2B5EF4-FFF2-40B4-BE49-F238E27FC236}">
                <a16:creationId xmlns:a16="http://schemas.microsoft.com/office/drawing/2014/main" id="{6E4375DC-02BA-4158-8AF0-CF3B986D261D}"/>
              </a:ext>
            </a:extLst>
          </p:cNvPr>
          <p:cNvSpPr/>
          <p:nvPr/>
        </p:nvSpPr>
        <p:spPr>
          <a:xfrm>
            <a:off x="5179475" y="3096049"/>
            <a:ext cx="565929"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 0</a:t>
            </a:r>
          </a:p>
        </p:txBody>
      </p:sp>
      <p:sp>
        <p:nvSpPr>
          <p:cNvPr id="20" name="Rectangle 19">
            <a:extLst>
              <a:ext uri="{FF2B5EF4-FFF2-40B4-BE49-F238E27FC236}">
                <a16:creationId xmlns:a16="http://schemas.microsoft.com/office/drawing/2014/main" id="{750C4DD4-7453-4E36-BB4A-CF6116C5DD08}"/>
              </a:ext>
            </a:extLst>
          </p:cNvPr>
          <p:cNvSpPr/>
          <p:nvPr/>
        </p:nvSpPr>
        <p:spPr>
          <a:xfrm>
            <a:off x="5193049" y="3591746"/>
            <a:ext cx="472513"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 1</a:t>
            </a:r>
          </a:p>
        </p:txBody>
      </p:sp>
      <p:sp>
        <p:nvSpPr>
          <p:cNvPr id="21" name="Rectangle 20">
            <a:extLst>
              <a:ext uri="{FF2B5EF4-FFF2-40B4-BE49-F238E27FC236}">
                <a16:creationId xmlns:a16="http://schemas.microsoft.com/office/drawing/2014/main" id="{79D1B826-8441-403E-97FE-D88C70855C4D}"/>
              </a:ext>
            </a:extLst>
          </p:cNvPr>
          <p:cNvSpPr/>
          <p:nvPr/>
        </p:nvSpPr>
        <p:spPr>
          <a:xfrm>
            <a:off x="5132766" y="3997596"/>
            <a:ext cx="565929"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All</a:t>
            </a:r>
          </a:p>
        </p:txBody>
      </p:sp>
      <p:sp>
        <p:nvSpPr>
          <p:cNvPr id="22" name="TextBox 21">
            <a:extLst>
              <a:ext uri="{FF2B5EF4-FFF2-40B4-BE49-F238E27FC236}">
                <a16:creationId xmlns:a16="http://schemas.microsoft.com/office/drawing/2014/main" id="{A3225962-6A4C-4DA6-A06B-DC5AA59FDA64}"/>
              </a:ext>
            </a:extLst>
          </p:cNvPr>
          <p:cNvSpPr txBox="1"/>
          <p:nvPr/>
        </p:nvSpPr>
        <p:spPr>
          <a:xfrm rot="10800000">
            <a:off x="4828047" y="2701279"/>
            <a:ext cx="400110" cy="931588"/>
          </a:xfrm>
          <a:prstGeom prst="rect">
            <a:avLst/>
          </a:prstGeom>
          <a:noFill/>
        </p:spPr>
        <p:txBody>
          <a:bodyPr vert="eaVert" wrap="square" rtlCol="0">
            <a:spAutoFit/>
          </a:bodyPr>
          <a:lstStyle/>
          <a:p>
            <a:r>
              <a:rPr lang="en-US" b="1" dirty="0"/>
              <a:t>True</a:t>
            </a:r>
          </a:p>
        </p:txBody>
      </p:sp>
      <p:sp>
        <p:nvSpPr>
          <p:cNvPr id="23" name="Rectangle 22">
            <a:extLst>
              <a:ext uri="{FF2B5EF4-FFF2-40B4-BE49-F238E27FC236}">
                <a16:creationId xmlns:a16="http://schemas.microsoft.com/office/drawing/2014/main" id="{F613EEC2-561D-4E33-B574-9233F8B0CAB4}"/>
              </a:ext>
            </a:extLst>
          </p:cNvPr>
          <p:cNvSpPr/>
          <p:nvPr/>
        </p:nvSpPr>
        <p:spPr>
          <a:xfrm>
            <a:off x="6604683" y="1858253"/>
            <a:ext cx="1224353" cy="308933"/>
          </a:xfrm>
          <a:prstGeom prst="rect">
            <a:avLst/>
          </a:prstGeom>
        </p:spPr>
        <p:txBody>
          <a:bodyPr wrap="square">
            <a:spAutoFit/>
          </a:bodyPr>
          <a:lstStyle/>
          <a:p>
            <a:pPr marL="114300" indent="0">
              <a:spcBef>
                <a:spcPts val="1200"/>
              </a:spcBef>
              <a:buNone/>
            </a:pPr>
            <a:r>
              <a:rPr lang="en-US" b="1" dirty="0">
                <a:highlight>
                  <a:srgbClr val="FFFFFF"/>
                </a:highlight>
                <a:latin typeface="Open Sans" panose="020B0604020202020204" charset="0"/>
                <a:ea typeface="Open Sans" panose="020B0604020202020204" charset="0"/>
                <a:cs typeface="Open Sans" panose="020B0604020202020204" charset="0"/>
              </a:rPr>
              <a:t>Predicted</a:t>
            </a:r>
          </a:p>
        </p:txBody>
      </p:sp>
      <p:sp>
        <p:nvSpPr>
          <p:cNvPr id="24" name="Google Shape;116;p19">
            <a:extLst>
              <a:ext uri="{FF2B5EF4-FFF2-40B4-BE49-F238E27FC236}">
                <a16:creationId xmlns:a16="http://schemas.microsoft.com/office/drawing/2014/main" id="{B627E19B-20C6-4F2D-AC30-7E57C621093E}"/>
              </a:ext>
            </a:extLst>
          </p:cNvPr>
          <p:cNvSpPr txBox="1">
            <a:spLocks/>
          </p:cNvSpPr>
          <p:nvPr/>
        </p:nvSpPr>
        <p:spPr>
          <a:xfrm>
            <a:off x="942757" y="6236352"/>
            <a:ext cx="4585875" cy="4111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114300" indent="0">
              <a:buNone/>
            </a:pPr>
            <a:r>
              <a:rPr lang="en-US" sz="1400" dirty="0">
                <a:solidFill>
                  <a:srgbClr val="0070C0"/>
                </a:solidFill>
                <a:latin typeface="Open Sans" panose="020B0604020202020204" charset="0"/>
                <a:ea typeface="Open Sans" panose="020B0604020202020204" charset="0"/>
                <a:cs typeface="Open Sans" panose="020B0604020202020204" charset="0"/>
              </a:rPr>
              <a:t>          Original data with GloVe</a:t>
            </a:r>
          </a:p>
          <a:p>
            <a:pPr marL="114300" indent="0">
              <a:buFont typeface="Open Sans"/>
              <a:buNone/>
            </a:pPr>
            <a:endParaRPr lang="en-US" sz="1400" dirty="0">
              <a:solidFill>
                <a:srgbClr val="0070C0"/>
              </a:solidFill>
              <a:latin typeface="Open Sans" panose="020B0604020202020204" charset="0"/>
              <a:ea typeface="Open Sans" panose="020B0604020202020204" charset="0"/>
              <a:cs typeface="Open Sans" panose="020B0604020202020204" charset="0"/>
            </a:endParaRPr>
          </a:p>
        </p:txBody>
      </p:sp>
      <p:sp>
        <p:nvSpPr>
          <p:cNvPr id="25" name="Google Shape;116;p19">
            <a:extLst>
              <a:ext uri="{FF2B5EF4-FFF2-40B4-BE49-F238E27FC236}">
                <a16:creationId xmlns:a16="http://schemas.microsoft.com/office/drawing/2014/main" id="{C5554B7B-15DC-4199-B0A3-1F967CDF0FAF}"/>
              </a:ext>
            </a:extLst>
          </p:cNvPr>
          <p:cNvSpPr txBox="1">
            <a:spLocks/>
          </p:cNvSpPr>
          <p:nvPr/>
        </p:nvSpPr>
        <p:spPr>
          <a:xfrm>
            <a:off x="5829074" y="6236352"/>
            <a:ext cx="4343287" cy="4111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114300" indent="0">
              <a:buNone/>
            </a:pPr>
            <a:r>
              <a:rPr lang="en-US" sz="1400" dirty="0">
                <a:solidFill>
                  <a:srgbClr val="0070C0"/>
                </a:solidFill>
                <a:latin typeface="Open Sans" panose="020B0604020202020204" charset="0"/>
                <a:ea typeface="Open Sans" panose="020B0604020202020204" charset="0"/>
                <a:cs typeface="Open Sans" panose="020B0604020202020204" charset="0"/>
              </a:rPr>
              <a:t> Under-sampling data with GloVe</a:t>
            </a:r>
          </a:p>
          <a:p>
            <a:pPr marL="114300" indent="0">
              <a:buFont typeface="Open Sans"/>
              <a:buNone/>
            </a:pPr>
            <a:endParaRPr lang="en-US" sz="1400" dirty="0">
              <a:solidFill>
                <a:srgbClr val="0070C0"/>
              </a:solidFill>
              <a:latin typeface="Open Sans" panose="020B0604020202020204" charset="0"/>
              <a:ea typeface="Open Sans" panose="020B0604020202020204" charset="0"/>
              <a:cs typeface="Open Sans" panose="020B0604020202020204" charset="0"/>
            </a:endParaRPr>
          </a:p>
        </p:txBody>
      </p:sp>
      <p:pic>
        <p:nvPicPr>
          <p:cNvPr id="3" name="Picture 2">
            <a:extLst>
              <a:ext uri="{FF2B5EF4-FFF2-40B4-BE49-F238E27FC236}">
                <a16:creationId xmlns:a16="http://schemas.microsoft.com/office/drawing/2014/main" id="{C3304002-058D-426D-A44E-411F45CC8296}"/>
              </a:ext>
            </a:extLst>
          </p:cNvPr>
          <p:cNvPicPr>
            <a:picLocks noChangeAspect="1"/>
          </p:cNvPicPr>
          <p:nvPr/>
        </p:nvPicPr>
        <p:blipFill>
          <a:blip r:embed="rId3"/>
          <a:stretch>
            <a:fillRect/>
          </a:stretch>
        </p:blipFill>
        <p:spPr>
          <a:xfrm>
            <a:off x="469037" y="4505725"/>
            <a:ext cx="3834417" cy="1520686"/>
          </a:xfrm>
          <a:prstGeom prst="rect">
            <a:avLst/>
          </a:prstGeom>
        </p:spPr>
      </p:pic>
      <p:pic>
        <p:nvPicPr>
          <p:cNvPr id="4" name="Picture 3">
            <a:extLst>
              <a:ext uri="{FF2B5EF4-FFF2-40B4-BE49-F238E27FC236}">
                <a16:creationId xmlns:a16="http://schemas.microsoft.com/office/drawing/2014/main" id="{EF5FFEE2-321D-4EF2-9C91-9075918233BA}"/>
              </a:ext>
            </a:extLst>
          </p:cNvPr>
          <p:cNvPicPr>
            <a:picLocks noChangeAspect="1"/>
          </p:cNvPicPr>
          <p:nvPr/>
        </p:nvPicPr>
        <p:blipFill>
          <a:blip r:embed="rId4"/>
          <a:stretch>
            <a:fillRect/>
          </a:stretch>
        </p:blipFill>
        <p:spPr>
          <a:xfrm>
            <a:off x="5034960" y="4543531"/>
            <a:ext cx="3700066" cy="1520686"/>
          </a:xfrm>
          <a:prstGeom prst="rect">
            <a:avLst/>
          </a:prstGeom>
        </p:spPr>
      </p:pic>
      <p:sp>
        <p:nvSpPr>
          <p:cNvPr id="29" name="Rectangle 28">
            <a:extLst>
              <a:ext uri="{FF2B5EF4-FFF2-40B4-BE49-F238E27FC236}">
                <a16:creationId xmlns:a16="http://schemas.microsoft.com/office/drawing/2014/main" id="{F8D6036F-8201-4768-A06E-57DC085E3414}"/>
              </a:ext>
            </a:extLst>
          </p:cNvPr>
          <p:cNvSpPr/>
          <p:nvPr/>
        </p:nvSpPr>
        <p:spPr>
          <a:xfrm>
            <a:off x="5071606" y="2182032"/>
            <a:ext cx="8730699" cy="307777"/>
          </a:xfrm>
          <a:prstGeom prst="rect">
            <a:avLst/>
          </a:prstGeom>
        </p:spPr>
        <p:txBody>
          <a:bodyPr wrap="square">
            <a:spAutoFit/>
          </a:bodyPr>
          <a:lstStyle/>
          <a:p>
            <a:pPr marL="114300" indent="0">
              <a:spcBef>
                <a:spcPts val="1200"/>
              </a:spcBef>
              <a:buNone/>
            </a:pPr>
            <a:r>
              <a:rPr lang="en-US" dirty="0">
                <a:highlight>
                  <a:srgbClr val="FFFFFF"/>
                </a:highlight>
                <a:latin typeface="Open Sans" panose="020B0604020202020204" charset="0"/>
                <a:ea typeface="Open Sans" panose="020B0604020202020204" charset="0"/>
                <a:cs typeface="Open Sans" panose="020B0604020202020204" charset="0"/>
              </a:rPr>
              <a:t>               -1             0             1             All</a:t>
            </a:r>
          </a:p>
        </p:txBody>
      </p:sp>
      <p:sp>
        <p:nvSpPr>
          <p:cNvPr id="28" name="Text Placeholder 3">
            <a:extLst>
              <a:ext uri="{FF2B5EF4-FFF2-40B4-BE49-F238E27FC236}">
                <a16:creationId xmlns:a16="http://schemas.microsoft.com/office/drawing/2014/main" id="{B9F96C88-11D6-4DCB-8125-8F83FEC32288}"/>
              </a:ext>
            </a:extLst>
          </p:cNvPr>
          <p:cNvSpPr txBox="1">
            <a:spLocks/>
          </p:cNvSpPr>
          <p:nvPr/>
        </p:nvSpPr>
        <p:spPr>
          <a:xfrm>
            <a:off x="0" y="1257536"/>
            <a:ext cx="9525856" cy="4268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r>
              <a:rPr lang="en-US" dirty="0">
                <a:latin typeface="Open Sans" panose="020B0604020202020204" charset="0"/>
                <a:ea typeface="Open Sans" panose="020B0604020202020204" charset="0"/>
                <a:cs typeface="Open Sans" panose="020B0604020202020204" charset="0"/>
              </a:rPr>
              <a:t>Why SVM with GloVe is worse than SVM with TF-IDF and bag-of-words/N-gram?</a:t>
            </a:r>
          </a:p>
        </p:txBody>
      </p:sp>
    </p:spTree>
    <p:extLst>
      <p:ext uri="{BB962C8B-B14F-4D97-AF65-F5344CB8AC3E}">
        <p14:creationId xmlns:p14="http://schemas.microsoft.com/office/powerpoint/2010/main" val="31001359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Findings</a:t>
            </a:r>
          </a:p>
        </p:txBody>
      </p:sp>
      <p:sp>
        <p:nvSpPr>
          <p:cNvPr id="4" name="Google Shape;107;p18">
            <a:extLst>
              <a:ext uri="{FF2B5EF4-FFF2-40B4-BE49-F238E27FC236}">
                <a16:creationId xmlns:a16="http://schemas.microsoft.com/office/drawing/2014/main" id="{0AEC85DA-26EB-4AD3-9C27-7567A8997E74}"/>
              </a:ext>
            </a:extLst>
          </p:cNvPr>
          <p:cNvSpPr txBox="1">
            <a:spLocks noGrp="1"/>
          </p:cNvSpPr>
          <p:nvPr>
            <p:ph type="body" idx="1"/>
          </p:nvPr>
        </p:nvSpPr>
        <p:spPr>
          <a:xfrm>
            <a:off x="160294" y="661308"/>
            <a:ext cx="8823411" cy="1523709"/>
          </a:xfrm>
          <a:prstGeom prst="rect">
            <a:avLst/>
          </a:prstGeom>
        </p:spPr>
        <p:txBody>
          <a:bodyPr spcFirstLastPara="1" wrap="square" lIns="91425" tIns="91425" rIns="91425" bIns="91425" anchor="t" anchorCtr="0">
            <a:noAutofit/>
          </a:bodyPr>
          <a:lstStyle/>
          <a:p>
            <a:pPr marL="114300" indent="0" algn="just">
              <a:spcBef>
                <a:spcPts val="1200"/>
              </a:spcBef>
              <a:buNone/>
            </a:pPr>
            <a:endParaRPr lang="en-US" dirty="0">
              <a:highlight>
                <a:srgbClr val="FFFFFF"/>
              </a:highlight>
            </a:endParaRPr>
          </a:p>
          <a:p>
            <a:pPr algn="just">
              <a:spcBef>
                <a:spcPts val="1200"/>
              </a:spcBef>
            </a:pPr>
            <a:r>
              <a:rPr lang="en-US" dirty="0">
                <a:highlight>
                  <a:srgbClr val="FFFFFF"/>
                </a:highlight>
              </a:rPr>
              <a:t>Keepings stop words (total 179 words) increases the performance of Naive Bayes and SVM TF-IDF model. </a:t>
            </a:r>
          </a:p>
          <a:p>
            <a:pPr algn="just">
              <a:spcBef>
                <a:spcPts val="1200"/>
              </a:spcBef>
            </a:pPr>
            <a:endParaRPr lang="en-US" dirty="0">
              <a:highlight>
                <a:srgbClr val="FFFFFF"/>
              </a:highlight>
            </a:endParaRPr>
          </a:p>
          <a:p>
            <a:pPr marL="114300" indent="0" algn="just">
              <a:spcBef>
                <a:spcPts val="1200"/>
              </a:spcBef>
              <a:buNone/>
            </a:pPr>
            <a:endParaRPr lang="en-US" dirty="0">
              <a:highlight>
                <a:srgbClr val="FFFFFF"/>
              </a:highlight>
            </a:endParaRPr>
          </a:p>
          <a:p>
            <a:pPr algn="just">
              <a:spcBef>
                <a:spcPts val="1200"/>
              </a:spcBef>
            </a:pPr>
            <a:endParaRPr lang="en-US" dirty="0">
              <a:highlight>
                <a:srgbClr val="FFFFFF"/>
              </a:highlight>
            </a:endParaRPr>
          </a:p>
        </p:txBody>
      </p:sp>
      <p:graphicFrame>
        <p:nvGraphicFramePr>
          <p:cNvPr id="5" name="Table 4">
            <a:extLst>
              <a:ext uri="{FF2B5EF4-FFF2-40B4-BE49-F238E27FC236}">
                <a16:creationId xmlns:a16="http://schemas.microsoft.com/office/drawing/2014/main" id="{9F31E53C-7411-4042-AD1D-F855E6F008BF}"/>
              </a:ext>
            </a:extLst>
          </p:cNvPr>
          <p:cNvGraphicFramePr>
            <a:graphicFrameLocks noGrp="1"/>
          </p:cNvGraphicFramePr>
          <p:nvPr>
            <p:extLst>
              <p:ext uri="{D42A27DB-BD31-4B8C-83A1-F6EECF244321}">
                <p14:modId xmlns:p14="http://schemas.microsoft.com/office/powerpoint/2010/main" val="2622882392"/>
              </p:ext>
            </p:extLst>
          </p:nvPr>
        </p:nvGraphicFramePr>
        <p:xfrm>
          <a:off x="384448" y="4872174"/>
          <a:ext cx="8375098" cy="1676400"/>
        </p:xfrm>
        <a:graphic>
          <a:graphicData uri="http://schemas.openxmlformats.org/drawingml/2006/table">
            <a:tbl>
              <a:tblPr firstRow="1" bandRow="1">
                <a:tableStyleId>{B48BD73B-6FE9-4D84-B573-720E5AE7D972}</a:tableStyleId>
              </a:tblPr>
              <a:tblGrid>
                <a:gridCol w="2379072">
                  <a:extLst>
                    <a:ext uri="{9D8B030D-6E8A-4147-A177-3AD203B41FA5}">
                      <a16:colId xmlns:a16="http://schemas.microsoft.com/office/drawing/2014/main" val="277074703"/>
                    </a:ext>
                  </a:extLst>
                </a:gridCol>
                <a:gridCol w="1825896">
                  <a:extLst>
                    <a:ext uri="{9D8B030D-6E8A-4147-A177-3AD203B41FA5}">
                      <a16:colId xmlns:a16="http://schemas.microsoft.com/office/drawing/2014/main" val="1245841002"/>
                    </a:ext>
                  </a:extLst>
                </a:gridCol>
                <a:gridCol w="1272629">
                  <a:extLst>
                    <a:ext uri="{9D8B030D-6E8A-4147-A177-3AD203B41FA5}">
                      <a16:colId xmlns:a16="http://schemas.microsoft.com/office/drawing/2014/main" val="1332730999"/>
                    </a:ext>
                  </a:extLst>
                </a:gridCol>
                <a:gridCol w="1274900">
                  <a:extLst>
                    <a:ext uri="{9D8B030D-6E8A-4147-A177-3AD203B41FA5}">
                      <a16:colId xmlns:a16="http://schemas.microsoft.com/office/drawing/2014/main" val="3889226861"/>
                    </a:ext>
                  </a:extLst>
                </a:gridCol>
                <a:gridCol w="1622601">
                  <a:extLst>
                    <a:ext uri="{9D8B030D-6E8A-4147-A177-3AD203B41FA5}">
                      <a16:colId xmlns:a16="http://schemas.microsoft.com/office/drawing/2014/main" val="1698069861"/>
                    </a:ext>
                  </a:extLst>
                </a:gridCol>
              </a:tblGrid>
              <a:tr h="0">
                <a:tc>
                  <a:txBody>
                    <a:bodyPr/>
                    <a:lstStyle/>
                    <a:p>
                      <a:pPr algn="ctr"/>
                      <a:endParaRPr lang="en-US" sz="1600" dirty="0">
                        <a:latin typeface="Open Sans" panose="020B0604020202020204" charset="0"/>
                        <a:ea typeface="Open Sans" panose="020B0604020202020204" charset="0"/>
                        <a:cs typeface="Open Sans" panose="020B0604020202020204" charset="0"/>
                      </a:endParaRPr>
                    </a:p>
                  </a:txBody>
                  <a:tcPr/>
                </a:tc>
                <a:tc>
                  <a:txBody>
                    <a:bodyPr/>
                    <a:lstStyle/>
                    <a:p>
                      <a:pPr algn="ctr"/>
                      <a:endParaRPr lang="en-US" sz="1600" dirty="0">
                        <a:latin typeface="Open Sans" panose="020B0604020202020204" charset="0"/>
                        <a:ea typeface="Open Sans" panose="020B0604020202020204" charset="0"/>
                        <a:cs typeface="Open Sans" panose="020B0604020202020204"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Open Sans" panose="020B0604020202020204" charset="0"/>
                          <a:ea typeface="Open Sans" panose="020B0604020202020204" charset="0"/>
                          <a:cs typeface="Open Sans" panose="020B0604020202020204" charset="0"/>
                        </a:rPr>
                        <a:t>Precision</a:t>
                      </a:r>
                    </a:p>
                  </a:txBody>
                  <a:tcPr/>
                </a:tc>
                <a:tc>
                  <a:txBody>
                    <a:bodyPr/>
                    <a:lstStyle/>
                    <a:p>
                      <a:pPr algn="ctr"/>
                      <a:r>
                        <a:rPr lang="en-US" sz="1600" dirty="0">
                          <a:latin typeface="Open Sans" panose="020B0604020202020204" charset="0"/>
                          <a:ea typeface="Open Sans" panose="020B0604020202020204" charset="0"/>
                          <a:cs typeface="Open Sans" panose="020B0604020202020204" charset="0"/>
                        </a:rPr>
                        <a:t>Recall</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Open Sans" panose="020B0604020202020204" charset="0"/>
                          <a:ea typeface="Open Sans" panose="020B0604020202020204" charset="0"/>
                          <a:cs typeface="Open Sans" panose="020B0604020202020204" charset="0"/>
                        </a:rPr>
                        <a:t>F1 Score</a:t>
                      </a:r>
                    </a:p>
                  </a:txBody>
                  <a:tcPr/>
                </a:tc>
                <a:extLst>
                  <a:ext uri="{0D108BD9-81ED-4DB2-BD59-A6C34878D82A}">
                    <a16:rowId xmlns:a16="http://schemas.microsoft.com/office/drawing/2014/main" val="1015583359"/>
                  </a:ext>
                </a:extLst>
              </a:tr>
              <a:tr h="335014">
                <a:tc rowSpan="2">
                  <a:txBody>
                    <a:bodyPr/>
                    <a:lstStyle/>
                    <a:p>
                      <a:pPr algn="ctr"/>
                      <a:r>
                        <a:rPr lang="en-US" sz="1600" dirty="0">
                          <a:latin typeface="Open Sans" panose="020B0604020202020204" charset="0"/>
                          <a:ea typeface="Open Sans" panose="020B0604020202020204" charset="0"/>
                          <a:cs typeface="Open Sans" panose="020B0604020202020204" charset="0"/>
                        </a:rPr>
                        <a:t>Naïve Bayes</a:t>
                      </a:r>
                    </a:p>
                    <a:p>
                      <a:pPr algn="ctr"/>
                      <a:r>
                        <a:rPr lang="en-US" sz="1600" dirty="0">
                          <a:latin typeface="Open Sans" panose="020B0604020202020204" charset="0"/>
                          <a:ea typeface="Open Sans" panose="020B0604020202020204" charset="0"/>
                          <a:cs typeface="Open Sans" panose="020B0604020202020204" charset="0"/>
                        </a:rPr>
                        <a:t>(Oversampling, TF-IDF)</a:t>
                      </a:r>
                    </a:p>
                  </a:txBody>
                  <a:tcPr/>
                </a:tc>
                <a:tc>
                  <a:txBody>
                    <a:bodyPr/>
                    <a:lstStyle/>
                    <a:p>
                      <a:pPr algn="ctr"/>
                      <a:r>
                        <a:rPr lang="en-US" sz="1600" dirty="0">
                          <a:latin typeface="Open Sans" panose="020B0604020202020204" charset="0"/>
                          <a:ea typeface="Open Sans" panose="020B0604020202020204" charset="0"/>
                          <a:cs typeface="Open Sans" panose="020B0604020202020204" charset="0"/>
                        </a:rPr>
                        <a:t>with stop words</a:t>
                      </a:r>
                    </a:p>
                  </a:txBody>
                  <a:tcPr/>
                </a:tc>
                <a:tc>
                  <a:txBody>
                    <a:bodyPr/>
                    <a:lstStyle/>
                    <a:p>
                      <a:pPr algn="ctr"/>
                      <a:r>
                        <a:rPr lang="en-US" sz="1600" dirty="0">
                          <a:latin typeface="Open Sans" panose="020B0604020202020204" charset="0"/>
                          <a:ea typeface="Open Sans" panose="020B0604020202020204" charset="0"/>
                          <a:cs typeface="Open Sans" panose="020B0604020202020204" charset="0"/>
                        </a:rPr>
                        <a:t>0.71</a:t>
                      </a:r>
                    </a:p>
                  </a:txBody>
                  <a:tcPr/>
                </a:tc>
                <a:tc>
                  <a:txBody>
                    <a:bodyPr/>
                    <a:lstStyle/>
                    <a:p>
                      <a:pPr algn="ctr"/>
                      <a:r>
                        <a:rPr lang="en-US" sz="1600" dirty="0">
                          <a:latin typeface="Open Sans" panose="020B0604020202020204" charset="0"/>
                          <a:ea typeface="Open Sans" panose="020B0604020202020204" charset="0"/>
                          <a:cs typeface="Open Sans" panose="020B0604020202020204" charset="0"/>
                        </a:rPr>
                        <a:t>0.71</a:t>
                      </a:r>
                    </a:p>
                  </a:txBody>
                  <a:tcPr/>
                </a:tc>
                <a:tc>
                  <a:txBody>
                    <a:bodyPr/>
                    <a:lstStyle/>
                    <a:p>
                      <a:pPr algn="ctr"/>
                      <a:r>
                        <a:rPr lang="en-US" sz="1600" dirty="0">
                          <a:latin typeface="Open Sans" panose="020B0604020202020204" charset="0"/>
                          <a:ea typeface="Open Sans" panose="020B0604020202020204" charset="0"/>
                          <a:cs typeface="Open Sans" panose="020B0604020202020204" charset="0"/>
                        </a:rPr>
                        <a:t>0.71</a:t>
                      </a:r>
                    </a:p>
                  </a:txBody>
                  <a:tcPr/>
                </a:tc>
                <a:extLst>
                  <a:ext uri="{0D108BD9-81ED-4DB2-BD59-A6C34878D82A}">
                    <a16:rowId xmlns:a16="http://schemas.microsoft.com/office/drawing/2014/main" val="3472671884"/>
                  </a:ext>
                </a:extLst>
              </a:tr>
              <a:tr h="261487">
                <a:tc vMerge="1">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highlight>
                            <a:srgbClr val="FFFFFF"/>
                          </a:highlight>
                          <a:latin typeface="Open Sans" panose="020B0604020202020204" charset="0"/>
                          <a:ea typeface="Open Sans" panose="020B0604020202020204" charset="0"/>
                          <a:cs typeface="Open Sans" panose="020B0604020202020204" charset="0"/>
                        </a:rPr>
                        <a:t>w/o stop words</a:t>
                      </a:r>
                    </a:p>
                  </a:txBody>
                  <a:tcPr/>
                </a:tc>
                <a:tc>
                  <a:txBody>
                    <a:bodyPr/>
                    <a:lstStyle/>
                    <a:p>
                      <a:pPr algn="ctr"/>
                      <a:r>
                        <a:rPr lang="en-US" sz="1600" dirty="0">
                          <a:latin typeface="Open Sans" panose="020B0604020202020204" charset="0"/>
                          <a:ea typeface="Open Sans" panose="020B0604020202020204" charset="0"/>
                          <a:cs typeface="Open Sans" panose="020B0604020202020204" charset="0"/>
                        </a:rPr>
                        <a:t>0.69</a:t>
                      </a:r>
                    </a:p>
                  </a:txBody>
                  <a:tcPr/>
                </a:tc>
                <a:tc>
                  <a:txBody>
                    <a:bodyPr/>
                    <a:lstStyle/>
                    <a:p>
                      <a:pPr algn="ctr"/>
                      <a:r>
                        <a:rPr lang="en-US" sz="1600" dirty="0">
                          <a:latin typeface="Open Sans" panose="020B0604020202020204" charset="0"/>
                          <a:ea typeface="Open Sans" panose="020B0604020202020204" charset="0"/>
                          <a:cs typeface="Open Sans" panose="020B0604020202020204" charset="0"/>
                        </a:rPr>
                        <a:t>0.71</a:t>
                      </a:r>
                    </a:p>
                  </a:txBody>
                  <a:tcPr/>
                </a:tc>
                <a:tc>
                  <a:txBody>
                    <a:bodyPr/>
                    <a:lstStyle/>
                    <a:p>
                      <a:pPr algn="ctr"/>
                      <a:r>
                        <a:rPr lang="en-US" sz="1600" dirty="0">
                          <a:latin typeface="Open Sans" panose="020B0604020202020204" charset="0"/>
                          <a:ea typeface="Open Sans" panose="020B0604020202020204" charset="0"/>
                          <a:cs typeface="Open Sans" panose="020B0604020202020204" charset="0"/>
                        </a:rPr>
                        <a:t>0.70</a:t>
                      </a:r>
                    </a:p>
                  </a:txBody>
                  <a:tcPr/>
                </a:tc>
                <a:extLst>
                  <a:ext uri="{0D108BD9-81ED-4DB2-BD59-A6C34878D82A}">
                    <a16:rowId xmlns:a16="http://schemas.microsoft.com/office/drawing/2014/main" val="3111238635"/>
                  </a:ext>
                </a:extLst>
              </a:tr>
              <a:tr h="0">
                <a:tc rowSpan="2">
                  <a:txBody>
                    <a:bodyPr/>
                    <a:lstStyle/>
                    <a:p>
                      <a:pPr algn="ctr"/>
                      <a:r>
                        <a:rPr lang="en-US" sz="1600" dirty="0">
                          <a:latin typeface="Open Sans" panose="020B0604020202020204" charset="0"/>
                          <a:ea typeface="Open Sans" panose="020B0604020202020204" charset="0"/>
                          <a:cs typeface="Open Sans" panose="020B0604020202020204" charset="0"/>
                        </a:rPr>
                        <a:t>SVM</a:t>
                      </a:r>
                      <a:br>
                        <a:rPr lang="en-US" sz="1600" dirty="0">
                          <a:latin typeface="Open Sans" panose="020B0604020202020204" charset="0"/>
                          <a:ea typeface="Open Sans" panose="020B0604020202020204" charset="0"/>
                          <a:cs typeface="Open Sans" panose="020B0604020202020204" charset="0"/>
                        </a:rPr>
                      </a:br>
                      <a:r>
                        <a:rPr lang="en-US" sz="1600" dirty="0">
                          <a:latin typeface="Open Sans" panose="020B0604020202020204" charset="0"/>
                          <a:ea typeface="Open Sans" panose="020B0604020202020204" charset="0"/>
                          <a:cs typeface="Open Sans" panose="020B0604020202020204" charset="0"/>
                        </a:rPr>
                        <a:t>(Oversampling, TF-IDF)</a:t>
                      </a:r>
                    </a:p>
                  </a:txBody>
                  <a:tcPr/>
                </a:tc>
                <a:tc>
                  <a:txBody>
                    <a:bodyPr/>
                    <a:lstStyle/>
                    <a:p>
                      <a:pPr algn="ctr"/>
                      <a:r>
                        <a:rPr lang="en-US" sz="1600" dirty="0">
                          <a:highlight>
                            <a:srgbClr val="FFFFFF"/>
                          </a:highlight>
                          <a:latin typeface="Open Sans" panose="020B0604020202020204" charset="0"/>
                          <a:ea typeface="Open Sans" panose="020B0604020202020204" charset="0"/>
                          <a:cs typeface="Open Sans" panose="020B0604020202020204" charset="0"/>
                        </a:rPr>
                        <a:t>with stop words</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Open Sans" panose="020B0604020202020204" charset="0"/>
                          <a:ea typeface="Open Sans" panose="020B0604020202020204" charset="0"/>
                          <a:cs typeface="Open Sans" panose="020B0604020202020204" charset="0"/>
                        </a:rPr>
                        <a:t>0.72</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Open Sans" panose="020B0604020202020204" charset="0"/>
                          <a:ea typeface="Open Sans" panose="020B0604020202020204" charset="0"/>
                          <a:cs typeface="Open Sans" panose="020B0604020202020204" charset="0"/>
                        </a:rPr>
                        <a:t>0.73</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Open Sans" panose="020B0604020202020204" charset="0"/>
                          <a:ea typeface="Open Sans" panose="020B0604020202020204" charset="0"/>
                          <a:cs typeface="Open Sans" panose="020B0604020202020204" charset="0"/>
                        </a:rPr>
                        <a:t>0.72</a:t>
                      </a:r>
                    </a:p>
                  </a:txBody>
                  <a:tcPr/>
                </a:tc>
                <a:extLst>
                  <a:ext uri="{0D108BD9-81ED-4DB2-BD59-A6C34878D82A}">
                    <a16:rowId xmlns:a16="http://schemas.microsoft.com/office/drawing/2014/main" val="3605524734"/>
                  </a:ext>
                </a:extLst>
              </a:tr>
              <a:tr h="261487">
                <a:tc vMerge="1">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highlight>
                            <a:srgbClr val="FFFFFF"/>
                          </a:highlight>
                          <a:latin typeface="Open Sans" panose="020B0604020202020204" charset="0"/>
                          <a:ea typeface="Open Sans" panose="020B0604020202020204" charset="0"/>
                          <a:cs typeface="Open Sans" panose="020B0604020202020204" charset="0"/>
                        </a:rPr>
                        <a:t>w/o stop words</a:t>
                      </a:r>
                    </a:p>
                  </a:txBody>
                  <a:tcPr/>
                </a:tc>
                <a:tc>
                  <a:txBody>
                    <a:bodyPr/>
                    <a:lstStyle/>
                    <a:p>
                      <a:pPr algn="ctr"/>
                      <a:r>
                        <a:rPr lang="en-US" sz="1600" dirty="0">
                          <a:latin typeface="Open Sans" panose="020B0604020202020204" charset="0"/>
                          <a:ea typeface="Open Sans" panose="020B0604020202020204" charset="0"/>
                          <a:cs typeface="Open Sans" panose="020B0604020202020204" charset="0"/>
                        </a:rPr>
                        <a:t>0.69</a:t>
                      </a:r>
                    </a:p>
                  </a:txBody>
                  <a:tcPr/>
                </a:tc>
                <a:tc>
                  <a:txBody>
                    <a:bodyPr/>
                    <a:lstStyle/>
                    <a:p>
                      <a:pPr algn="ctr"/>
                      <a:r>
                        <a:rPr lang="en-US" sz="1600" dirty="0">
                          <a:latin typeface="Open Sans" panose="020B0604020202020204" charset="0"/>
                          <a:ea typeface="Open Sans" panose="020B0604020202020204" charset="0"/>
                          <a:cs typeface="Open Sans" panose="020B0604020202020204" charset="0"/>
                        </a:rPr>
                        <a:t>0.71</a:t>
                      </a:r>
                    </a:p>
                  </a:txBody>
                  <a:tcPr/>
                </a:tc>
                <a:tc>
                  <a:txBody>
                    <a:bodyPr/>
                    <a:lstStyle/>
                    <a:p>
                      <a:pPr algn="ctr"/>
                      <a:r>
                        <a:rPr lang="en-US" sz="1600" dirty="0">
                          <a:latin typeface="Open Sans" panose="020B0604020202020204" charset="0"/>
                          <a:ea typeface="Open Sans" panose="020B0604020202020204" charset="0"/>
                          <a:cs typeface="Open Sans" panose="020B0604020202020204" charset="0"/>
                        </a:rPr>
                        <a:t>0.70</a:t>
                      </a:r>
                    </a:p>
                  </a:txBody>
                  <a:tcPr/>
                </a:tc>
                <a:extLst>
                  <a:ext uri="{0D108BD9-81ED-4DB2-BD59-A6C34878D82A}">
                    <a16:rowId xmlns:a16="http://schemas.microsoft.com/office/drawing/2014/main" val="4115670099"/>
                  </a:ext>
                </a:extLst>
              </a:tr>
            </a:tbl>
          </a:graphicData>
        </a:graphic>
      </p:graphicFrame>
      <p:pic>
        <p:nvPicPr>
          <p:cNvPr id="2" name="Picture 1">
            <a:extLst>
              <a:ext uri="{FF2B5EF4-FFF2-40B4-BE49-F238E27FC236}">
                <a16:creationId xmlns:a16="http://schemas.microsoft.com/office/drawing/2014/main" id="{4223E0D0-2DDA-4817-96BF-745BA3B46480}"/>
              </a:ext>
            </a:extLst>
          </p:cNvPr>
          <p:cNvPicPr>
            <a:picLocks noChangeAspect="1"/>
          </p:cNvPicPr>
          <p:nvPr/>
        </p:nvPicPr>
        <p:blipFill>
          <a:blip r:embed="rId3"/>
          <a:stretch>
            <a:fillRect/>
          </a:stretch>
        </p:blipFill>
        <p:spPr>
          <a:xfrm>
            <a:off x="782320" y="2049553"/>
            <a:ext cx="7335520" cy="2663442"/>
          </a:xfrm>
          <a:prstGeom prst="rect">
            <a:avLst/>
          </a:prstGeom>
        </p:spPr>
      </p:pic>
    </p:spTree>
    <p:extLst>
      <p:ext uri="{BB962C8B-B14F-4D97-AF65-F5344CB8AC3E}">
        <p14:creationId xmlns:p14="http://schemas.microsoft.com/office/powerpoint/2010/main" val="3570393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311700" y="1086400"/>
            <a:ext cx="8571300" cy="125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311700" y="2123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Source &amp; Description</a:t>
            </a:r>
            <a:endParaRPr dirty="0"/>
          </a:p>
        </p:txBody>
      </p:sp>
      <p:sp>
        <p:nvSpPr>
          <p:cNvPr id="145" name="Google Shape;145;p23"/>
          <p:cNvSpPr txBox="1">
            <a:spLocks noGrp="1"/>
          </p:cNvSpPr>
          <p:nvPr>
            <p:ph type="body" idx="1"/>
          </p:nvPr>
        </p:nvSpPr>
        <p:spPr>
          <a:xfrm>
            <a:off x="311700" y="1002623"/>
            <a:ext cx="8730700" cy="55803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t>Data is from Kaggle.</a:t>
            </a:r>
          </a:p>
          <a:p>
            <a:pPr lvl="0"/>
            <a:r>
              <a:rPr lang="en-US" dirty="0"/>
              <a:t>Data includes 14, 640 Tweets covering six U.S. airline companies: American, </a:t>
            </a:r>
          </a:p>
          <a:p>
            <a:pPr marL="114300" lvl="0" indent="0">
              <a:buNone/>
            </a:pPr>
            <a:r>
              <a:rPr lang="en-US" dirty="0"/>
              <a:t>      Delta, Southwest, United, US Airways, Virgin America.</a:t>
            </a:r>
          </a:p>
          <a:p>
            <a:pPr lvl="0"/>
            <a:r>
              <a:rPr lang="en-US" dirty="0"/>
              <a:t>Each Tweet has already been labeled as “negative”, “neutral” or “positive” class. </a:t>
            </a:r>
          </a:p>
          <a:p>
            <a:pPr lvl="0"/>
            <a:r>
              <a:rPr lang="en-US" dirty="0"/>
              <a:t>Class distribution is skewed towards negative Tweets.</a:t>
            </a:r>
          </a:p>
          <a:p>
            <a:pPr marL="114300" lvl="0" indent="0">
              <a:buNone/>
            </a:pPr>
            <a:endParaRPr lang="en-US" dirty="0"/>
          </a:p>
          <a:p>
            <a:pPr marL="457200" lvl="0" indent="-342900" algn="l" rtl="0">
              <a:lnSpc>
                <a:spcPct val="115000"/>
              </a:lnSpc>
              <a:spcBef>
                <a:spcPts val="0"/>
              </a:spcBef>
              <a:spcAft>
                <a:spcPts val="0"/>
              </a:spcAft>
              <a:buSzPts val="1800"/>
              <a:buChar char="●"/>
            </a:pPr>
            <a:endParaRPr lang="en-US" dirty="0"/>
          </a:p>
          <a:p>
            <a:pPr marL="114300" lvl="0" indent="0">
              <a:buNone/>
            </a:pPr>
            <a:endParaRPr dirty="0"/>
          </a:p>
          <a:p>
            <a:pPr marL="457200" lvl="0" indent="-342900" algn="l" rtl="0">
              <a:lnSpc>
                <a:spcPct val="115000"/>
              </a:lnSpc>
              <a:spcBef>
                <a:spcPts val="0"/>
              </a:spcBef>
              <a:spcAft>
                <a:spcPts val="0"/>
              </a:spcAft>
              <a:buSzPts val="1800"/>
              <a:buChar char="●"/>
            </a:pPr>
            <a:endParaRPr dirty="0"/>
          </a:p>
          <a:p>
            <a:pPr marL="0" lvl="0" indent="0" algn="l" rtl="0">
              <a:spcBef>
                <a:spcPts val="0"/>
              </a:spcBef>
              <a:spcAft>
                <a:spcPts val="0"/>
              </a:spcAft>
              <a:buNone/>
            </a:pPr>
            <a:endParaRPr dirty="0"/>
          </a:p>
        </p:txBody>
      </p:sp>
      <p:pic>
        <p:nvPicPr>
          <p:cNvPr id="4" name="Picture 3">
            <a:extLst>
              <a:ext uri="{FF2B5EF4-FFF2-40B4-BE49-F238E27FC236}">
                <a16:creationId xmlns:a16="http://schemas.microsoft.com/office/drawing/2014/main" id="{6FC1B6E8-9B67-4AD4-BE7A-4C13B1DF6AA8}"/>
              </a:ext>
            </a:extLst>
          </p:cNvPr>
          <p:cNvPicPr/>
          <p:nvPr/>
        </p:nvPicPr>
        <p:blipFill>
          <a:blip r:embed="rId3">
            <a:extLst>
              <a:ext uri="{28A0092B-C50C-407E-A947-70E740481C1C}">
                <a14:useLocalDpi xmlns:a14="http://schemas.microsoft.com/office/drawing/2010/main" val="0"/>
              </a:ext>
            </a:extLst>
          </a:blip>
          <a:stretch>
            <a:fillRect/>
          </a:stretch>
        </p:blipFill>
        <p:spPr>
          <a:xfrm>
            <a:off x="447167" y="3146201"/>
            <a:ext cx="4607433" cy="3136939"/>
          </a:xfrm>
          <a:prstGeom prst="rect">
            <a:avLst/>
          </a:prstGeom>
        </p:spPr>
      </p:pic>
      <p:sp>
        <p:nvSpPr>
          <p:cNvPr id="9" name="Google Shape;116;p19">
            <a:extLst>
              <a:ext uri="{FF2B5EF4-FFF2-40B4-BE49-F238E27FC236}">
                <a16:creationId xmlns:a16="http://schemas.microsoft.com/office/drawing/2014/main" id="{D0052A1C-ADAF-42D6-A4D8-B0E864A3D871}"/>
              </a:ext>
            </a:extLst>
          </p:cNvPr>
          <p:cNvSpPr txBox="1">
            <a:spLocks/>
          </p:cNvSpPr>
          <p:nvPr/>
        </p:nvSpPr>
        <p:spPr>
          <a:xfrm>
            <a:off x="5046133" y="4955795"/>
            <a:ext cx="4014767" cy="13104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r>
              <a:rPr lang="en-US" sz="1400" dirty="0">
                <a:latin typeface="Open Sans" panose="020B0604020202020204" charset="0"/>
                <a:ea typeface="Open Sans" panose="020B0604020202020204" charset="0"/>
                <a:cs typeface="Open Sans" panose="020B0604020202020204" charset="0"/>
              </a:rPr>
              <a:t>Negative:  </a:t>
            </a:r>
            <a:r>
              <a:rPr lang="en-US" sz="1400" dirty="0"/>
              <a:t>9, 178 </a:t>
            </a:r>
            <a:endParaRPr lang="en-US" sz="1400" dirty="0">
              <a:latin typeface="Open Sans" panose="020B0604020202020204" charset="0"/>
              <a:ea typeface="Open Sans" panose="020B0604020202020204" charset="0"/>
              <a:cs typeface="Open Sans" panose="020B0604020202020204" charset="0"/>
            </a:endParaRPr>
          </a:p>
          <a:p>
            <a:r>
              <a:rPr lang="en-US" sz="1400" dirty="0">
                <a:latin typeface="Open Sans" panose="020B0604020202020204" charset="0"/>
                <a:ea typeface="Open Sans" panose="020B0604020202020204" charset="0"/>
                <a:cs typeface="Open Sans" panose="020B0604020202020204" charset="0"/>
              </a:rPr>
              <a:t>Neutral: </a:t>
            </a:r>
            <a:r>
              <a:rPr lang="en-US" sz="1400" dirty="0"/>
              <a:t>3, 099 </a:t>
            </a:r>
            <a:endParaRPr lang="en-US" sz="1400" dirty="0">
              <a:latin typeface="Open Sans" panose="020B0604020202020204" charset="0"/>
              <a:ea typeface="Open Sans" panose="020B0604020202020204" charset="0"/>
              <a:cs typeface="Open Sans" panose="020B0604020202020204" charset="0"/>
            </a:endParaRPr>
          </a:p>
          <a:p>
            <a:r>
              <a:rPr lang="en-US" sz="1400" dirty="0">
                <a:latin typeface="Open Sans" panose="020B0604020202020204" charset="0"/>
                <a:ea typeface="Open Sans" panose="020B0604020202020204" charset="0"/>
                <a:cs typeface="Open Sans" panose="020B0604020202020204" charset="0"/>
              </a:rPr>
              <a:t>Positive: </a:t>
            </a:r>
            <a:r>
              <a:rPr lang="en-US" sz="1400" dirty="0"/>
              <a:t>2, 363 </a:t>
            </a:r>
            <a:endParaRPr lang="en-US" sz="1400" dirty="0">
              <a:latin typeface="Open Sans" panose="020B0604020202020204" charset="0"/>
              <a:ea typeface="Open Sans" panose="020B0604020202020204" charset="0"/>
              <a:cs typeface="Open Sans" panose="020B06040202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311700" y="2123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Visualization</a:t>
            </a:r>
            <a:endParaRPr dirty="0"/>
          </a:p>
        </p:txBody>
      </p:sp>
      <p:pic>
        <p:nvPicPr>
          <p:cNvPr id="20" name="Picture 19">
            <a:extLst>
              <a:ext uri="{FF2B5EF4-FFF2-40B4-BE49-F238E27FC236}">
                <a16:creationId xmlns:a16="http://schemas.microsoft.com/office/drawing/2014/main" id="{AC2C2006-521F-4E3A-8867-FF1CACC0387F}"/>
              </a:ext>
            </a:extLst>
          </p:cNvPr>
          <p:cNvPicPr>
            <a:picLocks noChangeAspect="1"/>
          </p:cNvPicPr>
          <p:nvPr/>
        </p:nvPicPr>
        <p:blipFill>
          <a:blip r:embed="rId3"/>
          <a:stretch>
            <a:fillRect/>
          </a:stretch>
        </p:blipFill>
        <p:spPr>
          <a:xfrm>
            <a:off x="1802342" y="1244971"/>
            <a:ext cx="4954058" cy="2582810"/>
          </a:xfrm>
          <a:prstGeom prst="rect">
            <a:avLst/>
          </a:prstGeom>
        </p:spPr>
      </p:pic>
      <p:pic>
        <p:nvPicPr>
          <p:cNvPr id="21" name="Picture 20">
            <a:extLst>
              <a:ext uri="{FF2B5EF4-FFF2-40B4-BE49-F238E27FC236}">
                <a16:creationId xmlns:a16="http://schemas.microsoft.com/office/drawing/2014/main" id="{7B240BDC-98E8-4111-B3D9-A61559D49FA5}"/>
              </a:ext>
            </a:extLst>
          </p:cNvPr>
          <p:cNvPicPr>
            <a:picLocks noChangeAspect="1"/>
          </p:cNvPicPr>
          <p:nvPr/>
        </p:nvPicPr>
        <p:blipFill>
          <a:blip r:embed="rId4"/>
          <a:stretch>
            <a:fillRect/>
          </a:stretch>
        </p:blipFill>
        <p:spPr>
          <a:xfrm>
            <a:off x="41566" y="3996196"/>
            <a:ext cx="4530434" cy="2245655"/>
          </a:xfrm>
          <a:prstGeom prst="rect">
            <a:avLst/>
          </a:prstGeom>
        </p:spPr>
      </p:pic>
      <p:pic>
        <p:nvPicPr>
          <p:cNvPr id="22" name="Picture 21">
            <a:extLst>
              <a:ext uri="{FF2B5EF4-FFF2-40B4-BE49-F238E27FC236}">
                <a16:creationId xmlns:a16="http://schemas.microsoft.com/office/drawing/2014/main" id="{E477BD3B-7C8A-4D4F-93E4-E84584695B18}"/>
              </a:ext>
            </a:extLst>
          </p:cNvPr>
          <p:cNvPicPr>
            <a:picLocks noChangeAspect="1"/>
          </p:cNvPicPr>
          <p:nvPr/>
        </p:nvPicPr>
        <p:blipFill>
          <a:blip r:embed="rId5"/>
          <a:stretch>
            <a:fillRect/>
          </a:stretch>
        </p:blipFill>
        <p:spPr>
          <a:xfrm>
            <a:off x="4676245" y="3996196"/>
            <a:ext cx="4467755" cy="2245655"/>
          </a:xfrm>
          <a:prstGeom prst="rect">
            <a:avLst/>
          </a:prstGeom>
        </p:spPr>
      </p:pic>
      <p:sp>
        <p:nvSpPr>
          <p:cNvPr id="25" name="Google Shape;116;p19">
            <a:extLst>
              <a:ext uri="{FF2B5EF4-FFF2-40B4-BE49-F238E27FC236}">
                <a16:creationId xmlns:a16="http://schemas.microsoft.com/office/drawing/2014/main" id="{33D59F1A-5352-4627-95A5-87328DE29C67}"/>
              </a:ext>
            </a:extLst>
          </p:cNvPr>
          <p:cNvSpPr txBox="1">
            <a:spLocks/>
          </p:cNvSpPr>
          <p:nvPr/>
        </p:nvSpPr>
        <p:spPr>
          <a:xfrm>
            <a:off x="6656122" y="2504947"/>
            <a:ext cx="2081478" cy="3568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r>
              <a:rPr lang="en-US" sz="1400" dirty="0">
                <a:latin typeface="Open Sans" panose="020B0604020202020204" charset="0"/>
                <a:ea typeface="Open Sans" panose="020B0604020202020204" charset="0"/>
                <a:cs typeface="Open Sans" panose="020B0604020202020204" charset="0"/>
              </a:rPr>
              <a:t>Negative Tweets</a:t>
            </a:r>
          </a:p>
        </p:txBody>
      </p:sp>
      <p:sp>
        <p:nvSpPr>
          <p:cNvPr id="26" name="Google Shape;116;p19">
            <a:extLst>
              <a:ext uri="{FF2B5EF4-FFF2-40B4-BE49-F238E27FC236}">
                <a16:creationId xmlns:a16="http://schemas.microsoft.com/office/drawing/2014/main" id="{BEF1293A-63D9-4EE7-97C8-901819623334}"/>
              </a:ext>
            </a:extLst>
          </p:cNvPr>
          <p:cNvSpPr txBox="1">
            <a:spLocks/>
          </p:cNvSpPr>
          <p:nvPr/>
        </p:nvSpPr>
        <p:spPr>
          <a:xfrm>
            <a:off x="1076589" y="6284186"/>
            <a:ext cx="2081478" cy="3568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r>
              <a:rPr lang="en-US" sz="1400" dirty="0">
                <a:latin typeface="Open Sans" panose="020B0604020202020204" charset="0"/>
                <a:ea typeface="Open Sans" panose="020B0604020202020204" charset="0"/>
                <a:cs typeface="Open Sans" panose="020B0604020202020204" charset="0"/>
              </a:rPr>
              <a:t>Neutral Tweets</a:t>
            </a:r>
          </a:p>
        </p:txBody>
      </p:sp>
      <p:sp>
        <p:nvSpPr>
          <p:cNvPr id="27" name="Google Shape;116;p19">
            <a:extLst>
              <a:ext uri="{FF2B5EF4-FFF2-40B4-BE49-F238E27FC236}">
                <a16:creationId xmlns:a16="http://schemas.microsoft.com/office/drawing/2014/main" id="{B878E969-C4DE-4DCD-A093-6A3D154100EA}"/>
              </a:ext>
            </a:extLst>
          </p:cNvPr>
          <p:cNvSpPr txBox="1">
            <a:spLocks/>
          </p:cNvSpPr>
          <p:nvPr/>
        </p:nvSpPr>
        <p:spPr>
          <a:xfrm>
            <a:off x="5715661" y="6278263"/>
            <a:ext cx="2081478" cy="3568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r>
              <a:rPr lang="en-US" sz="1400" dirty="0">
                <a:latin typeface="Open Sans" panose="020B0604020202020204" charset="0"/>
                <a:ea typeface="Open Sans" panose="020B0604020202020204" charset="0"/>
                <a:cs typeface="Open Sans" panose="020B0604020202020204" charset="0"/>
              </a:rPr>
              <a:t>Positive Tweets</a:t>
            </a:r>
          </a:p>
        </p:txBody>
      </p:sp>
    </p:spTree>
    <p:extLst>
      <p:ext uri="{BB962C8B-B14F-4D97-AF65-F5344CB8AC3E}">
        <p14:creationId xmlns:p14="http://schemas.microsoft.com/office/powerpoint/2010/main" val="3959953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311700" y="2123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Visualization</a:t>
            </a:r>
            <a:endParaRPr dirty="0"/>
          </a:p>
        </p:txBody>
      </p:sp>
      <p:sp>
        <p:nvSpPr>
          <p:cNvPr id="11" name="Google Shape;116;p19">
            <a:extLst>
              <a:ext uri="{FF2B5EF4-FFF2-40B4-BE49-F238E27FC236}">
                <a16:creationId xmlns:a16="http://schemas.microsoft.com/office/drawing/2014/main" id="{38B62096-6FB1-45C4-9A19-1D55BE0244E6}"/>
              </a:ext>
            </a:extLst>
          </p:cNvPr>
          <p:cNvSpPr txBox="1">
            <a:spLocks/>
          </p:cNvSpPr>
          <p:nvPr/>
        </p:nvSpPr>
        <p:spPr>
          <a:xfrm>
            <a:off x="-104775" y="4790036"/>
            <a:ext cx="4924425" cy="7931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r>
              <a:rPr lang="en-US" sz="1400" dirty="0">
                <a:latin typeface="Open Sans" panose="020B0604020202020204" charset="0"/>
                <a:ea typeface="Open Sans" panose="020B0604020202020204" charset="0"/>
                <a:cs typeface="Open Sans" panose="020B0604020202020204" charset="0"/>
              </a:rPr>
              <a:t>Number of words and punctuations in each class</a:t>
            </a:r>
          </a:p>
          <a:p>
            <a:pPr marL="114300" indent="0">
              <a:buNone/>
            </a:pPr>
            <a:r>
              <a:rPr lang="en-US" sz="1400" dirty="0">
                <a:latin typeface="Open Sans" panose="020B0604020202020204" charset="0"/>
                <a:ea typeface="Open Sans" panose="020B0604020202020204" charset="0"/>
                <a:cs typeface="Open Sans" panose="020B0604020202020204" charset="0"/>
              </a:rPr>
              <a:t>             (before text pre-processing)</a:t>
            </a:r>
          </a:p>
        </p:txBody>
      </p:sp>
      <p:sp>
        <p:nvSpPr>
          <p:cNvPr id="16" name="Google Shape;116;p19">
            <a:extLst>
              <a:ext uri="{FF2B5EF4-FFF2-40B4-BE49-F238E27FC236}">
                <a16:creationId xmlns:a16="http://schemas.microsoft.com/office/drawing/2014/main" id="{E8BEB81D-984B-468E-891B-845034B657F9}"/>
              </a:ext>
            </a:extLst>
          </p:cNvPr>
          <p:cNvSpPr txBox="1">
            <a:spLocks/>
          </p:cNvSpPr>
          <p:nvPr/>
        </p:nvSpPr>
        <p:spPr>
          <a:xfrm>
            <a:off x="5174700" y="4774520"/>
            <a:ext cx="3657600" cy="7931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r>
              <a:rPr lang="en-US" sz="1400" dirty="0">
                <a:latin typeface="Open Sans" panose="020B0604020202020204" charset="0"/>
                <a:ea typeface="Open Sans" panose="020B0604020202020204" charset="0"/>
                <a:cs typeface="Open Sans" panose="020B0604020202020204" charset="0"/>
              </a:rPr>
              <a:t>Number of words in each class</a:t>
            </a:r>
          </a:p>
          <a:p>
            <a:pPr marL="114300" indent="0">
              <a:buNone/>
            </a:pPr>
            <a:r>
              <a:rPr lang="en-US" sz="1400" dirty="0">
                <a:latin typeface="Open Sans" panose="020B0604020202020204" charset="0"/>
                <a:ea typeface="Open Sans" panose="020B0604020202020204" charset="0"/>
                <a:cs typeface="Open Sans" panose="020B0604020202020204" charset="0"/>
              </a:rPr>
              <a:t>             (after text pre-processing)</a:t>
            </a:r>
          </a:p>
        </p:txBody>
      </p:sp>
      <p:pic>
        <p:nvPicPr>
          <p:cNvPr id="9" name="Picture 8">
            <a:extLst>
              <a:ext uri="{FF2B5EF4-FFF2-40B4-BE49-F238E27FC236}">
                <a16:creationId xmlns:a16="http://schemas.microsoft.com/office/drawing/2014/main" id="{3BAAF333-518C-49B7-9026-99E447961C0C}"/>
              </a:ext>
            </a:extLst>
          </p:cNvPr>
          <p:cNvPicPr>
            <a:picLocks noChangeAspect="1"/>
          </p:cNvPicPr>
          <p:nvPr/>
        </p:nvPicPr>
        <p:blipFill>
          <a:blip r:embed="rId3"/>
          <a:stretch>
            <a:fillRect/>
          </a:stretch>
        </p:blipFill>
        <p:spPr>
          <a:xfrm>
            <a:off x="43900" y="1521327"/>
            <a:ext cx="4367836" cy="3027323"/>
          </a:xfrm>
          <a:prstGeom prst="rect">
            <a:avLst/>
          </a:prstGeom>
        </p:spPr>
      </p:pic>
      <p:pic>
        <p:nvPicPr>
          <p:cNvPr id="17" name="Picture 16">
            <a:extLst>
              <a:ext uri="{FF2B5EF4-FFF2-40B4-BE49-F238E27FC236}">
                <a16:creationId xmlns:a16="http://schemas.microsoft.com/office/drawing/2014/main" id="{F760F15A-3F19-444B-83BA-BC8CD0998FFF}"/>
              </a:ext>
            </a:extLst>
          </p:cNvPr>
          <p:cNvPicPr>
            <a:picLocks noChangeAspect="1"/>
          </p:cNvPicPr>
          <p:nvPr/>
        </p:nvPicPr>
        <p:blipFill>
          <a:blip r:embed="rId4"/>
          <a:stretch>
            <a:fillRect/>
          </a:stretch>
        </p:blipFill>
        <p:spPr>
          <a:xfrm>
            <a:off x="4266576" y="1450206"/>
            <a:ext cx="4513700" cy="3128421"/>
          </a:xfrm>
          <a:prstGeom prst="rect">
            <a:avLst/>
          </a:prstGeom>
        </p:spPr>
      </p:pic>
    </p:spTree>
    <p:extLst>
      <p:ext uri="{BB962C8B-B14F-4D97-AF65-F5344CB8AC3E}">
        <p14:creationId xmlns:p14="http://schemas.microsoft.com/office/powerpoint/2010/main" val="248379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title"/>
          </p:nvPr>
        </p:nvSpPr>
        <p:spPr>
          <a:xfrm>
            <a:off x="311700" y="593367"/>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related risks</a:t>
            </a:r>
            <a:endParaRPr dirty="0"/>
          </a:p>
        </p:txBody>
      </p:sp>
      <p:sp>
        <p:nvSpPr>
          <p:cNvPr id="4" name="Google Shape;107;p18">
            <a:extLst>
              <a:ext uri="{FF2B5EF4-FFF2-40B4-BE49-F238E27FC236}">
                <a16:creationId xmlns:a16="http://schemas.microsoft.com/office/drawing/2014/main" id="{0AEC85DA-26EB-4AD3-9C27-7567A8997E74}"/>
              </a:ext>
            </a:extLst>
          </p:cNvPr>
          <p:cNvSpPr txBox="1">
            <a:spLocks noGrp="1"/>
          </p:cNvSpPr>
          <p:nvPr>
            <p:ph type="body" idx="1"/>
          </p:nvPr>
        </p:nvSpPr>
        <p:spPr>
          <a:xfrm>
            <a:off x="311150" y="1435093"/>
            <a:ext cx="8521700" cy="4403725"/>
          </a:xfrm>
          <a:prstGeom prst="rect">
            <a:avLst/>
          </a:prstGeom>
        </p:spPr>
        <p:txBody>
          <a:bodyPr spcFirstLastPara="1" wrap="square" lIns="91425" tIns="91425" rIns="91425" bIns="91425" anchor="t" anchorCtr="0">
            <a:noAutofit/>
          </a:bodyPr>
          <a:lstStyle/>
          <a:p>
            <a:pPr marL="114300" indent="0" algn="just">
              <a:spcBef>
                <a:spcPts val="1200"/>
              </a:spcBef>
              <a:buNone/>
            </a:pPr>
            <a:endParaRPr lang="en-US" dirty="0">
              <a:highlight>
                <a:srgbClr val="FFFFFF"/>
              </a:highlight>
            </a:endParaRPr>
          </a:p>
          <a:p>
            <a:pPr algn="just">
              <a:spcBef>
                <a:spcPts val="1200"/>
              </a:spcBef>
            </a:pPr>
            <a:r>
              <a:rPr lang="en-US" dirty="0">
                <a:highlight>
                  <a:srgbClr val="FFFFFF"/>
                </a:highlight>
              </a:rPr>
              <a:t>The service-related data from Twitter is often imbalanced. There are more negative Tweets than neutral and positive Tweets.</a:t>
            </a:r>
          </a:p>
          <a:p>
            <a:pPr algn="just">
              <a:spcBef>
                <a:spcPts val="1200"/>
              </a:spcBef>
            </a:pPr>
            <a:r>
              <a:rPr lang="en-US" dirty="0">
                <a:highlight>
                  <a:srgbClr val="FFFFFF"/>
                </a:highlight>
              </a:rPr>
              <a:t>Most of the Tweets are very short. They may not include enough context to identify the users’ attitudes. </a:t>
            </a:r>
          </a:p>
          <a:p>
            <a:pPr algn="just">
              <a:spcBef>
                <a:spcPts val="1200"/>
              </a:spcBef>
            </a:pPr>
            <a:r>
              <a:rPr lang="en-US" dirty="0">
                <a:highlight>
                  <a:srgbClr val="FFFFFF"/>
                </a:highlight>
              </a:rPr>
              <a:t>Tweets have a lot of “noise” comparing to published articles, such as emojis, external links, user mention, hashtags, etc. But since most of the Tweets are very short, do we need to remove all of them? </a:t>
            </a: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15716</TotalTime>
  <Words>2615</Words>
  <Application>Microsoft Office PowerPoint</Application>
  <PresentationFormat>On-screen Show (4:3)</PresentationFormat>
  <Paragraphs>756</Paragraphs>
  <Slides>48</Slides>
  <Notes>48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PT Sans Narrow</vt:lpstr>
      <vt:lpstr>Arial</vt:lpstr>
      <vt:lpstr>Open Sans</vt:lpstr>
      <vt:lpstr>Wingdings</vt:lpstr>
      <vt:lpstr>Times New Roman</vt:lpstr>
      <vt:lpstr>Courier New</vt:lpstr>
      <vt:lpstr>Palatino Linotype</vt:lpstr>
      <vt:lpstr>Calibri</vt:lpstr>
      <vt:lpstr>Tropic</vt:lpstr>
      <vt:lpstr>US Airline sentiment analysis using Twitter data</vt:lpstr>
      <vt:lpstr>Agenda</vt:lpstr>
      <vt:lpstr>Background</vt:lpstr>
      <vt:lpstr>Project objectives</vt:lpstr>
      <vt:lpstr>Data </vt:lpstr>
      <vt:lpstr>Data Source &amp; Description</vt:lpstr>
      <vt:lpstr>Data Visualization</vt:lpstr>
      <vt:lpstr>Data Visualization</vt:lpstr>
      <vt:lpstr>Data related risks</vt:lpstr>
      <vt:lpstr>Data Balancing</vt:lpstr>
      <vt:lpstr>Data pre-processing</vt:lpstr>
      <vt:lpstr>Data pre-processing</vt:lpstr>
      <vt:lpstr>Multi-classification model evaluation</vt:lpstr>
      <vt:lpstr>Machine learning models</vt:lpstr>
      <vt:lpstr>Naïve Bayes</vt:lpstr>
      <vt:lpstr>Naïve Bayes</vt:lpstr>
      <vt:lpstr>Naïve Bayes</vt:lpstr>
      <vt:lpstr>Naïve Bayes</vt:lpstr>
      <vt:lpstr>Naïve Bayes</vt:lpstr>
      <vt:lpstr>Naïve Bayes</vt:lpstr>
      <vt:lpstr>Support Vector Machine (SVM)</vt:lpstr>
      <vt:lpstr>Support Vector Machine (SVM) / TF-IDF</vt:lpstr>
      <vt:lpstr>Support Vector Machine (SVM) / IF-IDF</vt:lpstr>
      <vt:lpstr>GloVe (global vectors for word representation)</vt:lpstr>
      <vt:lpstr>Support Vector Machine (SVM) / GloVe</vt:lpstr>
      <vt:lpstr>Support Vector Machine (SVM) / GloVe</vt:lpstr>
      <vt:lpstr>Support Vector Machine (SVM) / GloVe</vt:lpstr>
      <vt:lpstr>Support Vector Machine (SVM) / GloVe</vt:lpstr>
      <vt:lpstr>Long Short-Term Memory Networks</vt:lpstr>
      <vt:lpstr>Long Short-Term Memory Networks</vt:lpstr>
      <vt:lpstr>Long Short-Term Memory Networks</vt:lpstr>
      <vt:lpstr>Long Short-Term Memory Networks</vt:lpstr>
      <vt:lpstr>Long Short-Term Memory Networks</vt:lpstr>
      <vt:lpstr>Results </vt:lpstr>
      <vt:lpstr>Findings</vt:lpstr>
      <vt:lpstr>Future work</vt:lpstr>
      <vt:lpstr>Questions?</vt:lpstr>
      <vt:lpstr>Backup slides</vt:lpstr>
      <vt:lpstr>Related work</vt:lpstr>
      <vt:lpstr>Data Visualization</vt:lpstr>
      <vt:lpstr>Feature creation  (word representation) </vt:lpstr>
      <vt:lpstr>Training/Test dataset</vt:lpstr>
      <vt:lpstr>Bag-of-words</vt:lpstr>
      <vt:lpstr>N-gram</vt:lpstr>
      <vt:lpstr>TF-IDF: Inverse Document Frequency </vt:lpstr>
      <vt:lpstr>Support Vector Machine (SVM) / TF-IDF </vt:lpstr>
      <vt:lpstr>Support Vector Machine (SVM) / GloVe</vt:lpstr>
      <vt:lpstr>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Airline sentiment analysis using Twitter data</dc:title>
  <dc:creator>Clover Liu</dc:creator>
  <cp:lastModifiedBy>Clover Liu</cp:lastModifiedBy>
  <cp:revision>697</cp:revision>
  <dcterms:modified xsi:type="dcterms:W3CDTF">2019-12-10T14:54:26Z</dcterms:modified>
</cp:coreProperties>
</file>