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2" r:id="rId5"/>
    <p:sldId id="265" r:id="rId6"/>
    <p:sldId id="267" r:id="rId7"/>
    <p:sldId id="270" r:id="rId8"/>
    <p:sldId id="272" r:id="rId9"/>
    <p:sldId id="273" r:id="rId10"/>
    <p:sldId id="275" r:id="rId11"/>
    <p:sldId id="276" r:id="rId12"/>
  </p:sldIdLst>
  <p:sldSz cx="7772400" cy="10058400"/>
  <p:notesSz cx="6858000" cy="9144000"/>
  <p:embeddedFontLst>
    <p:embeddedFont>
      <p:font typeface="Helvetica Neue" panose="020B0604020202020204" charset="0"/>
      <p:regular r:id="rId14"/>
      <p:bold r:id="rId15"/>
      <p:italic r:id="rId16"/>
      <p:boldItalic r:id="rId17"/>
    </p:embeddedFont>
    <p:embeddedFont>
      <p:font typeface="Open Sans" panose="020B0604020202020204" charset="0"/>
      <p:regular r:id="rId18"/>
      <p:bold r:id="rId19"/>
      <p:italic r:id="rId20"/>
      <p:boldItalic r:id="rId21"/>
    </p:embeddedFont>
    <p:embeddedFont>
      <p:font typeface="Open Sans Light" panose="020B0604020202020204" charset="0"/>
      <p:regular r:id="rId22"/>
      <p:bold r:id="rId23"/>
      <p:italic r:id="rId24"/>
      <p:boldItalic r:id="rId25"/>
    </p:embeddedFont>
    <p:embeddedFont>
      <p:font typeface="Open Sans SemiBold"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1372" y="60"/>
      </p:cViewPr>
      <p:guideLst>
        <p:guide orient="horz" pos="2856"/>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649368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3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9320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655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8747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574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7240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316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361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09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9642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Open Sans SemiBold"/>
                <a:ea typeface="Open Sans SemiBold"/>
                <a:cs typeface="Open Sans SemiBold"/>
                <a:sym typeface="Open Sans SemiBold"/>
              </a:rPr>
              <a:t>Project: Working with a Mock Client</a:t>
            </a:r>
            <a:endParaRPr dirty="0">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6" name="Text Placeholder 5"/>
          <p:cNvSpPr>
            <a:spLocks noGrp="1"/>
          </p:cNvSpPr>
          <p:nvPr>
            <p:ph type="body" idx="1"/>
          </p:nvPr>
        </p:nvSpPr>
        <p:spPr>
          <a:xfrm>
            <a:off x="650707" y="7844499"/>
            <a:ext cx="5099100" cy="1183200"/>
          </a:xfrm>
        </p:spPr>
        <p:txBody>
          <a:bodyPr/>
          <a:lstStyle/>
          <a:p>
            <a:pPr marL="0" lvl="0" indent="0" algn="ctr"/>
            <a:r>
              <a:rPr lang="en-US" b="1" dirty="0">
                <a:latin typeface="Open Sans"/>
                <a:ea typeface="Open Sans"/>
                <a:cs typeface="Open Sans"/>
                <a:sym typeface="Open Sans"/>
              </a:rPr>
              <a:t>Total Payment Due:</a:t>
            </a:r>
            <a:r>
              <a:rPr lang="en-US" dirty="0"/>
              <a:t> </a:t>
            </a:r>
            <a:r>
              <a:rPr lang="en-US" dirty="0" smtClean="0"/>
              <a:t>[</a:t>
            </a:r>
            <a:r>
              <a:rPr lang="en" dirty="0" smtClean="0">
                <a:latin typeface="Open Sans"/>
                <a:ea typeface="Open Sans"/>
                <a:cs typeface="Open Sans"/>
                <a:sym typeface="Open Sans"/>
              </a:rPr>
              <a:t>$8400</a:t>
            </a:r>
            <a:r>
              <a:rPr lang="en-US" dirty="0" smtClean="0"/>
              <a:t>]</a:t>
            </a:r>
            <a:endParaRPr lang="en-US" dirty="0"/>
          </a:p>
          <a:p>
            <a:pPr marL="0" lvl="0" indent="0" algn="ctr">
              <a:buClr>
                <a:schemeClr val="dk1"/>
              </a:buClr>
              <a:buSzPts val="1100"/>
            </a:pPr>
            <a:r>
              <a:rPr lang="en-US" b="1" dirty="0">
                <a:solidFill>
                  <a:schemeClr val="dk1"/>
                </a:solidFill>
                <a:latin typeface="Open Sans"/>
                <a:ea typeface="Open Sans"/>
                <a:cs typeface="Open Sans"/>
                <a:sym typeface="Open Sans"/>
              </a:rPr>
              <a:t>Payment Options: </a:t>
            </a:r>
          </a:p>
          <a:p>
            <a:pPr marL="0" lvl="0" indent="0" algn="ctr">
              <a:buClr>
                <a:schemeClr val="dk1"/>
              </a:buClr>
              <a:buSzPts val="1100"/>
            </a:pPr>
            <a:r>
              <a:rPr lang="en-US" b="1" dirty="0" smtClean="0">
                <a:solidFill>
                  <a:schemeClr val="dk1"/>
                </a:solidFill>
                <a:latin typeface="Open Sans"/>
                <a:ea typeface="Open Sans"/>
                <a:cs typeface="Open Sans"/>
                <a:sym typeface="Open Sans"/>
              </a:rPr>
              <a:t>Bank Transfer: </a:t>
            </a:r>
            <a:endParaRPr lang="en-US" dirty="0">
              <a:solidFill>
                <a:schemeClr val="dk1"/>
              </a:solidFill>
              <a:latin typeface="Open Sans"/>
              <a:ea typeface="Open Sans"/>
              <a:cs typeface="Open Sans"/>
              <a:sym typeface="Open Sans"/>
            </a:endParaRPr>
          </a:p>
          <a:p>
            <a:pPr marL="0" lvl="0" indent="0" algn="ctr">
              <a:buClr>
                <a:schemeClr val="dk1"/>
              </a:buClr>
              <a:buSzPts val="1100"/>
            </a:pPr>
            <a:r>
              <a:rPr lang="en-US" b="1" dirty="0">
                <a:solidFill>
                  <a:schemeClr val="dk1"/>
                </a:solidFill>
                <a:latin typeface="Open Sans"/>
                <a:ea typeface="Open Sans"/>
                <a:cs typeface="Open Sans"/>
                <a:sym typeface="Open Sans"/>
              </a:rPr>
              <a:t>CIB: </a:t>
            </a:r>
            <a:r>
              <a:rPr lang="en-US" dirty="0">
                <a:solidFill>
                  <a:schemeClr val="dk1"/>
                </a:solidFill>
                <a:latin typeface="Open Sans"/>
                <a:ea typeface="Open Sans"/>
                <a:cs typeface="Open Sans"/>
                <a:sym typeface="Open Sans"/>
              </a:rPr>
              <a:t>commercial international </a:t>
            </a:r>
            <a:r>
              <a:rPr lang="en-US" dirty="0" smtClean="0">
                <a:solidFill>
                  <a:schemeClr val="dk1"/>
                </a:solidFill>
                <a:latin typeface="Open Sans"/>
                <a:ea typeface="Open Sans"/>
                <a:cs typeface="Open Sans"/>
                <a:sym typeface="Open Sans"/>
              </a:rPr>
              <a:t>bank</a:t>
            </a:r>
          </a:p>
          <a:p>
            <a:pPr marL="0" lvl="0" indent="0" algn="ctr">
              <a:buClr>
                <a:schemeClr val="dk1"/>
              </a:buClr>
              <a:buSzPts val="1100"/>
            </a:pPr>
            <a:r>
              <a:rPr lang="en-US" dirty="0" smtClean="0">
                <a:solidFill>
                  <a:schemeClr val="dk1"/>
                </a:solidFill>
                <a:latin typeface="Open Sans"/>
                <a:ea typeface="Open Sans"/>
                <a:cs typeface="Open Sans"/>
                <a:sym typeface="Open Sans"/>
              </a:rPr>
              <a:t>Account Number: 2924823029393</a:t>
            </a:r>
          </a:p>
          <a:p>
            <a:pPr marL="0" lvl="0" indent="0" algn="ctr">
              <a:buClr>
                <a:schemeClr val="dk1"/>
              </a:buClr>
              <a:buSzPts val="1100"/>
            </a:pPr>
            <a:r>
              <a:rPr lang="en-US" dirty="0" err="1" smtClean="0">
                <a:solidFill>
                  <a:schemeClr val="dk1"/>
                </a:solidFill>
                <a:latin typeface="Open Sans"/>
                <a:ea typeface="Open Sans"/>
                <a:cs typeface="Open Sans"/>
                <a:sym typeface="Open Sans"/>
              </a:rPr>
              <a:t>Paypal</a:t>
            </a:r>
            <a:r>
              <a:rPr lang="en-US" dirty="0" smtClean="0">
                <a:solidFill>
                  <a:schemeClr val="dk1"/>
                </a:solidFill>
                <a:latin typeface="Open Sans"/>
                <a:ea typeface="Open Sans"/>
                <a:cs typeface="Open Sans"/>
                <a:sym typeface="Open Sans"/>
              </a:rPr>
              <a:t> Account: Y.elkhashab@paypal.com</a:t>
            </a:r>
            <a:endParaRPr lang="en-US" dirty="0">
              <a:solidFill>
                <a:schemeClr val="dk1"/>
              </a:solidFill>
              <a:latin typeface="Open Sans"/>
              <a:ea typeface="Open Sans"/>
              <a:cs typeface="Open Sans"/>
              <a:sym typeface="Open Sans"/>
            </a:endParaRPr>
          </a:p>
          <a:p>
            <a:endParaRPr lang="en-US" dirty="0"/>
          </a:p>
        </p:txBody>
      </p:sp>
      <p:sp>
        <p:nvSpPr>
          <p:cNvPr id="229" name="Google Shape;229;p46"/>
          <p:cNvSpPr txBox="1">
            <a:spLocks noGrp="1"/>
          </p:cNvSpPr>
          <p:nvPr>
            <p:ph type="title" idx="4294967295"/>
          </p:nvPr>
        </p:nvSpPr>
        <p:spPr>
          <a:xfrm>
            <a:off x="0" y="114300"/>
            <a:ext cx="7242175" cy="1627188"/>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1100"/>
              <a:buNone/>
            </a:pPr>
            <a:r>
              <a:rPr lang="en" sz="1200" dirty="0" smtClean="0">
                <a:solidFill>
                  <a:schemeClr val="dk1"/>
                </a:solidFill>
              </a:rPr>
              <a:t>[Yahia Elkhashab]</a:t>
            </a:r>
            <a:endParaRPr sz="1200" dirty="0">
              <a:solidFill>
                <a:schemeClr val="dk1"/>
              </a:solidFill>
            </a:endParaRPr>
          </a:p>
          <a:p>
            <a:pPr marL="0" lvl="0" indent="0" algn="r" rtl="0">
              <a:lnSpc>
                <a:spcPct val="115000"/>
              </a:lnSpc>
              <a:spcBef>
                <a:spcPts val="0"/>
              </a:spcBef>
              <a:spcAft>
                <a:spcPts val="0"/>
              </a:spcAft>
              <a:buSzPts val="1100"/>
              <a:buNone/>
            </a:pPr>
            <a:r>
              <a:rPr lang="en" sz="1200" dirty="0" smtClean="0">
                <a:solidFill>
                  <a:schemeClr val="dk1"/>
                </a:solidFill>
              </a:rPr>
              <a:t>[Alexandria, Egypt]</a:t>
            </a:r>
            <a:endParaRPr sz="3100" dirty="0">
              <a:solidFill>
                <a:schemeClr val="dk1"/>
              </a:solidFill>
            </a:endParaRPr>
          </a:p>
          <a:p>
            <a:pPr marL="0" lvl="0" indent="0" algn="just" rtl="0">
              <a:lnSpc>
                <a:spcPct val="115000"/>
              </a:lnSpc>
              <a:spcBef>
                <a:spcPts val="0"/>
              </a:spcBef>
              <a:spcAft>
                <a:spcPts val="0"/>
              </a:spcAft>
              <a:buSzPts val="1100"/>
              <a:buNone/>
            </a:pPr>
            <a:r>
              <a:rPr lang="en" sz="3400" b="1" dirty="0">
                <a:solidFill>
                  <a:schemeClr val="dk1"/>
                </a:solidFill>
              </a:rPr>
              <a:t>Invoice</a:t>
            </a:r>
            <a:endParaRPr sz="4800" b="1" dirty="0">
              <a:solidFill>
                <a:schemeClr val="dk1"/>
              </a:solidFill>
            </a:endParaRPr>
          </a:p>
        </p:txBody>
      </p:sp>
      <p:cxnSp>
        <p:nvCxnSpPr>
          <p:cNvPr id="230" name="Google Shape;230;p46"/>
          <p:cNvCxnSpPr/>
          <p:nvPr/>
        </p:nvCxnSpPr>
        <p:spPr>
          <a:xfrm>
            <a:off x="40117" y="1470337"/>
            <a:ext cx="7467428" cy="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2153657357"/>
              </p:ext>
            </p:extLst>
          </p:nvPr>
        </p:nvGraphicFramePr>
        <p:xfrm>
          <a:off x="117575" y="1741825"/>
          <a:ext cx="7254774" cy="5487650"/>
        </p:xfrm>
        <a:graphic>
          <a:graphicData uri="http://schemas.openxmlformats.org/drawingml/2006/table">
            <a:tbl>
              <a:tblPr>
                <a:noFill/>
                <a:tableStyleId>{53D6227A-8FEB-42AE-A451-A2E36D6E7CDF}</a:tableStyleId>
              </a:tblPr>
              <a:tblGrid>
                <a:gridCol w="1868811"/>
                <a:gridCol w="2666750"/>
                <a:gridCol w="871412"/>
                <a:gridCol w="959635"/>
                <a:gridCol w="888166"/>
              </a:tblGrid>
              <a:tr h="101867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r>
              <a:tr h="1117245">
                <a:tc>
                  <a:txBody>
                    <a:bodyPr/>
                    <a:lstStyle/>
                    <a:p>
                      <a:pPr marL="0" lvl="0" indent="0" algn="l" rtl="0">
                        <a:spcBef>
                          <a:spcPts val="0"/>
                        </a:spcBef>
                        <a:spcAft>
                          <a:spcPts val="0"/>
                        </a:spcAft>
                        <a:buNone/>
                      </a:pPr>
                      <a:r>
                        <a:rPr lang="en" sz="1300" dirty="0" smtClean="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Add Extra Responsive Features</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($1200]</a:t>
                      </a:r>
                      <a:endParaRPr sz="1300" dirty="0">
                        <a:latin typeface="Open Sans"/>
                        <a:ea typeface="Open Sans"/>
                        <a:cs typeface="Open Sans"/>
                        <a:sym typeface="Open Sans"/>
                      </a:endParaRPr>
                    </a:p>
                  </a:txBody>
                  <a:tcPr marL="63500" marR="63500" marT="63500" marB="63500"/>
                </a:tc>
              </a:tr>
              <a:tr h="1117245">
                <a:tc>
                  <a:txBody>
                    <a:bodyPr/>
                    <a:lstStyle/>
                    <a:p>
                      <a:pPr marL="0" lvl="0" indent="0" algn="l" rtl="0">
                        <a:spcBef>
                          <a:spcPts val="0"/>
                        </a:spcBef>
                        <a:spcAft>
                          <a:spcPts val="0"/>
                        </a:spcAft>
                        <a:buNone/>
                      </a:pPr>
                      <a:r>
                        <a:rPr lang="en" sz="1300" dirty="0" smtClean="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Web Design Set Arrangement</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($600]</a:t>
                      </a:r>
                      <a:endParaRPr sz="1300" dirty="0">
                        <a:latin typeface="Open Sans"/>
                        <a:ea typeface="Open Sans"/>
                        <a:cs typeface="Open Sans"/>
                        <a:sym typeface="Open Sans"/>
                      </a:endParaRPr>
                    </a:p>
                  </a:txBody>
                  <a:tcPr marL="63500" marR="63500" marT="63500" marB="63500"/>
                </a:tc>
              </a:tr>
              <a:tr h="1117245">
                <a:tc>
                  <a:txBody>
                    <a:bodyPr/>
                    <a:lstStyle/>
                    <a:p>
                      <a:pPr marL="0" lvl="0" indent="0" algn="l" rtl="0">
                        <a:spcBef>
                          <a:spcPts val="0"/>
                        </a:spcBef>
                        <a:spcAft>
                          <a:spcPts val="0"/>
                        </a:spcAft>
                        <a:buNone/>
                      </a:pPr>
                      <a:r>
                        <a:rPr lang="en" sz="1300" dirty="0" smtClean="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test all features inside this project</a:t>
                      </a:r>
                      <a:r>
                        <a:rPr lang="en" sz="1300" dirty="0" smtClean="0">
                          <a:latin typeface="Open Sans"/>
                          <a:ea typeface="Open Sans"/>
                          <a:cs typeface="Open Sans"/>
                          <a:sym typeface="Open Sans"/>
                        </a:rPr>
                        <a:t>e</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($600]</a:t>
                      </a:r>
                      <a:endParaRPr sz="1300" dirty="0">
                        <a:latin typeface="Open Sans"/>
                        <a:ea typeface="Open Sans"/>
                        <a:cs typeface="Open Sans"/>
                        <a:sym typeface="Open Sans"/>
                      </a:endParaRPr>
                    </a:p>
                  </a:txBody>
                  <a:tcPr marL="63500" marR="63500" marT="63500" marB="63500"/>
                </a:tc>
              </a:tr>
              <a:tr h="1117245">
                <a:tc>
                  <a:txBody>
                    <a:bodyPr/>
                    <a:lstStyle/>
                    <a:p>
                      <a:pPr marL="0" lvl="0" indent="0" algn="l" rtl="0">
                        <a:spcBef>
                          <a:spcPts val="0"/>
                        </a:spcBef>
                        <a:spcAft>
                          <a:spcPts val="0"/>
                        </a:spcAft>
                        <a:buNone/>
                      </a:pPr>
                      <a:r>
                        <a:rPr lang="en" sz="1300" dirty="0" smtClean="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[Generate style files]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[25]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($1500]</a:t>
                      </a:r>
                      <a:endParaRPr sz="1300" dirty="0">
                        <a:latin typeface="Open Sans"/>
                        <a:ea typeface="Open Sans"/>
                        <a:cs typeface="Open Sans"/>
                        <a:sym typeface="Open Sans"/>
                      </a:endParaRPr>
                    </a:p>
                  </a:txBody>
                  <a:tcPr marL="63500" marR="63500" marT="63500" marB="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solidFill>
                  <a:schemeClr val="dk1"/>
                </a:solidFill>
              </a:rPr>
              <a:t>Sample Project Listing #1:</a:t>
            </a:r>
            <a:r>
              <a:rPr lang="en">
                <a:solidFill>
                  <a:srgbClr val="2015FF"/>
                </a:solidFill>
              </a:rPr>
              <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a:spLocks noGrp="1"/>
          </p:cNvSpPr>
          <p:nvPr>
            <p:ph type="body" idx="1"/>
          </p:nvPr>
        </p:nvSpPr>
        <p:spPr>
          <a:xfrm>
            <a:off x="264945" y="2349982"/>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37"/>
          <p:cNvSpPr txBox="1">
            <a:spLocks noGrp="1"/>
          </p:cNvSpPr>
          <p:nvPr>
            <p:ph type="body" idx="1"/>
          </p:nvPr>
        </p:nvSpPr>
        <p:spPr>
          <a:xfrm>
            <a:off x="264950" y="2253725"/>
            <a:ext cx="7242600" cy="732363"/>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r>
              <a:rPr lang="en" sz="1400" dirty="0" smtClean="0">
                <a:solidFill>
                  <a:srgbClr val="525C65"/>
                </a:solidFill>
                <a:highlight>
                  <a:schemeClr val="lt1"/>
                </a:highlight>
              </a:rPr>
              <a:t>Sample </a:t>
            </a:r>
            <a:r>
              <a:rPr lang="en" sz="1400" dirty="0">
                <a:solidFill>
                  <a:srgbClr val="525C65"/>
                </a:solidFill>
                <a:highlight>
                  <a:schemeClr val="lt1"/>
                </a:highlight>
              </a:rPr>
              <a:t>Project </a:t>
            </a:r>
            <a:r>
              <a:rPr lang="en" sz="1400" dirty="0" smtClean="0">
                <a:solidFill>
                  <a:srgbClr val="525C65"/>
                </a:solidFill>
                <a:highlight>
                  <a:schemeClr val="lt1"/>
                </a:highlight>
              </a:rPr>
              <a:t>Listing Number. 1 </a:t>
            </a: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0" y="3143251"/>
            <a:ext cx="7224645" cy="8349948"/>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b="1" dirty="0" smtClean="0">
                <a:solidFill>
                  <a:srgbClr val="525C65"/>
                </a:solidFill>
                <a:highlight>
                  <a:schemeClr val="lt1"/>
                </a:highlight>
                <a:latin typeface="Open Sans"/>
                <a:ea typeface="Open Sans"/>
                <a:cs typeface="Open Sans"/>
                <a:sym typeface="Open Sans"/>
              </a:rPr>
              <a:t>Expression </a:t>
            </a:r>
            <a:r>
              <a:rPr lang="en" sz="1700" b="1" dirty="0">
                <a:solidFill>
                  <a:srgbClr val="525C65"/>
                </a:solidFill>
                <a:highlight>
                  <a:schemeClr val="lt1"/>
                </a:highlight>
                <a:latin typeface="Open Sans"/>
                <a:ea typeface="Open Sans"/>
                <a:cs typeface="Open Sans"/>
                <a:sym typeface="Open Sans"/>
              </a:rPr>
              <a:t>of Interest</a:t>
            </a:r>
            <a:r>
              <a:rPr lang="en" sz="1700" b="1" dirty="0" smtClean="0">
                <a:solidFill>
                  <a:srgbClr val="525C65"/>
                </a:solidFill>
                <a:highlight>
                  <a:schemeClr val="lt1"/>
                </a:highlight>
                <a:latin typeface="Open Sans"/>
                <a:ea typeface="Open Sans"/>
                <a:cs typeface="Open Sans"/>
                <a:sym typeface="Open Sans"/>
              </a:rPr>
              <a:t>:</a:t>
            </a:r>
          </a:p>
          <a:p>
            <a:pPr marL="0" lvl="0" indent="0" algn="l" rtl="0">
              <a:spcBef>
                <a:spcPts val="0"/>
              </a:spcBef>
              <a:spcAft>
                <a:spcPts val="0"/>
              </a:spcAft>
              <a:buNone/>
            </a:pPr>
            <a:r>
              <a:rPr lang="en" sz="1700" b="1" dirty="0" smtClean="0">
                <a:solidFill>
                  <a:srgbClr val="525C65"/>
                </a:solidFill>
                <a:highlight>
                  <a:schemeClr val="lt1"/>
                </a:highlight>
                <a:latin typeface="Open Sans"/>
                <a:ea typeface="Open Sans"/>
                <a:cs typeface="Open Sans"/>
                <a:sym typeface="Open Sans"/>
              </a:rPr>
              <a:t>Dear Sir,</a:t>
            </a:r>
            <a:endParaRPr lang="en" sz="1700" b="1"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r>
              <a:rPr lang="en" sz="1800" dirty="0" smtClean="0">
                <a:solidFill>
                  <a:schemeClr val="tx1"/>
                </a:solidFill>
                <a:highlight>
                  <a:schemeClr val="lt1"/>
                </a:highlight>
                <a:latin typeface="Open Sans"/>
                <a:ea typeface="Open Sans"/>
                <a:cs typeface="Open Sans"/>
                <a:sym typeface="Open Sans"/>
              </a:rPr>
              <a:t>Greetings,</a:t>
            </a:r>
          </a:p>
          <a:p>
            <a:pPr lvl="0"/>
            <a:r>
              <a:rPr lang="en" sz="1800" dirty="0">
                <a:solidFill>
                  <a:schemeClr val="tx1"/>
                </a:solidFill>
                <a:highlight>
                  <a:schemeClr val="lt1"/>
                </a:highlight>
                <a:latin typeface="Open Sans"/>
                <a:ea typeface="Open Sans"/>
                <a:cs typeface="Open Sans"/>
                <a:sym typeface="Open Sans"/>
              </a:rPr>
              <a:t>I have found your job announcement for the healthcare  application development and </a:t>
            </a:r>
            <a:r>
              <a:rPr lang="en-US" sz="1800" dirty="0">
                <a:solidFill>
                  <a:schemeClr val="tx1"/>
                </a:solidFill>
                <a:highlight>
                  <a:schemeClr val="lt1"/>
                </a:highlight>
                <a:latin typeface="Open Sans"/>
                <a:ea typeface="Open Sans"/>
                <a:cs typeface="Open Sans"/>
                <a:sym typeface="Open Sans"/>
              </a:rPr>
              <a:t>I</a:t>
            </a:r>
            <a:r>
              <a:rPr lang="en" sz="1800" dirty="0">
                <a:solidFill>
                  <a:schemeClr val="tx1"/>
                </a:solidFill>
                <a:highlight>
                  <a:schemeClr val="lt1"/>
                </a:highlight>
                <a:latin typeface="Open Sans"/>
                <a:ea typeface="Open Sans"/>
                <a:cs typeface="Open Sans"/>
                <a:sym typeface="Open Sans"/>
              </a:rPr>
              <a:t> am  very interested and happy to help with making your web app- looks like you need to convert PSD mockup files from your designer into custom code using HTML, CSS, and JavaScript.</a:t>
            </a:r>
          </a:p>
          <a:p>
            <a:r>
              <a:rPr lang="en" sz="1800" dirty="0" smtClean="0">
                <a:solidFill>
                  <a:schemeClr val="tx1"/>
                </a:solidFill>
                <a:highlight>
                  <a:schemeClr val="lt1"/>
                </a:highlight>
                <a:latin typeface="Open Sans"/>
                <a:ea typeface="Open Sans"/>
                <a:cs typeface="Open Sans"/>
                <a:sym typeface="Open Sans"/>
              </a:rPr>
              <a:t>I decided to use Javascript library </a:t>
            </a:r>
            <a:r>
              <a:rPr lang="en-US" sz="1800" dirty="0" smtClean="0">
                <a:solidFill>
                  <a:schemeClr val="tx1"/>
                </a:solidFill>
              </a:rPr>
              <a:t>React.js </a:t>
            </a:r>
            <a:r>
              <a:rPr lang="en-US" sz="1800" dirty="0">
                <a:solidFill>
                  <a:schemeClr val="tx1"/>
                </a:solidFill>
              </a:rPr>
              <a:t>because of the following </a:t>
            </a:r>
            <a:r>
              <a:rPr lang="en-US" sz="1800" dirty="0" smtClean="0">
                <a:solidFill>
                  <a:schemeClr val="tx1"/>
                </a:solidFill>
              </a:rPr>
              <a:t>reasons: </a:t>
            </a:r>
            <a:r>
              <a:rPr lang="en-US" sz="1800" dirty="0" err="1" smtClean="0">
                <a:solidFill>
                  <a:schemeClr val="tx1"/>
                </a:solidFill>
              </a:rPr>
              <a:t>ReactJS</a:t>
            </a:r>
            <a:r>
              <a:rPr lang="en-US" sz="1800" dirty="0" smtClean="0">
                <a:solidFill>
                  <a:schemeClr val="tx1"/>
                </a:solidFill>
              </a:rPr>
              <a:t> </a:t>
            </a:r>
            <a:r>
              <a:rPr lang="en-US" sz="1800" dirty="0">
                <a:solidFill>
                  <a:schemeClr val="tx1"/>
                </a:solidFill>
              </a:rPr>
              <a:t>is remarkably </a:t>
            </a:r>
            <a:r>
              <a:rPr lang="en-US" sz="1800" dirty="0" smtClean="0">
                <a:solidFill>
                  <a:schemeClr val="tx1"/>
                </a:solidFill>
              </a:rPr>
              <a:t>flexible and it’s extremely </a:t>
            </a:r>
            <a:r>
              <a:rPr lang="en-US" sz="1800" dirty="0">
                <a:solidFill>
                  <a:schemeClr val="tx1"/>
                </a:solidFill>
              </a:rPr>
              <a:t>intuitive to work with and provides interactivity to the layout of any UI. </a:t>
            </a:r>
            <a:endParaRPr lang="en-US" sz="1800" dirty="0" smtClean="0">
              <a:solidFill>
                <a:schemeClr val="tx1"/>
              </a:solidFill>
            </a:endParaRPr>
          </a:p>
          <a:p>
            <a:r>
              <a:rPr lang="en-US" sz="1800" dirty="0" err="1" smtClean="0">
                <a:solidFill>
                  <a:schemeClr val="tx1"/>
                </a:solidFill>
              </a:rPr>
              <a:t>ReactJS</a:t>
            </a:r>
            <a:r>
              <a:rPr lang="en-US" sz="1800" dirty="0" smtClean="0">
                <a:solidFill>
                  <a:schemeClr val="tx1"/>
                </a:solidFill>
              </a:rPr>
              <a:t> </a:t>
            </a:r>
            <a:r>
              <a:rPr lang="en-US" sz="1800" dirty="0">
                <a:solidFill>
                  <a:schemeClr val="tx1"/>
                </a:solidFill>
              </a:rPr>
              <a:t>enables significant data changes that result in automatic alteration in the selected parts of user </a:t>
            </a:r>
            <a:r>
              <a:rPr lang="en-US" sz="1800" dirty="0" smtClean="0">
                <a:solidFill>
                  <a:schemeClr val="tx1"/>
                </a:solidFill>
              </a:rPr>
              <a:t>interfaces.</a:t>
            </a:r>
          </a:p>
          <a:p>
            <a:r>
              <a:rPr lang="en-US" sz="1800" dirty="0" err="1"/>
              <a:t>ReactJS</a:t>
            </a:r>
            <a:r>
              <a:rPr lang="en-US" sz="1800" dirty="0"/>
              <a:t> trails one-way data binding. This means that absolutely anyone can track all the changes made to any particular segment of the data. This is a symbol of its </a:t>
            </a:r>
            <a:r>
              <a:rPr lang="en-US" sz="1800" dirty="0" smtClean="0"/>
              <a:t>simplicity and finally</a:t>
            </a:r>
            <a:endParaRPr lang="en-US" sz="1800" dirty="0" smtClean="0">
              <a:solidFill>
                <a:schemeClr val="tx1"/>
              </a:solidFill>
            </a:endParaRPr>
          </a:p>
          <a:p>
            <a:r>
              <a:rPr lang="en-US" sz="1800" dirty="0" err="1" smtClean="0">
                <a:solidFill>
                  <a:schemeClr val="tx1"/>
                </a:solidFill>
              </a:rPr>
              <a:t>ReactJS</a:t>
            </a:r>
            <a:r>
              <a:rPr lang="en-US" sz="1800" dirty="0" smtClean="0">
                <a:solidFill>
                  <a:schemeClr val="tx1"/>
                </a:solidFill>
              </a:rPr>
              <a:t> </a:t>
            </a:r>
            <a:r>
              <a:rPr lang="en-US" sz="1800" dirty="0">
                <a:solidFill>
                  <a:schemeClr val="tx1"/>
                </a:solidFill>
              </a:rPr>
              <a:t>is a perfect combination of JavaScript and HTML tags. The usage of the HTML tags and JS codes, make it easy to deal with a vast set of data containing the document object </a:t>
            </a:r>
            <a:r>
              <a:rPr lang="en-US" sz="1800" dirty="0" smtClean="0">
                <a:solidFill>
                  <a:schemeClr val="tx1"/>
                </a:solidFill>
              </a:rPr>
              <a:t>model. I am a web app developer with </a:t>
            </a:r>
            <a:r>
              <a:rPr lang="en-US" sz="1800" dirty="0" smtClean="0">
                <a:solidFill>
                  <a:schemeClr val="tx1"/>
                </a:solidFill>
              </a:rPr>
              <a:t>6 </a:t>
            </a:r>
            <a:r>
              <a:rPr lang="en-US" sz="1800" dirty="0" smtClean="0">
                <a:solidFill>
                  <a:schemeClr val="tx1"/>
                </a:solidFill>
              </a:rPr>
              <a:t>years of experience with 40+ clients in Egypt and worldwide. Let me know if you would like to chat.  </a:t>
            </a:r>
          </a:p>
          <a:p>
            <a:r>
              <a:rPr lang="en-US" sz="1800" dirty="0" smtClean="0"/>
              <a:t>At </a:t>
            </a:r>
            <a:r>
              <a:rPr lang="en-US" sz="1800" dirty="0"/>
              <a:t>the end I hope all of these knowledge and working experience are good enough to have your interest and trust to work with me.</a:t>
            </a:r>
          </a:p>
          <a:p>
            <a:r>
              <a:rPr lang="en-US" sz="1800" dirty="0" smtClean="0"/>
              <a:t>Waiting for your feedback.</a:t>
            </a:r>
          </a:p>
          <a:p>
            <a:r>
              <a:rPr lang="en-US" sz="1800" dirty="0" smtClean="0">
                <a:highlight>
                  <a:schemeClr val="lt1"/>
                </a:highlight>
                <a:ea typeface="Open Sans"/>
              </a:rPr>
              <a:t>Thanks and best regards.</a:t>
            </a:r>
            <a:endParaRPr lang="en" sz="1800" dirty="0" smtClean="0">
              <a:solidFill>
                <a:schemeClr val="tx1"/>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None/>
            </a:pP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nSpc>
                <a:spcPct val="160000"/>
              </a:lnSpc>
              <a:buSzPts val="1100"/>
              <a:buNone/>
            </a:pPr>
            <a:r>
              <a:rPr lang="en" sz="1800" b="1" dirty="0" smtClean="0">
                <a:solidFill>
                  <a:srgbClr val="525C65"/>
                </a:solidFill>
                <a:highlight>
                  <a:schemeClr val="lt1"/>
                </a:highlight>
                <a:latin typeface="Open Sans"/>
                <a:ea typeface="Open Sans"/>
                <a:cs typeface="Open Sans"/>
                <a:sym typeface="Open Sans"/>
              </a:rPr>
              <a:t>[</a:t>
            </a:r>
            <a:r>
              <a:rPr lang="en-US" sz="1800" b="1" dirty="0">
                <a:solidFill>
                  <a:srgbClr val="525C65"/>
                </a:solidFill>
                <a:highlight>
                  <a:schemeClr val="lt1"/>
                </a:highlight>
                <a:latin typeface="Open Sans"/>
                <a:ea typeface="Open Sans"/>
                <a:cs typeface="Open Sans"/>
                <a:sym typeface="Open Sans"/>
              </a:rPr>
              <a:t>https://trello.com/b/aCZs7Ars/udacity-project</a:t>
            </a:r>
            <a:r>
              <a:rPr lang="en" sz="1800" b="1" dirty="0" smtClean="0">
                <a:solidFill>
                  <a:srgbClr val="525C65"/>
                </a:solidFill>
                <a:highlight>
                  <a:schemeClr val="lt1"/>
                </a:highlight>
                <a:latin typeface="Open Sans"/>
                <a:ea typeface="Open Sans"/>
                <a:cs typeface="Open Sans"/>
                <a:sym typeface="Open Sans"/>
              </a:rPr>
              <a:t>]</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25" y="5049875"/>
            <a:ext cx="7335669" cy="406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264945" y="0"/>
            <a:ext cx="7242600" cy="1171575"/>
          </a:xfrm>
          <a:prstGeom prst="rect">
            <a:avLst/>
          </a:prstGeom>
          <a:noFill/>
          <a:ln>
            <a:noFill/>
          </a:ln>
        </p:spPr>
        <p:txBody>
          <a:bodyPr spcFirstLastPara="1" wrap="square" lIns="91425" tIns="91425" rIns="91425" bIns="91425" anchor="ctr" anchorCtr="0">
            <a:noAutofit/>
          </a:bodyPr>
          <a:lstStyle/>
          <a:p>
            <a:pPr lvl="0" algn="r">
              <a:lnSpc>
                <a:spcPct val="115000"/>
              </a:lnSpc>
              <a:buClr>
                <a:schemeClr val="dk1"/>
              </a:buClr>
              <a:buSzPts val="1100"/>
            </a:pPr>
            <a:r>
              <a:rPr lang="en" sz="1200" dirty="0">
                <a:solidFill>
                  <a:schemeClr val="dk1"/>
                </a:solidFill>
              </a:rPr>
              <a:t>[Yahia Elkhashab]</a:t>
            </a:r>
            <a:endParaRPr sz="1200" dirty="0">
              <a:solidFill>
                <a:schemeClr val="dk1"/>
              </a:solidFill>
            </a:endParaRPr>
          </a:p>
          <a:p>
            <a:pPr lvl="0" algn="r">
              <a:lnSpc>
                <a:spcPct val="115000"/>
              </a:lnSpc>
              <a:buClr>
                <a:schemeClr val="dk1"/>
              </a:buClr>
              <a:buSzPts val="1100"/>
            </a:pPr>
            <a:r>
              <a:rPr lang="en" sz="1200" dirty="0">
                <a:solidFill>
                  <a:schemeClr val="dk1"/>
                </a:solidFill>
              </a:rPr>
              <a:t>[Alexandria,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sp>
        <p:nvSpPr>
          <p:cNvPr id="3" name="Text Placeholder 2"/>
          <p:cNvSpPr>
            <a:spLocks noGrp="1"/>
          </p:cNvSpPr>
          <p:nvPr>
            <p:ph type="body" idx="1"/>
          </p:nvPr>
        </p:nvSpPr>
        <p:spPr>
          <a:xfrm>
            <a:off x="264945" y="4529138"/>
            <a:ext cx="7242600" cy="3964290"/>
          </a:xfrm>
        </p:spPr>
        <p:txBody>
          <a:bodyPr/>
          <a:lstStyle/>
          <a:p>
            <a:pPr marL="38100" indent="0">
              <a:buNone/>
            </a:pPr>
            <a:endParaRPr lang="en-US" dirty="0"/>
          </a:p>
        </p:txBody>
      </p:sp>
      <p:cxnSp>
        <p:nvCxnSpPr>
          <p:cNvPr id="222" name="Google Shape;222;p45"/>
          <p:cNvCxnSpPr/>
          <p:nvPr/>
        </p:nvCxnSpPr>
        <p:spPr>
          <a:xfrm>
            <a:off x="0" y="1171575"/>
            <a:ext cx="7243763" cy="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07781" y="1214011"/>
            <a:ext cx="7550319"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smtClean="0">
                <a:solidFill>
                  <a:schemeClr val="dk1"/>
                </a:solidFill>
                <a:latin typeface="Open Sans"/>
                <a:ea typeface="Open Sans"/>
                <a:cs typeface="Open Sans"/>
                <a:sym typeface="Open Sans"/>
              </a:rPr>
              <a:t>[I</a:t>
            </a:r>
            <a:r>
              <a:rPr lang="en-US" sz="1500" dirty="0" smtClean="0">
                <a:solidFill>
                  <a:schemeClr val="dk1"/>
                </a:solidFill>
                <a:latin typeface="Open Sans"/>
                <a:ea typeface="Open Sans"/>
                <a:cs typeface="Open Sans"/>
                <a:sym typeface="Open Sans"/>
              </a:rPr>
              <a:t>t</a:t>
            </a:r>
            <a:r>
              <a:rPr lang="en" sz="1500" dirty="0" smtClean="0">
                <a:solidFill>
                  <a:schemeClr val="dk1"/>
                </a:solidFill>
                <a:latin typeface="Open Sans"/>
                <a:ea typeface="Open Sans"/>
                <a:cs typeface="Open Sans"/>
                <a:sym typeface="Open Sans"/>
              </a:rPr>
              <a:t>design GMBH]</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smtClean="0">
                <a:solidFill>
                  <a:schemeClr val="dk1"/>
                </a:solidFill>
                <a:latin typeface="Open Sans"/>
                <a:ea typeface="Open Sans"/>
                <a:cs typeface="Open Sans"/>
                <a:sym typeface="Open Sans"/>
              </a:rPr>
              <a:t>[9, Ahroweng street]</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[11724]</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[1.11.2022]</a:t>
            </a:r>
            <a:endParaRPr sz="1500" dirty="0">
              <a:solidFill>
                <a:schemeClr val="dk1"/>
              </a:solidFill>
              <a:latin typeface="Open Sans"/>
              <a:ea typeface="Open Sans"/>
              <a:cs typeface="Open Sans"/>
              <a:sym typeface="Open Sans"/>
            </a:endParaRPr>
          </a:p>
          <a:p>
            <a:pPr lvl="0">
              <a:lnSpc>
                <a:spcPct val="115000"/>
              </a:lnSpc>
              <a:buClr>
                <a:schemeClr val="dk1"/>
              </a:buClr>
              <a:buSzPts val="1100"/>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[two weeks before invoice </a:t>
            </a:r>
            <a:r>
              <a:rPr lang="en-US" sz="1500" dirty="0">
                <a:solidFill>
                  <a:schemeClr val="dk1"/>
                </a:solidFill>
                <a:latin typeface="Open Sans"/>
                <a:ea typeface="Open Sans"/>
                <a:cs typeface="Open Sans"/>
                <a:sym typeface="Open Sans"/>
              </a:rPr>
              <a:t>receiving</a:t>
            </a:r>
            <a:r>
              <a:rPr lang="en" sz="1500" dirty="0" smtClean="0">
                <a:solidFill>
                  <a:schemeClr val="dk1"/>
                </a:solidFill>
                <a:latin typeface="Open Sans"/>
                <a:ea typeface="Open Sans"/>
                <a:cs typeface="Open Sans"/>
                <a:sym typeface="Open Sans"/>
              </a:rPr>
              <a:t>]</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3607211868"/>
              </p:ext>
            </p:extLst>
          </p:nvPr>
        </p:nvGraphicFramePr>
        <p:xfrm>
          <a:off x="264900" y="4726447"/>
          <a:ext cx="7242601" cy="4631864"/>
        </p:xfrm>
        <a:graphic>
          <a:graphicData uri="http://schemas.openxmlformats.org/drawingml/2006/table">
            <a:tbl>
              <a:tblPr>
                <a:noFill/>
                <a:tableStyleId>{53D6227A-8FEB-42AE-A451-A2E36D6E7CDF}</a:tableStyleId>
              </a:tblPr>
              <a:tblGrid>
                <a:gridCol w="1865675"/>
                <a:gridCol w="2598588"/>
                <a:gridCol w="933638"/>
                <a:gridCol w="958025"/>
                <a:gridCol w="886675"/>
              </a:tblGrid>
              <a:tr h="847896">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r>
              <a:tr h="945992">
                <a:tc>
                  <a:txBody>
                    <a:bodyPr/>
                    <a:lstStyle/>
                    <a:p>
                      <a:pPr marL="0" lvl="0" indent="0" algn="l" rtl="0">
                        <a:spcBef>
                          <a:spcPts val="0"/>
                        </a:spcBef>
                        <a:spcAft>
                          <a:spcPts val="0"/>
                        </a:spcAft>
                        <a:buNone/>
                      </a:pPr>
                      <a:r>
                        <a:rPr lang="en" sz="1300" dirty="0" smtClean="0">
                          <a:latin typeface="Open Sans"/>
                          <a:ea typeface="Open Sans"/>
                          <a:cs typeface="Open Sans"/>
                          <a:sym typeface="Open Sans"/>
                        </a:rPr>
                        <a:t>[HTML</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[Create</a:t>
                      </a:r>
                      <a:r>
                        <a:rPr lang="en" sz="1300" baseline="0" dirty="0" smtClean="0">
                          <a:latin typeface="Open Sans"/>
                          <a:ea typeface="Open Sans"/>
                          <a:cs typeface="Open Sans"/>
                          <a:sym typeface="Open Sans"/>
                        </a:rPr>
                        <a:t> pages using HTML</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[25]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($1500]</a:t>
                      </a:r>
                      <a:endParaRPr sz="1300" dirty="0">
                        <a:latin typeface="Open Sans"/>
                        <a:ea typeface="Open Sans"/>
                        <a:cs typeface="Open Sans"/>
                        <a:sym typeface="Open Sans"/>
                      </a:endParaRPr>
                    </a:p>
                  </a:txBody>
                  <a:tcPr marL="63500" marR="63500" marT="63500" marB="63500"/>
                </a:tc>
              </a:tr>
              <a:tr h="945992">
                <a:tc>
                  <a:txBody>
                    <a:bodyPr/>
                    <a:lstStyle/>
                    <a:p>
                      <a:pPr marL="0" lvl="0" indent="0" algn="l" rtl="0">
                        <a:spcBef>
                          <a:spcPts val="0"/>
                        </a:spcBef>
                        <a:spcAft>
                          <a:spcPts val="0"/>
                        </a:spcAft>
                        <a:buNone/>
                      </a:pPr>
                      <a:r>
                        <a:rPr lang="en" sz="1300" dirty="0" smtClean="0">
                          <a:latin typeface="Open Sans"/>
                          <a:ea typeface="Open Sans"/>
                          <a:cs typeface="Open Sans"/>
                          <a:sym typeface="Open Sans"/>
                        </a:rPr>
                        <a:t>[Java script library]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[Using </a:t>
                      </a:r>
                      <a:r>
                        <a:rPr lang="en-US" sz="1400" dirty="0" err="1" smtClean="0"/>
                        <a:t>ReactJS</a:t>
                      </a:r>
                      <a:r>
                        <a:rPr lang="en-US" sz="1400" dirty="0" smtClean="0"/>
                        <a:t> library</a:t>
                      </a:r>
                      <a:r>
                        <a:rPr lang="en-US" sz="1400" baseline="0" dirty="0" smtClean="0"/>
                        <a:t> </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($600]</a:t>
                      </a:r>
                      <a:endParaRPr sz="1300" dirty="0">
                        <a:latin typeface="Open Sans"/>
                        <a:ea typeface="Open Sans"/>
                        <a:cs typeface="Open Sans"/>
                        <a:sym typeface="Open Sans"/>
                      </a:endParaRPr>
                    </a:p>
                  </a:txBody>
                  <a:tcPr marL="63500" marR="63500" marT="63500" marB="63500"/>
                </a:tc>
              </a:tr>
              <a:tr h="945992">
                <a:tc>
                  <a:txBody>
                    <a:bodyPr/>
                    <a:lstStyle/>
                    <a:p>
                      <a:pPr marL="0" lvl="0" indent="0" algn="l" rtl="0">
                        <a:spcBef>
                          <a:spcPts val="0"/>
                        </a:spcBef>
                        <a:spcAft>
                          <a:spcPts val="0"/>
                        </a:spcAft>
                        <a:buNone/>
                      </a:pPr>
                      <a:r>
                        <a:rPr lang="en" sz="1300" dirty="0" smtClean="0">
                          <a:latin typeface="Open Sans"/>
                          <a:ea typeface="Open Sans"/>
                          <a:cs typeface="Open Sans"/>
                          <a:sym typeface="Open Sans"/>
                        </a:rPr>
                        <a:t>[PSD]</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[Break</a:t>
                      </a:r>
                      <a:r>
                        <a:rPr lang="en" sz="1300" baseline="0" dirty="0" smtClean="0">
                          <a:latin typeface="Open Sans"/>
                          <a:ea typeface="Open Sans"/>
                          <a:cs typeface="Open Sans"/>
                          <a:sym typeface="Open Sans"/>
                        </a:rPr>
                        <a:t> the PSD into parts</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[25]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($1500]</a:t>
                      </a:r>
                      <a:endParaRPr sz="1300" dirty="0">
                        <a:latin typeface="Open Sans"/>
                        <a:ea typeface="Open Sans"/>
                        <a:cs typeface="Open Sans"/>
                        <a:sym typeface="Open Sans"/>
                      </a:endParaRPr>
                    </a:p>
                  </a:txBody>
                  <a:tcPr marL="63500" marR="63500" marT="63500" marB="63500"/>
                </a:tc>
              </a:tr>
              <a:tr h="945992">
                <a:tc>
                  <a:txBody>
                    <a:bodyPr/>
                    <a:lstStyle/>
                    <a:p>
                      <a:pPr marL="0" lvl="0" indent="0" algn="l" rtl="0">
                        <a:spcBef>
                          <a:spcPts val="0"/>
                        </a:spcBef>
                        <a:spcAft>
                          <a:spcPts val="0"/>
                        </a:spcAft>
                        <a:buNone/>
                      </a:pPr>
                      <a:r>
                        <a:rPr lang="en" sz="1300" dirty="0" smtClean="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[Generate</a:t>
                      </a:r>
                      <a:r>
                        <a:rPr lang="en" sz="1300" baseline="0" dirty="0" smtClean="0">
                          <a:latin typeface="Open Sans"/>
                          <a:ea typeface="Open Sans"/>
                          <a:cs typeface="Open Sans"/>
                          <a:sym typeface="Open Sans"/>
                        </a:rPr>
                        <a:t> Directions</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($900]</a:t>
                      </a:r>
                      <a:endParaRPr sz="1300" dirty="0">
                        <a:latin typeface="Open Sans"/>
                        <a:ea typeface="Open Sans"/>
                        <a:cs typeface="Open Sans"/>
                        <a:sym typeface="Open Sans"/>
                      </a:endParaRPr>
                    </a:p>
                  </a:txBody>
                  <a:tcPr marL="63500" marR="63500" marT="63500" marB="63500"/>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14281</TotalTime>
  <Words>764</Words>
  <Application>Microsoft Office PowerPoint</Application>
  <PresentationFormat>Custom</PresentationFormat>
  <Paragraphs>134</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Helvetica Neue</vt:lpstr>
      <vt:lpstr>Open Sans</vt:lpstr>
      <vt:lpstr>Open Sans Light</vt:lpstr>
      <vt:lpstr>Open Sans SemiBold</vt:lpstr>
      <vt:lpstr>Arial</vt:lpstr>
      <vt:lpstr>Simple Light</vt:lpstr>
      <vt:lpstr>White</vt:lpstr>
      <vt:lpstr>Digital Freelancer:  Managing Freelancing Projects</vt:lpstr>
      <vt:lpstr>PowerPoint Presentation</vt:lpstr>
      <vt:lpstr>Sample Project Listing #1: Web Development</vt:lpstr>
      <vt:lpstr>PowerPoint Presentation</vt:lpstr>
      <vt:lpstr>Expression of Interest (Provided)</vt:lpstr>
      <vt:lpstr>PowerPoint Presentation</vt:lpstr>
      <vt:lpstr>Trello Board</vt:lpstr>
      <vt:lpstr>PowerPoint Presentation</vt:lpstr>
      <vt:lpstr>[Yahia Elkhashab] [Alexandria, Egypt] Invoice</vt:lpstr>
      <vt:lpstr>[Yahia Elkhashab] [Alexandria, Egypt] Invoice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lenovo</cp:lastModifiedBy>
  <cp:revision>17</cp:revision>
  <dcterms:modified xsi:type="dcterms:W3CDTF">2022-11-18T16:36:25Z</dcterms:modified>
</cp:coreProperties>
</file>